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9" r:id="rId2"/>
    <p:sldId id="272" r:id="rId3"/>
    <p:sldId id="273" r:id="rId4"/>
    <p:sldId id="279" r:id="rId5"/>
    <p:sldId id="274" r:id="rId6"/>
    <p:sldId id="275" r:id="rId7"/>
    <p:sldId id="276" r:id="rId8"/>
    <p:sldId id="281" r:id="rId9"/>
    <p:sldId id="278" r:id="rId10"/>
    <p:sldId id="286" r:id="rId11"/>
    <p:sldId id="287" r:id="rId12"/>
    <p:sldId id="288" r:id="rId13"/>
    <p:sldId id="289" r:id="rId14"/>
    <p:sldId id="282" r:id="rId15"/>
    <p:sldId id="290" r:id="rId16"/>
    <p:sldId id="291" r:id="rId17"/>
    <p:sldId id="292" r:id="rId18"/>
    <p:sldId id="293" r:id="rId19"/>
    <p:sldId id="280" r:id="rId20"/>
    <p:sldId id="285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35" autoAdjust="0"/>
    <p:restoredTop sz="88187" autoAdjust="0"/>
  </p:normalViewPr>
  <p:slideViewPr>
    <p:cSldViewPr>
      <p:cViewPr varScale="1">
        <p:scale>
          <a:sx n="115" d="100"/>
          <a:sy n="115" d="100"/>
        </p:scale>
        <p:origin x="-1440" y="-96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349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ED5CF5-1BB6-4761-BF3A-EEB9D45CFBDB}" type="datetimeFigureOut">
              <a:rPr lang="en-US" smtClean="0"/>
              <a:t>8/8/2014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D94CF2C-73EE-45DD-A492-6AB56CB268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67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24506C0-3FFE-45A5-803D-9F4FC5464A70}" type="datetimeFigureOut">
              <a:rPr lang="en-US" smtClean="0"/>
              <a:t>8/8/2014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646707-6BBD-41A9-B4DF-0C76A73A2D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39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project</a:t>
            </a:r>
            <a:r>
              <a:rPr lang="en-US" baseline="0" dirty="0" smtClean="0"/>
              <a:t> about?</a:t>
            </a:r>
          </a:p>
          <a:p>
            <a:r>
              <a:rPr lang="en-US" dirty="0" smtClean="0"/>
              <a:t>Define</a:t>
            </a:r>
            <a:r>
              <a:rPr lang="en-US" baseline="0" dirty="0" smtClean="0"/>
              <a:t> the goal of this project</a:t>
            </a:r>
          </a:p>
          <a:p>
            <a:pPr lvl="1"/>
            <a:r>
              <a:rPr lang="en-US" dirty="0" smtClean="0"/>
              <a:t>Is it similar to projects in the past or is it a new effort?</a:t>
            </a:r>
          </a:p>
          <a:p>
            <a:r>
              <a:rPr lang="en-US" baseline="0" dirty="0" smtClean="0"/>
              <a:t>Define the scope of this project</a:t>
            </a:r>
          </a:p>
          <a:p>
            <a:pPr lvl="1"/>
            <a:r>
              <a:rPr lang="en-US" baseline="0" dirty="0" smtClean="0"/>
              <a:t>Is it an independent project or is it related to other projects?</a:t>
            </a:r>
          </a:p>
          <a:p>
            <a:pPr lvl="0"/>
            <a:endParaRPr lang="en-US" baseline="0" dirty="0" smtClean="0"/>
          </a:p>
          <a:p>
            <a:pPr lvl="0"/>
            <a:r>
              <a:rPr lang="en-US" baseline="0" dirty="0" smtClean="0"/>
              <a:t>* Note that this slide is not necessary for weekly status meetings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project</a:t>
            </a:r>
            <a:r>
              <a:rPr lang="en-US" baseline="0" dirty="0" smtClean="0"/>
              <a:t> about?</a:t>
            </a:r>
          </a:p>
          <a:p>
            <a:r>
              <a:rPr lang="en-US" dirty="0" smtClean="0"/>
              <a:t>Define</a:t>
            </a:r>
            <a:r>
              <a:rPr lang="en-US" baseline="0" dirty="0" smtClean="0"/>
              <a:t> the goal of this project</a:t>
            </a:r>
          </a:p>
          <a:p>
            <a:pPr lvl="1"/>
            <a:r>
              <a:rPr lang="en-US" dirty="0" smtClean="0"/>
              <a:t>Is it similar to projects in the past or is it a new effort?</a:t>
            </a:r>
          </a:p>
          <a:p>
            <a:r>
              <a:rPr lang="en-US" baseline="0" dirty="0" smtClean="0"/>
              <a:t>Define the scope of this project</a:t>
            </a:r>
          </a:p>
          <a:p>
            <a:pPr lvl="1"/>
            <a:r>
              <a:rPr lang="en-US" baseline="0" dirty="0" smtClean="0"/>
              <a:t>Is it an independent project or is it related to other projects?</a:t>
            </a:r>
          </a:p>
          <a:p>
            <a:pPr lvl="0"/>
            <a:endParaRPr lang="en-US" baseline="0" dirty="0" smtClean="0"/>
          </a:p>
          <a:p>
            <a:pPr lvl="0"/>
            <a:r>
              <a:rPr lang="en-US" baseline="0" dirty="0" smtClean="0"/>
              <a:t>* Note that this slide is not necessary for weekly status meetings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project</a:t>
            </a:r>
            <a:r>
              <a:rPr lang="en-US" baseline="0" dirty="0" smtClean="0"/>
              <a:t> about?</a:t>
            </a:r>
          </a:p>
          <a:p>
            <a:r>
              <a:rPr lang="en-US" dirty="0" smtClean="0"/>
              <a:t>Define</a:t>
            </a:r>
            <a:r>
              <a:rPr lang="en-US" baseline="0" dirty="0" smtClean="0"/>
              <a:t> the goal of this project</a:t>
            </a:r>
          </a:p>
          <a:p>
            <a:pPr lvl="1"/>
            <a:r>
              <a:rPr lang="en-US" dirty="0" smtClean="0"/>
              <a:t>Is it similar to projects in the past or is it a new effort?</a:t>
            </a:r>
          </a:p>
          <a:p>
            <a:r>
              <a:rPr lang="en-US" baseline="0" dirty="0" smtClean="0"/>
              <a:t>Define the scope of this project</a:t>
            </a:r>
          </a:p>
          <a:p>
            <a:pPr lvl="1"/>
            <a:r>
              <a:rPr lang="en-US" baseline="0" dirty="0" smtClean="0"/>
              <a:t>Is it an independent project or is it related to other projects?</a:t>
            </a:r>
          </a:p>
          <a:p>
            <a:pPr lvl="0"/>
            <a:endParaRPr lang="en-US" baseline="0" dirty="0" smtClean="0"/>
          </a:p>
          <a:p>
            <a:pPr lvl="0"/>
            <a:r>
              <a:rPr lang="en-US" baseline="0" dirty="0" smtClean="0"/>
              <a:t>* Note that this slide is not necessary for weekly status meetings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project</a:t>
            </a:r>
            <a:r>
              <a:rPr lang="en-US" baseline="0" dirty="0" smtClean="0"/>
              <a:t> about?</a:t>
            </a:r>
          </a:p>
          <a:p>
            <a:r>
              <a:rPr lang="en-US" dirty="0" smtClean="0"/>
              <a:t>Define</a:t>
            </a:r>
            <a:r>
              <a:rPr lang="en-US" baseline="0" dirty="0" smtClean="0"/>
              <a:t> the goal of this project</a:t>
            </a:r>
          </a:p>
          <a:p>
            <a:pPr lvl="1"/>
            <a:r>
              <a:rPr lang="en-US" dirty="0" smtClean="0"/>
              <a:t>Is it similar to projects in the past or is it a new effort?</a:t>
            </a:r>
          </a:p>
          <a:p>
            <a:r>
              <a:rPr lang="en-US" baseline="0" dirty="0" smtClean="0"/>
              <a:t>Define the scope of this project</a:t>
            </a:r>
          </a:p>
          <a:p>
            <a:pPr lvl="1"/>
            <a:r>
              <a:rPr lang="en-US" baseline="0" dirty="0" smtClean="0"/>
              <a:t>Is it an independent project or is it related to other projects?</a:t>
            </a:r>
          </a:p>
          <a:p>
            <a:pPr lvl="0"/>
            <a:endParaRPr lang="en-US" baseline="0" dirty="0" smtClean="0"/>
          </a:p>
          <a:p>
            <a:pPr lvl="0"/>
            <a:r>
              <a:rPr lang="en-US" baseline="0" dirty="0" smtClean="0"/>
              <a:t>* Note that this slide is not necessary for weekly status meetings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project</a:t>
            </a:r>
            <a:r>
              <a:rPr lang="en-US" baseline="0" dirty="0" smtClean="0"/>
              <a:t> about?</a:t>
            </a:r>
          </a:p>
          <a:p>
            <a:r>
              <a:rPr lang="en-US" dirty="0" smtClean="0"/>
              <a:t>Define</a:t>
            </a:r>
            <a:r>
              <a:rPr lang="en-US" baseline="0" dirty="0" smtClean="0"/>
              <a:t> the goal of this project</a:t>
            </a:r>
          </a:p>
          <a:p>
            <a:pPr lvl="1"/>
            <a:r>
              <a:rPr lang="en-US" dirty="0" smtClean="0"/>
              <a:t>Is it similar to projects in the past or is it a new effort?</a:t>
            </a:r>
          </a:p>
          <a:p>
            <a:r>
              <a:rPr lang="en-US" baseline="0" dirty="0" smtClean="0"/>
              <a:t>Define the scope of this project</a:t>
            </a:r>
          </a:p>
          <a:p>
            <a:pPr lvl="1"/>
            <a:r>
              <a:rPr lang="en-US" baseline="0" dirty="0" smtClean="0"/>
              <a:t>Is it an independent project or is it related to other projects?</a:t>
            </a:r>
          </a:p>
          <a:p>
            <a:pPr lvl="0"/>
            <a:endParaRPr lang="en-US" baseline="0" dirty="0" smtClean="0"/>
          </a:p>
          <a:p>
            <a:pPr lvl="0"/>
            <a:r>
              <a:rPr lang="en-US" baseline="0" dirty="0" smtClean="0"/>
              <a:t>* Note that this slide is not necessary for weekly status meetings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HLee\AppData\Roaming\Microsoft\Signatures\Official%20Baker_files\bakerlogo.png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mbakerintl.com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" y="733203"/>
            <a:ext cx="9144000" cy="61247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>
              <a:defRPr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21EC-9C19-47CE-92CF-54711859C40A}" type="datetime1">
              <a:rPr lang="en-US" smtClean="0"/>
              <a:t>8/8/2014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9" name="Picture 5" descr="C:\z\Icons and Splash-Screens\Br Design\Registered\Splash_Screens\Color\AASHTO-Logo_Bridge_Design_RGB_650x360_gl0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714395"/>
            <a:ext cx="1924563" cy="106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z\Icons and Splash-Screens\Br Rating\Registered\Splash_Screens\Color\AASHTO-Logo_Bridge_Rating_RGB_650x360_gl01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1924563" cy="106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HLee\AppData\Local\Temp\SNAGHTMLe1a0660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049597"/>
            <a:ext cx="1219200" cy="199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HLee\AppData\Local\Temp\SNAGHTMLe1b26fa.PN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99" y="4154729"/>
            <a:ext cx="2232001" cy="98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C:\Users\HLee\AppData\Roaming\Microsoft\Signatures\Official Baker_files\bakerlogo.png">
            <a:hlinkClick r:id="rId7" tgtFrame="_TOP"/>
          </p:cNvPr>
          <p:cNvPicPr/>
          <p:nvPr userDrawn="1"/>
        </p:nvPicPr>
        <p:blipFill>
          <a:blip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426037"/>
            <a:ext cx="847725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/>
          <p:cNvSpPr/>
          <p:nvPr userDrawn="1"/>
        </p:nvSpPr>
        <p:spPr>
          <a:xfrm>
            <a:off x="7162800" y="2049597"/>
            <a:ext cx="1214400" cy="1995055"/>
          </a:xfrm>
          <a:prstGeom prst="ellipse">
            <a:avLst/>
          </a:prstGeom>
          <a:noFill/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/>
          <p:cNvSpPr/>
          <p:nvPr userDrawn="1"/>
        </p:nvSpPr>
        <p:spPr>
          <a:xfrm rot="16200000">
            <a:off x="6010612" y="3532119"/>
            <a:ext cx="986779" cy="2232000"/>
          </a:xfrm>
          <a:prstGeom prst="ellipse">
            <a:avLst/>
          </a:prstGeom>
          <a:noFill/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60F5-5A1C-4D79-808C-A86CF97F16F1}" type="datetime1">
              <a:rPr lang="en-US" smtClean="0"/>
              <a:t>8/8/2014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DF92-35C4-4BB0-A067-78084FC768A1}" type="datetime1">
              <a:rPr lang="en-US" smtClean="0"/>
              <a:t>8/8/2014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l="-92" t="50811" r="45394" b="-590"/>
          <a:stretch/>
        </p:blipFill>
        <p:spPr>
          <a:xfrm>
            <a:off x="-20848" y="0"/>
            <a:ext cx="9157648" cy="5582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>
              <a:defRPr sz="3600" b="0" cap="none"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5300-A615-49C2-8CBC-014113157AD8}" type="datetime1">
              <a:rPr lang="en-US" smtClean="0"/>
              <a:t>8/8/2014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 anchor="t">
            <a:normAutofit/>
          </a:bodyPr>
          <a:lstStyle>
            <a:lvl1pPr algn="l">
              <a:defRPr sz="2800"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>
                <a:latin typeface="Georgia" pitchFamily="18" charset="0"/>
              </a:defRPr>
            </a:lvl1pPr>
            <a:lvl2pPr marL="571500" indent="-22860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2000">
                <a:latin typeface="Georgia" pitchFamily="18" charset="0"/>
              </a:defRPr>
            </a:lvl4pPr>
            <a:lvl5pPr>
              <a:defRPr sz="2000"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9F0B-94AA-4B04-AE01-B5B0F88BCD67}" type="datetime1">
              <a:rPr lang="en-US" smtClean="0"/>
              <a:t>8/8/2014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350EE-2346-428C-A5BC-A30C5F06D05A}" type="datetime1">
              <a:rPr lang="en-US" smtClean="0"/>
              <a:t>8/8/2014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8B8F4-A6A4-4864-AE67-D784B7E971C3}" type="datetime1">
              <a:rPr lang="en-US" smtClean="0"/>
              <a:t>8/8/2014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00A86-F65E-4802-AB75-1110616E2D99}" type="datetime1">
              <a:rPr lang="en-US" smtClean="0"/>
              <a:t>8/8/2014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93F3B-B781-45D8-BA58-883C34201161}" type="datetime1">
              <a:rPr lang="en-US" smtClean="0"/>
              <a:t>8/8/2014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3584-4A7A-448C-A817-643A5270B62A}" type="datetime1">
              <a:rPr lang="en-US" smtClean="0"/>
              <a:t>8/8/2014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11CF-9C98-47A3-95D1-56CC596C1F5B}" type="datetime1">
              <a:rPr lang="en-US" smtClean="0"/>
              <a:t>8/8/2014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4E90F-9C28-47F5-B1F8-8FC1B7C60DAB}" type="datetime1">
              <a:rPr lang="en-US" smtClean="0"/>
              <a:t>8/8/2014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-13251" y="0"/>
            <a:ext cx="9157252" cy="660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file:///C:\Users\HLee\AppData\Roaming\Microsoft\Signatures\Official%20Baker_files\bakerlogo.png" TargetMode="External"/><Relationship Id="rId5" Type="http://schemas.openxmlformats.org/officeDocument/2006/relationships/hyperlink" Target="http://www.mbakerintl.com/" TargetMode="Externa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8.png"/><Relationship Id="rId4" Type="http://schemas.openxmlformats.org/officeDocument/2006/relationships/hyperlink" Target="bridgeware.atlassian.ne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000" y="381001"/>
            <a:ext cx="8534400" cy="7619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BrDR Technical Support Center How-To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668548" y="1219200"/>
            <a:ext cx="5275052" cy="5181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Herman Lee, P.E.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2014 RADBUG Conference</a:t>
            </a:r>
          </a:p>
          <a:p>
            <a:r>
              <a:rPr lang="en-US" sz="2800" dirty="0"/>
              <a:t>August 12, </a:t>
            </a:r>
            <a:r>
              <a:rPr lang="en-US" sz="2800" dirty="0" smtClean="0"/>
              <a:t>2014</a:t>
            </a:r>
            <a:endParaRPr lang="en-US" sz="28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7724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Issue Navigator – Detail View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7695" y="5478087"/>
            <a:ext cx="8619431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Filters		    List of Issues</a:t>
            </a:r>
            <a:r>
              <a:rPr lang="en-US" sz="2400" dirty="0"/>
              <a:t>	</a:t>
            </a:r>
            <a:r>
              <a:rPr lang="en-US" sz="2400" dirty="0" smtClean="0"/>
              <a:t>Detail of the selected Issue</a:t>
            </a:r>
          </a:p>
        </p:txBody>
      </p:sp>
      <p:pic>
        <p:nvPicPr>
          <p:cNvPr id="12292" name="Picture 4" descr="C:\Users\HLee\AppData\Local\Temp\SNAGHTMLf16a9b5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95" y="1828800"/>
            <a:ext cx="8619432" cy="328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647" y="2734887"/>
            <a:ext cx="1796953" cy="127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 flipV="1">
            <a:off x="1066800" y="5020887"/>
            <a:ext cx="0" cy="533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200400" y="5020887"/>
            <a:ext cx="0" cy="533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478087" y="5020887"/>
            <a:ext cx="0" cy="533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0558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7724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Issue Navigator – List View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11</a:t>
            </a:fld>
            <a:endParaRPr lang="en-US" dirty="0"/>
          </a:p>
        </p:txBody>
      </p:sp>
      <p:pic>
        <p:nvPicPr>
          <p:cNvPr id="13318" name="Picture 6" descr="C:\Users\HLee\AppData\Local\Temp\SNAGHTMLf170b6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35" y="1831017"/>
            <a:ext cx="8621308" cy="328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257695" y="5478087"/>
            <a:ext cx="8619431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Filters		    List of Issues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066800" y="5020887"/>
            <a:ext cx="0" cy="533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200400" y="5020887"/>
            <a:ext cx="0" cy="533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4857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772400" cy="914400"/>
          </a:xfrm>
        </p:spPr>
        <p:txBody>
          <a:bodyPr>
            <a:normAutofit/>
          </a:bodyPr>
          <a:lstStyle/>
          <a:p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7924800" cy="42973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12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26" y="152400"/>
            <a:ext cx="7728138" cy="6596440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15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7724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Issue – Votes and Watchers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5943600" cy="4297363"/>
          </a:xfrm>
        </p:spPr>
        <p:txBody>
          <a:bodyPr>
            <a:noAutofit/>
          </a:bodyPr>
          <a:lstStyle/>
          <a:p>
            <a:r>
              <a:rPr lang="en-US" sz="2400" dirty="0" smtClean="0"/>
              <a:t>Issue Voting</a:t>
            </a:r>
          </a:p>
          <a:p>
            <a:pPr lvl="1"/>
            <a:r>
              <a:rPr lang="en-US" sz="2400" dirty="0" smtClean="0"/>
              <a:t>Voicing </a:t>
            </a:r>
            <a:r>
              <a:rPr lang="en-US" sz="2400" dirty="0"/>
              <a:t>your preference for that issue</a:t>
            </a:r>
            <a:endParaRPr lang="en-US" sz="2200" dirty="0" smtClean="0"/>
          </a:p>
          <a:p>
            <a:r>
              <a:rPr lang="en-US" sz="2400" dirty="0" smtClean="0"/>
              <a:t>Issue Watching</a:t>
            </a:r>
          </a:p>
          <a:p>
            <a:pPr lvl="1"/>
            <a:r>
              <a:rPr lang="en-US" sz="2200" dirty="0" smtClean="0"/>
              <a:t>Signing </a:t>
            </a:r>
            <a:r>
              <a:rPr lang="en-US" sz="2200" dirty="0"/>
              <a:t>up for notifications of any </a:t>
            </a:r>
            <a:r>
              <a:rPr lang="en-US" sz="2200" dirty="0" smtClean="0"/>
              <a:t>updates for that issue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13</a:t>
            </a:fld>
            <a:endParaRPr lang="en-US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00200"/>
            <a:ext cx="2762250" cy="2762250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245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7724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Search for an Issue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4297363"/>
          </a:xfrm>
        </p:spPr>
        <p:txBody>
          <a:bodyPr>
            <a:noAutofit/>
          </a:bodyPr>
          <a:lstStyle/>
          <a:p>
            <a:r>
              <a:rPr lang="en-US" sz="2400" dirty="0" smtClean="0"/>
              <a:t>Quick Search</a:t>
            </a:r>
          </a:p>
          <a:p>
            <a:pPr lvl="1"/>
            <a:r>
              <a:rPr lang="en-US" sz="2200" dirty="0" smtClean="0"/>
              <a:t>Fastest </a:t>
            </a:r>
            <a:r>
              <a:rPr lang="en-US" sz="2200" dirty="0"/>
              <a:t>way to define search criteria</a:t>
            </a:r>
            <a:endParaRPr lang="en-US" sz="2200" dirty="0" smtClean="0"/>
          </a:p>
          <a:p>
            <a:r>
              <a:rPr lang="en-US" sz="2400" dirty="0" smtClean="0"/>
              <a:t>Basic Search</a:t>
            </a:r>
          </a:p>
          <a:p>
            <a:pPr lvl="1"/>
            <a:r>
              <a:rPr lang="en-US" sz="2200" dirty="0" smtClean="0"/>
              <a:t>More </a:t>
            </a:r>
            <a:r>
              <a:rPr lang="en-US" sz="2200" dirty="0"/>
              <a:t>precise than the quick </a:t>
            </a:r>
            <a:r>
              <a:rPr lang="en-US" sz="2200" dirty="0" smtClean="0"/>
              <a:t>search</a:t>
            </a:r>
          </a:p>
          <a:p>
            <a:pPr lvl="1"/>
            <a:r>
              <a:rPr lang="en-US" sz="2200" dirty="0" smtClean="0"/>
              <a:t>Has  a user-friendly interface to define criteria</a:t>
            </a:r>
          </a:p>
          <a:p>
            <a:r>
              <a:rPr lang="en-US" sz="2400" dirty="0" smtClean="0"/>
              <a:t>Advanced Search</a:t>
            </a:r>
          </a:p>
          <a:p>
            <a:pPr lvl="1"/>
            <a:r>
              <a:rPr lang="en-US" sz="2200" dirty="0" smtClean="0"/>
              <a:t>Most powerful of the three search methods</a:t>
            </a:r>
          </a:p>
          <a:p>
            <a:pPr lvl="1"/>
            <a:r>
              <a:rPr lang="en-US" sz="2200" dirty="0" smtClean="0"/>
              <a:t>You need to know how to construct structured criteria</a:t>
            </a:r>
          </a:p>
          <a:p>
            <a:pPr lvl="1"/>
            <a:endParaRPr lang="en-US" sz="22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14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669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7724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Search for an </a:t>
            </a:r>
            <a:r>
              <a:rPr lang="en-US" sz="3600" dirty="0" smtClean="0"/>
              <a:t>Issue – Quick Search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4297363"/>
          </a:xfrm>
        </p:spPr>
        <p:txBody>
          <a:bodyPr>
            <a:noAutofit/>
          </a:bodyPr>
          <a:lstStyle/>
          <a:p>
            <a:r>
              <a:rPr lang="en-US" sz="2400" dirty="0" smtClean="0"/>
              <a:t>Quick </a:t>
            </a:r>
            <a:r>
              <a:rPr lang="en-US" sz="2400" dirty="0"/>
              <a:t>Search </a:t>
            </a:r>
            <a:r>
              <a:rPr lang="en-US" sz="2400" dirty="0" smtClean="0"/>
              <a:t>box </a:t>
            </a:r>
            <a:r>
              <a:rPr lang="en-US" sz="2400" dirty="0"/>
              <a:t>is located </a:t>
            </a:r>
            <a:r>
              <a:rPr lang="en-US" sz="2400" dirty="0" smtClean="0"/>
              <a:t>in the Navigation Bar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Jump to an Issue</a:t>
            </a:r>
          </a:p>
          <a:p>
            <a:r>
              <a:rPr lang="en-US" sz="2400" dirty="0" smtClean="0"/>
              <a:t>Text searching</a:t>
            </a:r>
          </a:p>
          <a:p>
            <a:pPr lvl="1"/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5" y="2592110"/>
            <a:ext cx="7696200" cy="303490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3624348"/>
            <a:ext cx="1866900" cy="371475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4182687"/>
            <a:ext cx="1866900" cy="371475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787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7724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Search for an </a:t>
            </a:r>
            <a:r>
              <a:rPr lang="en-US" sz="3600" dirty="0" smtClean="0"/>
              <a:t>Issue – Basic Search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4297363"/>
          </a:xfrm>
        </p:spPr>
        <p:txBody>
          <a:bodyPr>
            <a:noAutofit/>
          </a:bodyPr>
          <a:lstStyle/>
          <a:p>
            <a:r>
              <a:rPr lang="en-US" sz="2400" dirty="0" smtClean="0"/>
              <a:t>Basic Search </a:t>
            </a:r>
            <a:r>
              <a:rPr lang="en-US" sz="2400" dirty="0"/>
              <a:t>is located </a:t>
            </a:r>
            <a:r>
              <a:rPr lang="en-US" sz="2400" dirty="0" smtClean="0"/>
              <a:t>in the Issue Navigator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User-friendly </a:t>
            </a:r>
            <a:r>
              <a:rPr lang="en-US" sz="2400" dirty="0"/>
              <a:t>interface to define criteria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16</a:t>
            </a:fld>
            <a:endParaRPr lang="en-US" dirty="0"/>
          </a:p>
        </p:txBody>
      </p:sp>
      <p:pic>
        <p:nvPicPr>
          <p:cNvPr id="2050" name="Picture 2" descr="C:\Users\HLee\AppData\Local\Temp\SNAGHTML12fa4897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52" y="2461390"/>
            <a:ext cx="7699248" cy="180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HLee\AppData\Local\Temp\SNAGHTML1315f57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52" y="4664826"/>
            <a:ext cx="717232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134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7724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Search for an </a:t>
            </a:r>
            <a:r>
              <a:rPr lang="en-US" sz="3600" dirty="0" smtClean="0"/>
              <a:t>Issue – Basic Search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181601"/>
            <a:ext cx="8534400" cy="1371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My 3D enhancement requests that are still open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17</a:t>
            </a:fld>
            <a:endParaRPr lang="en-US" dirty="0"/>
          </a:p>
        </p:txBody>
      </p:sp>
      <p:pic>
        <p:nvPicPr>
          <p:cNvPr id="3076" name="Picture 4" descr="C:\Users\HLee\AppData\Local\Temp\SNAGHTML13168a6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37" y="1600200"/>
            <a:ext cx="763905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37" y="5838825"/>
            <a:ext cx="7637463" cy="790575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586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3820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Search for an Issue – Advanced Search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686800" cy="4297363"/>
          </a:xfrm>
        </p:spPr>
        <p:txBody>
          <a:bodyPr>
            <a:noAutofit/>
          </a:bodyPr>
          <a:lstStyle/>
          <a:p>
            <a:r>
              <a:rPr lang="en-US" sz="2400" dirty="0" smtClean="0"/>
              <a:t>Advanced Search </a:t>
            </a:r>
            <a:r>
              <a:rPr lang="en-US" sz="2400" dirty="0"/>
              <a:t>is </a:t>
            </a:r>
            <a:r>
              <a:rPr lang="en-US" sz="2400" dirty="0" smtClean="0"/>
              <a:t>also located in the Issue Navigator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See Online </a:t>
            </a:r>
            <a:r>
              <a:rPr lang="en-US" sz="2400" dirty="0"/>
              <a:t>Help </a:t>
            </a:r>
            <a:r>
              <a:rPr lang="en-US" sz="2400" dirty="0" smtClean="0"/>
              <a:t>for </a:t>
            </a:r>
            <a:r>
              <a:rPr lang="en-US" sz="2400" dirty="0" smtClean="0"/>
              <a:t>the syntax </a:t>
            </a:r>
            <a:r>
              <a:rPr lang="en-US" sz="2400" dirty="0" smtClean="0"/>
              <a:t>of </a:t>
            </a:r>
            <a:r>
              <a:rPr lang="en-US" sz="2400" dirty="0" smtClean="0"/>
              <a:t>defining structured </a:t>
            </a:r>
            <a:r>
              <a:rPr lang="en-US" sz="2400" dirty="0" smtClean="0"/>
              <a:t>criteria</a:t>
            </a:r>
          </a:p>
          <a:p>
            <a:pPr lvl="1"/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37" y="2514600"/>
            <a:ext cx="7637463" cy="790575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37" y="3505200"/>
            <a:ext cx="7627937" cy="428625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5" y="4648200"/>
            <a:ext cx="7696200" cy="303490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7315200" y="5029200"/>
            <a:ext cx="370004" cy="1524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076825"/>
            <a:ext cx="1504950" cy="2009775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238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7724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Dashboard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19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52" y="1676400"/>
            <a:ext cx="8759715" cy="4499429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27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46482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 JIRA?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4297363"/>
          </a:xfrm>
        </p:spPr>
        <p:txBody>
          <a:bodyPr>
            <a:noAutofit/>
          </a:bodyPr>
          <a:lstStyle/>
          <a:p>
            <a:r>
              <a:rPr lang="en-US" sz="2400" dirty="0"/>
              <a:t>JIRA is an issue tracking and management </a:t>
            </a:r>
            <a:r>
              <a:rPr lang="en-US" sz="2400" dirty="0" smtClean="0"/>
              <a:t>system</a:t>
            </a:r>
            <a:endParaRPr lang="en-US" sz="2400" dirty="0"/>
          </a:p>
          <a:p>
            <a:pPr lvl="1"/>
            <a:r>
              <a:rPr lang="en-US" sz="2200" dirty="0" smtClean="0"/>
              <a:t>An issue is a task that requires an action from a person</a:t>
            </a:r>
          </a:p>
          <a:p>
            <a:r>
              <a:rPr lang="en-US" sz="2400" dirty="0" smtClean="0"/>
              <a:t>Grand </a:t>
            </a:r>
            <a:r>
              <a:rPr lang="en-US" sz="2400" dirty="0"/>
              <a:t>opening on September 2013, replacing the IssueNet Support Center </a:t>
            </a:r>
            <a:r>
              <a:rPr lang="en-US" sz="2400" dirty="0" smtClean="0"/>
              <a:t>we used </a:t>
            </a:r>
            <a:r>
              <a:rPr lang="en-US" sz="2400" dirty="0"/>
              <a:t>for 15 </a:t>
            </a:r>
            <a:r>
              <a:rPr lang="en-US" sz="2400" dirty="0" smtClean="0"/>
              <a:t>years</a:t>
            </a:r>
            <a:endParaRPr lang="en-US" sz="2400" dirty="0"/>
          </a:p>
          <a:p>
            <a:r>
              <a:rPr lang="en-US" sz="2400" dirty="0"/>
              <a:t>It is a web-based system hosted in the cloud by </a:t>
            </a:r>
            <a:r>
              <a:rPr lang="en-US" sz="2400" dirty="0" smtClean="0"/>
              <a:t>Atlassian</a:t>
            </a:r>
            <a:endParaRPr lang="en-US" sz="2400" dirty="0"/>
          </a:p>
          <a:p>
            <a:r>
              <a:rPr lang="en-US" sz="2400" dirty="0" smtClean="0"/>
              <a:t>AASHTOWare Bridge Management also </a:t>
            </a:r>
            <a:r>
              <a:rPr lang="en-US" sz="2400" dirty="0"/>
              <a:t>uses JIRA, the same system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180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20</a:t>
            </a:fld>
            <a:endParaRPr lang="en-US" dirty="0"/>
          </a:p>
        </p:txBody>
      </p:sp>
      <p:pic>
        <p:nvPicPr>
          <p:cNvPr id="9" name="Picture 6" descr="C:\z\Icons and Splash-Screens\Br Rating\Registered\Splash_Screens\Color\AASHTO-Logo_Bridge_Rating_RGB_650x360_gl0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486400"/>
            <a:ext cx="1924563" cy="106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z\Icons and Splash-Screens\Br Design\Registered\Splash_Screens\Color\AASHTO-Logo_Bridge_Design_RGB_650x360_gl0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86400"/>
            <a:ext cx="1924563" cy="106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z\smartqan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539" y="2438400"/>
            <a:ext cx="40640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HLee\AppData\Roaming\Microsoft\Signatures\Official Baker_files\bakerlogo.png">
            <a:hlinkClick r:id="rId5" tgtFrame="_TOP"/>
          </p:cNvPr>
          <p:cNvPicPr/>
          <p:nvPr/>
        </p:nvPicPr>
        <p:blipFill>
          <a:blip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426037"/>
            <a:ext cx="847725" cy="295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67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7724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Who have access to JIRA?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4297363"/>
          </a:xfrm>
        </p:spPr>
        <p:txBody>
          <a:bodyPr>
            <a:noAutofit/>
          </a:bodyPr>
          <a:lstStyle/>
          <a:p>
            <a:r>
              <a:rPr lang="en-US" sz="2400" dirty="0" smtClean="0"/>
              <a:t>Unlimited License </a:t>
            </a:r>
            <a:r>
              <a:rPr lang="en-US" sz="2400" dirty="0"/>
              <a:t>– </a:t>
            </a:r>
            <a:r>
              <a:rPr lang="en-US" sz="2800" dirty="0"/>
              <a:t>2</a:t>
            </a:r>
            <a:r>
              <a:rPr lang="en-US" sz="2400" dirty="0" smtClean="0"/>
              <a:t> accounts</a:t>
            </a:r>
            <a:endParaRPr lang="en-US" sz="2400" dirty="0"/>
          </a:p>
          <a:p>
            <a:r>
              <a:rPr lang="en-US" sz="2400" dirty="0" smtClean="0"/>
              <a:t>Single </a:t>
            </a:r>
            <a:r>
              <a:rPr lang="en-US" sz="2400" dirty="0"/>
              <a:t>Workstation License – </a:t>
            </a:r>
            <a:r>
              <a:rPr lang="en-US" sz="2800" dirty="0" smtClean="0"/>
              <a:t>1</a:t>
            </a:r>
            <a:r>
              <a:rPr lang="en-US" sz="2400" dirty="0" smtClean="0"/>
              <a:t> account</a:t>
            </a:r>
            <a:endParaRPr lang="en-US" sz="2400" dirty="0"/>
          </a:p>
          <a:p>
            <a:r>
              <a:rPr lang="en-US" sz="2400" dirty="0" smtClean="0"/>
              <a:t>Agency </a:t>
            </a:r>
            <a:r>
              <a:rPr lang="en-US" sz="2400" dirty="0"/>
              <a:t>that purchases the Agency Sponsored Consultant Licenses – </a:t>
            </a:r>
            <a:r>
              <a:rPr lang="en-US" sz="2800" dirty="0"/>
              <a:t>2</a:t>
            </a:r>
            <a:r>
              <a:rPr lang="en-US" sz="2400" dirty="0"/>
              <a:t> accounts</a:t>
            </a:r>
          </a:p>
          <a:p>
            <a:endParaRPr lang="en-US" sz="2400" dirty="0" smtClean="0"/>
          </a:p>
          <a:p>
            <a:r>
              <a:rPr lang="en-US" sz="2400" dirty="0" smtClean="0"/>
              <a:t>Currently we have 116 members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409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7724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How-To …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4297363"/>
          </a:xfrm>
        </p:spPr>
        <p:txBody>
          <a:bodyPr>
            <a:noAutofit/>
          </a:bodyPr>
          <a:lstStyle/>
          <a:p>
            <a:r>
              <a:rPr lang="en-US" sz="2400" dirty="0" smtClean="0"/>
              <a:t>Login and Getting Started</a:t>
            </a:r>
            <a:endParaRPr lang="en-US" sz="2400" dirty="0"/>
          </a:p>
          <a:p>
            <a:r>
              <a:rPr lang="en-US" sz="2400" dirty="0" smtClean="0"/>
              <a:t>Navigation Bar</a:t>
            </a:r>
            <a:endParaRPr lang="en-US" sz="2400" dirty="0"/>
          </a:p>
          <a:p>
            <a:r>
              <a:rPr lang="en-US" sz="2400" dirty="0" smtClean="0"/>
              <a:t>Create an Issue</a:t>
            </a:r>
          </a:p>
          <a:p>
            <a:r>
              <a:rPr lang="en-US" sz="2400" dirty="0" smtClean="0"/>
              <a:t>Issue Navigator</a:t>
            </a:r>
            <a:endParaRPr lang="en-US" sz="2400" dirty="0"/>
          </a:p>
          <a:p>
            <a:r>
              <a:rPr lang="en-US" sz="2400" dirty="0" smtClean="0"/>
              <a:t>Search for an Issue</a:t>
            </a:r>
          </a:p>
          <a:p>
            <a:pPr lvl="1"/>
            <a:r>
              <a:rPr lang="en-US" sz="2200" dirty="0" smtClean="0"/>
              <a:t>Quick Search, Basic Search and Advanced Search</a:t>
            </a:r>
          </a:p>
          <a:p>
            <a:r>
              <a:rPr lang="en-US" sz="2400" dirty="0" smtClean="0"/>
              <a:t>Dashboard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015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7724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Login and Getting Started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4297363"/>
          </a:xfrm>
        </p:spPr>
        <p:txBody>
          <a:bodyPr>
            <a:noAutofit/>
          </a:bodyPr>
          <a:lstStyle/>
          <a:p>
            <a:r>
              <a:rPr lang="en-US" sz="2400" dirty="0" smtClean="0"/>
              <a:t>Go to </a:t>
            </a:r>
            <a:r>
              <a:rPr lang="en-US" sz="2400" dirty="0" smtClean="0">
                <a:hlinkClick r:id="rId4" action="ppaction://hlinkfile"/>
              </a:rPr>
              <a:t>bridgeware.atlassian.net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5</a:t>
            </a:fld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539" y="2667000"/>
            <a:ext cx="4060020" cy="3903865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634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7724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Login and Getting Started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42973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6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1" y="666064"/>
            <a:ext cx="8732838" cy="5995086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576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7724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Login and Getting Started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8534400" cy="42973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7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033463"/>
            <a:ext cx="8170863" cy="4791075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604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772400" cy="914400"/>
          </a:xfrm>
        </p:spPr>
        <p:txBody>
          <a:bodyPr>
            <a:normAutofit/>
          </a:bodyPr>
          <a:lstStyle/>
          <a:p>
            <a:r>
              <a:rPr lang="en-US" sz="3600" dirty="0"/>
              <a:t>Navigation Bar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8</a:t>
            </a:fld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5" y="1676400"/>
            <a:ext cx="7696200" cy="303490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0008"/>
            <a:ext cx="1647825" cy="571500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542" y="3288695"/>
            <a:ext cx="2447925" cy="885825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753" y="2360008"/>
            <a:ext cx="2590800" cy="4257675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502" y="2360008"/>
            <a:ext cx="1504950" cy="1371600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1800225" y="2055208"/>
            <a:ext cx="257178" cy="304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429000" y="2055208"/>
            <a:ext cx="480753" cy="304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7175" idx="0"/>
          </p:cNvCxnSpPr>
          <p:nvPr/>
        </p:nvCxnSpPr>
        <p:spPr>
          <a:xfrm flipH="1">
            <a:off x="7871977" y="2055208"/>
            <a:ext cx="217604" cy="304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7173" idx="0"/>
          </p:cNvCxnSpPr>
          <p:nvPr/>
        </p:nvCxnSpPr>
        <p:spPr>
          <a:xfrm flipH="1">
            <a:off x="2392505" y="2055208"/>
            <a:ext cx="339699" cy="1233487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2844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7724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Create an Issue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28800"/>
            <a:ext cx="3962400" cy="4297363"/>
          </a:xfrm>
        </p:spPr>
        <p:txBody>
          <a:bodyPr>
            <a:noAutofit/>
          </a:bodyPr>
          <a:lstStyle/>
          <a:p>
            <a:r>
              <a:rPr lang="en-US" sz="2400" dirty="0" smtClean="0"/>
              <a:t>Project</a:t>
            </a:r>
          </a:p>
          <a:p>
            <a:r>
              <a:rPr lang="en-US" sz="2400" dirty="0" smtClean="0"/>
              <a:t>Issue Type</a:t>
            </a:r>
          </a:p>
          <a:p>
            <a:r>
              <a:rPr lang="en-US" sz="2400" dirty="0" smtClean="0"/>
              <a:t>Summary</a:t>
            </a:r>
          </a:p>
          <a:p>
            <a:r>
              <a:rPr lang="en-US" sz="2400" dirty="0" smtClean="0"/>
              <a:t>Product Name</a:t>
            </a:r>
          </a:p>
          <a:p>
            <a:r>
              <a:rPr lang="en-US" sz="2400" dirty="0" smtClean="0"/>
              <a:t>Related Version</a:t>
            </a:r>
          </a:p>
          <a:p>
            <a:r>
              <a:rPr lang="en-US" sz="2400" dirty="0" smtClean="0"/>
              <a:t>Description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9</a:t>
            </a:fld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9128"/>
            <a:ext cx="4676907" cy="6485836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254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nqtrpMJHznzW6iQWuGbY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heme/theme1.xml><?xml version="1.0" encoding="utf-8"?>
<a:theme xmlns:a="http://schemas.openxmlformats.org/drawingml/2006/main" name="Project Status 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ProjectStatusReport</Template>
  <TotalTime>0</TotalTime>
  <Words>659</Words>
  <Application>Microsoft Office PowerPoint</Application>
  <PresentationFormat>On-screen Show (4:3)</PresentationFormat>
  <Paragraphs>154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Project Status Report</vt:lpstr>
      <vt:lpstr>BrDR Technical Support Center How-To</vt:lpstr>
      <vt:lpstr>What is JIRA?</vt:lpstr>
      <vt:lpstr>Who have access to JIRA?</vt:lpstr>
      <vt:lpstr>How-To …</vt:lpstr>
      <vt:lpstr>Login and Getting Started</vt:lpstr>
      <vt:lpstr>Login and Getting Started</vt:lpstr>
      <vt:lpstr>Login and Getting Started</vt:lpstr>
      <vt:lpstr>Navigation Bar</vt:lpstr>
      <vt:lpstr>Create an Issue</vt:lpstr>
      <vt:lpstr>Issue Navigator – Detail View</vt:lpstr>
      <vt:lpstr>Issue Navigator – List View</vt:lpstr>
      <vt:lpstr>PowerPoint Presentation</vt:lpstr>
      <vt:lpstr>Issue – Votes and Watchers</vt:lpstr>
      <vt:lpstr>Search for an Issue</vt:lpstr>
      <vt:lpstr>Search for an Issue – Quick Search</vt:lpstr>
      <vt:lpstr>Search for an Issue – Basic Search</vt:lpstr>
      <vt:lpstr>Search for an Issue – Basic Search</vt:lpstr>
      <vt:lpstr>Search for an Issue – Advanced Search</vt:lpstr>
      <vt:lpstr>Dashboard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2014-08-07T14:47:13Z</dcterms:created>
  <dcterms:modified xsi:type="dcterms:W3CDTF">2014-08-08T15:27:35Z</dcterms:modified>
</cp:coreProperties>
</file>