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4"/>
    <p:sldMasterId id="2147483695" r:id="rId5"/>
    <p:sldMasterId id="2147483704" r:id="rId6"/>
    <p:sldMasterId id="2147483713" r:id="rId7"/>
    <p:sldMasterId id="2147483736" r:id="rId8"/>
  </p:sldMasterIdLst>
  <p:notesMasterIdLst>
    <p:notesMasterId r:id="rId14"/>
  </p:notesMasterIdLst>
  <p:handoutMasterIdLst>
    <p:handoutMasterId r:id="rId15"/>
  </p:handoutMasterIdLst>
  <p:sldIdLst>
    <p:sldId id="1393" r:id="rId9"/>
    <p:sldId id="1400" r:id="rId10"/>
    <p:sldId id="1491" r:id="rId11"/>
    <p:sldId id="1401" r:id="rId12"/>
    <p:sldId id="1492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ras.trivedi" initials="P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739"/>
    <a:srgbClr val="009999"/>
    <a:srgbClr val="AC6D2E"/>
    <a:srgbClr val="B57331"/>
    <a:srgbClr val="DBBF6F"/>
    <a:srgbClr val="05A972"/>
    <a:srgbClr val="55A51C"/>
    <a:srgbClr val="00558A"/>
    <a:srgbClr val="70FF2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559" autoAdjust="0"/>
    <p:restoredTop sz="75788" autoAdjust="0"/>
  </p:normalViewPr>
  <p:slideViewPr>
    <p:cSldViewPr snapToGrid="0" showGuides="1">
      <p:cViewPr varScale="1">
        <p:scale>
          <a:sx n="108" d="100"/>
          <a:sy n="108" d="100"/>
        </p:scale>
        <p:origin x="-972" y="-90"/>
      </p:cViewPr>
      <p:guideLst>
        <p:guide orient="horz" pos="4027"/>
        <p:guide orient="horz" pos="4280"/>
        <p:guide orient="horz" pos="838"/>
        <p:guide orient="horz" pos="2393"/>
        <p:guide orient="horz" pos="480"/>
        <p:guide pos="4972"/>
        <p:guide pos="2784"/>
        <p:guide pos="5655"/>
        <p:guide pos="1594"/>
        <p:guide pos="5559"/>
        <p:guide pos="204"/>
      </p:guideLst>
    </p:cSldViewPr>
  </p:slideViewPr>
  <p:outlineViewPr>
    <p:cViewPr>
      <p:scale>
        <a:sx n="33" d="100"/>
        <a:sy n="33" d="100"/>
      </p:scale>
      <p:origin x="0" y="119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54"/>
    </p:cViewPr>
  </p:sorterViewPr>
  <p:notesViewPr>
    <p:cSldViewPr snapToGrid="0" showGuides="1">
      <p:cViewPr varScale="1">
        <p:scale>
          <a:sx n="80" d="100"/>
          <a:sy n="80" d="100"/>
        </p:scale>
        <p:origin x="-3210" y="-102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4A34FAC4-DA1E-41E5-8A9A-A964633D4A34}" type="datetimeFigureOut">
              <a:rPr lang="en-US" smtClean="0"/>
              <a:pPr/>
              <a:t>8/7/2014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55C9AD31-7BA2-4416-98BB-BCEF95AB69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10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7C162F42-E274-4158-8ED7-DBDAA5440662}" type="datetimeFigureOut">
              <a:rPr lang="en-US" smtClean="0"/>
              <a:pPr/>
              <a:t>8/7/2014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D9EA0013-2AD0-4B3C-AA53-6673615E34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2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53539" y="4403915"/>
            <a:ext cx="5608320" cy="418338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For those that don’t know me – </a:t>
            </a:r>
          </a:p>
          <a:p>
            <a:r>
              <a:rPr lang="en-US" sz="1600" dirty="0" smtClean="0"/>
              <a:t>My name is Dean Teal</a:t>
            </a:r>
          </a:p>
          <a:p>
            <a:r>
              <a:rPr lang="en-US" sz="1600" dirty="0" smtClean="0"/>
              <a:t>I am a member of the Bridge Products Task Force and chairman of the Beta Testing TAG</a:t>
            </a:r>
          </a:p>
          <a:p>
            <a:endParaRPr lang="en-US" sz="1600" dirty="0"/>
          </a:p>
          <a:p>
            <a:r>
              <a:rPr lang="en-US" sz="1600" dirty="0" smtClean="0"/>
              <a:t>I am going to give you a brief introduction to the TAG and what we do – 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A0013-2AD0-4B3C-AA53-6673615E340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939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TAG is the name given to the Technical Advisory Group that provides expert advise and direction to Task Force</a:t>
            </a:r>
          </a:p>
          <a:p>
            <a:endParaRPr lang="en-US" sz="1600" dirty="0"/>
          </a:p>
          <a:p>
            <a:r>
              <a:rPr lang="en-US" sz="1600" dirty="0" smtClean="0"/>
              <a:t>The software is first Alpha tested by the contractor – once completed it is passed on the TAG for beta testing</a:t>
            </a:r>
          </a:p>
          <a:p>
            <a:endParaRPr lang="en-US" sz="1600" dirty="0"/>
          </a:p>
          <a:p>
            <a:r>
              <a:rPr lang="en-US" sz="1600" dirty="0" smtClean="0"/>
              <a:t>Our diverse team of 24 volunteers represent 16 agencies</a:t>
            </a:r>
          </a:p>
          <a:p>
            <a:endParaRPr lang="en-US" sz="1600" dirty="0"/>
          </a:p>
          <a:p>
            <a:r>
              <a:rPr lang="en-US" sz="1600" dirty="0" smtClean="0"/>
              <a:t>During the year,  to aid in development (before any testing) the TAG reviews mockups and flowcharts.  These reviews are a very important step.</a:t>
            </a:r>
          </a:p>
          <a:p>
            <a:r>
              <a:rPr lang="en-US" sz="1600" dirty="0" smtClean="0"/>
              <a:t>I would assume most testers at a minimum make sure there agencies needs are covered first.  </a:t>
            </a:r>
          </a:p>
          <a:p>
            <a:endParaRPr lang="en-US" sz="1600" dirty="0"/>
          </a:p>
          <a:p>
            <a:r>
              <a:rPr lang="en-US" sz="1600" dirty="0" smtClean="0"/>
              <a:t>It is not assumed that every testers tests every feature.  Our goal is that we have enough diversity that everything gets tested.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I know many TAG members are not here.  I assume they have  held back to allowed another person from there agency to attend training – </a:t>
            </a:r>
          </a:p>
          <a:p>
            <a:endParaRPr lang="en-US" sz="1600" dirty="0"/>
          </a:p>
          <a:p>
            <a:r>
              <a:rPr lang="en-US" sz="1600" dirty="0" smtClean="0"/>
              <a:t>You see here a list of TAG members from the Design side</a:t>
            </a:r>
          </a:p>
          <a:p>
            <a:endParaRPr lang="en-US" sz="1600" dirty="0"/>
          </a:p>
          <a:p>
            <a:r>
              <a:rPr lang="en-US" sz="1600" dirty="0" smtClean="0"/>
              <a:t>For those TAG members that are present – would you please stand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And here we have a list of the TAG members from the Rating side</a:t>
            </a:r>
          </a:p>
          <a:p>
            <a:endParaRPr lang="en-US" sz="1600" dirty="0"/>
          </a:p>
          <a:p>
            <a:r>
              <a:rPr lang="en-US" sz="1600" dirty="0" smtClean="0"/>
              <a:t>Would you join the designers in standing so we can thank you all for your time and efforts in making the products what they are today – and please give them a round of applause!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If you think you would like to help with the beta testing efforts</a:t>
            </a:r>
          </a:p>
          <a:p>
            <a:endParaRPr lang="en-US" sz="1600" dirty="0" smtClean="0"/>
          </a:p>
          <a:p>
            <a:r>
              <a:rPr lang="en-US" sz="1600" dirty="0" smtClean="0"/>
              <a:t>Please get permission  and email me</a:t>
            </a:r>
          </a:p>
          <a:p>
            <a:endParaRPr lang="en-US" sz="1600" dirty="0"/>
          </a:p>
          <a:p>
            <a:r>
              <a:rPr lang="en-US" sz="1600" dirty="0"/>
              <a:t>M</a:t>
            </a:r>
            <a:r>
              <a:rPr lang="en-US" sz="1600" dirty="0" smtClean="0"/>
              <a:t>ore eyes make for a better release!</a:t>
            </a:r>
          </a:p>
          <a:p>
            <a:endParaRPr lang="en-US" sz="1600" dirty="0"/>
          </a:p>
          <a:p>
            <a:r>
              <a:rPr lang="en-US" sz="1600" dirty="0" smtClean="0"/>
              <a:t>Any Questions for me?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ltGray">
          <a:xfrm>
            <a:off x="0" y="304800"/>
            <a:ext cx="9144000" cy="3962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047751" y="4035287"/>
            <a:ext cx="8096250" cy="1789044"/>
          </a:xfrm>
          <a:prstGeom prst="rect">
            <a:avLst/>
          </a:prstGeom>
          <a:gradFill>
            <a:gsLst>
              <a:gs pos="12000">
                <a:schemeClr val="accent2"/>
              </a:gs>
              <a:gs pos="100000">
                <a:srgbClr val="00558A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262270" y="4495800"/>
            <a:ext cx="7563678" cy="1295400"/>
          </a:xfrm>
        </p:spPr>
        <p:txBody>
          <a:bodyPr/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579463" y="5345647"/>
            <a:ext cx="21258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© 2010</a:t>
            </a:r>
            <a:r>
              <a:rPr lang="en-US" sz="7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7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 Bentley</a:t>
            </a:r>
            <a:r>
              <a:rPr lang="en-US" sz="7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 Systems, Incorporated</a:t>
            </a:r>
            <a:endParaRPr lang="en-US" sz="700" dirty="0" smtClean="0">
              <a:solidFill>
                <a:schemeClr val="tx2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gray">
          <a:xfrm>
            <a:off x="1240081" y="522994"/>
            <a:ext cx="7737232" cy="3600101"/>
          </a:xfrm>
          <a:prstGeom prst="rect">
            <a:avLst/>
          </a:prstGeom>
          <a:noFill/>
          <a:ln w="666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6" name="Picture 15" descr="09_Corp_PPT_colla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984" y="551296"/>
            <a:ext cx="7705328" cy="3550872"/>
          </a:xfrm>
          <a:prstGeom prst="rect">
            <a:avLst/>
          </a:prstGeom>
        </p:spPr>
      </p:pic>
      <p:sp>
        <p:nvSpPr>
          <p:cNvPr id="17" name="Flowchart: Process 16"/>
          <p:cNvSpPr/>
          <p:nvPr userDrawn="1"/>
        </p:nvSpPr>
        <p:spPr bwMode="auto">
          <a:xfrm>
            <a:off x="1047750" y="5874026"/>
            <a:ext cx="5631346" cy="920474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S PGothic"/>
              <a:cs typeface="MS PGothic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1292087" y="5891003"/>
            <a:ext cx="5297556" cy="320954"/>
          </a:xfrm>
          <a:noFill/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 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2A44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ltGray">
          <a:xfrm>
            <a:off x="0" y="304800"/>
            <a:ext cx="9144000" cy="3962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2A44"/>
              </a:solidFill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047751" y="4035287"/>
            <a:ext cx="8096250" cy="1789044"/>
          </a:xfrm>
          <a:prstGeom prst="rect">
            <a:avLst/>
          </a:prstGeom>
          <a:gradFill>
            <a:gsLst>
              <a:gs pos="12000">
                <a:schemeClr val="accent2"/>
              </a:gs>
              <a:gs pos="100000">
                <a:srgbClr val="00558A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2A44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262270" y="4495800"/>
            <a:ext cx="7563678" cy="1295400"/>
          </a:xfrm>
        </p:spPr>
        <p:txBody>
          <a:bodyPr/>
          <a:lstStyle>
            <a:lvl1pPr>
              <a:defRPr sz="3600" b="1">
                <a:solidFill>
                  <a:schemeClr val="accent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Flowchart: Process 16"/>
          <p:cNvSpPr/>
          <p:nvPr/>
        </p:nvSpPr>
        <p:spPr bwMode="auto">
          <a:xfrm>
            <a:off x="1047750" y="5874026"/>
            <a:ext cx="5631346" cy="920474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1263951" y="5891003"/>
            <a:ext cx="5297556" cy="320954"/>
          </a:xfrm>
          <a:noFill/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200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  Click to edit Master subtitle style</a:t>
            </a:r>
            <a:endParaRPr lang="en-US" dirty="0"/>
          </a:p>
        </p:txBody>
      </p:sp>
      <p:pic>
        <p:nvPicPr>
          <p:cNvPr id="11" name="Picture 10" descr="Title_Page imag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941" y="572639"/>
            <a:ext cx="7562602" cy="3581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033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19600"/>
          </a:xfrm>
        </p:spPr>
        <p:txBody>
          <a:bodyPr/>
          <a:lstStyle>
            <a:lvl1pPr>
              <a:lnSpc>
                <a:spcPct val="90000"/>
              </a:lnSpc>
              <a:spcBef>
                <a:spcPts val="1600"/>
              </a:spcBef>
              <a:defRPr b="0">
                <a:latin typeface="Arial Narrow" pitchFamily="34" charset="0"/>
              </a:defRPr>
            </a:lvl1pPr>
            <a:lvl2pPr>
              <a:lnSpc>
                <a:spcPct val="90000"/>
              </a:lnSpc>
              <a:defRPr b="0">
                <a:latin typeface="Arial Narrow" pitchFamily="34" charset="0"/>
              </a:defRPr>
            </a:lvl2pPr>
            <a:lvl3pPr>
              <a:lnSpc>
                <a:spcPct val="90000"/>
              </a:lnSpc>
              <a:defRPr b="0">
                <a:latin typeface="Arial Narrow" pitchFamily="34" charset="0"/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520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515957"/>
            <a:ext cx="8093214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3941687"/>
            <a:ext cx="8093214" cy="56286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24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3962400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447800"/>
            <a:ext cx="3962400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44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4116388" cy="80327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11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>
                <a:latin typeface="Arial Narrow" pitchFamily="34" charset="0"/>
              </a:defRPr>
            </a:lvl4pPr>
            <a:lvl5pPr>
              <a:defRPr sz="14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101410" cy="80327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815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>
                <a:latin typeface="Arial Narrow" pitchFamily="34" charset="0"/>
              </a:defRPr>
            </a:lvl4pPr>
            <a:lvl5pPr>
              <a:defRPr sz="14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5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3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5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A44"/>
              </a:solidFill>
              <a:cs typeface="Arial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ltGray">
          <a:xfrm>
            <a:off x="0" y="304800"/>
            <a:ext cx="9144000" cy="3962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2A44"/>
              </a:solidFill>
              <a:cs typeface="Arial" pitchFamily="34" charset="0"/>
            </a:endParaRPr>
          </a:p>
        </p:txBody>
      </p:sp>
      <p:pic>
        <p:nvPicPr>
          <p:cNvPr id="7" name="Picture 6" descr="\\Eric-pauls-power-mac-g5.local\desktop\Graphic Tank\bentley1.t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1038" y="6099175"/>
            <a:ext cx="17224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owchart: Process 8"/>
          <p:cNvSpPr/>
          <p:nvPr/>
        </p:nvSpPr>
        <p:spPr bwMode="auto">
          <a:xfrm>
            <a:off x="1047750" y="5699051"/>
            <a:ext cx="5630863" cy="1095449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0" name="Picture 9" descr="Title_Page im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188" y="573088"/>
            <a:ext cx="756285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262270" y="4495800"/>
            <a:ext cx="7563678" cy="1295400"/>
          </a:xfrm>
        </p:spPr>
        <p:txBody>
          <a:bodyPr/>
          <a:lstStyle>
            <a:lvl1pPr>
              <a:defRPr sz="3600" b="1">
                <a:solidFill>
                  <a:schemeClr val="accent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63951" y="5891003"/>
            <a:ext cx="5297556" cy="320954"/>
          </a:xfrm>
          <a:noFill/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200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7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19600"/>
          </a:xfrm>
        </p:spPr>
        <p:txBody>
          <a:bodyPr/>
          <a:lstStyle>
            <a:lvl1pPr>
              <a:lnSpc>
                <a:spcPct val="90000"/>
              </a:lnSpc>
              <a:spcBef>
                <a:spcPts val="1600"/>
              </a:spcBef>
              <a:defRPr b="0">
                <a:latin typeface="Arial Narrow" pitchFamily="34" charset="0"/>
              </a:defRPr>
            </a:lvl1pPr>
            <a:lvl2pPr>
              <a:lnSpc>
                <a:spcPct val="90000"/>
              </a:lnSpc>
              <a:defRPr b="0">
                <a:latin typeface="Arial Narrow" pitchFamily="34" charset="0"/>
              </a:defRPr>
            </a:lvl2pPr>
            <a:lvl3pPr>
              <a:lnSpc>
                <a:spcPct val="90000"/>
              </a:lnSpc>
              <a:defRPr b="0">
                <a:latin typeface="Arial Narrow" pitchFamily="34" charset="0"/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588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515957"/>
            <a:ext cx="8093214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3941687"/>
            <a:ext cx="8093214" cy="56286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86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19600"/>
          </a:xfrm>
        </p:spPr>
        <p:txBody>
          <a:bodyPr/>
          <a:lstStyle>
            <a:lvl1pPr>
              <a:lnSpc>
                <a:spcPct val="90000"/>
              </a:lnSpc>
              <a:spcBef>
                <a:spcPts val="1600"/>
              </a:spcBef>
              <a:defRPr b="0">
                <a:latin typeface="Arial Narrow" pitchFamily="34" charset="0"/>
              </a:defRPr>
            </a:lvl1pPr>
            <a:lvl2pPr>
              <a:lnSpc>
                <a:spcPct val="90000"/>
              </a:lnSpc>
              <a:defRPr b="0">
                <a:latin typeface="Arial Narrow" pitchFamily="34" charset="0"/>
              </a:defRPr>
            </a:lvl2pPr>
            <a:lvl3pPr>
              <a:lnSpc>
                <a:spcPct val="90000"/>
              </a:lnSpc>
              <a:defRPr b="0">
                <a:latin typeface="Arial Narrow" pitchFamily="34" charset="0"/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3962400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447800"/>
            <a:ext cx="3962400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9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4116388" cy="80327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11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>
                <a:latin typeface="Arial Narrow" pitchFamily="34" charset="0"/>
              </a:defRPr>
            </a:lvl4pPr>
            <a:lvl5pPr>
              <a:defRPr sz="14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101410" cy="80327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815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>
                <a:latin typeface="Arial Narrow" pitchFamily="34" charset="0"/>
              </a:defRPr>
            </a:lvl4pPr>
            <a:lvl5pPr>
              <a:defRPr sz="14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1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6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3962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676400"/>
            <a:ext cx="39624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3962400"/>
            <a:ext cx="39624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8600" y="6589713"/>
            <a:ext cx="2971800" cy="268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E3289-7713-40B6-B40A-A2E020347BE8}" type="slidenum">
              <a:rPr lang="en-US">
                <a:solidFill>
                  <a:srgbClr val="002A44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FFFFFF"/>
                </a:solidFill>
              </a:rPr>
              <a:t> | WWW.BENTLEY.COM</a:t>
            </a:r>
          </a:p>
        </p:txBody>
      </p:sp>
    </p:spTree>
    <p:extLst>
      <p:ext uri="{BB962C8B-B14F-4D97-AF65-F5344CB8AC3E}">
        <p14:creationId xmlns:p14="http://schemas.microsoft.com/office/powerpoint/2010/main" val="25681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\\psf\Home\Graphic Tank\q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9383" y="2867160"/>
            <a:ext cx="1150752" cy="113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\\psf\Home\Graphic Tank\q1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22" y="4017213"/>
            <a:ext cx="830188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\\psf\Home\Graphic Tank\q1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6906" y="2893038"/>
            <a:ext cx="1146048" cy="112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\\psf\Home\Graphic Tank\q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5109" y="4006077"/>
            <a:ext cx="2367845" cy="117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\\psf\Home\Graphic Tank\q8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622" y="1752234"/>
            <a:ext cx="1956816" cy="113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\\psf\Home\Graphic Tank\q7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8194" y="614495"/>
            <a:ext cx="2377440" cy="114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\\psf\Home\Graphic Tank\q6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001" y="0"/>
            <a:ext cx="1147011" cy="63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\\psf\Home\Graphic Tank\q5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6807" y="1757688"/>
            <a:ext cx="2243328" cy="110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\\psf\Home\Graphic Tank\q4.jp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40434" y="0"/>
            <a:ext cx="2255520" cy="61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\\psf\Home\Graphic Tank\q3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194" y="614495"/>
            <a:ext cx="2249424" cy="227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\\psf\Home\Graphic Tank\q2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897" y="2890508"/>
            <a:ext cx="1115568" cy="111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\\psf\Home\Graphic Tank\q1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1618" y="623121"/>
            <a:ext cx="1151621" cy="339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 Same Side Corner Rectangle 20"/>
          <p:cNvSpPr/>
          <p:nvPr/>
        </p:nvSpPr>
        <p:spPr bwMode="auto">
          <a:xfrm>
            <a:off x="3094767" y="0"/>
            <a:ext cx="1109894" cy="61449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S PGothic"/>
              <a:cs typeface="MS PGothic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950465" y="2889982"/>
            <a:ext cx="1117110" cy="1127231"/>
          </a:xfrm>
          <a:prstGeom prst="roundRect">
            <a:avLst>
              <a:gd name="adj" fmla="val 4944"/>
            </a:avLst>
          </a:prstGeom>
          <a:solidFill>
            <a:srgbClr val="002A4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S PGothic"/>
              <a:cs typeface="MS PGothic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5348115" y="625004"/>
            <a:ext cx="1130356" cy="1127231"/>
          </a:xfrm>
          <a:prstGeom prst="roundRect">
            <a:avLst>
              <a:gd name="adj" fmla="val 4944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S PGothic"/>
              <a:cs typeface="MS PGothic"/>
            </a:endParaRPr>
          </a:p>
        </p:txBody>
      </p:sp>
      <p:pic>
        <p:nvPicPr>
          <p:cNvPr id="1028" name="Picture 4" descr="\\psf\Home\Graphic Tank\Bentley_Formats_Final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" y="283"/>
            <a:ext cx="9143245" cy="6857434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818526" y="5185046"/>
            <a:ext cx="6851943" cy="1026471"/>
          </a:xfrm>
        </p:spPr>
        <p:txBody>
          <a:bodyPr lIns="0" anchor="b" anchorCtr="0">
            <a:normAutofit/>
          </a:bodyPr>
          <a:lstStyle>
            <a:lvl1pPr algn="r">
              <a:defRPr lang="en-US" sz="3600" b="1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818526" y="6227708"/>
            <a:ext cx="6851944" cy="320954"/>
          </a:xfrm>
          <a:noFill/>
        </p:spPr>
        <p:txBody>
          <a:bodyPr lIns="0"/>
          <a:lstStyle>
            <a:lvl1pPr marL="0" indent="0" algn="r">
              <a:spcBef>
                <a:spcPts val="400"/>
              </a:spcBef>
              <a:buFontTx/>
              <a:buNone/>
              <a:defRPr lang="en-US" sz="2400" b="0" kern="1200" dirty="0" smtClean="0">
                <a:solidFill>
                  <a:schemeClr val="bg2">
                    <a:lumMod val="50000"/>
                  </a:schemeClr>
                </a:solidFill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  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\\psf\Home\Graphic Tank\w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" y="4175640"/>
            <a:ext cx="1158240" cy="1146048"/>
          </a:xfrm>
          <a:prstGeom prst="rect">
            <a:avLst/>
          </a:prstGeom>
          <a:noFill/>
        </p:spPr>
      </p:pic>
      <p:pic>
        <p:nvPicPr>
          <p:cNvPr id="1027" name="Picture 3" descr="\\psf\Home\Graphic Tank\w1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" y="810768"/>
            <a:ext cx="829056" cy="1139952"/>
          </a:xfrm>
          <a:prstGeom prst="rect">
            <a:avLst/>
          </a:prstGeom>
          <a:noFill/>
        </p:spPr>
      </p:pic>
      <p:pic>
        <p:nvPicPr>
          <p:cNvPr id="1028" name="Picture 4" descr="\\psf\Home\Graphic Tank\w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453" y="1917590"/>
            <a:ext cx="1139952" cy="1127760"/>
          </a:xfrm>
          <a:prstGeom prst="rect">
            <a:avLst/>
          </a:prstGeom>
          <a:noFill/>
        </p:spPr>
      </p:pic>
      <p:pic>
        <p:nvPicPr>
          <p:cNvPr id="1030" name="Picture 6" descr="\\psf\Home\Graphic Tank\w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" y="5321688"/>
            <a:ext cx="1054608" cy="1127760"/>
          </a:xfrm>
          <a:prstGeom prst="rect">
            <a:avLst/>
          </a:prstGeom>
          <a:noFill/>
        </p:spPr>
      </p:pic>
      <p:pic>
        <p:nvPicPr>
          <p:cNvPr id="1031" name="Picture 7" descr="\\psf\Home\Graphic Tank\w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" y="4180676"/>
            <a:ext cx="810768" cy="1127760"/>
          </a:xfrm>
          <a:prstGeom prst="rect">
            <a:avLst/>
          </a:prstGeom>
          <a:noFill/>
        </p:spPr>
      </p:pic>
      <p:pic>
        <p:nvPicPr>
          <p:cNvPr id="1034" name="Picture 10" descr="\\psf\Home\Graphic Tank\w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71854"/>
            <a:ext cx="1962912" cy="1115568"/>
          </a:xfrm>
          <a:prstGeom prst="rect">
            <a:avLst/>
          </a:prstGeom>
          <a:noFill/>
        </p:spPr>
      </p:pic>
      <p:pic>
        <p:nvPicPr>
          <p:cNvPr id="1026" name="Picture 2" descr="\\psf\Home\Graphic Tank\Bentley_Formats_Final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" y="283"/>
            <a:ext cx="9143245" cy="685743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506" y="2044009"/>
            <a:ext cx="6404165" cy="1362075"/>
          </a:xfrm>
        </p:spPr>
        <p:txBody>
          <a:bodyPr anchor="b"/>
          <a:lstStyle>
            <a:lvl1pPr algn="l">
              <a:defRPr sz="3600" b="1" cap="none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6506" y="3469739"/>
            <a:ext cx="6404165" cy="56286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2012\Marketing\Be Inspired\Innovation in Land Development, Engineering, and Management\Finalist\198_BBKS_TaxiwaysRzeszow\BBKS-Projekt_Taxiways_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00148"/>
            <a:ext cx="863600" cy="113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2012\Marketing\Be Inspired\Innovation in Roads\Finalist\307_SOTEPA_HumbertodeCampos\Be_Inspired_SOTEPA_Humberto_Campos\SOTEPA_HumbertodeCampos_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053486"/>
            <a:ext cx="827113" cy="11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Ron.Gant\Dropbox\Public\Tunnel-2Larg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19"/>
          <a:stretch/>
        </p:blipFill>
        <p:spPr bwMode="auto">
          <a:xfrm>
            <a:off x="9440" y="4187422"/>
            <a:ext cx="817673" cy="113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2012\Marketing\Be Inspired\Innovation in Roads\412_ParsonsBrinckerhoff_AirportLink\PBA_Airport Link\PBA_Airport Link_Section 1_Image K_ Airport Roundabout Upgrade - 01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113" y="4187422"/>
            <a:ext cx="1124234" cy="112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bentleymarketing.projectwiseonline.com\ron.gant\dms17159\Bentley_HPR_Third_Karnaphuli_Bridge_Image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64"/>
          <a:stretch/>
        </p:blipFill>
        <p:spPr bwMode="auto">
          <a:xfrm>
            <a:off x="824256" y="1900075"/>
            <a:ext cx="1133459" cy="114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2011\Marketing\Be Inspired\Finalist\Rail\289_Parsons Brinckerhoff_Glenfield Transport\Parsons Brinckerhoff_Glenfield Transport Interchange_Glenfield station live rail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4256" y="3038461"/>
            <a:ext cx="1133459" cy="114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2012\Marketing\Be Inspired\Innovation in Land Development, Engineering, and Management\Finalist\349_MortensonCons_SpringValleyWind\Mortenson_Spring Valley Wind_6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321688"/>
            <a:ext cx="802640" cy="113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506" y="2044009"/>
            <a:ext cx="6404165" cy="1362075"/>
          </a:xfrm>
        </p:spPr>
        <p:txBody>
          <a:bodyPr anchor="b"/>
          <a:lstStyle>
            <a:lvl1pPr algn="l">
              <a:defRPr sz="36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6506" y="3469739"/>
            <a:ext cx="6404165" cy="56286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98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70114" y="1394031"/>
            <a:ext cx="8383361" cy="4557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6381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0768" y="14478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515957"/>
            <a:ext cx="8093214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3941687"/>
            <a:ext cx="8093214" cy="56286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790768" y="1447800"/>
            <a:ext cx="3962400" cy="4648200"/>
          </a:xfrm>
          <a:solidFill>
            <a:schemeClr val="bg2">
              <a:lumMod val="40000"/>
              <a:lumOff val="60000"/>
            </a:schemeClr>
          </a:solidFill>
        </p:spPr>
        <p:txBody>
          <a:bodyPr bIns="731520" anchor="ctr" anchorCtr="1"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Graphic / Photo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47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1447800"/>
            <a:ext cx="3962400" cy="4648200"/>
          </a:xfrm>
          <a:solidFill>
            <a:schemeClr val="bg2">
              <a:lumMod val="40000"/>
              <a:lumOff val="60000"/>
            </a:schemeClr>
          </a:solidFill>
        </p:spPr>
        <p:txBody>
          <a:bodyPr bIns="731520" anchor="ctr" anchorCtr="1"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Graphic / Photo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0768" y="14478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58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19600"/>
          </a:xfrm>
        </p:spPr>
        <p:txBody>
          <a:bodyPr/>
          <a:lstStyle>
            <a:lvl1pPr>
              <a:lnSpc>
                <a:spcPct val="90000"/>
              </a:lnSpc>
              <a:spcBef>
                <a:spcPts val="1600"/>
              </a:spcBef>
              <a:defRPr b="0">
                <a:latin typeface="Arial Narrow" pitchFamily="34" charset="0"/>
              </a:defRPr>
            </a:lvl1pPr>
            <a:lvl2pPr>
              <a:lnSpc>
                <a:spcPct val="90000"/>
              </a:lnSpc>
              <a:defRPr b="0">
                <a:latin typeface="Arial Narrow" pitchFamily="34" charset="0"/>
              </a:defRPr>
            </a:lvl2pPr>
            <a:lvl3pPr>
              <a:lnSpc>
                <a:spcPct val="90000"/>
              </a:lnSpc>
              <a:defRPr b="0">
                <a:latin typeface="Arial Narrow" pitchFamily="34" charset="0"/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5184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588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0">
                <a:solidFill>
                  <a:schemeClr val="tx1"/>
                </a:solidFill>
                <a:latin typeface="Verdana" pitchFamily="34" charset="0"/>
              </a:defRPr>
            </a:lvl1pPr>
            <a:lvl2pPr>
              <a:buFont typeface="Wingdings 3" pitchFamily="18" charset="2"/>
              <a:buChar char=""/>
              <a:defRPr b="0">
                <a:solidFill>
                  <a:schemeClr val="tx1"/>
                </a:solidFill>
                <a:latin typeface="Verdana" pitchFamily="34" charset="0"/>
              </a:defRPr>
            </a:lvl2pPr>
            <a:lvl3pPr>
              <a:buFont typeface="Wingdings" pitchFamily="2" charset="2"/>
              <a:buChar char="§"/>
              <a:defRPr b="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b="0">
                <a:solidFill>
                  <a:schemeClr val="tx1"/>
                </a:solidFill>
                <a:latin typeface="Verdana" pitchFamily="34" charset="0"/>
              </a:defRPr>
            </a:lvl4pPr>
            <a:lvl5pPr>
              <a:buFontTx/>
              <a:buNone/>
              <a:defRPr b="0" i="1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14400"/>
            <a:ext cx="8229600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94C2712-DFC4-4727-9266-A36BD45590D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57200" y="1600200"/>
            <a:ext cx="8229600" cy="0"/>
          </a:xfrm>
          <a:prstGeom prst="line">
            <a:avLst/>
          </a:prstGeom>
          <a:solidFill>
            <a:schemeClr val="accent1"/>
          </a:solidFill>
          <a:ln w="60325" cap="flat" cmpd="tri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6641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0">
                <a:solidFill>
                  <a:schemeClr val="tx1"/>
                </a:solidFill>
                <a:latin typeface="Verdana" pitchFamily="34" charset="0"/>
              </a:defRPr>
            </a:lvl1pPr>
            <a:lvl2pPr>
              <a:buFont typeface="Wingdings 3" pitchFamily="18" charset="2"/>
              <a:buChar char=""/>
              <a:defRPr b="0">
                <a:solidFill>
                  <a:schemeClr val="tx1"/>
                </a:solidFill>
                <a:latin typeface="Verdana" pitchFamily="34" charset="0"/>
              </a:defRPr>
            </a:lvl2pPr>
            <a:lvl3pPr>
              <a:buFont typeface="Wingdings" pitchFamily="2" charset="2"/>
              <a:buChar char="§"/>
              <a:defRPr b="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b="0">
                <a:solidFill>
                  <a:schemeClr val="tx1"/>
                </a:solidFill>
                <a:latin typeface="Verdana" pitchFamily="34" charset="0"/>
              </a:defRPr>
            </a:lvl4pPr>
            <a:lvl5pPr>
              <a:buFontTx/>
              <a:buNone/>
              <a:defRPr b="0" i="1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14400"/>
            <a:ext cx="8229600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94C2712-DFC4-4727-9266-A36BD45590D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57200" y="1600200"/>
            <a:ext cx="8229600" cy="0"/>
          </a:xfrm>
          <a:prstGeom prst="line">
            <a:avLst/>
          </a:prstGeom>
          <a:solidFill>
            <a:schemeClr val="accent1"/>
          </a:solidFill>
          <a:ln w="60325" cap="flat" cmpd="tri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4792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0">
                <a:solidFill>
                  <a:schemeClr val="tx1"/>
                </a:solidFill>
                <a:latin typeface="Verdana" pitchFamily="34" charset="0"/>
              </a:defRPr>
            </a:lvl1pPr>
            <a:lvl2pPr>
              <a:buFont typeface="Wingdings 3" pitchFamily="18" charset="2"/>
              <a:buChar char=""/>
              <a:defRPr b="0">
                <a:solidFill>
                  <a:schemeClr val="tx1"/>
                </a:solidFill>
                <a:latin typeface="Verdana" pitchFamily="34" charset="0"/>
              </a:defRPr>
            </a:lvl2pPr>
            <a:lvl3pPr>
              <a:buFont typeface="Wingdings" pitchFamily="2" charset="2"/>
              <a:buChar char="§"/>
              <a:defRPr b="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b="0">
                <a:solidFill>
                  <a:schemeClr val="tx1"/>
                </a:solidFill>
                <a:latin typeface="Verdana" pitchFamily="34" charset="0"/>
              </a:defRPr>
            </a:lvl4pPr>
            <a:lvl5pPr>
              <a:buFontTx/>
              <a:buNone/>
              <a:defRPr b="0" i="1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14400"/>
            <a:ext cx="8229600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94C2712-DFC4-4727-9266-A36BD45590D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57200" y="1600200"/>
            <a:ext cx="8229600" cy="0"/>
          </a:xfrm>
          <a:prstGeom prst="line">
            <a:avLst/>
          </a:prstGeom>
          <a:solidFill>
            <a:schemeClr val="accent1"/>
          </a:solidFill>
          <a:ln w="60325" cap="flat" cmpd="tri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8904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0">
                <a:solidFill>
                  <a:schemeClr val="tx1"/>
                </a:solidFill>
                <a:latin typeface="Verdana" pitchFamily="34" charset="0"/>
              </a:defRPr>
            </a:lvl1pPr>
            <a:lvl2pPr>
              <a:buFont typeface="Wingdings 3" pitchFamily="18" charset="2"/>
              <a:buChar char=""/>
              <a:defRPr b="0">
                <a:solidFill>
                  <a:schemeClr val="tx1"/>
                </a:solidFill>
                <a:latin typeface="Verdana" pitchFamily="34" charset="0"/>
              </a:defRPr>
            </a:lvl2pPr>
            <a:lvl3pPr>
              <a:buFont typeface="Wingdings" pitchFamily="2" charset="2"/>
              <a:buChar char="§"/>
              <a:defRPr b="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b="0">
                <a:solidFill>
                  <a:schemeClr val="tx1"/>
                </a:solidFill>
                <a:latin typeface="Verdana" pitchFamily="34" charset="0"/>
              </a:defRPr>
            </a:lvl4pPr>
            <a:lvl5pPr>
              <a:buFontTx/>
              <a:buNone/>
              <a:defRPr b="0" i="1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14400"/>
            <a:ext cx="8229600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94C2712-DFC4-4727-9266-A36BD45590D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57200" y="1600200"/>
            <a:ext cx="8229600" cy="0"/>
          </a:xfrm>
          <a:prstGeom prst="line">
            <a:avLst/>
          </a:prstGeom>
          <a:solidFill>
            <a:schemeClr val="accent1"/>
          </a:solidFill>
          <a:ln w="60325" cap="flat" cmpd="tri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6671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0">
                <a:solidFill>
                  <a:schemeClr val="tx1"/>
                </a:solidFill>
                <a:latin typeface="Verdana" pitchFamily="34" charset="0"/>
              </a:defRPr>
            </a:lvl1pPr>
            <a:lvl2pPr>
              <a:buFont typeface="Wingdings 3" pitchFamily="18" charset="2"/>
              <a:buChar char=""/>
              <a:defRPr b="0">
                <a:solidFill>
                  <a:schemeClr val="tx1"/>
                </a:solidFill>
                <a:latin typeface="Verdana" pitchFamily="34" charset="0"/>
              </a:defRPr>
            </a:lvl2pPr>
            <a:lvl3pPr>
              <a:buFont typeface="Wingdings" pitchFamily="2" charset="2"/>
              <a:buChar char="§"/>
              <a:defRPr b="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b="0">
                <a:solidFill>
                  <a:schemeClr val="tx1"/>
                </a:solidFill>
                <a:latin typeface="Verdana" pitchFamily="34" charset="0"/>
              </a:defRPr>
            </a:lvl4pPr>
            <a:lvl5pPr>
              <a:buFontTx/>
              <a:buNone/>
              <a:defRPr b="0" i="1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14400"/>
            <a:ext cx="8229600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94C2712-DFC4-4727-9266-A36BD45590D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57200" y="1600200"/>
            <a:ext cx="8229600" cy="0"/>
          </a:xfrm>
          <a:prstGeom prst="line">
            <a:avLst/>
          </a:prstGeom>
          <a:solidFill>
            <a:schemeClr val="accent1"/>
          </a:solidFill>
          <a:ln w="60325" cap="flat" cmpd="tri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5074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3962400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447800"/>
            <a:ext cx="3962400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0">
                <a:solidFill>
                  <a:schemeClr val="tx1"/>
                </a:solidFill>
                <a:latin typeface="Verdana" pitchFamily="34" charset="0"/>
              </a:defRPr>
            </a:lvl1pPr>
            <a:lvl2pPr>
              <a:buFont typeface="Wingdings 3" pitchFamily="18" charset="2"/>
              <a:buChar char=""/>
              <a:defRPr b="0">
                <a:solidFill>
                  <a:schemeClr val="tx1"/>
                </a:solidFill>
                <a:latin typeface="Verdana" pitchFamily="34" charset="0"/>
              </a:defRPr>
            </a:lvl2pPr>
            <a:lvl3pPr>
              <a:buFont typeface="Wingdings" pitchFamily="2" charset="2"/>
              <a:buChar char="§"/>
              <a:defRPr b="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b="0">
                <a:solidFill>
                  <a:schemeClr val="tx1"/>
                </a:solidFill>
                <a:latin typeface="Verdana" pitchFamily="34" charset="0"/>
              </a:defRPr>
            </a:lvl4pPr>
            <a:lvl5pPr>
              <a:buFontTx/>
              <a:buNone/>
              <a:defRPr b="0" i="1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14400"/>
            <a:ext cx="8229600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94C2712-DFC4-4727-9266-A36BD45590D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57200" y="1600200"/>
            <a:ext cx="8229600" cy="0"/>
          </a:xfrm>
          <a:prstGeom prst="line">
            <a:avLst/>
          </a:prstGeom>
          <a:solidFill>
            <a:schemeClr val="accent1"/>
          </a:solidFill>
          <a:ln w="60325" cap="flat" cmpd="tri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7575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0">
                <a:solidFill>
                  <a:schemeClr val="tx1"/>
                </a:solidFill>
                <a:latin typeface="Verdana" pitchFamily="34" charset="0"/>
              </a:defRPr>
            </a:lvl1pPr>
            <a:lvl2pPr>
              <a:buFont typeface="Wingdings 3" pitchFamily="18" charset="2"/>
              <a:buChar char=""/>
              <a:defRPr b="0">
                <a:solidFill>
                  <a:schemeClr val="tx1"/>
                </a:solidFill>
                <a:latin typeface="Verdana" pitchFamily="34" charset="0"/>
              </a:defRPr>
            </a:lvl2pPr>
            <a:lvl3pPr>
              <a:buFont typeface="Wingdings" pitchFamily="2" charset="2"/>
              <a:buChar char="§"/>
              <a:defRPr b="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b="0">
                <a:solidFill>
                  <a:schemeClr val="tx1"/>
                </a:solidFill>
                <a:latin typeface="Verdana" pitchFamily="34" charset="0"/>
              </a:defRPr>
            </a:lvl4pPr>
            <a:lvl5pPr>
              <a:buFontTx/>
              <a:buNone/>
              <a:defRPr b="0" i="1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14400"/>
            <a:ext cx="8229600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94C2712-DFC4-4727-9266-A36BD45590D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57200" y="1600200"/>
            <a:ext cx="8229600" cy="0"/>
          </a:xfrm>
          <a:prstGeom prst="line">
            <a:avLst/>
          </a:prstGeom>
          <a:solidFill>
            <a:schemeClr val="accent1"/>
          </a:solidFill>
          <a:ln w="60325" cap="flat" cmpd="tri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9738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0">
                <a:solidFill>
                  <a:schemeClr val="tx1"/>
                </a:solidFill>
                <a:latin typeface="Verdana" pitchFamily="34" charset="0"/>
              </a:defRPr>
            </a:lvl1pPr>
            <a:lvl2pPr>
              <a:buFont typeface="Wingdings 3" pitchFamily="18" charset="2"/>
              <a:buChar char=""/>
              <a:defRPr b="0">
                <a:solidFill>
                  <a:schemeClr val="tx1"/>
                </a:solidFill>
                <a:latin typeface="Verdana" pitchFamily="34" charset="0"/>
              </a:defRPr>
            </a:lvl2pPr>
            <a:lvl3pPr>
              <a:buFont typeface="Wingdings" pitchFamily="2" charset="2"/>
              <a:buChar char="§"/>
              <a:defRPr b="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b="0">
                <a:solidFill>
                  <a:schemeClr val="tx1"/>
                </a:solidFill>
                <a:latin typeface="Verdana" pitchFamily="34" charset="0"/>
              </a:defRPr>
            </a:lvl4pPr>
            <a:lvl5pPr>
              <a:buFontTx/>
              <a:buNone/>
              <a:defRPr b="0" i="1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14400"/>
            <a:ext cx="8229600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94C2712-DFC4-4727-9266-A36BD45590D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57200" y="1600200"/>
            <a:ext cx="8229600" cy="0"/>
          </a:xfrm>
          <a:prstGeom prst="line">
            <a:avLst/>
          </a:prstGeom>
          <a:solidFill>
            <a:schemeClr val="accent1"/>
          </a:solidFill>
          <a:ln w="60325" cap="flat" cmpd="tri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727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0">
                <a:solidFill>
                  <a:schemeClr val="tx1"/>
                </a:solidFill>
                <a:latin typeface="Verdana" pitchFamily="34" charset="0"/>
              </a:defRPr>
            </a:lvl1pPr>
            <a:lvl2pPr>
              <a:buFont typeface="Wingdings 3" pitchFamily="18" charset="2"/>
              <a:buChar char=""/>
              <a:defRPr b="0">
                <a:solidFill>
                  <a:schemeClr val="tx1"/>
                </a:solidFill>
                <a:latin typeface="Verdana" pitchFamily="34" charset="0"/>
              </a:defRPr>
            </a:lvl2pPr>
            <a:lvl3pPr>
              <a:buFont typeface="Wingdings" pitchFamily="2" charset="2"/>
              <a:buChar char="§"/>
              <a:defRPr b="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b="0">
                <a:solidFill>
                  <a:schemeClr val="tx1"/>
                </a:solidFill>
                <a:latin typeface="Verdana" pitchFamily="34" charset="0"/>
              </a:defRPr>
            </a:lvl4pPr>
            <a:lvl5pPr>
              <a:buFontTx/>
              <a:buNone/>
              <a:defRPr b="0" i="1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14400"/>
            <a:ext cx="8229600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94C2712-DFC4-4727-9266-A36BD45590D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57200" y="1600200"/>
            <a:ext cx="8229600" cy="0"/>
          </a:xfrm>
          <a:prstGeom prst="line">
            <a:avLst/>
          </a:prstGeom>
          <a:solidFill>
            <a:schemeClr val="accent1"/>
          </a:solidFill>
          <a:ln w="60325" cap="flat" cmpd="tri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892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0">
                <a:solidFill>
                  <a:schemeClr val="tx1"/>
                </a:solidFill>
                <a:latin typeface="Verdana" pitchFamily="34" charset="0"/>
              </a:defRPr>
            </a:lvl1pPr>
            <a:lvl2pPr>
              <a:buFont typeface="Wingdings 3" pitchFamily="18" charset="2"/>
              <a:buChar char=""/>
              <a:defRPr b="0">
                <a:solidFill>
                  <a:schemeClr val="tx1"/>
                </a:solidFill>
                <a:latin typeface="Verdana" pitchFamily="34" charset="0"/>
              </a:defRPr>
            </a:lvl2pPr>
            <a:lvl3pPr>
              <a:buFont typeface="Wingdings" pitchFamily="2" charset="2"/>
              <a:buChar char="§"/>
              <a:defRPr b="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b="0">
                <a:solidFill>
                  <a:schemeClr val="tx1"/>
                </a:solidFill>
                <a:latin typeface="Verdana" pitchFamily="34" charset="0"/>
              </a:defRPr>
            </a:lvl4pPr>
            <a:lvl5pPr>
              <a:buFontTx/>
              <a:buNone/>
              <a:defRPr b="0" i="1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14400"/>
            <a:ext cx="8229600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94C2712-DFC4-4727-9266-A36BD45590D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57200" y="1600200"/>
            <a:ext cx="8229600" cy="0"/>
          </a:xfrm>
          <a:prstGeom prst="line">
            <a:avLst/>
          </a:prstGeom>
          <a:solidFill>
            <a:schemeClr val="accent1"/>
          </a:solidFill>
          <a:ln w="60325" cap="flat" cmpd="tri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4101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0">
                <a:solidFill>
                  <a:schemeClr val="tx1"/>
                </a:solidFill>
                <a:latin typeface="Verdana" pitchFamily="34" charset="0"/>
              </a:defRPr>
            </a:lvl1pPr>
            <a:lvl2pPr>
              <a:buFont typeface="Wingdings 3" pitchFamily="18" charset="2"/>
              <a:buChar char=""/>
              <a:defRPr b="0">
                <a:solidFill>
                  <a:schemeClr val="tx1"/>
                </a:solidFill>
                <a:latin typeface="Verdana" pitchFamily="34" charset="0"/>
              </a:defRPr>
            </a:lvl2pPr>
            <a:lvl3pPr>
              <a:buFont typeface="Wingdings" pitchFamily="2" charset="2"/>
              <a:buChar char="§"/>
              <a:defRPr b="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b="0">
                <a:solidFill>
                  <a:schemeClr val="tx1"/>
                </a:solidFill>
                <a:latin typeface="Verdana" pitchFamily="34" charset="0"/>
              </a:defRPr>
            </a:lvl4pPr>
            <a:lvl5pPr>
              <a:buFontTx/>
              <a:buNone/>
              <a:defRPr b="0" i="1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14400"/>
            <a:ext cx="8229600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94C2712-DFC4-4727-9266-A36BD45590D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57200" y="1600200"/>
            <a:ext cx="8229600" cy="0"/>
          </a:xfrm>
          <a:prstGeom prst="line">
            <a:avLst/>
          </a:prstGeom>
          <a:solidFill>
            <a:schemeClr val="accent1"/>
          </a:solidFill>
          <a:ln w="60325" cap="flat" cmpd="tri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6152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0">
                <a:solidFill>
                  <a:schemeClr val="tx1"/>
                </a:solidFill>
                <a:latin typeface="Verdana" pitchFamily="34" charset="0"/>
              </a:defRPr>
            </a:lvl1pPr>
            <a:lvl2pPr>
              <a:buFont typeface="Wingdings 3" pitchFamily="18" charset="2"/>
              <a:buChar char=""/>
              <a:defRPr b="0">
                <a:solidFill>
                  <a:schemeClr val="tx1"/>
                </a:solidFill>
                <a:latin typeface="Verdana" pitchFamily="34" charset="0"/>
              </a:defRPr>
            </a:lvl2pPr>
            <a:lvl3pPr>
              <a:buFont typeface="Wingdings" pitchFamily="2" charset="2"/>
              <a:buChar char="§"/>
              <a:defRPr b="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b="0">
                <a:solidFill>
                  <a:schemeClr val="tx1"/>
                </a:solidFill>
                <a:latin typeface="Verdana" pitchFamily="34" charset="0"/>
              </a:defRPr>
            </a:lvl4pPr>
            <a:lvl5pPr>
              <a:buFontTx/>
              <a:buNone/>
              <a:defRPr b="0" i="1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14400"/>
            <a:ext cx="8229600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94C2712-DFC4-4727-9266-A36BD45590D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57200" y="1600200"/>
            <a:ext cx="8229600" cy="0"/>
          </a:xfrm>
          <a:prstGeom prst="line">
            <a:avLst/>
          </a:prstGeom>
          <a:solidFill>
            <a:schemeClr val="accent1"/>
          </a:solidFill>
          <a:ln w="60325" cap="flat" cmpd="tri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542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BF8F-6ACF-4D19-94C5-F29C2E9478D3}" type="datetime1">
              <a:rPr lang="en-US" smtClean="0"/>
              <a:t>8/7/2014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F8A-F563-415D-BA88-E6E35FEFF278}" type="datetime1">
              <a:rPr lang="en-US" smtClean="0"/>
              <a:t>8/7/2014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727" y="6287512"/>
            <a:ext cx="370519" cy="343960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28A7-999D-4B1B-866E-5B1382FAA0C4}" type="datetime1">
              <a:rPr lang="en-US" smtClean="0"/>
              <a:t>8/7/2014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4116388" cy="80327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11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>
                <a:latin typeface="Arial Narrow" pitchFamily="34" charset="0"/>
              </a:defRPr>
            </a:lvl4pPr>
            <a:lvl5pPr>
              <a:defRPr sz="14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101410" cy="80327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815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>
                <a:latin typeface="Arial Narrow" pitchFamily="34" charset="0"/>
              </a:defRPr>
            </a:lvl4pPr>
            <a:lvl5pPr>
              <a:defRPr sz="14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E691-04AA-4473-9D6F-8B4B2A49D9CB}" type="datetime1">
              <a:rPr lang="en-US" smtClean="0"/>
              <a:t>8/7/2014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71F1-5B84-41A1-A700-CA25EBB1CF3F}" type="datetime1">
              <a:rPr lang="en-US" smtClean="0"/>
              <a:t>8/7/2014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FF12-DA49-4BA6-9FB3-D884F14564DC}" type="datetime1">
              <a:rPr lang="en-US" smtClean="0"/>
              <a:t>8/7/2014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58C7-305B-46B1-BAFC-E6CA8E7A4C82}" type="datetime1">
              <a:rPr lang="en-US" smtClean="0"/>
              <a:t>8/7/2014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5BEF-E281-426D-8E5B-C5DDD7894B90}" type="datetime1">
              <a:rPr lang="en-US" smtClean="0"/>
              <a:t>8/7/2014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9034-B560-4F20-A874-443707FE00E2}" type="datetime1">
              <a:rPr lang="en-US" smtClean="0"/>
              <a:t>8/7/2014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0B41-A57B-4975-9FDB-2E7B2C6534D6}" type="datetime1">
              <a:rPr lang="en-US" smtClean="0"/>
              <a:t>8/7/2014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2C3C-3C4E-4070-BD35-4B9E5031E104}" type="datetime1">
              <a:rPr lang="en-US" smtClean="0"/>
              <a:t>8/7/2014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506" y="2044009"/>
            <a:ext cx="6404165" cy="1362075"/>
          </a:xfrm>
        </p:spPr>
        <p:txBody>
          <a:bodyPr anchor="b"/>
          <a:lstStyle>
            <a:lvl1pPr algn="l">
              <a:defRPr sz="36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6506" y="3469739"/>
            <a:ext cx="6404165" cy="56286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98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525"/>
            <a:ext cx="82296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8258204" cy="505461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500938" y="6356350"/>
            <a:ext cx="11858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7629B860-0A76-489C-8EF1-AADCAEB5613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tif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microsoft.com/office/2007/relationships/hdphoto" Target="../media/hdphoto1.wdp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image" Target="../media/image8.jpeg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 bwMode="auto">
          <a:xfrm>
            <a:off x="8977313" y="0"/>
            <a:ext cx="166687" cy="2146852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S PGothic"/>
              <a:cs typeface="MS PGothic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-1" y="6526214"/>
            <a:ext cx="7530353" cy="268286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558A"/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0" y="76200"/>
            <a:ext cx="1981200" cy="2286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994515" y="962920"/>
            <a:ext cx="21258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  <a:latin typeface="+mn-lt"/>
              </a:rPr>
              <a:t>© 2010 Bentley</a:t>
            </a:r>
            <a:r>
              <a:rPr lang="en-US" sz="700" baseline="0" dirty="0" smtClean="0">
                <a:solidFill>
                  <a:schemeClr val="bg1"/>
                </a:solidFill>
                <a:latin typeface="+mn-lt"/>
              </a:rPr>
              <a:t> Systems, Incorporated</a:t>
            </a:r>
            <a:endParaRPr lang="en-US" sz="7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228600" y="6549957"/>
            <a:ext cx="2971800" cy="2682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01AE62-ACEE-4CBF-ABCE-6DEA53F53216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WWW.BENTLEY.COM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2000"/>
        </a:spcBef>
        <a:spcAft>
          <a:spcPct val="0"/>
        </a:spcAft>
        <a:buChar char="•"/>
        <a:defRPr sz="28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Char char="–"/>
        <a:defRPr sz="24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har char="•"/>
        <a:defRPr sz="18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8977313" y="-1"/>
            <a:ext cx="166687" cy="2433711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8" name="Rectangle 13"/>
          <p:cNvSpPr>
            <a:spLocks noChangeArrowheads="1"/>
          </p:cNvSpPr>
          <p:nvPr userDrawn="1"/>
        </p:nvSpPr>
        <p:spPr bwMode="auto">
          <a:xfrm>
            <a:off x="-1" y="6526214"/>
            <a:ext cx="7530353" cy="268286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558A"/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2A44"/>
              </a:solidFill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0" y="76200"/>
            <a:ext cx="1981200" cy="2286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2A44"/>
              </a:solidFill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21" name="Picture 6" descr="\\Eric-pauls-power-mac-g5.local\desktop\Graphic Tank\bentley1.ti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1697" y="6492999"/>
            <a:ext cx="1335616" cy="33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7707" y="-43636"/>
            <a:ext cx="1739605" cy="46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00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</p:sldLayoutIdLst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2000"/>
        </a:spcBef>
        <a:spcAft>
          <a:spcPct val="0"/>
        </a:spcAft>
        <a:buChar char="•"/>
        <a:defRPr sz="28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Char char="–"/>
        <a:defRPr sz="24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har char="•"/>
        <a:defRPr sz="18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8977313" y="0"/>
            <a:ext cx="166687" cy="2433638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75" name="Rectangle 13"/>
          <p:cNvSpPr>
            <a:spLocks noChangeArrowheads="1"/>
          </p:cNvSpPr>
          <p:nvPr/>
        </p:nvSpPr>
        <p:spPr bwMode="auto">
          <a:xfrm>
            <a:off x="0" y="6526213"/>
            <a:ext cx="7531100" cy="268287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00558A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A44"/>
              </a:solidFill>
              <a:cs typeface="Arial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0" y="76200"/>
            <a:ext cx="1981200" cy="2286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2A44"/>
              </a:solidFill>
              <a:cs typeface="Arial" pitchFamily="34" charset="0"/>
            </a:endParaRPr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81" name="TextBox 13"/>
          <p:cNvSpPr txBox="1">
            <a:spLocks noChangeArrowheads="1"/>
          </p:cNvSpPr>
          <p:nvPr/>
        </p:nvSpPr>
        <p:spPr bwMode="auto">
          <a:xfrm rot="-5400000">
            <a:off x="7865269" y="1162844"/>
            <a:ext cx="23923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  <a:latin typeface="Arial Narrow" pitchFamily="34" charset="0"/>
              </a:rPr>
              <a:t>©  2012 Bentley Systems, Incorporated</a:t>
            </a:r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228600" y="6550025"/>
            <a:ext cx="2971800" cy="26828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602C69B9-E199-46C5-9276-6E02F77DED12}" type="slidenum">
              <a:rPr lang="en-US" smtClean="0">
                <a:solidFill>
                  <a:srgbClr val="92D050"/>
                </a:solidFill>
                <a:cs typeface="Arial" pitchFamily="34" charset="0"/>
              </a:rPr>
              <a:pPr>
                <a:defRPr/>
              </a:pPr>
              <a:t>‹#›</a:t>
            </a:fld>
            <a:r>
              <a:rPr lang="en-US" dirty="0" smtClean="0">
                <a:solidFill>
                  <a:srgbClr val="92D050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| WWW.BENTLEY.COM</a:t>
            </a: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3083" name="Picture 6" descr="\\Eric-pauls-power-mac-g5.local\desktop\Graphic Tank\bentley1.ti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2225" y="6492875"/>
            <a:ext cx="133508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36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</p:sldLayoutIdLst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ea typeface="MS PGothic"/>
          <a:cs typeface="MS PGothic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ea typeface="MS PGothic"/>
          <a:cs typeface="MS PGothic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ea typeface="MS PGothic"/>
          <a:cs typeface="MS PGothic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ea typeface="MS PGothic"/>
          <a:cs typeface="MS PGothic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9pPr>
    </p:titleStyle>
    <p:bodyStyle>
      <a:lvl1pPr marL="342900" indent="-342900" algn="l" rtl="0" fontAlgn="base">
        <a:lnSpc>
          <a:spcPct val="90000"/>
        </a:lnSpc>
        <a:spcBef>
          <a:spcPts val="2000"/>
        </a:spcBef>
        <a:spcAft>
          <a:spcPct val="0"/>
        </a:spcAft>
        <a:buChar char="•"/>
        <a:defRPr sz="28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Char char="–"/>
        <a:defRPr sz="24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600"/>
        </a:spcBef>
        <a:spcAft>
          <a:spcPct val="0"/>
        </a:spcAft>
        <a:buChar char="•"/>
        <a:defRPr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\\psf\Home\Graphic Tank\Bentley_Formats_Final.jpg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8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114" y="118341"/>
            <a:ext cx="838305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0114" y="1393825"/>
            <a:ext cx="8383054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</p:sldLayoutIdLst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>
              <a:lumMod val="90000"/>
              <a:lumOff val="1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latin typeface="Arial Narrow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9pPr>
    </p:titleStyle>
    <p:bodyStyle>
      <a:lvl1pPr marL="274320" indent="-274320" algn="l" rtl="0" eaLnBrk="1" fontAlgn="base" hangingPunct="1">
        <a:lnSpc>
          <a:spcPct val="90000"/>
        </a:lnSpc>
        <a:spcBef>
          <a:spcPts val="2000"/>
        </a:spcBef>
        <a:spcAft>
          <a:spcPct val="0"/>
        </a:spcAft>
        <a:buChar char="•"/>
        <a:defRPr sz="28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515938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Char char="–"/>
        <a:defRPr sz="24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084263" indent="-169863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890ECF7-7197-40BB-8EA4-3B078B4097B4}" type="datetime1">
              <a:rPr lang="en-US" smtClean="0"/>
              <a:t>8/7/2014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teal@ksdot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64" y="3150534"/>
            <a:ext cx="7870360" cy="1602536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AASHTOWare Bridge Design and Rating TAG Overview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G:\PROJ\VIRTIS\PM\Rebranding FY2013\Icons and Splash-Screens\Br Design\Trade Marked\Splash_Screens\Color\AASHTO-Logo_Bridge_Design_RGB_650x3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27" y="756992"/>
            <a:ext cx="3962400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PROJ\VIRTIS\PM\Rebranding FY2013\Icons and Splash-Screens\Br Rating\Trade Marked\Splash_Screens\Color\AASHTO-Logo_Bridge_Rating_RGB_650x36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718" y="756992"/>
            <a:ext cx="3962400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57957" y="4697096"/>
            <a:ext cx="7870360" cy="16025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RADBUG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Traverse City, Michigan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August 2014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61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744" y="457200"/>
            <a:ext cx="86868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Design &amp; Rating TAG Overview</a:t>
            </a:r>
            <a:br>
              <a:rPr lang="en-US" sz="4000" dirty="0" smtClean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37893" y="1680117"/>
            <a:ext cx="8683083" cy="498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TAG – Technical Advisory Group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800" dirty="0" smtClean="0"/>
          </a:p>
          <a:p>
            <a:pPr marL="457200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S</a:t>
            </a:r>
            <a:r>
              <a:rPr lang="en-US" sz="2800" dirty="0" smtClean="0"/>
              <a:t>oftware </a:t>
            </a:r>
            <a:r>
              <a:rPr lang="en-US" sz="2800" dirty="0"/>
              <a:t>is tested before it is </a:t>
            </a:r>
            <a:r>
              <a:rPr lang="en-US" sz="2800" dirty="0" smtClean="0"/>
              <a:t>released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marL="457200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Beta Testing </a:t>
            </a:r>
            <a:r>
              <a:rPr lang="en-US" sz="2800" dirty="0"/>
              <a:t>is done by a team of 24 </a:t>
            </a:r>
            <a:r>
              <a:rPr lang="en-US" sz="2800" dirty="0" smtClean="0"/>
              <a:t>volunteers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marL="457200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M</a:t>
            </a:r>
            <a:r>
              <a:rPr lang="en-US" sz="2800" dirty="0" smtClean="0"/>
              <a:t>ockups </a:t>
            </a:r>
            <a:r>
              <a:rPr lang="en-US" sz="2800" dirty="0"/>
              <a:t>and flowcharts </a:t>
            </a:r>
            <a:r>
              <a:rPr lang="en-US" sz="2800" dirty="0" smtClean="0"/>
              <a:t>are reviewed </a:t>
            </a:r>
            <a:r>
              <a:rPr lang="en-US" sz="2800" dirty="0" smtClean="0"/>
              <a:t>throughout </a:t>
            </a:r>
            <a:r>
              <a:rPr lang="en-US" sz="2800" dirty="0"/>
              <a:t>the year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800" kern="0" baseline="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0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744" y="457200"/>
            <a:ext cx="86868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Design Beta TAG Members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37893" y="1687551"/>
            <a:ext cx="8683083" cy="478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baseline="0" dirty="0" smtClean="0"/>
              <a:t>Aaron Kemna		Missouri DOT		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baseline="0" dirty="0" smtClean="0"/>
              <a:t>Arielle </a:t>
            </a:r>
            <a:r>
              <a:rPr lang="en-US" sz="2000" kern="0" baseline="0" dirty="0" smtClean="0"/>
              <a:t>Ehrlich</a:t>
            </a:r>
            <a:r>
              <a:rPr lang="en-US" sz="2000" kern="0" baseline="0" dirty="0" smtClean="0"/>
              <a:t>		Minnesota DOT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Berhanu Woldemichael	Alabama</a:t>
            </a:r>
            <a:r>
              <a:rPr lang="en-US" sz="2000" kern="0" baseline="0" dirty="0" smtClean="0"/>
              <a:t> DOT</a:t>
            </a:r>
            <a:endParaRPr lang="en-US" sz="2000" kern="0" baseline="0" dirty="0"/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baseline="0" dirty="0" smtClean="0"/>
              <a:t>Beth Kappes			Montana DOT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/>
              <a:t>Brenda Crudele		New York DOT</a:t>
            </a:r>
            <a:endParaRPr lang="en-US" sz="2000" kern="0" baseline="0" dirty="0"/>
          </a:p>
          <a:p>
            <a:pPr marL="457200" lvl="0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kern="0" dirty="0" smtClean="0"/>
              <a:t>Jeff </a:t>
            </a:r>
            <a:r>
              <a:rPr lang="en-US" sz="2000" kern="0" dirty="0" smtClean="0"/>
              <a:t>Olsen			Montana DOT, TAG Co-Chair</a:t>
            </a:r>
          </a:p>
          <a:p>
            <a:pPr marL="457200" lvl="0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kern="0" dirty="0" smtClean="0"/>
              <a:t>Jeff Ruby			Kansas DOT</a:t>
            </a:r>
          </a:p>
          <a:p>
            <a:pPr marL="457200" lvl="0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kern="0" dirty="0" smtClean="0"/>
              <a:t>Mac Mahmood		Colorado DOT</a:t>
            </a:r>
          </a:p>
          <a:p>
            <a:pPr marL="457200" lvl="0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kern="0" baseline="0" dirty="0" smtClean="0"/>
              <a:t>Nick Barnett	</a:t>
            </a:r>
            <a:r>
              <a:rPr lang="en-US" sz="2000" kern="0" dirty="0" smtClean="0"/>
              <a:t>		Illinois DOT</a:t>
            </a:r>
          </a:p>
          <a:p>
            <a:pPr marL="457200" lvl="0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kern="0" dirty="0" err="1" smtClean="0"/>
              <a:t>Trenna</a:t>
            </a:r>
            <a:r>
              <a:rPr lang="en-US" sz="2000" kern="0" dirty="0" smtClean="0"/>
              <a:t> Fulton		</a:t>
            </a:r>
            <a:r>
              <a:rPr lang="en-US" sz="2000" kern="0" dirty="0" err="1" smtClean="0"/>
              <a:t>Tsiouvaras</a:t>
            </a:r>
            <a:r>
              <a:rPr lang="en-US" sz="2000" kern="0" dirty="0" smtClean="0"/>
              <a:t> Simmons Holderness, Inc.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98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744" y="457200"/>
            <a:ext cx="86868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Rating Beta TAG Members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37893" y="1687551"/>
            <a:ext cx="8683083" cy="478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baseline="0" dirty="0" smtClean="0"/>
              <a:t>Amanda Jackson		Montana DOT		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baseline="0" dirty="0" smtClean="0"/>
              <a:t>Amjad Waheed		Ohio DOT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Creightyn McMunn		Michigan</a:t>
            </a:r>
            <a:r>
              <a:rPr lang="en-US" sz="2000" kern="0" baseline="0" dirty="0" smtClean="0"/>
              <a:t> DOT</a:t>
            </a:r>
            <a:endParaRPr lang="en-US" sz="2000" kern="0" baseline="0" dirty="0"/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baseline="0" dirty="0" err="1" smtClean="0"/>
              <a:t>Christal</a:t>
            </a:r>
            <a:r>
              <a:rPr lang="en-US" sz="2000" kern="0" baseline="0" dirty="0" smtClean="0"/>
              <a:t> </a:t>
            </a:r>
            <a:r>
              <a:rPr lang="en-US" sz="2000" kern="0" baseline="0" dirty="0" err="1" smtClean="0"/>
              <a:t>Larkins</a:t>
            </a:r>
            <a:r>
              <a:rPr lang="en-US" sz="2000" kern="0" baseline="0" dirty="0" smtClean="0"/>
              <a:t>		Michigan DOT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/>
              <a:t>Elizabeth Befikadu		AI Engineers</a:t>
            </a:r>
            <a:endParaRPr lang="en-US" sz="2000" kern="0" baseline="0" dirty="0"/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Daniel Jones			Alabama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DOT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/>
              <a:t>Dean Teal			Kansas DOT, TAG Chair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457200" lvl="0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kern="0" dirty="0" smtClean="0"/>
              <a:t>George Huang		</a:t>
            </a:r>
            <a:r>
              <a:rPr lang="en-US" sz="2000" kern="0" dirty="0" err="1" smtClean="0"/>
              <a:t>CalTrans</a:t>
            </a:r>
            <a:endParaRPr lang="en-US" sz="2000" kern="0" dirty="0" smtClean="0"/>
          </a:p>
          <a:p>
            <a:pPr marL="457200" lvl="0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kern="0" dirty="0" smtClean="0"/>
              <a:t>John Mallard		</a:t>
            </a:r>
            <a:r>
              <a:rPr lang="en-US" sz="2000" kern="0" baseline="0" dirty="0" smtClean="0"/>
              <a:t>Virginia</a:t>
            </a:r>
            <a:r>
              <a:rPr lang="en-US" sz="2000" kern="0" dirty="0" smtClean="0"/>
              <a:t> DOT</a:t>
            </a:r>
          </a:p>
          <a:p>
            <a:pPr marL="457200" lvl="0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kern="0" baseline="0" dirty="0" smtClean="0"/>
              <a:t>Joshua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Dietsche</a:t>
            </a:r>
            <a:r>
              <a:rPr lang="en-US" sz="2000" kern="0" dirty="0" smtClean="0"/>
              <a:t>		Wisconsin DOT</a:t>
            </a:r>
          </a:p>
          <a:p>
            <a:pPr marL="457200" lvl="0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kern="0" dirty="0" smtClean="0"/>
              <a:t>Phil Litchfield		Illinois DOT</a:t>
            </a:r>
          </a:p>
          <a:p>
            <a:pPr marL="457200" lvl="0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kern="0" baseline="0" dirty="0" smtClean="0"/>
              <a:t>Shanon</a:t>
            </a:r>
            <a:r>
              <a:rPr lang="en-US" sz="2000" kern="0" dirty="0" smtClean="0"/>
              <a:t> Murgoitio		Idaho DOT</a:t>
            </a:r>
          </a:p>
          <a:p>
            <a:pPr marL="457200" lvl="0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kern="0" baseline="0" dirty="0" smtClean="0"/>
              <a:t>Todd</a:t>
            </a:r>
            <a:r>
              <a:rPr lang="en-US" sz="2000" kern="0" dirty="0" smtClean="0"/>
              <a:t> Thompson		South Dakota DOT</a:t>
            </a:r>
          </a:p>
          <a:p>
            <a:pPr marL="457200" lvl="0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kern="0" baseline="0" dirty="0" smtClean="0"/>
              <a:t>Vinacs</a:t>
            </a:r>
            <a:r>
              <a:rPr lang="en-US" sz="2000" kern="0" dirty="0" smtClean="0"/>
              <a:t> Vinayagamoorthy	</a:t>
            </a:r>
            <a:r>
              <a:rPr lang="en-US" sz="2000" kern="0" dirty="0" err="1" smtClean="0"/>
              <a:t>CalTrans</a:t>
            </a:r>
            <a:endParaRPr lang="en-US" sz="2000" kern="0" baseline="0" dirty="0"/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7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744" y="457200"/>
            <a:ext cx="86868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Would You like to Join the TAG?</a:t>
            </a:r>
            <a:br>
              <a:rPr lang="en-US" sz="4000" dirty="0" smtClean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37893" y="1680117"/>
            <a:ext cx="8683083" cy="498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800" b="1" dirty="0" smtClean="0"/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800" dirty="0" smtClean="0"/>
          </a:p>
          <a:p>
            <a:pPr marL="457200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Would you like to be part of this team?</a:t>
            </a:r>
            <a:endParaRPr lang="en-US" sz="2800" dirty="0" smtClean="0"/>
          </a:p>
          <a:p>
            <a:pPr marL="914400" lvl="1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Permission from your agency and/or </a:t>
            </a:r>
            <a:r>
              <a:rPr lang="en-US" sz="2800" dirty="0" smtClean="0"/>
              <a:t>supervisor</a:t>
            </a:r>
            <a:endParaRPr lang="en-US" sz="2800" dirty="0" smtClean="0">
              <a:hlinkClick r:id="rId3"/>
            </a:endParaRPr>
          </a:p>
          <a:p>
            <a:pPr marL="914400" lvl="1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hlinkClick r:id="rId3"/>
              </a:rPr>
              <a:t>teal@ksdot.org</a:t>
            </a:r>
            <a:endParaRPr lang="en-US" sz="2800" dirty="0" smtClean="0"/>
          </a:p>
          <a:p>
            <a:pPr marL="914400" lvl="1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Include </a:t>
            </a:r>
            <a:r>
              <a:rPr lang="en-US" sz="2800" dirty="0" smtClean="0"/>
              <a:t>your area of interest</a:t>
            </a:r>
            <a:endParaRPr lang="en-US" sz="2800" dirty="0"/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800" kern="0" baseline="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theme/theme1.xml><?xml version="1.0" encoding="utf-8"?>
<a:theme xmlns:a="http://schemas.openxmlformats.org/drawingml/2006/main" name="1_BentleyTheme">
  <a:themeElements>
    <a:clrScheme name="Bentley Color Palette">
      <a:dk1>
        <a:srgbClr val="002A44"/>
      </a:dk1>
      <a:lt1>
        <a:srgbClr val="FFFFFF"/>
      </a:lt1>
      <a:dk2>
        <a:srgbClr val="000000"/>
      </a:dk2>
      <a:lt2>
        <a:srgbClr val="A6AFB7"/>
      </a:lt2>
      <a:accent1>
        <a:srgbClr val="55A51C"/>
      </a:accent1>
      <a:accent2>
        <a:srgbClr val="002A44"/>
      </a:accent2>
      <a:accent3>
        <a:srgbClr val="B2D1AE"/>
      </a:accent3>
      <a:accent4>
        <a:srgbClr val="A6AFB7"/>
      </a:accent4>
      <a:accent5>
        <a:srgbClr val="61BC47"/>
      </a:accent5>
      <a:accent6>
        <a:srgbClr val="005386"/>
      </a:accent6>
      <a:hlink>
        <a:srgbClr val="55A51C"/>
      </a:hlink>
      <a:folHlink>
        <a:srgbClr val="B2D1AE"/>
      </a:folHlink>
    </a:clrScheme>
    <a:fontScheme name="Office Theme">
      <a:majorFont>
        <a:latin typeface="Verdana"/>
        <a:ea typeface="MS PGothic"/>
        <a:cs typeface="MS PGothic"/>
      </a:majorFont>
      <a:minorFont>
        <a:latin typeface="Verdana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  <a:ea typeface="MS PGothic"/>
            <a:cs typeface="MS PGothic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/>
            <a:cs typeface="MS PGothic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 Narrow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tley2011">
  <a:themeElements>
    <a:clrScheme name="Bentley Color Palette">
      <a:dk1>
        <a:srgbClr val="002A44"/>
      </a:dk1>
      <a:lt1>
        <a:srgbClr val="FFFFFF"/>
      </a:lt1>
      <a:dk2>
        <a:srgbClr val="000000"/>
      </a:dk2>
      <a:lt2>
        <a:srgbClr val="A6AFB7"/>
      </a:lt2>
      <a:accent1>
        <a:srgbClr val="55A51C"/>
      </a:accent1>
      <a:accent2>
        <a:srgbClr val="002A44"/>
      </a:accent2>
      <a:accent3>
        <a:srgbClr val="B2D1AE"/>
      </a:accent3>
      <a:accent4>
        <a:srgbClr val="A6AFB7"/>
      </a:accent4>
      <a:accent5>
        <a:srgbClr val="61BC47"/>
      </a:accent5>
      <a:accent6>
        <a:srgbClr val="005386"/>
      </a:accent6>
      <a:hlink>
        <a:srgbClr val="55A51C"/>
      </a:hlink>
      <a:folHlink>
        <a:srgbClr val="B2D1AE"/>
      </a:folHlink>
    </a:clrScheme>
    <a:fontScheme name="Bentley Corporate">
      <a:majorFont>
        <a:latin typeface="Arial Narrow"/>
        <a:ea typeface="MS PGothic"/>
        <a:cs typeface="MS PGothic"/>
      </a:majorFont>
      <a:minorFont>
        <a:latin typeface="Arial Narrow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  <a:ea typeface="MS PGothic"/>
            <a:cs typeface="MS PGothic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/>
            <a:cs typeface="MS PGothic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Arial Narrow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entley2011">
  <a:themeElements>
    <a:clrScheme name="Bentley Color Palette">
      <a:dk1>
        <a:srgbClr val="002A44"/>
      </a:dk1>
      <a:lt1>
        <a:srgbClr val="FFFFFF"/>
      </a:lt1>
      <a:dk2>
        <a:srgbClr val="000000"/>
      </a:dk2>
      <a:lt2>
        <a:srgbClr val="A6AFB7"/>
      </a:lt2>
      <a:accent1>
        <a:srgbClr val="55A51C"/>
      </a:accent1>
      <a:accent2>
        <a:srgbClr val="002A44"/>
      </a:accent2>
      <a:accent3>
        <a:srgbClr val="B2D1AE"/>
      </a:accent3>
      <a:accent4>
        <a:srgbClr val="A6AFB7"/>
      </a:accent4>
      <a:accent5>
        <a:srgbClr val="61BC47"/>
      </a:accent5>
      <a:accent6>
        <a:srgbClr val="005386"/>
      </a:accent6>
      <a:hlink>
        <a:srgbClr val="55A51C"/>
      </a:hlink>
      <a:folHlink>
        <a:srgbClr val="B2D1AE"/>
      </a:folHlink>
    </a:clrScheme>
    <a:fontScheme name="Bentley Corporate">
      <a:majorFont>
        <a:latin typeface="Arial Narrow"/>
        <a:ea typeface="MS PGothic"/>
        <a:cs typeface="MS PGothic"/>
      </a:majorFont>
      <a:minorFont>
        <a:latin typeface="Arial Narrow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  <a:ea typeface="MS PGothic"/>
            <a:cs typeface="MS PGothic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/>
            <a:cs typeface="MS PGothic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Arial Narrow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entley2011">
  <a:themeElements>
    <a:clrScheme name="Custom 1">
      <a:dk1>
        <a:srgbClr val="002A44"/>
      </a:dk1>
      <a:lt1>
        <a:srgbClr val="FFFFFF"/>
      </a:lt1>
      <a:dk2>
        <a:srgbClr val="000000"/>
      </a:dk2>
      <a:lt2>
        <a:srgbClr val="A6AFB7"/>
      </a:lt2>
      <a:accent1>
        <a:srgbClr val="55A51C"/>
      </a:accent1>
      <a:accent2>
        <a:srgbClr val="002A44"/>
      </a:accent2>
      <a:accent3>
        <a:srgbClr val="B2D1AE"/>
      </a:accent3>
      <a:accent4>
        <a:srgbClr val="A6AFB7"/>
      </a:accent4>
      <a:accent5>
        <a:srgbClr val="61BC47"/>
      </a:accent5>
      <a:accent6>
        <a:srgbClr val="005386"/>
      </a:accent6>
      <a:hlink>
        <a:srgbClr val="55A51C"/>
      </a:hlink>
      <a:folHlink>
        <a:srgbClr val="005386"/>
      </a:folHlink>
    </a:clrScheme>
    <a:fontScheme name="Bentley Corporate">
      <a:majorFont>
        <a:latin typeface="Arial Narrow"/>
        <a:ea typeface="MS PGothic"/>
        <a:cs typeface="MS PGothic"/>
      </a:majorFont>
      <a:minorFont>
        <a:latin typeface="Arial Narrow"/>
        <a:ea typeface="MS PGothic"/>
        <a:cs typeface="MS PGothic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  <a:ea typeface="MS PGothic"/>
            <a:cs typeface="MS PGothic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/>
            <a:cs typeface="MS PGothic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Arial Narrow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61902F-ACFE-4E85-BF1C-392A462075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50D03D-E6ED-4D43-97FB-B596AC918D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4243A12-1023-486F-9039-DE48425E2C61}">
  <ds:schemaRefs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46687</TotalTime>
  <Words>396</Words>
  <Application>Microsoft Office PowerPoint</Application>
  <PresentationFormat>On-screen Show (4:3)</PresentationFormat>
  <Paragraphs>84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1_BentleyTheme</vt:lpstr>
      <vt:lpstr>Bentley2011</vt:lpstr>
      <vt:lpstr>1_Bentley2011</vt:lpstr>
      <vt:lpstr>2_Bentley2011</vt:lpstr>
      <vt:lpstr>Waveform</vt:lpstr>
      <vt:lpstr>AASHTOWare Bridge Design and Rating TAG Overview</vt:lpstr>
      <vt:lpstr>Design &amp; Rating TAG Overview </vt:lpstr>
      <vt:lpstr>Design Beta TAG Members</vt:lpstr>
      <vt:lpstr>Rating Beta TAG Members</vt:lpstr>
      <vt:lpstr>Would You like to Join the TAG? </vt:lpstr>
    </vt:vector>
  </TitlesOfParts>
  <Company>Bentley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chris.barron</dc:creator>
  <cp:lastModifiedBy>teal</cp:lastModifiedBy>
  <cp:revision>1239</cp:revision>
  <cp:lastPrinted>2014-08-07T18:13:11Z</cp:lastPrinted>
  <dcterms:created xsi:type="dcterms:W3CDTF">2009-02-16T18:41:34Z</dcterms:created>
  <dcterms:modified xsi:type="dcterms:W3CDTF">2014-08-07T18:42:04Z</dcterms:modified>
</cp:coreProperties>
</file>