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18" r:id="rId2"/>
  </p:sldMasterIdLst>
  <p:notesMasterIdLst>
    <p:notesMasterId r:id="rId19"/>
  </p:notesMasterIdLst>
  <p:sldIdLst>
    <p:sldId id="257" r:id="rId3"/>
    <p:sldId id="260" r:id="rId4"/>
    <p:sldId id="261" r:id="rId5"/>
    <p:sldId id="262" r:id="rId6"/>
    <p:sldId id="263" r:id="rId7"/>
    <p:sldId id="264" r:id="rId8"/>
    <p:sldId id="273" r:id="rId9"/>
    <p:sldId id="271" r:id="rId10"/>
    <p:sldId id="272" r:id="rId11"/>
    <p:sldId id="265" r:id="rId12"/>
    <p:sldId id="266" r:id="rId13"/>
    <p:sldId id="267" r:id="rId14"/>
    <p:sldId id="270" r:id="rId15"/>
    <p:sldId id="269" r:id="rId16"/>
    <p:sldId id="274" r:id="rId17"/>
    <p:sldId id="275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2650" autoAdjust="0"/>
  </p:normalViewPr>
  <p:slideViewPr>
    <p:cSldViewPr>
      <p:cViewPr>
        <p:scale>
          <a:sx n="70" d="100"/>
          <a:sy n="70" d="100"/>
        </p:scale>
        <p:origin x="-17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-97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3C0C3A-0F94-4669-8005-12DF03DEE5F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5D5865-6A5D-4287-8641-24771E6E2093}">
      <dgm:prSet phldrT="[Text]"/>
      <dgm:spPr/>
      <dgm:t>
        <a:bodyPr/>
        <a:lstStyle/>
        <a:p>
          <a:r>
            <a:rPr lang="en-US" b="1" dirty="0" smtClean="0"/>
            <a:t>Design</a:t>
          </a:r>
          <a:endParaRPr lang="en-US" b="1" dirty="0"/>
        </a:p>
      </dgm:t>
    </dgm:pt>
    <dgm:pt modelId="{BD9B7EA8-9918-4A8E-B64B-72AA4A042076}" type="parTrans" cxnId="{6A7E9F3E-0058-4AD0-9D52-A375452971F9}">
      <dgm:prSet/>
      <dgm:spPr/>
      <dgm:t>
        <a:bodyPr/>
        <a:lstStyle/>
        <a:p>
          <a:endParaRPr lang="en-US"/>
        </a:p>
      </dgm:t>
    </dgm:pt>
    <dgm:pt modelId="{7FF4B8D5-E0CD-43D9-9493-22907FAE5AB9}" type="sibTrans" cxnId="{6A7E9F3E-0058-4AD0-9D52-A375452971F9}">
      <dgm:prSet/>
      <dgm:spPr/>
      <dgm:t>
        <a:bodyPr/>
        <a:lstStyle/>
        <a:p>
          <a:endParaRPr lang="en-US"/>
        </a:p>
      </dgm:t>
    </dgm:pt>
    <dgm:pt modelId="{3153FF2F-2627-433C-8274-108D800AED44}">
      <dgm:prSet phldrT="[Text]"/>
      <dgm:spPr/>
      <dgm:t>
        <a:bodyPr/>
        <a:lstStyle/>
        <a:p>
          <a:r>
            <a:rPr lang="en-US" b="1" dirty="0" smtClean="0"/>
            <a:t>Construction</a:t>
          </a:r>
          <a:endParaRPr lang="en-US" b="1" dirty="0"/>
        </a:p>
      </dgm:t>
    </dgm:pt>
    <dgm:pt modelId="{2089C630-BE44-43B6-8AA3-A9595FFC9756}" type="parTrans" cxnId="{7E0061F9-300B-41E9-B00A-8C75C5E237F9}">
      <dgm:prSet/>
      <dgm:spPr/>
      <dgm:t>
        <a:bodyPr/>
        <a:lstStyle/>
        <a:p>
          <a:endParaRPr lang="en-US"/>
        </a:p>
      </dgm:t>
    </dgm:pt>
    <dgm:pt modelId="{E32C8354-B693-427A-8983-F361B72B4E75}" type="sibTrans" cxnId="{7E0061F9-300B-41E9-B00A-8C75C5E237F9}">
      <dgm:prSet/>
      <dgm:spPr/>
      <dgm:t>
        <a:bodyPr/>
        <a:lstStyle/>
        <a:p>
          <a:endParaRPr lang="en-US"/>
        </a:p>
      </dgm:t>
    </dgm:pt>
    <dgm:pt modelId="{EA848CA1-2A17-4E32-A5A6-ECF56FB4B662}">
      <dgm:prSet phldrT="[Text]"/>
      <dgm:spPr/>
      <dgm:t>
        <a:bodyPr/>
        <a:lstStyle/>
        <a:p>
          <a:r>
            <a:rPr lang="en-US" b="1" dirty="0" smtClean="0"/>
            <a:t>Operations and Inspection</a:t>
          </a:r>
          <a:endParaRPr lang="en-US" b="1" dirty="0"/>
        </a:p>
      </dgm:t>
    </dgm:pt>
    <dgm:pt modelId="{6D5FA473-DB10-46CA-A2CE-F386F9C814B1}" type="parTrans" cxnId="{06B379EC-6AB7-44CB-BEFA-E9E3F716980C}">
      <dgm:prSet/>
      <dgm:spPr/>
      <dgm:t>
        <a:bodyPr/>
        <a:lstStyle/>
        <a:p>
          <a:endParaRPr lang="en-US"/>
        </a:p>
      </dgm:t>
    </dgm:pt>
    <dgm:pt modelId="{45517951-47EC-48EF-B781-CA8340B34F0D}" type="sibTrans" cxnId="{06B379EC-6AB7-44CB-BEFA-E9E3F716980C}">
      <dgm:prSet/>
      <dgm:spPr/>
      <dgm:t>
        <a:bodyPr/>
        <a:lstStyle/>
        <a:p>
          <a:endParaRPr lang="en-US"/>
        </a:p>
      </dgm:t>
    </dgm:pt>
    <dgm:pt modelId="{C73794C8-622A-4835-B7B7-EC0D10A85883}">
      <dgm:prSet phldrT="[Text]"/>
      <dgm:spPr/>
      <dgm:t>
        <a:bodyPr/>
        <a:lstStyle/>
        <a:p>
          <a:r>
            <a:rPr lang="en-US" b="1" dirty="0" smtClean="0"/>
            <a:t>Load Rating</a:t>
          </a:r>
          <a:endParaRPr lang="en-US" b="1" dirty="0"/>
        </a:p>
      </dgm:t>
    </dgm:pt>
    <dgm:pt modelId="{782E5B1F-3CC7-4889-8164-7C6393776A59}" type="parTrans" cxnId="{C431BEC0-73D4-446A-8C4E-0284B87C8995}">
      <dgm:prSet/>
      <dgm:spPr/>
      <dgm:t>
        <a:bodyPr/>
        <a:lstStyle/>
        <a:p>
          <a:endParaRPr lang="en-US"/>
        </a:p>
      </dgm:t>
    </dgm:pt>
    <dgm:pt modelId="{FBBDE262-BE64-4D3C-9447-0B4264EFB95D}" type="sibTrans" cxnId="{C431BEC0-73D4-446A-8C4E-0284B87C8995}">
      <dgm:prSet/>
      <dgm:spPr/>
      <dgm:t>
        <a:bodyPr/>
        <a:lstStyle/>
        <a:p>
          <a:endParaRPr lang="en-US"/>
        </a:p>
      </dgm:t>
    </dgm:pt>
    <dgm:pt modelId="{CBD55A16-658C-4851-9D88-6489F1A15BF2}">
      <dgm:prSet phldrT="[Text]"/>
      <dgm:spPr/>
      <dgm:t>
        <a:bodyPr/>
        <a:lstStyle/>
        <a:p>
          <a:r>
            <a:rPr lang="en-US" b="1" dirty="0" smtClean="0"/>
            <a:t>Rehab and Replacement</a:t>
          </a:r>
          <a:endParaRPr lang="en-US" b="1" dirty="0"/>
        </a:p>
      </dgm:t>
    </dgm:pt>
    <dgm:pt modelId="{B53F1A02-9FAF-4C47-9D8A-958266B0FFE5}" type="parTrans" cxnId="{EA27342C-2F7A-48E2-A8F5-0C363DA55948}">
      <dgm:prSet/>
      <dgm:spPr/>
      <dgm:t>
        <a:bodyPr/>
        <a:lstStyle/>
        <a:p>
          <a:endParaRPr lang="en-US"/>
        </a:p>
      </dgm:t>
    </dgm:pt>
    <dgm:pt modelId="{05C4DE77-B1E2-49AD-BEB5-B7DA143E61A9}" type="sibTrans" cxnId="{EA27342C-2F7A-48E2-A8F5-0C363DA55948}">
      <dgm:prSet/>
      <dgm:spPr/>
      <dgm:t>
        <a:bodyPr/>
        <a:lstStyle/>
        <a:p>
          <a:endParaRPr lang="en-US"/>
        </a:p>
      </dgm:t>
    </dgm:pt>
    <dgm:pt modelId="{E91FE437-582B-4C19-8F1C-33B12DF83637}" type="pres">
      <dgm:prSet presAssocID="{5A3C0C3A-0F94-4669-8005-12DF03DEE5F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7EBBFF-98E9-4558-9E68-762AA6CEA023}" type="pres">
      <dgm:prSet presAssocID="{195D5865-6A5D-4287-8641-24771E6E2093}" presName="dummy" presStyleCnt="0"/>
      <dgm:spPr/>
    </dgm:pt>
    <dgm:pt modelId="{DC7A2D32-79D3-4A28-B1A7-DBA26308921B}" type="pres">
      <dgm:prSet presAssocID="{195D5865-6A5D-4287-8641-24771E6E2093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57FFF-73D1-44DE-9781-3D99CEEB10E8}" type="pres">
      <dgm:prSet presAssocID="{7FF4B8D5-E0CD-43D9-9493-22907FAE5AB9}" presName="sibTrans" presStyleLbl="node1" presStyleIdx="0" presStyleCnt="5"/>
      <dgm:spPr/>
      <dgm:t>
        <a:bodyPr/>
        <a:lstStyle/>
        <a:p>
          <a:endParaRPr lang="en-US"/>
        </a:p>
      </dgm:t>
    </dgm:pt>
    <dgm:pt modelId="{4FCC0168-FC45-4ED1-A53E-22D8B83F66C3}" type="pres">
      <dgm:prSet presAssocID="{3153FF2F-2627-433C-8274-108D800AED44}" presName="dummy" presStyleCnt="0"/>
      <dgm:spPr/>
    </dgm:pt>
    <dgm:pt modelId="{48DC11DF-1778-48D3-912B-9AFBE679A569}" type="pres">
      <dgm:prSet presAssocID="{3153FF2F-2627-433C-8274-108D800AED44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F2D904-AE06-46FA-8CBF-079FE34D7F70}" type="pres">
      <dgm:prSet presAssocID="{E32C8354-B693-427A-8983-F361B72B4E75}" presName="sibTrans" presStyleLbl="node1" presStyleIdx="1" presStyleCnt="5"/>
      <dgm:spPr/>
      <dgm:t>
        <a:bodyPr/>
        <a:lstStyle/>
        <a:p>
          <a:endParaRPr lang="en-US"/>
        </a:p>
      </dgm:t>
    </dgm:pt>
    <dgm:pt modelId="{0072CD32-F3C1-4EF4-9085-8A851BBA167F}" type="pres">
      <dgm:prSet presAssocID="{EA848CA1-2A17-4E32-A5A6-ECF56FB4B662}" presName="dummy" presStyleCnt="0"/>
      <dgm:spPr/>
    </dgm:pt>
    <dgm:pt modelId="{5B234088-BF23-48DE-BDCD-56EF4B284822}" type="pres">
      <dgm:prSet presAssocID="{EA848CA1-2A17-4E32-A5A6-ECF56FB4B662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AD2EC-48A6-480A-9328-9F8786A0E60F}" type="pres">
      <dgm:prSet presAssocID="{45517951-47EC-48EF-B781-CA8340B34F0D}" presName="sibTrans" presStyleLbl="node1" presStyleIdx="2" presStyleCnt="5"/>
      <dgm:spPr/>
      <dgm:t>
        <a:bodyPr/>
        <a:lstStyle/>
        <a:p>
          <a:endParaRPr lang="en-US"/>
        </a:p>
      </dgm:t>
    </dgm:pt>
    <dgm:pt modelId="{CD5ED507-9736-4EE6-8C8F-6D93B3CB925B}" type="pres">
      <dgm:prSet presAssocID="{C73794C8-622A-4835-B7B7-EC0D10A85883}" presName="dummy" presStyleCnt="0"/>
      <dgm:spPr/>
    </dgm:pt>
    <dgm:pt modelId="{AA75B487-E599-4606-B768-84BD91490080}" type="pres">
      <dgm:prSet presAssocID="{C73794C8-622A-4835-B7B7-EC0D10A85883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23C5F-5A39-4A7A-871A-7F856F49C9DC}" type="pres">
      <dgm:prSet presAssocID="{FBBDE262-BE64-4D3C-9447-0B4264EFB95D}" presName="sibTrans" presStyleLbl="node1" presStyleIdx="3" presStyleCnt="5"/>
      <dgm:spPr/>
      <dgm:t>
        <a:bodyPr/>
        <a:lstStyle/>
        <a:p>
          <a:endParaRPr lang="en-US"/>
        </a:p>
      </dgm:t>
    </dgm:pt>
    <dgm:pt modelId="{3963E451-1342-4B1D-8E32-65BA9A0A40F9}" type="pres">
      <dgm:prSet presAssocID="{CBD55A16-658C-4851-9D88-6489F1A15BF2}" presName="dummy" presStyleCnt="0"/>
      <dgm:spPr/>
    </dgm:pt>
    <dgm:pt modelId="{6A709BF8-2596-4F24-A736-334ADD7BD569}" type="pres">
      <dgm:prSet presAssocID="{CBD55A16-658C-4851-9D88-6489F1A15BF2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5D554-2171-4AC7-9C10-833A7CD3FEBD}" type="pres">
      <dgm:prSet presAssocID="{05C4DE77-B1E2-49AD-BEB5-B7DA143E61A9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6A7E9F3E-0058-4AD0-9D52-A375452971F9}" srcId="{5A3C0C3A-0F94-4669-8005-12DF03DEE5F5}" destId="{195D5865-6A5D-4287-8641-24771E6E2093}" srcOrd="0" destOrd="0" parTransId="{BD9B7EA8-9918-4A8E-B64B-72AA4A042076}" sibTransId="{7FF4B8D5-E0CD-43D9-9493-22907FAE5AB9}"/>
    <dgm:cxn modelId="{70AC1606-1276-4ACE-9949-784AF1306432}" type="presOf" srcId="{45517951-47EC-48EF-B781-CA8340B34F0D}" destId="{0A0AD2EC-48A6-480A-9328-9F8786A0E60F}" srcOrd="0" destOrd="0" presId="urn:microsoft.com/office/officeart/2005/8/layout/cycle1"/>
    <dgm:cxn modelId="{5F946E8F-A4E4-4306-9D92-D4FAC8F7213C}" type="presOf" srcId="{C73794C8-622A-4835-B7B7-EC0D10A85883}" destId="{AA75B487-E599-4606-B768-84BD91490080}" srcOrd="0" destOrd="0" presId="urn:microsoft.com/office/officeart/2005/8/layout/cycle1"/>
    <dgm:cxn modelId="{7A94306C-A846-4BDA-8C15-524AD9C4C4C8}" type="presOf" srcId="{05C4DE77-B1E2-49AD-BEB5-B7DA143E61A9}" destId="{7215D554-2171-4AC7-9C10-833A7CD3FEBD}" srcOrd="0" destOrd="0" presId="urn:microsoft.com/office/officeart/2005/8/layout/cycle1"/>
    <dgm:cxn modelId="{06B379EC-6AB7-44CB-BEFA-E9E3F716980C}" srcId="{5A3C0C3A-0F94-4669-8005-12DF03DEE5F5}" destId="{EA848CA1-2A17-4E32-A5A6-ECF56FB4B662}" srcOrd="2" destOrd="0" parTransId="{6D5FA473-DB10-46CA-A2CE-F386F9C814B1}" sibTransId="{45517951-47EC-48EF-B781-CA8340B34F0D}"/>
    <dgm:cxn modelId="{4F393F20-0427-4570-B167-787FBCB45ACA}" type="presOf" srcId="{195D5865-6A5D-4287-8641-24771E6E2093}" destId="{DC7A2D32-79D3-4A28-B1A7-DBA26308921B}" srcOrd="0" destOrd="0" presId="urn:microsoft.com/office/officeart/2005/8/layout/cycle1"/>
    <dgm:cxn modelId="{5F6B7876-02D0-4112-A8D9-48EBF04D1225}" type="presOf" srcId="{7FF4B8D5-E0CD-43D9-9493-22907FAE5AB9}" destId="{7B357FFF-73D1-44DE-9781-3D99CEEB10E8}" srcOrd="0" destOrd="0" presId="urn:microsoft.com/office/officeart/2005/8/layout/cycle1"/>
    <dgm:cxn modelId="{13CB6855-27AF-4794-ABA9-609B42360363}" type="presOf" srcId="{E32C8354-B693-427A-8983-F361B72B4E75}" destId="{BFF2D904-AE06-46FA-8CBF-079FE34D7F70}" srcOrd="0" destOrd="0" presId="urn:microsoft.com/office/officeart/2005/8/layout/cycle1"/>
    <dgm:cxn modelId="{101F6337-67E1-4E70-A337-D5289CEDC077}" type="presOf" srcId="{5A3C0C3A-0F94-4669-8005-12DF03DEE5F5}" destId="{E91FE437-582B-4C19-8F1C-33B12DF83637}" srcOrd="0" destOrd="0" presId="urn:microsoft.com/office/officeart/2005/8/layout/cycle1"/>
    <dgm:cxn modelId="{EA27342C-2F7A-48E2-A8F5-0C363DA55948}" srcId="{5A3C0C3A-0F94-4669-8005-12DF03DEE5F5}" destId="{CBD55A16-658C-4851-9D88-6489F1A15BF2}" srcOrd="4" destOrd="0" parTransId="{B53F1A02-9FAF-4C47-9D8A-958266B0FFE5}" sibTransId="{05C4DE77-B1E2-49AD-BEB5-B7DA143E61A9}"/>
    <dgm:cxn modelId="{C431BEC0-73D4-446A-8C4E-0284B87C8995}" srcId="{5A3C0C3A-0F94-4669-8005-12DF03DEE5F5}" destId="{C73794C8-622A-4835-B7B7-EC0D10A85883}" srcOrd="3" destOrd="0" parTransId="{782E5B1F-3CC7-4889-8164-7C6393776A59}" sibTransId="{FBBDE262-BE64-4D3C-9447-0B4264EFB95D}"/>
    <dgm:cxn modelId="{8C6113F5-C951-47E3-B6DF-9CE1441D9CBF}" type="presOf" srcId="{3153FF2F-2627-433C-8274-108D800AED44}" destId="{48DC11DF-1778-48D3-912B-9AFBE679A569}" srcOrd="0" destOrd="0" presId="urn:microsoft.com/office/officeart/2005/8/layout/cycle1"/>
    <dgm:cxn modelId="{8E781FC2-3D0C-4CEE-84F8-6FF5AA061168}" type="presOf" srcId="{EA848CA1-2A17-4E32-A5A6-ECF56FB4B662}" destId="{5B234088-BF23-48DE-BDCD-56EF4B284822}" srcOrd="0" destOrd="0" presId="urn:microsoft.com/office/officeart/2005/8/layout/cycle1"/>
    <dgm:cxn modelId="{692AB6FF-7EAE-41B7-8233-E176167441AC}" type="presOf" srcId="{CBD55A16-658C-4851-9D88-6489F1A15BF2}" destId="{6A709BF8-2596-4F24-A736-334ADD7BD569}" srcOrd="0" destOrd="0" presId="urn:microsoft.com/office/officeart/2005/8/layout/cycle1"/>
    <dgm:cxn modelId="{7E0061F9-300B-41E9-B00A-8C75C5E237F9}" srcId="{5A3C0C3A-0F94-4669-8005-12DF03DEE5F5}" destId="{3153FF2F-2627-433C-8274-108D800AED44}" srcOrd="1" destOrd="0" parTransId="{2089C630-BE44-43B6-8AA3-A9595FFC9756}" sibTransId="{E32C8354-B693-427A-8983-F361B72B4E75}"/>
    <dgm:cxn modelId="{F3538C28-59D3-4BD6-8251-AC295D503C08}" type="presOf" srcId="{FBBDE262-BE64-4D3C-9447-0B4264EFB95D}" destId="{AA423C5F-5A39-4A7A-871A-7F856F49C9DC}" srcOrd="0" destOrd="0" presId="urn:microsoft.com/office/officeart/2005/8/layout/cycle1"/>
    <dgm:cxn modelId="{25156887-C99A-4586-B5BB-38AC251D9B04}" type="presParOf" srcId="{E91FE437-582B-4C19-8F1C-33B12DF83637}" destId="{427EBBFF-98E9-4558-9E68-762AA6CEA023}" srcOrd="0" destOrd="0" presId="urn:microsoft.com/office/officeart/2005/8/layout/cycle1"/>
    <dgm:cxn modelId="{4946C78F-B153-4B3C-B2BF-7C39BE5A555F}" type="presParOf" srcId="{E91FE437-582B-4C19-8F1C-33B12DF83637}" destId="{DC7A2D32-79D3-4A28-B1A7-DBA26308921B}" srcOrd="1" destOrd="0" presId="urn:microsoft.com/office/officeart/2005/8/layout/cycle1"/>
    <dgm:cxn modelId="{DB320B81-FA48-46B1-B9CC-BB9364706A01}" type="presParOf" srcId="{E91FE437-582B-4C19-8F1C-33B12DF83637}" destId="{7B357FFF-73D1-44DE-9781-3D99CEEB10E8}" srcOrd="2" destOrd="0" presId="urn:microsoft.com/office/officeart/2005/8/layout/cycle1"/>
    <dgm:cxn modelId="{50EC37AA-F808-4AB7-991E-0F1D93032780}" type="presParOf" srcId="{E91FE437-582B-4C19-8F1C-33B12DF83637}" destId="{4FCC0168-FC45-4ED1-A53E-22D8B83F66C3}" srcOrd="3" destOrd="0" presId="urn:microsoft.com/office/officeart/2005/8/layout/cycle1"/>
    <dgm:cxn modelId="{D3294D77-EB09-409D-A671-76016BECCBAF}" type="presParOf" srcId="{E91FE437-582B-4C19-8F1C-33B12DF83637}" destId="{48DC11DF-1778-48D3-912B-9AFBE679A569}" srcOrd="4" destOrd="0" presId="urn:microsoft.com/office/officeart/2005/8/layout/cycle1"/>
    <dgm:cxn modelId="{9E7BD475-96D9-47FD-BB54-B3F926A4D3D3}" type="presParOf" srcId="{E91FE437-582B-4C19-8F1C-33B12DF83637}" destId="{BFF2D904-AE06-46FA-8CBF-079FE34D7F70}" srcOrd="5" destOrd="0" presId="urn:microsoft.com/office/officeart/2005/8/layout/cycle1"/>
    <dgm:cxn modelId="{314C645E-90C6-40D8-B249-98DBB3C844B3}" type="presParOf" srcId="{E91FE437-582B-4C19-8F1C-33B12DF83637}" destId="{0072CD32-F3C1-4EF4-9085-8A851BBA167F}" srcOrd="6" destOrd="0" presId="urn:microsoft.com/office/officeart/2005/8/layout/cycle1"/>
    <dgm:cxn modelId="{9EBD5F68-BCEB-4D55-9BA5-A0AD9CF3B7C4}" type="presParOf" srcId="{E91FE437-582B-4C19-8F1C-33B12DF83637}" destId="{5B234088-BF23-48DE-BDCD-56EF4B284822}" srcOrd="7" destOrd="0" presId="urn:microsoft.com/office/officeart/2005/8/layout/cycle1"/>
    <dgm:cxn modelId="{058C7663-D564-49FF-85C5-D41C2BB3E971}" type="presParOf" srcId="{E91FE437-582B-4C19-8F1C-33B12DF83637}" destId="{0A0AD2EC-48A6-480A-9328-9F8786A0E60F}" srcOrd="8" destOrd="0" presId="urn:microsoft.com/office/officeart/2005/8/layout/cycle1"/>
    <dgm:cxn modelId="{6496E43A-67C3-4DCB-84A7-18640DFCB945}" type="presParOf" srcId="{E91FE437-582B-4C19-8F1C-33B12DF83637}" destId="{CD5ED507-9736-4EE6-8C8F-6D93B3CB925B}" srcOrd="9" destOrd="0" presId="urn:microsoft.com/office/officeart/2005/8/layout/cycle1"/>
    <dgm:cxn modelId="{3D43F3CF-401B-4ED8-BE68-D8581FCB2BD8}" type="presParOf" srcId="{E91FE437-582B-4C19-8F1C-33B12DF83637}" destId="{AA75B487-E599-4606-B768-84BD91490080}" srcOrd="10" destOrd="0" presId="urn:microsoft.com/office/officeart/2005/8/layout/cycle1"/>
    <dgm:cxn modelId="{41900A68-068C-4590-B52C-85FEFE10486C}" type="presParOf" srcId="{E91FE437-582B-4C19-8F1C-33B12DF83637}" destId="{AA423C5F-5A39-4A7A-871A-7F856F49C9DC}" srcOrd="11" destOrd="0" presId="urn:microsoft.com/office/officeart/2005/8/layout/cycle1"/>
    <dgm:cxn modelId="{A9496593-9C78-4EC8-AFAC-45331C064FB8}" type="presParOf" srcId="{E91FE437-582B-4C19-8F1C-33B12DF83637}" destId="{3963E451-1342-4B1D-8E32-65BA9A0A40F9}" srcOrd="12" destOrd="0" presId="urn:microsoft.com/office/officeart/2005/8/layout/cycle1"/>
    <dgm:cxn modelId="{4382FF52-53B6-4042-9D86-DCCBF26F5F93}" type="presParOf" srcId="{E91FE437-582B-4C19-8F1C-33B12DF83637}" destId="{6A709BF8-2596-4F24-A736-334ADD7BD569}" srcOrd="13" destOrd="0" presId="urn:microsoft.com/office/officeart/2005/8/layout/cycle1"/>
    <dgm:cxn modelId="{E9E9415B-0A87-4574-B8FD-CEDA9D8FAC8B}" type="presParOf" srcId="{E91FE437-582B-4C19-8F1C-33B12DF83637}" destId="{7215D554-2171-4AC7-9C10-833A7CD3FEBD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A2D32-79D3-4A28-B1A7-DBA26308921B}">
      <dsp:nvSpPr>
        <dsp:cNvPr id="0" name=""/>
        <dsp:cNvSpPr/>
      </dsp:nvSpPr>
      <dsp:spPr>
        <a:xfrm>
          <a:off x="3528499" y="29355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Design</a:t>
          </a:r>
          <a:endParaRPr lang="en-US" sz="1200" b="1" kern="1200" dirty="0"/>
        </a:p>
      </dsp:txBody>
      <dsp:txXfrm>
        <a:off x="3528499" y="29355"/>
        <a:ext cx="1006078" cy="1006078"/>
      </dsp:txXfrm>
    </dsp:sp>
    <dsp:sp modelId="{7B357FFF-73D1-44DE-9781-3D99CEEB10E8}">
      <dsp:nvSpPr>
        <dsp:cNvPr id="0" name=""/>
        <dsp:cNvSpPr/>
      </dsp:nvSpPr>
      <dsp:spPr>
        <a:xfrm>
          <a:off x="1162170" y="289"/>
          <a:ext cx="3771658" cy="3771658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C11DF-1778-48D3-912B-9AFBE679A569}">
      <dsp:nvSpPr>
        <dsp:cNvPr id="0" name=""/>
        <dsp:cNvSpPr/>
      </dsp:nvSpPr>
      <dsp:spPr>
        <a:xfrm>
          <a:off x="4136359" y="1900156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Construction</a:t>
          </a:r>
          <a:endParaRPr lang="en-US" sz="1200" b="1" kern="1200" dirty="0"/>
        </a:p>
      </dsp:txBody>
      <dsp:txXfrm>
        <a:off x="4136359" y="1900156"/>
        <a:ext cx="1006078" cy="1006078"/>
      </dsp:txXfrm>
    </dsp:sp>
    <dsp:sp modelId="{BFF2D904-AE06-46FA-8CBF-079FE34D7F70}">
      <dsp:nvSpPr>
        <dsp:cNvPr id="0" name=""/>
        <dsp:cNvSpPr/>
      </dsp:nvSpPr>
      <dsp:spPr>
        <a:xfrm>
          <a:off x="1162170" y="289"/>
          <a:ext cx="3771658" cy="3771658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34088-BF23-48DE-BDCD-56EF4B284822}">
      <dsp:nvSpPr>
        <dsp:cNvPr id="0" name=""/>
        <dsp:cNvSpPr/>
      </dsp:nvSpPr>
      <dsp:spPr>
        <a:xfrm>
          <a:off x="2544960" y="3056374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Operations and Inspection</a:t>
          </a:r>
          <a:endParaRPr lang="en-US" sz="1200" b="1" kern="1200" dirty="0"/>
        </a:p>
      </dsp:txBody>
      <dsp:txXfrm>
        <a:off x="2544960" y="3056374"/>
        <a:ext cx="1006078" cy="1006078"/>
      </dsp:txXfrm>
    </dsp:sp>
    <dsp:sp modelId="{0A0AD2EC-48A6-480A-9328-9F8786A0E60F}">
      <dsp:nvSpPr>
        <dsp:cNvPr id="0" name=""/>
        <dsp:cNvSpPr/>
      </dsp:nvSpPr>
      <dsp:spPr>
        <a:xfrm>
          <a:off x="1162170" y="289"/>
          <a:ext cx="3771658" cy="3771658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5B487-E599-4606-B768-84BD91490080}">
      <dsp:nvSpPr>
        <dsp:cNvPr id="0" name=""/>
        <dsp:cNvSpPr/>
      </dsp:nvSpPr>
      <dsp:spPr>
        <a:xfrm>
          <a:off x="953562" y="1900156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Load Rating</a:t>
          </a:r>
          <a:endParaRPr lang="en-US" sz="1200" b="1" kern="1200" dirty="0"/>
        </a:p>
      </dsp:txBody>
      <dsp:txXfrm>
        <a:off x="953562" y="1900156"/>
        <a:ext cx="1006078" cy="1006078"/>
      </dsp:txXfrm>
    </dsp:sp>
    <dsp:sp modelId="{AA423C5F-5A39-4A7A-871A-7F856F49C9DC}">
      <dsp:nvSpPr>
        <dsp:cNvPr id="0" name=""/>
        <dsp:cNvSpPr/>
      </dsp:nvSpPr>
      <dsp:spPr>
        <a:xfrm>
          <a:off x="1162170" y="289"/>
          <a:ext cx="3771658" cy="377165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09BF8-2596-4F24-A736-334ADD7BD569}">
      <dsp:nvSpPr>
        <dsp:cNvPr id="0" name=""/>
        <dsp:cNvSpPr/>
      </dsp:nvSpPr>
      <dsp:spPr>
        <a:xfrm>
          <a:off x="1561422" y="29355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Rehab and Replacement</a:t>
          </a:r>
          <a:endParaRPr lang="en-US" sz="1200" b="1" kern="1200" dirty="0"/>
        </a:p>
      </dsp:txBody>
      <dsp:txXfrm>
        <a:off x="1561422" y="29355"/>
        <a:ext cx="1006078" cy="1006078"/>
      </dsp:txXfrm>
    </dsp:sp>
    <dsp:sp modelId="{7215D554-2171-4AC7-9C10-833A7CD3FEBD}">
      <dsp:nvSpPr>
        <dsp:cNvPr id="0" name=""/>
        <dsp:cNvSpPr/>
      </dsp:nvSpPr>
      <dsp:spPr>
        <a:xfrm>
          <a:off x="1162170" y="289"/>
          <a:ext cx="3771658" cy="3771658"/>
        </a:xfrm>
        <a:prstGeom prst="circularArrow">
          <a:avLst>
            <a:gd name="adj1" fmla="val 5202"/>
            <a:gd name="adj2" fmla="val 336015"/>
            <a:gd name="adj3" fmla="val 16865256"/>
            <a:gd name="adj4" fmla="val 151987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1BCCF94-FC46-4E73-BB0C-36A59126063E}" type="datetimeFigureOut">
              <a:rPr lang="en-US"/>
              <a:pPr>
                <a:defRPr/>
              </a:pPr>
              <a:t>7/23/2014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A5B2E67-CF4A-4096-8489-BBCB097BE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9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600" dirty="0"/>
          </a:p>
        </p:txBody>
      </p:sp>
      <p:sp>
        <p:nvSpPr>
          <p:cNvPr id="1638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1E884F-3609-4D4B-8676-29EEA99A702B}" type="datetime8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7/23/2014 2:26PM</a:t>
            </a:fld>
            <a:endParaRPr lang="en-US"/>
          </a:p>
        </p:txBody>
      </p:sp>
      <p:sp>
        <p:nvSpPr>
          <p:cNvPr id="16390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6309360" y="8829967"/>
            <a:ext cx="699418" cy="46482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7CD299-CF5A-40FA-9A1A-85332B5823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2400" y="4267200"/>
            <a:ext cx="6477000" cy="4331970"/>
          </a:xfrm>
        </p:spPr>
        <p:txBody>
          <a:bodyPr>
            <a:noAutofit/>
          </a:bodyPr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B2E67-CF4A-4096-8489-BBCB097BED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71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" y="4267200"/>
            <a:ext cx="6629400" cy="7696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B2E67-CF4A-4096-8489-BBCB097BED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54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" y="4343400"/>
            <a:ext cx="6705600" cy="6248400"/>
          </a:xfrm>
        </p:spPr>
        <p:txBody>
          <a:bodyPr>
            <a:normAutofit fontScale="25000" lnSpcReduction="20000"/>
          </a:bodyPr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B2E67-CF4A-4096-8489-BBCB097BED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03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2400" y="4343400"/>
            <a:ext cx="6553200" cy="425577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B2E67-CF4A-4096-8489-BBCB097BED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44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B2E67-CF4A-4096-8489-BBCB097BED1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52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2400" y="4343400"/>
            <a:ext cx="6629400" cy="5715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B2E67-CF4A-4096-8489-BBCB097BED1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5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B2E67-CF4A-4096-8489-BBCB097BED1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8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0F76-07E0-44A4-8B4A-AAF6349BE2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8600" y="4191000"/>
            <a:ext cx="6400800" cy="44081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0F76-07E0-44A4-8B4A-AAF6349BE2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2400" y="4191000"/>
            <a:ext cx="6629400" cy="4724400"/>
          </a:xfrm>
        </p:spPr>
        <p:txBody>
          <a:bodyPr>
            <a:noAutofit/>
          </a:bodyPr>
          <a:lstStyle/>
          <a:p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0F76-07E0-44A4-8B4A-AAF6349BE2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0F76-07E0-44A4-8B4A-AAF6349BE2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" y="4343400"/>
            <a:ext cx="6553200" cy="42557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0F76-07E0-44A4-8B4A-AAF6349BE2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" y="4267200"/>
            <a:ext cx="6553200" cy="4331970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0F76-07E0-44A4-8B4A-AAF6349BE2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267200"/>
            <a:ext cx="6781800" cy="495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0F76-07E0-44A4-8B4A-AAF6349BE2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2400" y="4267200"/>
            <a:ext cx="6553200" cy="5410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70F76-07E0-44A4-8B4A-AAF6349BE2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60438"/>
          </a:xfrm>
          <a:solidFill>
            <a:schemeClr val="bg1">
              <a:lumMod val="5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21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990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D0065BE-0657-4A47-90AD-C21C55E16B19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BB8AF-C16A-4836-A92D-61834B5F0BA5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7D2193-4505-4A75-99BB-880C6989A757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3A18F4-33C3-445B-924C-31108C51719C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7543A-E259-478F-9E0D-57BA40E442B7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FB012D-77A1-44B0-BB26-329BA1EE55C9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7499E-3031-413E-B01E-B94970708CAA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C7EAB0C-2220-4D0E-A0DD-DB7FA0F742F4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416D63-31BF-4B94-B6C5-E20B2C63F515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6C3AA4-67BE-44F7-809A-3582401494AF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72EEB-1769-4776-AD69-E7C1260563EB}" type="datetime4">
              <a:rPr lang="en-US" smtClean="0"/>
              <a:pPr/>
              <a:t>July 23,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75" r:id="rId13"/>
  </p:sldLayoutIdLst>
  <p:transition>
    <p:fade/>
  </p:transition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96875" indent="-3968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7/23/2014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5.xml"/><Relationship Id="rId7" Type="http://schemas.openxmlformats.org/officeDocument/2006/relationships/diagramColors" Target="../diagrams/colors1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2.png"/><Relationship Id="rId4" Type="http://schemas.openxmlformats.org/officeDocument/2006/relationships/diagramData" Target="../diagrams/data1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4026" y="457200"/>
            <a:ext cx="7681913" cy="1523495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rgbClr val="FFFFFF"/>
                </a:solidFill>
                <a:effectLst/>
              </a:rPr>
              <a:t>RADBUG 2014</a:t>
            </a:r>
            <a:endParaRPr lang="en-US" sz="2800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7868" y="4343400"/>
            <a:ext cx="7681913" cy="646331"/>
          </a:xfr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smtClean="0">
                <a:solidFill>
                  <a:srgbClr val="FFFFFF"/>
                </a:solidFill>
              </a:rPr>
              <a:t>Director Kirk T. Steudle, P.E.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311625" y="3840113"/>
            <a:ext cx="8534400" cy="3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2813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2" indent="0" algn="ctr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3" indent="0" algn="ctr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45" indent="0" algn="ctr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ctr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0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August 12, 2014</a:t>
            </a:r>
          </a:p>
        </p:txBody>
      </p:sp>
      <p:pic>
        <p:nvPicPr>
          <p:cNvPr id="6" name="Picture 3" descr="MDOT-logo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94325"/>
            <a:ext cx="466870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Subtitle 2"/>
          <p:cNvSpPr txBox="1">
            <a:spLocks/>
          </p:cNvSpPr>
          <p:nvPr/>
        </p:nvSpPr>
        <p:spPr bwMode="auto">
          <a:xfrm>
            <a:off x="352568" y="1956178"/>
            <a:ext cx="8534400" cy="3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2813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2" indent="0" algn="ctr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3" indent="0" algn="ctr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45" indent="0" algn="ctr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ctr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0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Keynote Address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1597" r="835"/>
          <a:stretch/>
        </p:blipFill>
        <p:spPr>
          <a:xfrm>
            <a:off x="3782137" y="2559982"/>
            <a:ext cx="1593375" cy="987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10539" r="89784" b="36806"/>
          <a:stretch/>
        </p:blipFill>
        <p:spPr>
          <a:xfrm>
            <a:off x="3604992" y="2649751"/>
            <a:ext cx="177146" cy="5285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629400" y="3951514"/>
            <a:ext cx="1828799" cy="231238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800" dirty="0" err="1" smtClean="0"/>
              <a:t>MiBridge</a:t>
            </a:r>
            <a:r>
              <a:rPr lang="en-US" sz="1800" dirty="0" smtClean="0"/>
              <a:t>: Web based bridge inspection and management system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85458" y="274638"/>
            <a:ext cx="53013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Bridge Inspection and Reporting System</a:t>
            </a:r>
            <a:endParaRPr lang="en-US" dirty="0"/>
          </a:p>
        </p:txBody>
      </p:sp>
      <p:pic>
        <p:nvPicPr>
          <p:cNvPr id="1026" name="Picture 2" descr="U:\COMMON\Bridge Development\Mi Bridge Logo 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47301"/>
            <a:ext cx="2928257" cy="12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24000"/>
            <a:ext cx="6172199" cy="23234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7" y="3962400"/>
            <a:ext cx="6137805" cy="23566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1"/>
            <a:ext cx="2054188" cy="23234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74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733800" y="4267200"/>
            <a:ext cx="4038600" cy="227885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Provides technical support to local agencies and their consultants</a:t>
            </a:r>
          </a:p>
          <a:p>
            <a:r>
              <a:rPr lang="en-US" sz="1800" dirty="0" smtClean="0"/>
              <a:t>Develops and supports load rating tools including CMPs, camelbacks, and pin and hangars</a:t>
            </a: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14306" y="274638"/>
            <a:ext cx="5172494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Local Agency Technical Assistance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600200"/>
            <a:ext cx="3038476" cy="24879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537"/>
            <a:ext cx="3057106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6" y="4267200"/>
            <a:ext cx="3038474" cy="22788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617"/>
            <a:ext cx="3314580" cy="2487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344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05600" y="3886200"/>
            <a:ext cx="1981200" cy="21210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800" dirty="0" smtClean="0"/>
              <a:t>Evaluating Thermal Imagery, 3-D Optical, and Remote Camera systems</a:t>
            </a: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High-Speed NDE of Bridge Decks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76349"/>
            <a:ext cx="4343400" cy="24431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1308122"/>
            <a:ext cx="3200399" cy="2379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MG_553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2514600" cy="1884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1.bp.blogspot.com/-oaQ1Ot5VXSg/UJKudmyK3dI/AAAAAAAAIno/u8mKjXXXsFw/s1600/GoProHero3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6"/>
          <a:stretch/>
        </p:blipFill>
        <p:spPr bwMode="auto">
          <a:xfrm>
            <a:off x="440873" y="3897086"/>
            <a:ext cx="3505200" cy="18725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7764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Measures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7" y="1524000"/>
            <a:ext cx="8207993" cy="4800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462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Measures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010400" cy="52759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375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Bridge Cycle of Life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76652275"/>
              </p:ext>
            </p:extLst>
          </p:nvPr>
        </p:nvGraphicFramePr>
        <p:xfrm>
          <a:off x="1447800" y="2209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15' shear beam break awa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lum bright="15000" contrast="-15000"/>
          </a:blip>
          <a:srcRect l="26753" r="-2597" b="14259"/>
          <a:stretch>
            <a:fillRect/>
          </a:stretch>
        </p:blipFill>
        <p:spPr>
          <a:xfrm>
            <a:off x="5410200" y="990600"/>
            <a:ext cx="3529314" cy="143888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6" y="990600"/>
            <a:ext cx="2681101" cy="1613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63361" y="2967335"/>
            <a:ext cx="22172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3D </a:t>
            </a: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Model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509" y="3581400"/>
            <a:ext cx="2108005" cy="2910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86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endParaRPr lang="en-US" sz="5000" dirty="0" smtClean="0"/>
          </a:p>
          <a:p>
            <a:pPr marL="109728" indent="0" algn="ctr">
              <a:buNone/>
            </a:pPr>
            <a:r>
              <a:rPr lang="en-US" sz="9600" dirty="0" smtClean="0"/>
              <a:t>Thank You.</a:t>
            </a:r>
            <a:endParaRPr lang="en-US" sz="9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9673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6997889" cy="53106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368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4797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effectLst/>
              </a:rPr>
              <a:t>Carbon Fiber Reinforcing Strands</a:t>
            </a:r>
            <a:endParaRPr lang="en-US" sz="4400" b="1" dirty="0">
              <a:solidFill>
                <a:srgbClr val="FFFFFF"/>
              </a:solidFill>
              <a:effectLst/>
            </a:endParaRPr>
          </a:p>
        </p:txBody>
      </p:sp>
      <p:pic>
        <p:nvPicPr>
          <p:cNvPr id="7" name="Picture 2" descr="C:\Documents and Settings\chynowethm\Desktop\Matt Chynoweth\Projects\JN 106636\Photos\IMG_03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2913" r="1" b="20117"/>
          <a:stretch/>
        </p:blipFill>
        <p:spPr bwMode="auto">
          <a:xfrm>
            <a:off x="457200" y="1524000"/>
            <a:ext cx="2885067" cy="1809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056" r="29378"/>
          <a:stretch/>
        </p:blipFill>
        <p:spPr bwMode="auto">
          <a:xfrm>
            <a:off x="457200" y="3532729"/>
            <a:ext cx="4824484" cy="30943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:\COMMON\Bridge Development\Director Steudle Presentation\Plum Creek\Deck casting\IMG_09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5" t="12210" r="-338"/>
          <a:stretch/>
        </p:blipFill>
        <p:spPr bwMode="auto">
          <a:xfrm>
            <a:off x="5453417" y="1524000"/>
            <a:ext cx="3483259" cy="332806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62600" y="5079928"/>
            <a:ext cx="3374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M-102 over Plum Creek utilized Carbon Fiber strands for box beam prestressing and shear reinforcement, as well as deck reinforcement.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458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540" y="407479"/>
            <a:ext cx="8022468" cy="1676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effectLst/>
              </a:rPr>
              <a:t>Carbon Fiber Decked Bulb-T Transportation Pooled Fund Research</a:t>
            </a:r>
            <a:endParaRPr lang="en-US" sz="4000" b="1" dirty="0">
              <a:solidFill>
                <a:srgbClr val="FFFFFF"/>
              </a:solidFill>
              <a:effectLst/>
            </a:endParaRPr>
          </a:p>
        </p:txBody>
      </p:sp>
      <p:pic>
        <p:nvPicPr>
          <p:cNvPr id="3074" name="Picture 2" descr="C:\Users\wagnerb\Desktop\Steudle Presentation\Iowa D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930795"/>
            <a:ext cx="2782887" cy="572862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wagnerb\Desktop\Steudle Presentation\LT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015" y="2083879"/>
            <a:ext cx="1432240" cy="7493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wagnerb\Desktop\Steudle Presentation\Oregon DO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79" y="3522958"/>
            <a:ext cx="1699913" cy="858542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wagnerb\Desktop\Steudle Presentation\Real Thi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5109" r="4622"/>
          <a:stretch/>
        </p:blipFill>
        <p:spPr bwMode="auto">
          <a:xfrm>
            <a:off x="2039587" y="2235047"/>
            <a:ext cx="5079242" cy="3434364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wagnerb\Desktop\yesofficia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6331" r="9070" b="7738"/>
          <a:stretch/>
        </p:blipFill>
        <p:spPr bwMode="auto">
          <a:xfrm>
            <a:off x="516883" y="3657600"/>
            <a:ext cx="1147396" cy="1204101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7" y="5787927"/>
            <a:ext cx="3315863" cy="9313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93" y="1941638"/>
            <a:ext cx="1059308" cy="1033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44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4797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effectLst/>
              </a:rPr>
              <a:t>Accelerated Bridge Construction</a:t>
            </a:r>
            <a:endParaRPr lang="en-US" sz="4400" b="1" dirty="0">
              <a:solidFill>
                <a:srgbClr val="FFFFFF"/>
              </a:solidFill>
              <a:effectLst/>
            </a:endParaRPr>
          </a:p>
        </p:txBody>
      </p:sp>
      <p:pic>
        <p:nvPicPr>
          <p:cNvPr id="4098" name="Picture 2" descr="C:\Users\wagnerb\Desktop\Steudle Presentation\M-50 Sl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239000" cy="407987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19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4797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Accelerated Bridge Construction</a:t>
            </a:r>
            <a:endParaRPr lang="en-US" sz="4400" b="1" dirty="0">
              <a:solidFill>
                <a:srgbClr val="FFFFFF"/>
              </a:solidFill>
              <a:effectLst/>
            </a:endParaRPr>
          </a:p>
        </p:txBody>
      </p:sp>
      <p:pic>
        <p:nvPicPr>
          <p:cNvPr id="2" name="M 50 2 Minute Revis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481138"/>
            <a:ext cx="8045450" cy="4525962"/>
          </a:xfrm>
        </p:spPr>
      </p:pic>
    </p:spTree>
    <p:extLst>
      <p:ext uri="{BB962C8B-B14F-4D97-AF65-F5344CB8AC3E}">
        <p14:creationId xmlns:p14="http://schemas.microsoft.com/office/powerpoint/2010/main" val="3042686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64797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effectLst/>
              </a:rPr>
              <a:t>GRS-IBS Bridge</a:t>
            </a:r>
            <a:endParaRPr lang="en-US" sz="4400" b="1" dirty="0">
              <a:solidFill>
                <a:srgbClr val="FFFFFF"/>
              </a:solidFill>
              <a:effectLst/>
            </a:endParaRPr>
          </a:p>
        </p:txBody>
      </p:sp>
      <p:pic>
        <p:nvPicPr>
          <p:cNvPr id="1026" name="Picture 2" descr="C:\Users\wagnerb\Desktop\Steudle Presentation\GR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52" y="2286000"/>
            <a:ext cx="5734050" cy="43053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agnerb\Desktop\Steudle Presentation\G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3485458" cy="314325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905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0657" y="304800"/>
            <a:ext cx="8229600" cy="664797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Bridge Deck Materials</a:t>
            </a:r>
            <a:endParaRPr lang="en-US" sz="4400" b="1" dirty="0">
              <a:solidFill>
                <a:srgbClr val="FFFFFF"/>
              </a:solidFill>
              <a:effectLst/>
            </a:endParaRPr>
          </a:p>
        </p:txBody>
      </p:sp>
      <p:pic>
        <p:nvPicPr>
          <p:cNvPr id="1027" name="Picture 3" descr="C:\Users\wagnerb\Desktop\Steudle Presentation\stainless-steel-reb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85" y="1001878"/>
            <a:ext cx="4419600" cy="174574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agnerb\Desktop\Steudle Presentation\epox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86" y="3336520"/>
            <a:ext cx="3657492" cy="273702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2754877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Stainless Steel Reinforcement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02092" y="6097492"/>
            <a:ext cx="299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Epoxy Bridge Deck </a:t>
            </a:r>
            <a:r>
              <a:rPr lang="en-US" dirty="0"/>
              <a:t>O</a:t>
            </a:r>
            <a:r>
              <a:rPr lang="en-US" dirty="0" smtClean="0"/>
              <a:t>verlay</a:t>
            </a:r>
            <a:endParaRPr lang="en-US" dirty="0"/>
          </a:p>
        </p:txBody>
      </p:sp>
      <p:pic>
        <p:nvPicPr>
          <p:cNvPr id="1030" name="Picture 6" descr="C:\Users\wagnerb\Desktop\Steudle Presentation\deck pou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4" t="1252" b="4516"/>
          <a:stretch/>
        </p:blipFill>
        <p:spPr bwMode="auto">
          <a:xfrm>
            <a:off x="261256" y="1054100"/>
            <a:ext cx="3574143" cy="447584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256" y="5602220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Grade D Modified Deck Concrete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4064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0657" y="304800"/>
            <a:ext cx="8229600" cy="664797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Bridge Deck Materials</a:t>
            </a:r>
            <a:endParaRPr lang="en-US" sz="4400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9108" y="5297714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Epoxy Injection of Delaminated Overlays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5689600" cy="426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405878" cy="211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274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Blue Streak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ncourse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2433</TotalTime>
  <Words>179</Words>
  <Application>Microsoft Office PowerPoint</Application>
  <PresentationFormat>On-screen Show (4:3)</PresentationFormat>
  <Paragraphs>52</Paragraphs>
  <Slides>16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Blue Streaks</vt:lpstr>
      <vt:lpstr>Concourse</vt:lpstr>
      <vt:lpstr>RADBUG 2014</vt:lpstr>
      <vt:lpstr>PowerPoint Presentation</vt:lpstr>
      <vt:lpstr>Carbon Fiber Reinforcing Strands</vt:lpstr>
      <vt:lpstr>Carbon Fiber Decked Bulb-T Transportation Pooled Fund Research</vt:lpstr>
      <vt:lpstr>Accelerated Bridge Construction</vt:lpstr>
      <vt:lpstr>Accelerated Bridge Construction</vt:lpstr>
      <vt:lpstr>GRS-IBS Bridge</vt:lpstr>
      <vt:lpstr>Bridge Deck Materials</vt:lpstr>
      <vt:lpstr>Bridge Deck Materials</vt:lpstr>
      <vt:lpstr>Bridge Inspection and Reporting System</vt:lpstr>
      <vt:lpstr>Local Agency Technical Assistance</vt:lpstr>
      <vt:lpstr>High-Speed NDE of Bridge Decks</vt:lpstr>
      <vt:lpstr>Performance Measures</vt:lpstr>
      <vt:lpstr>Performance Measures</vt:lpstr>
      <vt:lpstr>Bridge Cycle of Life </vt:lpstr>
      <vt:lpstr>PowerPoint Presentation</vt:lpstr>
    </vt:vector>
  </TitlesOfParts>
  <Company>State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Buck, Shirleen (MDOT)</dc:creator>
  <cp:lastModifiedBy>LaNoue, Linda (MDOT)</cp:lastModifiedBy>
  <cp:revision>92</cp:revision>
  <cp:lastPrinted>2014-07-23T13:37:01Z</cp:lastPrinted>
  <dcterms:created xsi:type="dcterms:W3CDTF">2014-01-21T21:52:15Z</dcterms:created>
  <dcterms:modified xsi:type="dcterms:W3CDTF">2014-07-23T18:28:32Z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TC102867639990</vt:lpwstr>
  </property>
</Properties>
</file>