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theme/theme7.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8.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9.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drawings/drawing2.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1" r:id="rId3"/>
    <p:sldMasterId id="2147483706" r:id="rId4"/>
    <p:sldMasterId id="2147483708" r:id="rId5"/>
    <p:sldMasterId id="2147483710" r:id="rId6"/>
    <p:sldMasterId id="2147483715" r:id="rId7"/>
    <p:sldMasterId id="2147483717" r:id="rId8"/>
    <p:sldMasterId id="2147483720" r:id="rId9"/>
    <p:sldMasterId id="2147483725" r:id="rId10"/>
  </p:sldMasterIdLst>
  <p:notesMasterIdLst>
    <p:notesMasterId r:id="rId60"/>
  </p:notesMasterIdLst>
  <p:handoutMasterIdLst>
    <p:handoutMasterId r:id="rId61"/>
  </p:handoutMasterIdLst>
  <p:sldIdLst>
    <p:sldId id="400" r:id="rId11"/>
    <p:sldId id="425" r:id="rId12"/>
    <p:sldId id="427" r:id="rId13"/>
    <p:sldId id="424" r:id="rId14"/>
    <p:sldId id="554" r:id="rId15"/>
    <p:sldId id="504" r:id="rId16"/>
    <p:sldId id="555" r:id="rId17"/>
    <p:sldId id="507" r:id="rId18"/>
    <p:sldId id="409" r:id="rId19"/>
    <p:sldId id="407" r:id="rId20"/>
    <p:sldId id="408" r:id="rId21"/>
    <p:sldId id="410" r:id="rId22"/>
    <p:sldId id="411" r:id="rId23"/>
    <p:sldId id="428" r:id="rId24"/>
    <p:sldId id="503" r:id="rId25"/>
    <p:sldId id="506" r:id="rId26"/>
    <p:sldId id="508" r:id="rId27"/>
    <p:sldId id="552" r:id="rId28"/>
    <p:sldId id="510" r:id="rId29"/>
    <p:sldId id="511" r:id="rId30"/>
    <p:sldId id="512" r:id="rId31"/>
    <p:sldId id="513" r:id="rId32"/>
    <p:sldId id="514" r:id="rId33"/>
    <p:sldId id="515" r:id="rId34"/>
    <p:sldId id="516" r:id="rId35"/>
    <p:sldId id="517" r:id="rId36"/>
    <p:sldId id="553" r:id="rId37"/>
    <p:sldId id="519" r:id="rId38"/>
    <p:sldId id="520" r:id="rId39"/>
    <p:sldId id="523" r:id="rId40"/>
    <p:sldId id="524" r:id="rId41"/>
    <p:sldId id="525" r:id="rId42"/>
    <p:sldId id="526" r:id="rId43"/>
    <p:sldId id="529" r:id="rId44"/>
    <p:sldId id="530" r:id="rId45"/>
    <p:sldId id="532" r:id="rId46"/>
    <p:sldId id="533" r:id="rId47"/>
    <p:sldId id="538" r:id="rId48"/>
    <p:sldId id="539" r:id="rId49"/>
    <p:sldId id="540" r:id="rId50"/>
    <p:sldId id="541" r:id="rId51"/>
    <p:sldId id="542" r:id="rId52"/>
    <p:sldId id="543" r:id="rId53"/>
    <p:sldId id="544" r:id="rId54"/>
    <p:sldId id="546" r:id="rId55"/>
    <p:sldId id="549" r:id="rId56"/>
    <p:sldId id="551" r:id="rId57"/>
    <p:sldId id="496" r:id="rId58"/>
    <p:sldId id="497"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 userDrawn="1">
          <p15:clr>
            <a:srgbClr val="A4A3A4"/>
          </p15:clr>
        </p15:guide>
        <p15:guide id="2" pos="14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66FF99"/>
    <a:srgbClr val="FFFF99"/>
    <a:srgbClr val="00CC99"/>
    <a:srgbClr val="DB997F"/>
    <a:srgbClr val="99CCFF"/>
    <a:srgbClr val="66CCFF"/>
    <a:srgbClr val="FFCC66"/>
    <a:srgbClr val="6699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50" autoAdjust="0"/>
    <p:restoredTop sz="93573" autoAdjust="0"/>
  </p:normalViewPr>
  <p:slideViewPr>
    <p:cSldViewPr>
      <p:cViewPr varScale="1">
        <p:scale>
          <a:sx n="71" d="100"/>
          <a:sy n="71" d="100"/>
        </p:scale>
        <p:origin x="828" y="78"/>
      </p:cViewPr>
      <p:guideLst>
        <p:guide orient="horz" pos="1152"/>
        <p:guide pos="144"/>
      </p:guideLst>
    </p:cSldViewPr>
  </p:slideViewPr>
  <p:notesTextViewPr>
    <p:cViewPr>
      <p:scale>
        <a:sx n="100" d="100"/>
        <a:sy n="100" d="100"/>
      </p:scale>
      <p:origin x="0" y="0"/>
    </p:cViewPr>
  </p:notesTextViewPr>
  <p:notesViewPr>
    <p:cSldViewPr showGuides="1">
      <p:cViewPr varScale="1">
        <p:scale>
          <a:sx n="54" d="100"/>
          <a:sy n="54" d="100"/>
        </p:scale>
        <p:origin x="282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5" Type="http://schemas.openxmlformats.org/officeDocument/2006/relationships/slideMaster" Target="slideMasters/slideMaster5.xml"/><Relationship Id="rId61" Type="http://schemas.openxmlformats.org/officeDocument/2006/relationships/handoutMaster" Target="handoutMasters/handoutMaster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1128231113363161E-2"/>
          <c:y val="9.9536932883389592E-2"/>
          <c:w val="0.83774353777327371"/>
          <c:h val="0.81679915010623672"/>
        </c:manualLayout>
      </c:layout>
      <c:pie3DChart>
        <c:varyColors val="1"/>
        <c:ser>
          <c:idx val="0"/>
          <c:order val="0"/>
          <c:tx>
            <c:strRef>
              <c:f>Sheet1!$B$1</c:f>
              <c:strCache>
                <c:ptCount val="1"/>
                <c:pt idx="0">
                  <c:v>Column1</c:v>
                </c:pt>
              </c:strCache>
            </c:strRef>
          </c:tx>
          <c:explosion val="25"/>
          <c:dPt>
            <c:idx val="0"/>
            <c:bubble3D val="0"/>
            <c:spPr>
              <a:solidFill>
                <a:schemeClr val="accent3">
                  <a:shade val="58000"/>
                </a:schemeClr>
              </a:solidFill>
              <a:ln>
                <a:noFill/>
              </a:ln>
              <a:effectLst>
                <a:outerShdw blurRad="254000" sx="102000" sy="102000" algn="ctr" rotWithShape="0">
                  <a:prstClr val="black">
                    <a:alpha val="20000"/>
                  </a:prstClr>
                </a:outerShdw>
              </a:effectLst>
              <a:sp3d/>
            </c:spPr>
          </c:dPt>
          <c:dPt>
            <c:idx val="1"/>
            <c:bubble3D val="0"/>
            <c:spPr>
              <a:solidFill>
                <a:schemeClr val="accent3">
                  <a:shade val="86000"/>
                </a:schemeClr>
              </a:solidFill>
              <a:ln>
                <a:noFill/>
              </a:ln>
              <a:effectLst>
                <a:outerShdw blurRad="254000" sx="102000" sy="102000" algn="ctr" rotWithShape="0">
                  <a:prstClr val="black">
                    <a:alpha val="20000"/>
                  </a:prstClr>
                </a:outerShdw>
              </a:effectLst>
              <a:sp3d/>
            </c:spPr>
          </c:dPt>
          <c:dPt>
            <c:idx val="2"/>
            <c:bubble3D val="0"/>
            <c:explosion val="22"/>
            <c:spPr>
              <a:solidFill>
                <a:schemeClr val="accent3">
                  <a:tint val="86000"/>
                </a:schemeClr>
              </a:solidFill>
              <a:ln>
                <a:noFill/>
              </a:ln>
              <a:effectLst>
                <a:outerShdw blurRad="254000" sx="102000" sy="102000" algn="ctr" rotWithShape="0">
                  <a:prstClr val="black">
                    <a:alpha val="20000"/>
                  </a:prstClr>
                </a:outerShdw>
              </a:effectLst>
              <a:sp3d/>
            </c:spPr>
          </c:dPt>
          <c:dPt>
            <c:idx val="3"/>
            <c:bubble3D val="0"/>
            <c:spPr>
              <a:solidFill>
                <a:schemeClr val="accent3">
                  <a:tint val="58000"/>
                </a:schemeClr>
              </a:solidFill>
              <a:ln>
                <a:noFill/>
              </a:ln>
              <a:effectLst>
                <a:outerShdw blurRad="254000" sx="102000" sy="102000" algn="ctr" rotWithShape="0">
                  <a:prstClr val="black">
                    <a:alpha val="20000"/>
                  </a:prstClr>
                </a:outerShdw>
              </a:effectLst>
              <a:sp3d/>
            </c:spPr>
          </c:dPt>
          <c:dLbls>
            <c:dLbl>
              <c:idx val="0"/>
              <c:layout>
                <c:manualLayout>
                  <c:x val="-6.8516738117303438E-2"/>
                  <c:y val="0.14610777819439236"/>
                </c:manualLayout>
              </c:layout>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9.9966130397967826E-2"/>
                      <c:h val="9.9735449735449733E-2"/>
                    </c:manualLayout>
                  </c15:layout>
                </c:ext>
              </c:extLst>
            </c:dLbl>
            <c:dLbl>
              <c:idx val="1"/>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c15:spPr>
                </c:ext>
              </c:extLst>
            </c:dLbl>
            <c:dLbl>
              <c:idx val="2"/>
              <c:layout>
                <c:manualLayout>
                  <c:x val="0.12144705874509128"/>
                  <c:y val="-0.11938632670916136"/>
                </c:manualLayout>
              </c:layout>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8.4716275410535585E-2"/>
                      <c:h val="9.179894179894181E-2"/>
                    </c:manualLayout>
                  </c15:layout>
                </c:ext>
              </c:extLst>
            </c:dLbl>
            <c:dLbl>
              <c:idx val="3"/>
              <c:layout>
                <c:manualLayout>
                  <c:x val="0.11127537719935728"/>
                  <c:y val="0.12354226555013957"/>
                </c:manualLayout>
              </c:layout>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8.9796715715362005E-2"/>
                      <c:h val="9.9735449735449733E-2"/>
                    </c:manualLayout>
                  </c15:layout>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Design Licenses</c:v>
                </c:pt>
                <c:pt idx="1">
                  <c:v>Rating Licenses</c:v>
                </c:pt>
                <c:pt idx="2">
                  <c:v>Service Units</c:v>
                </c:pt>
                <c:pt idx="3">
                  <c:v>Modernization Project</c:v>
                </c:pt>
              </c:strCache>
            </c:strRef>
          </c:cat>
          <c:val>
            <c:numRef>
              <c:f>Sheet1!$B$2:$B$5</c:f>
              <c:numCache>
                <c:formatCode>0.0%</c:formatCode>
                <c:ptCount val="4"/>
                <c:pt idx="0">
                  <c:v>0.11</c:v>
                </c:pt>
                <c:pt idx="1">
                  <c:v>0.54</c:v>
                </c:pt>
                <c:pt idx="2">
                  <c:v>0.1</c:v>
                </c:pt>
                <c:pt idx="3">
                  <c:v>0.25</c:v>
                </c:pt>
              </c:numCache>
            </c:numRef>
          </c:val>
        </c:ser>
        <c:dLbls>
          <c:dLblPos val="ctr"/>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1128231113363161E-2"/>
          <c:y val="9.9536932883389592E-2"/>
          <c:w val="0.83774353777327371"/>
          <c:h val="0.81679915010623672"/>
        </c:manualLayout>
      </c:layout>
      <c:pie3DChart>
        <c:varyColors val="1"/>
        <c:ser>
          <c:idx val="0"/>
          <c:order val="0"/>
          <c:tx>
            <c:strRef>
              <c:f>Sheet1!$B$1</c:f>
              <c:strCache>
                <c:ptCount val="1"/>
                <c:pt idx="0">
                  <c:v>Column1</c:v>
                </c:pt>
              </c:strCache>
            </c:strRef>
          </c:tx>
          <c:explosion val="25"/>
          <c:dPt>
            <c:idx val="0"/>
            <c:bubble3D val="0"/>
            <c:spPr>
              <a:solidFill>
                <a:schemeClr val="accent3">
                  <a:shade val="58000"/>
                </a:schemeClr>
              </a:solidFill>
              <a:ln>
                <a:noFill/>
              </a:ln>
              <a:effectLst>
                <a:outerShdw blurRad="254000" sx="102000" sy="102000" algn="ctr" rotWithShape="0">
                  <a:prstClr val="black">
                    <a:alpha val="20000"/>
                  </a:prstClr>
                </a:outerShdw>
              </a:effectLst>
              <a:sp3d/>
            </c:spPr>
          </c:dPt>
          <c:dPt>
            <c:idx val="1"/>
            <c:bubble3D val="0"/>
            <c:spPr>
              <a:solidFill>
                <a:schemeClr val="accent3">
                  <a:shade val="86000"/>
                </a:schemeClr>
              </a:solidFill>
              <a:ln>
                <a:noFill/>
              </a:ln>
              <a:effectLst>
                <a:outerShdw blurRad="254000" sx="102000" sy="102000" algn="ctr" rotWithShape="0">
                  <a:prstClr val="black">
                    <a:alpha val="20000"/>
                  </a:prstClr>
                </a:outerShdw>
              </a:effectLst>
              <a:sp3d/>
            </c:spPr>
          </c:dPt>
          <c:dPt>
            <c:idx val="2"/>
            <c:bubble3D val="0"/>
            <c:explosion val="22"/>
            <c:spPr>
              <a:solidFill>
                <a:schemeClr val="accent3">
                  <a:tint val="86000"/>
                </a:schemeClr>
              </a:solidFill>
              <a:ln>
                <a:noFill/>
              </a:ln>
              <a:effectLst>
                <a:outerShdw blurRad="254000" sx="102000" sy="102000" algn="ctr" rotWithShape="0">
                  <a:prstClr val="black">
                    <a:alpha val="20000"/>
                  </a:prstClr>
                </a:outerShdw>
              </a:effectLst>
              <a:sp3d/>
            </c:spPr>
          </c:dPt>
          <c:dPt>
            <c:idx val="3"/>
            <c:bubble3D val="0"/>
            <c:spPr>
              <a:solidFill>
                <a:schemeClr val="accent3">
                  <a:tint val="58000"/>
                </a:schemeClr>
              </a:solidFill>
              <a:ln>
                <a:noFill/>
              </a:ln>
              <a:effectLst>
                <a:outerShdw blurRad="254000" sx="102000" sy="102000" algn="ctr" rotWithShape="0">
                  <a:prstClr val="black">
                    <a:alpha val="20000"/>
                  </a:prstClr>
                </a:outerShdw>
              </a:effectLst>
              <a:sp3d/>
            </c:spPr>
          </c:dPt>
          <c:dLbls>
            <c:dLbl>
              <c:idx val="0"/>
              <c:layout>
                <c:manualLayout>
                  <c:x val="-7.6984138625347587E-2"/>
                  <c:y val="0.14081677290338707"/>
                </c:manualLayout>
              </c:layout>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9.9966130397967826E-2"/>
                      <c:h val="9.9735449735449733E-2"/>
                    </c:manualLayout>
                  </c15:layout>
                </c:ext>
              </c:extLst>
            </c:dLbl>
            <c:dLbl>
              <c:idx val="1"/>
              <c:layout>
                <c:manualLayout>
                  <c:x val="-0.12211178302119517"/>
                  <c:y val="-0.2442811315252261"/>
                </c:manualLayout>
              </c:layout>
              <c:spPr>
                <a:noFill/>
                <a:ln>
                  <a:noFill/>
                </a:ln>
                <a:effectLst>
                  <a:outerShdw blurRad="50800" dist="38100" dir="2700000" algn="tl" rotWithShape="0">
                    <a:prstClr val="black">
                      <a:alpha val="40000"/>
                    </a:prstClr>
                  </a:outerShdw>
                </a:effectLst>
              </c:spPr>
              <c:txPr>
                <a:bodyPr rot="0" spcFirstLastPara="1" vertOverflow="ellipsis" horzOverflow="clip"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a:pattFill prst="pct75">
                      <a:fgClr>
                        <a:schemeClr val="dk1">
                          <a:lumMod val="75000"/>
                          <a:lumOff val="25000"/>
                        </a:schemeClr>
                      </a:fgClr>
                      <a:bgClr>
                        <a:schemeClr val="dk1">
                          <a:lumMod val="65000"/>
                          <a:lumOff val="35000"/>
                        </a:schemeClr>
                      </a:bgClr>
                    </a:pattFill>
                    <a:ln>
                      <a:noFill/>
                    </a:ln>
                  </c15:spPr>
                </c:ext>
              </c:extLst>
            </c:dLbl>
            <c:dLbl>
              <c:idx val="2"/>
              <c:layout>
                <c:manualLayout>
                  <c:x val="0.10281877762739434"/>
                  <c:y val="1.5534308211473566E-2"/>
                </c:manualLayout>
              </c:layout>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8.4716275410535585E-2"/>
                      <c:h val="9.179894179894181E-2"/>
                    </c:manualLayout>
                  </c15:layout>
                </c:ext>
              </c:extLst>
            </c:dLbl>
            <c:dLbl>
              <c:idx val="3"/>
              <c:layout>
                <c:manualLayout>
                  <c:x val="8.0792735370398772E-2"/>
                  <c:y val="0.12883327084114482"/>
                </c:manualLayout>
              </c:layout>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8.9796715715362005E-2"/>
                      <c:h val="9.9735449735449733E-2"/>
                    </c:manualLayout>
                  </c15:layout>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Design Licenses</c:v>
                </c:pt>
                <c:pt idx="1">
                  <c:v>Rating Licenses</c:v>
                </c:pt>
                <c:pt idx="2">
                  <c:v>Service Units</c:v>
                </c:pt>
                <c:pt idx="3">
                  <c:v>Modernization Project</c:v>
                </c:pt>
              </c:strCache>
            </c:strRef>
          </c:cat>
          <c:val>
            <c:numRef>
              <c:f>Sheet1!$B$2:$B$5</c:f>
              <c:numCache>
                <c:formatCode>0.0%</c:formatCode>
                <c:ptCount val="4"/>
                <c:pt idx="0">
                  <c:v>0.12</c:v>
                </c:pt>
                <c:pt idx="1">
                  <c:v>0.61</c:v>
                </c:pt>
                <c:pt idx="2">
                  <c:v>0.12</c:v>
                </c:pt>
                <c:pt idx="3">
                  <c:v>0.15</c:v>
                </c:pt>
              </c:numCache>
            </c:numRef>
          </c:val>
        </c:ser>
        <c:dLbls>
          <c:dLblPos val="ctr"/>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12263738939849016"/>
          <c:y val="0.24250469643071265"/>
          <c:w val="0.83719944800714341"/>
          <c:h val="0.74354390663096048"/>
        </c:manualLayout>
      </c:layout>
      <c:pie3DChart>
        <c:varyColors val="1"/>
        <c:ser>
          <c:idx val="0"/>
          <c:order val="0"/>
          <c:tx>
            <c:strRef>
              <c:f>Sheet1!$B$1</c:f>
              <c:strCache>
                <c:ptCount val="1"/>
                <c:pt idx="0">
                  <c:v>FY2018 Expenditures</c:v>
                </c:pt>
              </c:strCache>
            </c:strRef>
          </c:tx>
          <c:explosion val="35"/>
          <c:dPt>
            <c:idx val="3"/>
            <c:bubble3D val="0"/>
            <c:explosion val="27"/>
          </c:dPt>
          <c:dPt>
            <c:idx val="4"/>
            <c:bubble3D val="0"/>
            <c:explosion val="29"/>
          </c:dPt>
          <c:dLbls>
            <c:dLbl>
              <c:idx val="0"/>
              <c:layout>
                <c:manualLayout>
                  <c:x val="-2.8746922098655194E-3"/>
                  <c:y val="-8.5943083256724881E-2"/>
                </c:manualLayout>
              </c:layout>
              <c:tx>
                <c:rich>
                  <a:bodyPr/>
                  <a:lstStyle/>
                  <a:p>
                    <a:r>
                      <a:rPr lang="en-US" b="0" dirty="0" smtClean="0"/>
                      <a:t>Task </a:t>
                    </a:r>
                    <a:r>
                      <a:rPr lang="en-US" b="0" dirty="0"/>
                      <a:t>Force Meetings
</a:t>
                    </a:r>
                    <a:r>
                      <a:rPr lang="en-US" b="0" dirty="0" smtClean="0"/>
                      <a:t>2%</a:t>
                    </a:r>
                    <a:endParaRPr lang="en-US" b="0" dirty="0"/>
                  </a:p>
                </c:rich>
              </c:tx>
              <c:showLegendKey val="0"/>
              <c:showVal val="0"/>
              <c:showCatName val="1"/>
              <c:showSerName val="0"/>
              <c:showPercent val="1"/>
              <c:showBubbleSize val="0"/>
              <c:extLst>
                <c:ext xmlns:c15="http://schemas.microsoft.com/office/drawing/2012/chart" uri="{CE6537A1-D6FC-4f65-9D91-7224C49458BB}"/>
              </c:extLst>
            </c:dLbl>
            <c:dLbl>
              <c:idx val="1"/>
              <c:layout>
                <c:manualLayout>
                  <c:x val="7.6127797169683681E-2"/>
                  <c:y val="-0.10133958191774252"/>
                </c:manualLayout>
              </c:layout>
              <c:tx>
                <c:rich>
                  <a:bodyPr/>
                  <a:lstStyle/>
                  <a:p>
                    <a:r>
                      <a:rPr lang="en-US" b="0" dirty="0" smtClean="0"/>
                      <a:t>RADBUG</a:t>
                    </a:r>
                    <a:r>
                      <a:rPr lang="en-US" b="0" dirty="0"/>
                      <a:t>
</a:t>
                    </a:r>
                    <a:r>
                      <a:rPr lang="en-US" b="0" dirty="0" smtClean="0"/>
                      <a:t>2%</a:t>
                    </a:r>
                    <a:endParaRPr lang="en-US" b="0" dirty="0"/>
                  </a:p>
                </c:rich>
              </c:tx>
              <c:showLegendKey val="0"/>
              <c:showVal val="0"/>
              <c:showCatName val="1"/>
              <c:showSerName val="0"/>
              <c:showPercent val="1"/>
              <c:showBubbleSize val="0"/>
              <c:extLst>
                <c:ext xmlns:c15="http://schemas.microsoft.com/office/drawing/2012/chart" uri="{CE6537A1-D6FC-4f65-9D91-7224C49458BB}"/>
              </c:extLst>
            </c:dLbl>
            <c:dLbl>
              <c:idx val="2"/>
              <c:layout>
                <c:manualLayout>
                  <c:x val="0.16521416781665166"/>
                  <c:y val="-1.9754986210480095E-3"/>
                </c:manualLayout>
              </c:layout>
              <c:tx>
                <c:rich>
                  <a:bodyPr/>
                  <a:lstStyle/>
                  <a:p>
                    <a:r>
                      <a:rPr lang="en-US" b="0" dirty="0"/>
                      <a:t>AASHTO Admin</a:t>
                    </a:r>
                    <a:r>
                      <a:rPr lang="en-US" b="0" dirty="0" smtClean="0"/>
                      <a:t>/</a:t>
                    </a:r>
                  </a:p>
                  <a:p>
                    <a:r>
                      <a:rPr lang="en-US" b="0" dirty="0" smtClean="0"/>
                      <a:t>Overhead</a:t>
                    </a:r>
                    <a:r>
                      <a:rPr lang="en-US" b="0" dirty="0"/>
                      <a:t>
</a:t>
                    </a:r>
                    <a:r>
                      <a:rPr lang="en-US" b="0" dirty="0" smtClean="0"/>
                      <a:t>5%</a:t>
                    </a:r>
                    <a:endParaRPr lang="en-US" b="0" dirty="0"/>
                  </a:p>
                </c:rich>
              </c:tx>
              <c:showLegendKey val="0"/>
              <c:showVal val="0"/>
              <c:showCatName val="1"/>
              <c:showSerName val="0"/>
              <c:showPercent val="1"/>
              <c:showBubbleSize val="0"/>
              <c:extLst>
                <c:ext xmlns:c15="http://schemas.microsoft.com/office/drawing/2012/chart" uri="{CE6537A1-D6FC-4f65-9D91-7224C49458BB}"/>
              </c:extLst>
            </c:dLbl>
            <c:dLbl>
              <c:idx val="3"/>
              <c:layout>
                <c:manualLayout>
                  <c:x val="-6.7646183528333278E-8"/>
                  <c:y val="2.2335025380710659E-2"/>
                </c:manualLayout>
              </c:layout>
              <c:tx>
                <c:rich>
                  <a:bodyPr/>
                  <a:lstStyle/>
                  <a:p>
                    <a:pPr>
                      <a:defRPr b="1"/>
                    </a:pPr>
                    <a:r>
                      <a:rPr lang="en-US" b="0" dirty="0" smtClean="0"/>
                      <a:t>Maintenance, Support &amp; Enhancements</a:t>
                    </a:r>
                    <a:r>
                      <a:rPr lang="en-US" b="0" baseline="0" dirty="0" smtClean="0"/>
                      <a:t> </a:t>
                    </a:r>
                    <a:r>
                      <a:rPr lang="en-US" b="0" dirty="0" smtClean="0"/>
                      <a:t>
18%</a:t>
                    </a:r>
                    <a:endParaRPr lang="en-US" b="0" dirty="0"/>
                  </a:p>
                </c:rich>
              </c:tx>
              <c:spPr/>
              <c:showLegendKey val="0"/>
              <c:showVal val="1"/>
              <c:showCatName val="1"/>
              <c:showSerName val="0"/>
              <c:showPercent val="1"/>
              <c:showBubbleSize val="0"/>
              <c:extLst>
                <c:ext xmlns:c15="http://schemas.microsoft.com/office/drawing/2012/chart" uri="{CE6537A1-D6FC-4f65-9D91-7224C49458BB}">
                  <c15:layout>
                    <c:manualLayout>
                      <c:w val="0.25784357496550042"/>
                      <c:h val="0.23223350253807107"/>
                    </c:manualLayout>
                  </c15:layout>
                </c:ext>
              </c:extLst>
            </c:dLbl>
            <c:dLbl>
              <c:idx val="4"/>
              <c:layout>
                <c:manualLayout>
                  <c:x val="-0.11168384879725088"/>
                  <c:y val="-0.62764478995963069"/>
                </c:manualLayout>
              </c:layout>
              <c:tx>
                <c:rich>
                  <a:bodyPr/>
                  <a:lstStyle/>
                  <a:p>
                    <a:r>
                      <a:rPr lang="en-US" dirty="0" smtClean="0"/>
                      <a:t>Service </a:t>
                    </a:r>
                    <a:r>
                      <a:rPr lang="en-US" dirty="0"/>
                      <a:t>Unit Services
</a:t>
                    </a:r>
                    <a:r>
                      <a:rPr lang="en-US" dirty="0" smtClean="0"/>
                      <a:t>2 %</a:t>
                    </a:r>
                    <a:endParaRPr lang="en-US" dirty="0"/>
                  </a:p>
                </c:rich>
              </c:tx>
              <c:showLegendKey val="0"/>
              <c:showVal val="0"/>
              <c:showCatName val="1"/>
              <c:showSerName val="0"/>
              <c:showPercent val="1"/>
              <c:showBubbleSize val="0"/>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layout>
                <c:manualLayout>
                  <c:x val="-0.16040587710041398"/>
                  <c:y val="-7.6720292577640986E-2"/>
                </c:manualLayout>
              </c:layout>
              <c:showLegendKey val="0"/>
              <c:showVal val="0"/>
              <c:showCatName val="1"/>
              <c:showSerName val="0"/>
              <c:showPercent val="1"/>
              <c:showBubbleSize val="0"/>
              <c:extLst>
                <c:ext xmlns:c15="http://schemas.microsoft.com/office/drawing/2012/chart" uri="{CE6537A1-D6FC-4f65-9D91-7224C49458BB}"/>
              </c:extLst>
            </c:dLbl>
            <c:dLbl>
              <c:idx val="7"/>
              <c:layout>
                <c:manualLayout>
                  <c:x val="8.6041886516762724E-3"/>
                  <c:y val="-8.013169990806987E-2"/>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b="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Sheet1!$A$2:$A$9</c:f>
              <c:strCache>
                <c:ptCount val="8"/>
                <c:pt idx="0">
                  <c:v>Task Force Meetings</c:v>
                </c:pt>
                <c:pt idx="1">
                  <c:v>RADBUG</c:v>
                </c:pt>
                <c:pt idx="2">
                  <c:v>AASHTO Admin/Overhead</c:v>
                </c:pt>
                <c:pt idx="3">
                  <c:v>Maintenance, Support &amp; Enhancements</c:v>
                </c:pt>
                <c:pt idx="4">
                  <c:v>Modernization</c:v>
                </c:pt>
                <c:pt idx="5">
                  <c:v>Service Unit Services</c:v>
                </c:pt>
                <c:pt idx="6">
                  <c:v>Professional Services</c:v>
                </c:pt>
                <c:pt idx="7">
                  <c:v>Program Development</c:v>
                </c:pt>
              </c:strCache>
            </c:strRef>
          </c:cat>
          <c:val>
            <c:numRef>
              <c:f>Sheet1!$B$2:$B$9</c:f>
              <c:numCache>
                <c:formatCode>0.0%</c:formatCode>
                <c:ptCount val="8"/>
                <c:pt idx="0">
                  <c:v>0.02</c:v>
                </c:pt>
                <c:pt idx="1">
                  <c:v>0.02</c:v>
                </c:pt>
                <c:pt idx="2">
                  <c:v>0.05</c:v>
                </c:pt>
                <c:pt idx="3">
                  <c:v>0.18</c:v>
                </c:pt>
                <c:pt idx="4">
                  <c:v>0.64</c:v>
                </c:pt>
                <c:pt idx="5">
                  <c:v>0.02</c:v>
                </c:pt>
                <c:pt idx="6">
                  <c:v>0.02</c:v>
                </c:pt>
                <c:pt idx="7">
                  <c:v>0.05</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12263738939849016"/>
          <c:y val="0.24250469643071265"/>
          <c:w val="0.83719944800714341"/>
          <c:h val="0.74354390663096048"/>
        </c:manualLayout>
      </c:layout>
      <c:pie3DChart>
        <c:varyColors val="1"/>
        <c:ser>
          <c:idx val="0"/>
          <c:order val="0"/>
          <c:tx>
            <c:strRef>
              <c:f>Sheet1!$B$1</c:f>
              <c:strCache>
                <c:ptCount val="1"/>
                <c:pt idx="0">
                  <c:v>FY2019 Expenditures</c:v>
                </c:pt>
              </c:strCache>
            </c:strRef>
          </c:tx>
          <c:explosion val="35"/>
          <c:dPt>
            <c:idx val="3"/>
            <c:bubble3D val="0"/>
            <c:explosion val="27"/>
          </c:dPt>
          <c:dPt>
            <c:idx val="4"/>
            <c:bubble3D val="0"/>
            <c:explosion val="29"/>
          </c:dPt>
          <c:dLbls>
            <c:dLbl>
              <c:idx val="0"/>
              <c:layout>
                <c:manualLayout>
                  <c:x val="-2.8746922098655194E-3"/>
                  <c:y val="-8.5943083256724881E-2"/>
                </c:manualLayout>
              </c:layout>
              <c:tx>
                <c:rich>
                  <a:bodyPr/>
                  <a:lstStyle/>
                  <a:p>
                    <a:r>
                      <a:rPr lang="en-US" b="0" dirty="0" smtClean="0"/>
                      <a:t>Task </a:t>
                    </a:r>
                    <a:r>
                      <a:rPr lang="en-US" b="0" dirty="0"/>
                      <a:t>Force Meetings
</a:t>
                    </a:r>
                    <a:r>
                      <a:rPr lang="en-US" b="0" dirty="0" smtClean="0"/>
                      <a:t>2%</a:t>
                    </a:r>
                    <a:endParaRPr lang="en-US" b="0" dirty="0"/>
                  </a:p>
                </c:rich>
              </c:tx>
              <c:showLegendKey val="0"/>
              <c:showVal val="0"/>
              <c:showCatName val="1"/>
              <c:showSerName val="0"/>
              <c:showPercent val="1"/>
              <c:showBubbleSize val="0"/>
              <c:extLst>
                <c:ext xmlns:c15="http://schemas.microsoft.com/office/drawing/2012/chart" uri="{CE6537A1-D6FC-4f65-9D91-7224C49458BB}"/>
              </c:extLst>
            </c:dLbl>
            <c:dLbl>
              <c:idx val="1"/>
              <c:layout>
                <c:manualLayout>
                  <c:x val="9.8464566929133732E-2"/>
                  <c:y val="-0.13941064790759022"/>
                </c:manualLayout>
              </c:layout>
              <c:tx>
                <c:rich>
                  <a:bodyPr/>
                  <a:lstStyle/>
                  <a:p>
                    <a:r>
                      <a:rPr lang="en-US" b="0" dirty="0" smtClean="0"/>
                      <a:t>RADBUG</a:t>
                    </a:r>
                    <a:r>
                      <a:rPr lang="en-US" b="0" dirty="0"/>
                      <a:t>
</a:t>
                    </a:r>
                    <a:r>
                      <a:rPr lang="en-US" b="0" dirty="0" smtClean="0"/>
                      <a:t>2%</a:t>
                    </a:r>
                    <a:endParaRPr lang="en-US" b="0" dirty="0"/>
                  </a:p>
                </c:rich>
              </c:tx>
              <c:showLegendKey val="0"/>
              <c:showVal val="0"/>
              <c:showCatName val="1"/>
              <c:showSerName val="0"/>
              <c:showPercent val="1"/>
              <c:showBubbleSize val="0"/>
              <c:extLst>
                <c:ext xmlns:c15="http://schemas.microsoft.com/office/drawing/2012/chart" uri="{CE6537A1-D6FC-4f65-9D91-7224C49458BB}"/>
              </c:extLst>
            </c:dLbl>
            <c:dLbl>
              <c:idx val="2"/>
              <c:layout>
                <c:manualLayout>
                  <c:x val="0.16521416781665166"/>
                  <c:y val="-1.9754986210480095E-3"/>
                </c:manualLayout>
              </c:layout>
              <c:tx>
                <c:rich>
                  <a:bodyPr/>
                  <a:lstStyle/>
                  <a:p>
                    <a:r>
                      <a:rPr lang="en-US" b="0" dirty="0"/>
                      <a:t>AASHTO Admin</a:t>
                    </a:r>
                    <a:r>
                      <a:rPr lang="en-US" b="0" dirty="0" smtClean="0"/>
                      <a:t>/</a:t>
                    </a:r>
                  </a:p>
                  <a:p>
                    <a:r>
                      <a:rPr lang="en-US" b="0" dirty="0" smtClean="0"/>
                      <a:t>Overhead</a:t>
                    </a:r>
                    <a:r>
                      <a:rPr lang="en-US" b="0" dirty="0"/>
                      <a:t>
</a:t>
                    </a:r>
                    <a:r>
                      <a:rPr lang="en-US" b="0" dirty="0" smtClean="0"/>
                      <a:t>6%</a:t>
                    </a:r>
                    <a:endParaRPr lang="en-US" b="0" dirty="0"/>
                  </a:p>
                </c:rich>
              </c:tx>
              <c:showLegendKey val="0"/>
              <c:showVal val="0"/>
              <c:showCatName val="1"/>
              <c:showSerName val="0"/>
              <c:showPercent val="1"/>
              <c:showBubbleSize val="0"/>
              <c:extLst>
                <c:ext xmlns:c15="http://schemas.microsoft.com/office/drawing/2012/chart" uri="{CE6537A1-D6FC-4f65-9D91-7224C49458BB}"/>
              </c:extLst>
            </c:dLbl>
            <c:dLbl>
              <c:idx val="3"/>
              <c:layout>
                <c:manualLayout>
                  <c:x val="-6.7646183528333278E-8"/>
                  <c:y val="-1.8274111675126905E-2"/>
                </c:manualLayout>
              </c:layout>
              <c:tx>
                <c:rich>
                  <a:bodyPr/>
                  <a:lstStyle/>
                  <a:p>
                    <a:pPr>
                      <a:defRPr b="1"/>
                    </a:pPr>
                    <a:r>
                      <a:rPr lang="en-US" b="0" dirty="0" smtClean="0"/>
                      <a:t>Maintenance, Support &amp; Enhancements</a:t>
                    </a:r>
                    <a:r>
                      <a:rPr lang="en-US" b="0" baseline="0" dirty="0" smtClean="0"/>
                      <a:t> </a:t>
                    </a:r>
                    <a:r>
                      <a:rPr lang="en-US" b="0" dirty="0" smtClean="0"/>
                      <a:t>
24%</a:t>
                    </a:r>
                    <a:endParaRPr lang="en-US" b="0" dirty="0"/>
                  </a:p>
                </c:rich>
              </c:tx>
              <c:spPr/>
              <c:showLegendKey val="0"/>
              <c:showVal val="1"/>
              <c:showCatName val="1"/>
              <c:showSerName val="0"/>
              <c:showPercent val="1"/>
              <c:showBubbleSize val="0"/>
              <c:extLst>
                <c:ext xmlns:c15="http://schemas.microsoft.com/office/drawing/2012/chart" uri="{CE6537A1-D6FC-4f65-9D91-7224C49458BB}">
                  <c15:layout>
                    <c:manualLayout>
                      <c:w val="0.25784357496550042"/>
                      <c:h val="0.23223350253807107"/>
                    </c:manualLayout>
                  </c15:layout>
                </c:ext>
              </c:extLst>
            </c:dLbl>
            <c:dLbl>
              <c:idx val="4"/>
              <c:layout>
                <c:manualLayout>
                  <c:x val="-4.3983413155829751E-2"/>
                  <c:y val="-0.52866001838602661"/>
                </c:manualLayout>
              </c:layout>
              <c:tx>
                <c:rich>
                  <a:bodyPr/>
                  <a:lstStyle/>
                  <a:p>
                    <a:r>
                      <a:rPr lang="en-US" dirty="0" smtClean="0"/>
                      <a:t>Service </a:t>
                    </a:r>
                    <a:r>
                      <a:rPr lang="en-US" dirty="0"/>
                      <a:t>Unit Services
</a:t>
                    </a:r>
                    <a:r>
                      <a:rPr lang="en-US" dirty="0" smtClean="0"/>
                      <a:t>2 %</a:t>
                    </a:r>
                    <a:endParaRPr lang="en-US" dirty="0"/>
                  </a:p>
                </c:rich>
              </c:tx>
              <c:showLegendKey val="0"/>
              <c:showVal val="0"/>
              <c:showCatName val="1"/>
              <c:showSerName val="0"/>
              <c:showPercent val="1"/>
              <c:showBubbleSize val="0"/>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layout>
                <c:manualLayout>
                  <c:x val="-0.18102443380144492"/>
                  <c:y val="-9.9562932171549628E-2"/>
                </c:manualLayout>
              </c:layout>
              <c:showLegendKey val="0"/>
              <c:showVal val="0"/>
              <c:showCatName val="1"/>
              <c:showSerName val="0"/>
              <c:showPercent val="1"/>
              <c:showBubbleSize val="0"/>
              <c:extLst>
                <c:ext xmlns:c15="http://schemas.microsoft.com/office/drawing/2012/chart" uri="{CE6537A1-D6FC-4f65-9D91-7224C49458BB}"/>
              </c:extLst>
            </c:dLbl>
            <c:dLbl>
              <c:idx val="7"/>
              <c:layout>
                <c:manualLayout>
                  <c:x val="1.7313364179992964E-3"/>
                  <c:y val="-8.7745913106039408E-2"/>
                </c:manualLayout>
              </c:layout>
              <c:tx>
                <c:rich>
                  <a:bodyPr/>
                  <a:lstStyle/>
                  <a:p>
                    <a:fld id="{374DB3FF-EAC8-44E0-8933-CD59196F3DA0}" type="CATEGORYNAME">
                      <a:rPr lang="en-US" dirty="0"/>
                      <a:pPr/>
                      <a:t>[CATEGORY NAME]</a:t>
                    </a:fld>
                    <a:r>
                      <a:rPr lang="en-US" baseline="0" dirty="0"/>
                      <a:t>
</a:t>
                    </a:r>
                    <a:r>
                      <a:rPr lang="en-US" baseline="0" dirty="0" smtClean="0"/>
                      <a:t>6%</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spPr>
              <a:noFill/>
              <a:ln>
                <a:noFill/>
              </a:ln>
              <a:effectLst/>
            </c:spPr>
            <c:txPr>
              <a:bodyPr/>
              <a:lstStyle/>
              <a:p>
                <a:pPr>
                  <a:defRPr b="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Sheet1!$A$2:$A$9</c:f>
              <c:strCache>
                <c:ptCount val="8"/>
                <c:pt idx="0">
                  <c:v>Task Force Meetings</c:v>
                </c:pt>
                <c:pt idx="1">
                  <c:v>RADBUG</c:v>
                </c:pt>
                <c:pt idx="2">
                  <c:v>AASHTO Admin/Overhead</c:v>
                </c:pt>
                <c:pt idx="3">
                  <c:v>Maintenance, Support &amp; Enhancements</c:v>
                </c:pt>
                <c:pt idx="4">
                  <c:v>Modernization</c:v>
                </c:pt>
                <c:pt idx="5">
                  <c:v>Service Unit Services</c:v>
                </c:pt>
                <c:pt idx="6">
                  <c:v>Professional Services</c:v>
                </c:pt>
                <c:pt idx="7">
                  <c:v>Program Development</c:v>
                </c:pt>
              </c:strCache>
            </c:strRef>
          </c:cat>
          <c:val>
            <c:numRef>
              <c:f>Sheet1!$B$2:$B$9</c:f>
              <c:numCache>
                <c:formatCode>0.0%</c:formatCode>
                <c:ptCount val="8"/>
                <c:pt idx="0">
                  <c:v>0.02</c:v>
                </c:pt>
                <c:pt idx="1">
                  <c:v>0.02</c:v>
                </c:pt>
                <c:pt idx="2">
                  <c:v>0.06</c:v>
                </c:pt>
                <c:pt idx="3">
                  <c:v>0.24</c:v>
                </c:pt>
                <c:pt idx="4">
                  <c:v>0.57999999999999996</c:v>
                </c:pt>
                <c:pt idx="5">
                  <c:v>0.01</c:v>
                </c:pt>
                <c:pt idx="6">
                  <c:v>0.02</c:v>
                </c:pt>
                <c:pt idx="7">
                  <c:v>0.05</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0.06186</cdr:x>
      <cdr:y>0.22843</cdr:y>
    </cdr:from>
    <cdr:to>
      <cdr:x>0.2268</cdr:x>
      <cdr:y>0.36548</cdr:y>
    </cdr:to>
    <cdr:sp macro="" textlink="">
      <cdr:nvSpPr>
        <cdr:cNvPr id="3" name="TextBox 2"/>
        <cdr:cNvSpPr txBox="1"/>
      </cdr:nvSpPr>
      <cdr:spPr>
        <a:xfrm xmlns:a="http://schemas.openxmlformats.org/drawingml/2006/main">
          <a:off x="457200" y="1143000"/>
          <a:ext cx="1219200"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0.06186</cdr:x>
      <cdr:y>0.22843</cdr:y>
    </cdr:from>
    <cdr:to>
      <cdr:x>0.2268</cdr:x>
      <cdr:y>0.36548</cdr:y>
    </cdr:to>
    <cdr:sp macro="" textlink="">
      <cdr:nvSpPr>
        <cdr:cNvPr id="3" name="TextBox 2"/>
        <cdr:cNvSpPr txBox="1"/>
      </cdr:nvSpPr>
      <cdr:spPr>
        <a:xfrm xmlns:a="http://schemas.openxmlformats.org/drawingml/2006/main">
          <a:off x="457200" y="1143000"/>
          <a:ext cx="1219200"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F134CD-EEC7-40AB-92AA-A4925A07E5AD}" type="datetimeFigureOut">
              <a:rPr lang="en-US" smtClean="0"/>
              <a:pPr/>
              <a:t>7/30/2019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7ECAABD-DB8F-4014-A197-A0431C36BD2F}" type="slidenum">
              <a:rPr lang="en-US" smtClean="0"/>
              <a:pPr/>
              <a:t>‹#›</a:t>
            </a:fld>
            <a:endParaRPr lang="en-US"/>
          </a:p>
        </p:txBody>
      </p:sp>
    </p:spTree>
    <p:extLst>
      <p:ext uri="{BB962C8B-B14F-4D97-AF65-F5344CB8AC3E}">
        <p14:creationId xmlns:p14="http://schemas.microsoft.com/office/powerpoint/2010/main" val="2284996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2EE2B3-398C-4418-8CF8-20B597858B70}" type="datetimeFigureOut">
              <a:rPr lang="en-US" smtClean="0"/>
              <a:t>7/30/2019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CE7D82-F2D9-4036-ABB0-E70219337D29}" type="slidenum">
              <a:rPr lang="en-US" smtClean="0"/>
              <a:t>‹#›</a:t>
            </a:fld>
            <a:endParaRPr lang="en-US"/>
          </a:p>
        </p:txBody>
      </p:sp>
    </p:spTree>
    <p:extLst>
      <p:ext uri="{BB962C8B-B14F-4D97-AF65-F5344CB8AC3E}">
        <p14:creationId xmlns:p14="http://schemas.microsoft.com/office/powerpoint/2010/main" val="3086178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lvl="0"/>
            <a:r>
              <a:rPr lang="en-US" b="1" dirty="0" smtClean="0"/>
              <a:t>Board of Directors &amp; Executive Committee  Meet Twice a Year… </a:t>
            </a:r>
            <a:r>
              <a:rPr lang="en-US" dirty="0" smtClean="0"/>
              <a:t>Establishes and revises policies governing the Cooperative Computer Development Program as called for within and consistent with this Administrative Resolution and AASHTO's Governing Documents.  </a:t>
            </a:r>
          </a:p>
          <a:p>
            <a:pPr lvl="0"/>
            <a:endParaRPr lang="en-US" dirty="0" smtClean="0"/>
          </a:p>
          <a:p>
            <a:pPr lvl="1">
              <a:buFont typeface="Arial" pitchFamily="34" charset="0"/>
              <a:buChar char="•"/>
            </a:pPr>
            <a:r>
              <a:rPr lang="en-US" dirty="0" smtClean="0"/>
              <a:t>Approves the creation of projects and products and the revenue and expenditure budgets of the activities within this Program as part of its overall budget approval role.  Approves the appointment by the AASHTO President of the members of the Special Committee on Joint Development.</a:t>
            </a:r>
            <a:endParaRPr lang="en-US" b="1" dirty="0" smtClean="0"/>
          </a:p>
          <a:p>
            <a:pPr>
              <a:lnSpc>
                <a:spcPct val="80000"/>
              </a:lnSpc>
              <a:spcBef>
                <a:spcPct val="40000"/>
              </a:spcBef>
              <a:buClr>
                <a:schemeClr val="tx1"/>
              </a:buClr>
              <a:buSzPct val="75000"/>
              <a:buFont typeface="Wingdings" pitchFamily="2" charset="2"/>
              <a:buChar char="§"/>
            </a:pPr>
            <a:endParaRPr lang="en-US" b="1" dirty="0" smtClean="0"/>
          </a:p>
          <a:p>
            <a:pPr>
              <a:lnSpc>
                <a:spcPct val="80000"/>
              </a:lnSpc>
              <a:spcBef>
                <a:spcPct val="40000"/>
              </a:spcBef>
              <a:buClr>
                <a:schemeClr val="tx1"/>
              </a:buClr>
              <a:buSzPct val="75000"/>
              <a:buFont typeface="Wingdings" pitchFamily="2" charset="2"/>
              <a:buChar char="§"/>
            </a:pPr>
            <a:r>
              <a:rPr lang="en-US" b="1" dirty="0" smtClean="0"/>
              <a:t>Special Committee on Joint Development</a:t>
            </a:r>
            <a:r>
              <a:rPr lang="en-US" dirty="0" smtClean="0"/>
              <a:t> provides management oversight of AASHTOWare Program &amp; Products.  The SCOJD s</a:t>
            </a:r>
            <a:r>
              <a:rPr lang="en-US" sz="1300" dirty="0"/>
              <a:t>tudies all policy issues and topics with respect to the AASHTOWare program in consultation with all active product and project task forces and brings recommendations before the AASHTO Board of Directors and Executive Committee for action, as appropriate.  </a:t>
            </a:r>
          </a:p>
          <a:p>
            <a:pPr>
              <a:lnSpc>
                <a:spcPct val="80000"/>
              </a:lnSpc>
              <a:spcBef>
                <a:spcPct val="40000"/>
              </a:spcBef>
              <a:buClr>
                <a:schemeClr val="tx1"/>
              </a:buClr>
              <a:buSzPct val="75000"/>
              <a:buFont typeface="Wingdings" pitchFamily="2" charset="2"/>
              <a:buChar char="§"/>
            </a:pPr>
            <a:endParaRPr lang="en-US" sz="1300" dirty="0"/>
          </a:p>
          <a:p>
            <a:pPr lvl="1">
              <a:lnSpc>
                <a:spcPct val="80000"/>
              </a:lnSpc>
              <a:spcBef>
                <a:spcPct val="40000"/>
              </a:spcBef>
              <a:buClr>
                <a:schemeClr val="tx1"/>
              </a:buClr>
              <a:buSzPct val="75000"/>
              <a:buFont typeface="Wingdings" pitchFamily="2" charset="2"/>
              <a:buChar char="§"/>
            </a:pPr>
            <a:r>
              <a:rPr lang="en-US" sz="1300" dirty="0"/>
              <a:t>They review and approve all procedural documents, manuals and other guidelines pertaining to the process and management of the AASHTOWare program</a:t>
            </a:r>
          </a:p>
          <a:p>
            <a:pPr>
              <a:lnSpc>
                <a:spcPct val="80000"/>
              </a:lnSpc>
              <a:spcBef>
                <a:spcPct val="40000"/>
              </a:spcBef>
              <a:buClr>
                <a:schemeClr val="tx1"/>
              </a:buClr>
              <a:buSzPct val="75000"/>
              <a:buFont typeface="Wingdings" pitchFamily="2" charset="2"/>
              <a:buChar char="§"/>
            </a:pPr>
            <a:endParaRPr lang="en-US" sz="1300" dirty="0"/>
          </a:p>
          <a:p>
            <a:pPr lvl="1">
              <a:lnSpc>
                <a:spcPct val="80000"/>
              </a:lnSpc>
              <a:spcBef>
                <a:spcPct val="40000"/>
              </a:spcBef>
              <a:buClr>
                <a:schemeClr val="tx1"/>
              </a:buClr>
              <a:buSzPct val="75000"/>
              <a:buFont typeface="Arial" pitchFamily="34" charset="0"/>
              <a:buChar char="•"/>
            </a:pPr>
            <a:r>
              <a:rPr lang="en-US" sz="1300" dirty="0"/>
              <a:t>Include in their charge is the a</a:t>
            </a:r>
            <a:r>
              <a:rPr lang="en-US" dirty="0" smtClean="0"/>
              <a:t>pproval of appointments [and removal] of Product and Project Task Force members as necessary and the designation of chairpersons.  They review project proposals and authorize solicitation of membership for participation and funding for AASHTOWare projects; and, establish advisory and user groups when appropriate on the recommendation of the product and/or project task forces</a:t>
            </a:r>
          </a:p>
          <a:p>
            <a:pPr>
              <a:lnSpc>
                <a:spcPct val="80000"/>
              </a:lnSpc>
              <a:spcBef>
                <a:spcPct val="40000"/>
              </a:spcBef>
              <a:buClr>
                <a:schemeClr val="tx1"/>
              </a:buClr>
              <a:buSzPct val="75000"/>
              <a:buFont typeface="Wingdings" pitchFamily="2" charset="2"/>
              <a:buChar char="§"/>
            </a:pPr>
            <a:endParaRPr lang="en-US" dirty="0" smtClean="0"/>
          </a:p>
          <a:p>
            <a:pPr defTabSz="914140">
              <a:lnSpc>
                <a:spcPct val="80000"/>
              </a:lnSpc>
              <a:spcBef>
                <a:spcPct val="40000"/>
              </a:spcBef>
              <a:buClr>
                <a:schemeClr val="tx1"/>
              </a:buClr>
              <a:buSzPct val="75000"/>
              <a:buFont typeface="Wingdings" pitchFamily="2" charset="2"/>
              <a:buChar char="§"/>
              <a:defRPr/>
            </a:pPr>
            <a:r>
              <a:rPr lang="en-US" dirty="0" smtClean="0"/>
              <a:t>A full-time </a:t>
            </a:r>
            <a:r>
              <a:rPr lang="en-US" b="1" dirty="0" smtClean="0"/>
              <a:t>AASHTOWare Project Manager</a:t>
            </a:r>
            <a:r>
              <a:rPr lang="en-US" dirty="0" smtClean="0"/>
              <a:t> is retained to coordinate product/project activities, and fulfill contract administration and project management functions.   </a:t>
            </a:r>
          </a:p>
          <a:p>
            <a:pPr defTabSz="914140">
              <a:lnSpc>
                <a:spcPct val="80000"/>
              </a:lnSpc>
              <a:spcBef>
                <a:spcPct val="40000"/>
              </a:spcBef>
              <a:buClr>
                <a:schemeClr val="tx1"/>
              </a:buClr>
              <a:buSzPct val="75000"/>
              <a:buFont typeface="Wingdings" pitchFamily="2" charset="2"/>
              <a:buChar char="§"/>
              <a:defRPr/>
            </a:pPr>
            <a:endParaRPr lang="en-US" dirty="0" smtClean="0"/>
          </a:p>
          <a:p>
            <a:pPr lvl="1" defTabSz="914140">
              <a:lnSpc>
                <a:spcPct val="80000"/>
              </a:lnSpc>
              <a:spcBef>
                <a:spcPct val="40000"/>
              </a:spcBef>
              <a:buClr>
                <a:schemeClr val="tx1"/>
              </a:buClr>
              <a:buSzPct val="75000"/>
              <a:buFont typeface="Wingdings" pitchFamily="2" charset="2"/>
              <a:buChar char="§"/>
              <a:defRPr/>
            </a:pPr>
            <a:r>
              <a:rPr lang="en-US" dirty="0" smtClean="0"/>
              <a:t>As authorized by the executive director, the project manager leads/participates in contract negotiations and revisions; oversees invoices, payments, and other financial transactions; coordinates software development activities with other AASHTO committees; </a:t>
            </a:r>
            <a:r>
              <a:rPr lang="en-US" sz="900" dirty="0"/>
              <a:t>promotes awareness of the product capabilities and gathers potential enhancements for the products</a:t>
            </a:r>
            <a:r>
              <a:rPr lang="en-US" dirty="0" smtClean="0"/>
              <a:t>; and assists the task force in related matters as needed.</a:t>
            </a:r>
          </a:p>
          <a:p>
            <a:pPr>
              <a:lnSpc>
                <a:spcPct val="80000"/>
              </a:lnSpc>
              <a:spcBef>
                <a:spcPct val="40000"/>
              </a:spcBef>
              <a:buClr>
                <a:schemeClr val="tx1"/>
              </a:buClr>
              <a:buSzPct val="75000"/>
              <a:buFont typeface="Wingdings" pitchFamily="2" charset="2"/>
              <a:buChar char="§"/>
            </a:pPr>
            <a:endParaRPr lang="en-US" dirty="0" smtClean="0"/>
          </a:p>
          <a:p>
            <a:pPr>
              <a:lnSpc>
                <a:spcPct val="80000"/>
              </a:lnSpc>
              <a:buClr>
                <a:schemeClr val="tx1"/>
              </a:buClr>
              <a:buSzPct val="75000"/>
              <a:buFont typeface="Wingdings" pitchFamily="2" charset="2"/>
              <a:buChar char="§"/>
            </a:pPr>
            <a:r>
              <a:rPr lang="en-US" dirty="0" smtClean="0"/>
              <a:t>The </a:t>
            </a:r>
            <a:r>
              <a:rPr lang="en-US" b="1" dirty="0" smtClean="0"/>
              <a:t>Task Force</a:t>
            </a:r>
            <a:r>
              <a:rPr lang="en-US" dirty="0" smtClean="0"/>
              <a:t> provides the day to day management of the product.  They guide software support and development services performed by contractors, determine the functionality to be included in enhancements; they oversee the development and execution of the annual work plans, including the associated budget, for the product and work with SCOJD to improve the overall AASHTOWare program.</a:t>
            </a:r>
          </a:p>
          <a:p>
            <a:pPr>
              <a:lnSpc>
                <a:spcPct val="90000"/>
              </a:lnSpc>
            </a:pPr>
            <a:endParaRPr lang="en-US" sz="1100" dirty="0"/>
          </a:p>
          <a:p>
            <a:pPr lvl="1">
              <a:lnSpc>
                <a:spcPct val="90000"/>
              </a:lnSpc>
              <a:buFont typeface="Arial" pitchFamily="34" charset="0"/>
              <a:buChar char="•"/>
            </a:pPr>
            <a:r>
              <a:rPr lang="en-US" sz="1500" dirty="0"/>
              <a:t>The task force typically are comprised of 7 to 9 representatives from the agencies and serve on a rotating basis; they represent expertise in functional areas as well as IT.  Included with their many duties, the task forces are responsible for (1) l</a:t>
            </a:r>
            <a:r>
              <a:rPr lang="en-US" sz="1300" dirty="0"/>
              <a:t>ong range product direction, (2) annual consultant contracts, (3) quality assurance and control, and (4) responding to questions from users.  The task force also determines the appropriate software platforms needed to meet the overall needs of the participating agencies and review and approve product releases.  A typical member is a long-term or high-level administrator or user and has been active in the User Group for several years.</a:t>
            </a:r>
          </a:p>
          <a:p>
            <a:pPr>
              <a:lnSpc>
                <a:spcPct val="90000"/>
              </a:lnSpc>
            </a:pPr>
            <a:endParaRPr lang="en-US" dirty="0" smtClean="0"/>
          </a:p>
          <a:p>
            <a:pPr>
              <a:lnSpc>
                <a:spcPct val="80000"/>
              </a:lnSpc>
              <a:spcBef>
                <a:spcPct val="40000"/>
              </a:spcBef>
              <a:buClr>
                <a:schemeClr val="tx1"/>
              </a:buClr>
              <a:buSzPct val="75000"/>
              <a:buFont typeface="Wingdings" pitchFamily="2" charset="2"/>
              <a:buChar char="§"/>
            </a:pPr>
            <a:r>
              <a:rPr lang="en-US" b="1" dirty="0" smtClean="0"/>
              <a:t> </a:t>
            </a:r>
            <a:r>
              <a:rPr lang="en-US" dirty="0" smtClean="0"/>
              <a:t> The Task Forces are oftentimes assisted by </a:t>
            </a:r>
            <a:r>
              <a:rPr lang="en-US" b="1" dirty="0" smtClean="0"/>
              <a:t>Technical Advisory Groups</a:t>
            </a:r>
            <a:r>
              <a:rPr lang="en-US" dirty="0" smtClean="0"/>
              <a:t> which provide subject matter expertise in defining functionality and software requirements and fulfill a variety of other roles; the TAG’s also oftentimes perform detailed reviews of beta code and make recommendations to the task force on approval of deliverables and product releases.  </a:t>
            </a:r>
          </a:p>
          <a:p>
            <a:pPr>
              <a:lnSpc>
                <a:spcPct val="80000"/>
              </a:lnSpc>
              <a:spcBef>
                <a:spcPct val="40000"/>
              </a:spcBef>
              <a:buClr>
                <a:schemeClr val="tx1"/>
              </a:buClr>
              <a:buSzPct val="75000"/>
              <a:buFont typeface="Wingdings" pitchFamily="2" charset="2"/>
              <a:buChar char="§"/>
            </a:pPr>
            <a:endParaRPr lang="en-US" b="1" dirty="0" smtClean="0"/>
          </a:p>
          <a:p>
            <a:pPr lvl="1">
              <a:lnSpc>
                <a:spcPct val="90000"/>
              </a:lnSpc>
              <a:buFont typeface="Arial" pitchFamily="34" charset="0"/>
              <a:buChar char="•"/>
            </a:pPr>
            <a:r>
              <a:rPr lang="en-US" sz="1500" dirty="0"/>
              <a:t>The Technical Advisory Group(s)s are appointed by the Task Force and a</a:t>
            </a:r>
            <a:r>
              <a:rPr lang="en-US" sz="1300" dirty="0">
                <a:solidFill>
                  <a:schemeClr val="accent1"/>
                </a:solidFill>
              </a:rPr>
              <a:t>ssist the Task Force in working with contractor in development of new product/enhancement(s).  Their composition and the number </a:t>
            </a:r>
            <a:r>
              <a:rPr lang="en-US" sz="1500" dirty="0"/>
              <a:t>of members setting on the TAG are based upon need; the members are u</a:t>
            </a:r>
            <a:r>
              <a:rPr lang="en-US" sz="1300" dirty="0">
                <a:solidFill>
                  <a:schemeClr val="accent1"/>
                </a:solidFill>
              </a:rPr>
              <a:t>sers familiar with the product/functions and are usually from agencies contributing funding.  Their duties/b</a:t>
            </a:r>
            <a:r>
              <a:rPr lang="en-US" sz="1500" dirty="0"/>
              <a:t>usiness is generally conducted by e-mail, conference calls, and [sometimes] face-to-face meeting as required; typically, the TAG is chaired by a Task Force member.</a:t>
            </a:r>
          </a:p>
          <a:p>
            <a:pPr>
              <a:lnSpc>
                <a:spcPct val="80000"/>
              </a:lnSpc>
              <a:spcBef>
                <a:spcPct val="40000"/>
              </a:spcBef>
              <a:buClr>
                <a:schemeClr val="tx1"/>
              </a:buClr>
              <a:buSzPct val="75000"/>
              <a:buFont typeface="Wingdings" pitchFamily="2" charset="2"/>
              <a:buChar char="§"/>
            </a:pPr>
            <a:endParaRPr lang="en-US" b="1" dirty="0" smtClean="0"/>
          </a:p>
          <a:p>
            <a:pPr>
              <a:lnSpc>
                <a:spcPct val="80000"/>
              </a:lnSpc>
              <a:spcBef>
                <a:spcPct val="40000"/>
              </a:spcBef>
              <a:buClr>
                <a:schemeClr val="tx1"/>
              </a:buClr>
              <a:buSzPct val="75000"/>
              <a:buFont typeface="Wingdings" pitchFamily="2" charset="2"/>
              <a:buChar char="§"/>
            </a:pPr>
            <a:r>
              <a:rPr lang="en-US" b="1" dirty="0" smtClean="0"/>
              <a:t>User Groups </a:t>
            </a:r>
            <a:r>
              <a:rPr lang="en-US" dirty="0" smtClean="0"/>
              <a:t>are independent organizations with their own Constitution and/or Bylaws.  The User Group represents member department’s interest in the product, and provides advice and recommendations on the product’s (1) effectiveness, (2) deficiencies, and (3) any needed product enhancements.</a:t>
            </a:r>
          </a:p>
          <a:p>
            <a:pPr>
              <a:lnSpc>
                <a:spcPct val="80000"/>
              </a:lnSpc>
              <a:spcBef>
                <a:spcPct val="40000"/>
              </a:spcBef>
              <a:buClr>
                <a:schemeClr val="tx1"/>
              </a:buClr>
              <a:buSzPct val="75000"/>
              <a:buFont typeface="Wingdings" pitchFamily="2" charset="2"/>
              <a:buChar char="§"/>
            </a:pPr>
            <a:endParaRPr lang="en-US" dirty="0" smtClean="0"/>
          </a:p>
          <a:p>
            <a:pPr lvl="1">
              <a:lnSpc>
                <a:spcPct val="80000"/>
              </a:lnSpc>
              <a:spcBef>
                <a:spcPct val="40000"/>
              </a:spcBef>
              <a:buClr>
                <a:schemeClr val="tx1"/>
              </a:buClr>
              <a:buSzPct val="75000"/>
              <a:buFont typeface="Wingdings" pitchFamily="2" charset="2"/>
              <a:buChar char="§"/>
            </a:pPr>
            <a:r>
              <a:rPr lang="en-US" dirty="0" smtClean="0"/>
              <a:t>  The User Group also recommends product training and support needs, details and recommends prioritized maintenance, enhancement, and support needs.  The outcomes of the User Group are submitted to the Task Force as recommendations and helps for the </a:t>
            </a:r>
            <a:r>
              <a:rPr lang="en-US" sz="900" dirty="0"/>
              <a:t>basis for the upcoming fiscal year’s work plan. </a:t>
            </a:r>
          </a:p>
          <a:p>
            <a:pPr>
              <a:lnSpc>
                <a:spcPct val="80000"/>
              </a:lnSpc>
              <a:spcBef>
                <a:spcPct val="40000"/>
              </a:spcBef>
              <a:buClr>
                <a:schemeClr val="tx1"/>
              </a:buClr>
              <a:buSzPct val="75000"/>
              <a:buFont typeface="Wingdings" pitchFamily="2" charset="2"/>
              <a:buChar char="§"/>
            </a:pPr>
            <a:endParaRPr lang="en-US" sz="900" dirty="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1B29AE4-B2D7-42A2-AA3D-9CA058362006}" type="slidenum">
              <a:rPr lang="en-US" smtClean="0"/>
              <a:pPr>
                <a:defRPr/>
              </a:pPr>
              <a:t>8</a:t>
            </a:fld>
            <a:endParaRPr lang="en-US" dirty="0"/>
          </a:p>
        </p:txBody>
      </p:sp>
    </p:spTree>
    <p:extLst>
      <p:ext uri="{BB962C8B-B14F-4D97-AF65-F5344CB8AC3E}">
        <p14:creationId xmlns:p14="http://schemas.microsoft.com/office/powerpoint/2010/main" val="195029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lvl="0"/>
            <a:r>
              <a:rPr lang="en-US" b="1" dirty="0" smtClean="0"/>
              <a:t>Board of Directors &amp; Executive Committee  Meet Twice a Year… </a:t>
            </a:r>
            <a:r>
              <a:rPr lang="en-US" dirty="0" smtClean="0"/>
              <a:t>Establishes and revises policies governing the Cooperative Computer Development Program as called for within and consistent with this Administrative Resolution and AASHTO's Governing Documents.  </a:t>
            </a:r>
          </a:p>
          <a:p>
            <a:pPr lvl="0"/>
            <a:endParaRPr lang="en-US" dirty="0" smtClean="0"/>
          </a:p>
          <a:p>
            <a:pPr lvl="1">
              <a:buFont typeface="Arial" pitchFamily="34" charset="0"/>
              <a:buChar char="•"/>
            </a:pPr>
            <a:r>
              <a:rPr lang="en-US" dirty="0" smtClean="0"/>
              <a:t>Approves the creation of projects and products and the revenue and expenditure budgets of the activities within this Program as part of its overall budget approval role.  Approves the appointment by the AASHTO President of the members of the Special Committee on Joint Development.</a:t>
            </a:r>
            <a:endParaRPr lang="en-US" b="1" dirty="0" smtClean="0"/>
          </a:p>
          <a:p>
            <a:pPr>
              <a:lnSpc>
                <a:spcPct val="80000"/>
              </a:lnSpc>
              <a:spcBef>
                <a:spcPct val="40000"/>
              </a:spcBef>
              <a:buClr>
                <a:schemeClr val="tx1"/>
              </a:buClr>
              <a:buSzPct val="75000"/>
              <a:buFont typeface="Wingdings" pitchFamily="2" charset="2"/>
              <a:buChar char="§"/>
            </a:pPr>
            <a:endParaRPr lang="en-US" b="1" dirty="0" smtClean="0"/>
          </a:p>
          <a:p>
            <a:pPr>
              <a:lnSpc>
                <a:spcPct val="80000"/>
              </a:lnSpc>
              <a:spcBef>
                <a:spcPct val="40000"/>
              </a:spcBef>
              <a:buClr>
                <a:schemeClr val="tx1"/>
              </a:buClr>
              <a:buSzPct val="75000"/>
              <a:buFont typeface="Wingdings" pitchFamily="2" charset="2"/>
              <a:buChar char="§"/>
            </a:pPr>
            <a:r>
              <a:rPr lang="en-US" b="1" dirty="0" smtClean="0"/>
              <a:t>Special Committee on Joint Development</a:t>
            </a:r>
            <a:r>
              <a:rPr lang="en-US" dirty="0" smtClean="0"/>
              <a:t> provides management oversight of AASHTOWare Program &amp; Products.  The SCOJD s</a:t>
            </a:r>
            <a:r>
              <a:rPr lang="en-US" sz="1300" dirty="0"/>
              <a:t>tudies all policy issues and topics with respect to the AASHTOWare program in consultation with all active product and project task forces and brings recommendations before the AASHTO Board of Directors and Executive Committee for action, as appropriate.  </a:t>
            </a:r>
          </a:p>
          <a:p>
            <a:pPr>
              <a:lnSpc>
                <a:spcPct val="80000"/>
              </a:lnSpc>
              <a:spcBef>
                <a:spcPct val="40000"/>
              </a:spcBef>
              <a:buClr>
                <a:schemeClr val="tx1"/>
              </a:buClr>
              <a:buSzPct val="75000"/>
              <a:buFont typeface="Wingdings" pitchFamily="2" charset="2"/>
              <a:buChar char="§"/>
            </a:pPr>
            <a:endParaRPr lang="en-US" sz="1300" dirty="0"/>
          </a:p>
          <a:p>
            <a:pPr lvl="1">
              <a:lnSpc>
                <a:spcPct val="80000"/>
              </a:lnSpc>
              <a:spcBef>
                <a:spcPct val="40000"/>
              </a:spcBef>
              <a:buClr>
                <a:schemeClr val="tx1"/>
              </a:buClr>
              <a:buSzPct val="75000"/>
              <a:buFont typeface="Wingdings" pitchFamily="2" charset="2"/>
              <a:buChar char="§"/>
            </a:pPr>
            <a:r>
              <a:rPr lang="en-US" sz="1300" dirty="0"/>
              <a:t>They review and approve all procedural documents, manuals and other guidelines pertaining to the process and management of the AASHTOWare program</a:t>
            </a:r>
          </a:p>
          <a:p>
            <a:pPr>
              <a:lnSpc>
                <a:spcPct val="80000"/>
              </a:lnSpc>
              <a:spcBef>
                <a:spcPct val="40000"/>
              </a:spcBef>
              <a:buClr>
                <a:schemeClr val="tx1"/>
              </a:buClr>
              <a:buSzPct val="75000"/>
              <a:buFont typeface="Wingdings" pitchFamily="2" charset="2"/>
              <a:buChar char="§"/>
            </a:pPr>
            <a:endParaRPr lang="en-US" sz="1300" dirty="0"/>
          </a:p>
          <a:p>
            <a:pPr lvl="1">
              <a:lnSpc>
                <a:spcPct val="80000"/>
              </a:lnSpc>
              <a:spcBef>
                <a:spcPct val="40000"/>
              </a:spcBef>
              <a:buClr>
                <a:schemeClr val="tx1"/>
              </a:buClr>
              <a:buSzPct val="75000"/>
              <a:buFont typeface="Arial" pitchFamily="34" charset="0"/>
              <a:buChar char="•"/>
            </a:pPr>
            <a:r>
              <a:rPr lang="en-US" sz="1300" dirty="0"/>
              <a:t>Include in their charge is the a</a:t>
            </a:r>
            <a:r>
              <a:rPr lang="en-US" dirty="0" smtClean="0"/>
              <a:t>pproval of appointments [and removal] of Product and Project Task Force members as necessary and the designation of chairpersons.  They review project proposals and authorize solicitation of membership for participation and funding for AASHTOWare projects; and, establish advisory and user groups when appropriate on the recommendation of the product and/or project task forces</a:t>
            </a:r>
          </a:p>
          <a:p>
            <a:pPr>
              <a:lnSpc>
                <a:spcPct val="80000"/>
              </a:lnSpc>
              <a:spcBef>
                <a:spcPct val="40000"/>
              </a:spcBef>
              <a:buClr>
                <a:schemeClr val="tx1"/>
              </a:buClr>
              <a:buSzPct val="75000"/>
              <a:buFont typeface="Wingdings" pitchFamily="2" charset="2"/>
              <a:buChar char="§"/>
            </a:pPr>
            <a:endParaRPr lang="en-US" dirty="0" smtClean="0"/>
          </a:p>
          <a:p>
            <a:pPr defTabSz="914140">
              <a:lnSpc>
                <a:spcPct val="80000"/>
              </a:lnSpc>
              <a:spcBef>
                <a:spcPct val="40000"/>
              </a:spcBef>
              <a:buClr>
                <a:schemeClr val="tx1"/>
              </a:buClr>
              <a:buSzPct val="75000"/>
              <a:buFont typeface="Wingdings" pitchFamily="2" charset="2"/>
              <a:buChar char="§"/>
              <a:defRPr/>
            </a:pPr>
            <a:r>
              <a:rPr lang="en-US" dirty="0" smtClean="0"/>
              <a:t>A full-time </a:t>
            </a:r>
            <a:r>
              <a:rPr lang="en-US" b="1" dirty="0" smtClean="0"/>
              <a:t>AASHTOWare Project Manager</a:t>
            </a:r>
            <a:r>
              <a:rPr lang="en-US" dirty="0" smtClean="0"/>
              <a:t> is retained to coordinate product/project activities, and fulfill contract administration and project management functions.   </a:t>
            </a:r>
          </a:p>
          <a:p>
            <a:pPr defTabSz="914140">
              <a:lnSpc>
                <a:spcPct val="80000"/>
              </a:lnSpc>
              <a:spcBef>
                <a:spcPct val="40000"/>
              </a:spcBef>
              <a:buClr>
                <a:schemeClr val="tx1"/>
              </a:buClr>
              <a:buSzPct val="75000"/>
              <a:buFont typeface="Wingdings" pitchFamily="2" charset="2"/>
              <a:buChar char="§"/>
              <a:defRPr/>
            </a:pPr>
            <a:endParaRPr lang="en-US" dirty="0" smtClean="0"/>
          </a:p>
          <a:p>
            <a:pPr lvl="1" defTabSz="914140">
              <a:lnSpc>
                <a:spcPct val="80000"/>
              </a:lnSpc>
              <a:spcBef>
                <a:spcPct val="40000"/>
              </a:spcBef>
              <a:buClr>
                <a:schemeClr val="tx1"/>
              </a:buClr>
              <a:buSzPct val="75000"/>
              <a:buFont typeface="Wingdings" pitchFamily="2" charset="2"/>
              <a:buChar char="§"/>
              <a:defRPr/>
            </a:pPr>
            <a:r>
              <a:rPr lang="en-US" dirty="0" smtClean="0"/>
              <a:t>As authorized by the executive director, the project manager leads/participates in contract negotiations and revisions; oversees invoices, payments, and other financial transactions; coordinates software development activities with other AASHTO committees; </a:t>
            </a:r>
            <a:r>
              <a:rPr lang="en-US" sz="900" dirty="0"/>
              <a:t>promotes awareness of the product capabilities and gathers potential enhancements for the products</a:t>
            </a:r>
            <a:r>
              <a:rPr lang="en-US" dirty="0" smtClean="0"/>
              <a:t>; and assists the task force in related matters as needed.</a:t>
            </a:r>
          </a:p>
          <a:p>
            <a:pPr>
              <a:lnSpc>
                <a:spcPct val="80000"/>
              </a:lnSpc>
              <a:spcBef>
                <a:spcPct val="40000"/>
              </a:spcBef>
              <a:buClr>
                <a:schemeClr val="tx1"/>
              </a:buClr>
              <a:buSzPct val="75000"/>
              <a:buFont typeface="Wingdings" pitchFamily="2" charset="2"/>
              <a:buChar char="§"/>
            </a:pPr>
            <a:endParaRPr lang="en-US" dirty="0" smtClean="0"/>
          </a:p>
          <a:p>
            <a:pPr>
              <a:lnSpc>
                <a:spcPct val="80000"/>
              </a:lnSpc>
              <a:buClr>
                <a:schemeClr val="tx1"/>
              </a:buClr>
              <a:buSzPct val="75000"/>
              <a:buFont typeface="Wingdings" pitchFamily="2" charset="2"/>
              <a:buChar char="§"/>
            </a:pPr>
            <a:r>
              <a:rPr lang="en-US" dirty="0" smtClean="0"/>
              <a:t>The </a:t>
            </a:r>
            <a:r>
              <a:rPr lang="en-US" b="1" dirty="0" smtClean="0"/>
              <a:t>Task Force</a:t>
            </a:r>
            <a:r>
              <a:rPr lang="en-US" dirty="0" smtClean="0"/>
              <a:t> provides the day to day management of the product.  They guide software support and development services performed by contractors, determine the functionality to be included in enhancements; they oversee the development and execution of the annual work plans, including the associated budget, for the product and work with SCOJD to improve the overall AASHTOWare program.</a:t>
            </a:r>
          </a:p>
          <a:p>
            <a:pPr>
              <a:lnSpc>
                <a:spcPct val="90000"/>
              </a:lnSpc>
            </a:pPr>
            <a:endParaRPr lang="en-US" sz="1100" dirty="0"/>
          </a:p>
          <a:p>
            <a:pPr lvl="1">
              <a:lnSpc>
                <a:spcPct val="90000"/>
              </a:lnSpc>
              <a:buFont typeface="Arial" pitchFamily="34" charset="0"/>
              <a:buChar char="•"/>
            </a:pPr>
            <a:r>
              <a:rPr lang="en-US" sz="1500" dirty="0"/>
              <a:t>The task force typically are comprised of 7 to 9 representatives from the agencies and serve on a rotating basis; they represent expertise in functional areas as well as IT.  Included with their many duties, the task forces are responsible for (1) l</a:t>
            </a:r>
            <a:r>
              <a:rPr lang="en-US" sz="1300" dirty="0"/>
              <a:t>ong range product direction, (2) annual consultant contracts, (3) quality assurance and control, and (4) responding to questions from users.  The task force also determines the appropriate software platforms needed to meet the overall needs of the participating agencies and review and approve product releases.  A typical member is a long-term or high-level administrator or user and has been active in the User Group for several years.</a:t>
            </a:r>
          </a:p>
          <a:p>
            <a:pPr>
              <a:lnSpc>
                <a:spcPct val="90000"/>
              </a:lnSpc>
            </a:pPr>
            <a:endParaRPr lang="en-US" dirty="0" smtClean="0"/>
          </a:p>
          <a:p>
            <a:pPr>
              <a:lnSpc>
                <a:spcPct val="80000"/>
              </a:lnSpc>
              <a:spcBef>
                <a:spcPct val="40000"/>
              </a:spcBef>
              <a:buClr>
                <a:schemeClr val="tx1"/>
              </a:buClr>
              <a:buSzPct val="75000"/>
              <a:buFont typeface="Wingdings" pitchFamily="2" charset="2"/>
              <a:buChar char="§"/>
            </a:pPr>
            <a:r>
              <a:rPr lang="en-US" b="1" dirty="0" smtClean="0"/>
              <a:t> </a:t>
            </a:r>
            <a:r>
              <a:rPr lang="en-US" dirty="0" smtClean="0"/>
              <a:t> The Task Forces are oftentimes assisted by </a:t>
            </a:r>
            <a:r>
              <a:rPr lang="en-US" b="1" dirty="0" smtClean="0"/>
              <a:t>Technical Advisory Groups</a:t>
            </a:r>
            <a:r>
              <a:rPr lang="en-US" dirty="0" smtClean="0"/>
              <a:t> which provide subject matter expertise in defining functionality and software requirements and fulfill a variety of other roles; the TAG’s also oftentimes perform detailed reviews of beta code and make recommendations to the task force on approval of deliverables and product releases.  </a:t>
            </a:r>
          </a:p>
          <a:p>
            <a:pPr>
              <a:lnSpc>
                <a:spcPct val="80000"/>
              </a:lnSpc>
              <a:spcBef>
                <a:spcPct val="40000"/>
              </a:spcBef>
              <a:buClr>
                <a:schemeClr val="tx1"/>
              </a:buClr>
              <a:buSzPct val="75000"/>
              <a:buFont typeface="Wingdings" pitchFamily="2" charset="2"/>
              <a:buChar char="§"/>
            </a:pPr>
            <a:endParaRPr lang="en-US" b="1" dirty="0" smtClean="0"/>
          </a:p>
          <a:p>
            <a:pPr lvl="1">
              <a:lnSpc>
                <a:spcPct val="90000"/>
              </a:lnSpc>
              <a:buFont typeface="Arial" pitchFamily="34" charset="0"/>
              <a:buChar char="•"/>
            </a:pPr>
            <a:r>
              <a:rPr lang="en-US" sz="1500" dirty="0"/>
              <a:t>The Technical Advisory Group(s)s are appointed by the Task Force and a</a:t>
            </a:r>
            <a:r>
              <a:rPr lang="en-US" sz="1300" dirty="0">
                <a:solidFill>
                  <a:schemeClr val="accent1"/>
                </a:solidFill>
              </a:rPr>
              <a:t>ssist the Task Force in working with contractor in development of new product/enhancement(s).  Their composition and the number </a:t>
            </a:r>
            <a:r>
              <a:rPr lang="en-US" sz="1500" dirty="0"/>
              <a:t>of members setting on the TAG are based upon need; the members are u</a:t>
            </a:r>
            <a:r>
              <a:rPr lang="en-US" sz="1300" dirty="0">
                <a:solidFill>
                  <a:schemeClr val="accent1"/>
                </a:solidFill>
              </a:rPr>
              <a:t>sers familiar with the product/functions and are usually from agencies contributing funding.  Their duties/b</a:t>
            </a:r>
            <a:r>
              <a:rPr lang="en-US" sz="1500" dirty="0"/>
              <a:t>usiness is generally conducted by e-mail, conference calls, and [sometimes] face-to-face meeting as required; typically, the TAG is chaired by a Task Force member.</a:t>
            </a:r>
          </a:p>
          <a:p>
            <a:pPr>
              <a:lnSpc>
                <a:spcPct val="80000"/>
              </a:lnSpc>
              <a:spcBef>
                <a:spcPct val="40000"/>
              </a:spcBef>
              <a:buClr>
                <a:schemeClr val="tx1"/>
              </a:buClr>
              <a:buSzPct val="75000"/>
              <a:buFont typeface="Wingdings" pitchFamily="2" charset="2"/>
              <a:buChar char="§"/>
            </a:pPr>
            <a:endParaRPr lang="en-US" b="1" dirty="0" smtClean="0"/>
          </a:p>
          <a:p>
            <a:pPr>
              <a:lnSpc>
                <a:spcPct val="80000"/>
              </a:lnSpc>
              <a:spcBef>
                <a:spcPct val="40000"/>
              </a:spcBef>
              <a:buClr>
                <a:schemeClr val="tx1"/>
              </a:buClr>
              <a:buSzPct val="75000"/>
              <a:buFont typeface="Wingdings" pitchFamily="2" charset="2"/>
              <a:buChar char="§"/>
            </a:pPr>
            <a:r>
              <a:rPr lang="en-US" b="1" dirty="0" smtClean="0"/>
              <a:t>User Groups </a:t>
            </a:r>
            <a:r>
              <a:rPr lang="en-US" dirty="0" smtClean="0"/>
              <a:t>are independent organizations with their own Constitution and/or Bylaws.  The User Group represents member department’s interest in the product, and provides advice and recommendations on the product’s (1) effectiveness, (2) deficiencies, and (3) any needed product enhancements.</a:t>
            </a:r>
          </a:p>
          <a:p>
            <a:pPr>
              <a:lnSpc>
                <a:spcPct val="80000"/>
              </a:lnSpc>
              <a:spcBef>
                <a:spcPct val="40000"/>
              </a:spcBef>
              <a:buClr>
                <a:schemeClr val="tx1"/>
              </a:buClr>
              <a:buSzPct val="75000"/>
              <a:buFont typeface="Wingdings" pitchFamily="2" charset="2"/>
              <a:buChar char="§"/>
            </a:pPr>
            <a:endParaRPr lang="en-US" dirty="0" smtClean="0"/>
          </a:p>
          <a:p>
            <a:pPr lvl="1">
              <a:lnSpc>
                <a:spcPct val="80000"/>
              </a:lnSpc>
              <a:spcBef>
                <a:spcPct val="40000"/>
              </a:spcBef>
              <a:buClr>
                <a:schemeClr val="tx1"/>
              </a:buClr>
              <a:buSzPct val="75000"/>
              <a:buFont typeface="Wingdings" pitchFamily="2" charset="2"/>
              <a:buChar char="§"/>
            </a:pPr>
            <a:r>
              <a:rPr lang="en-US" dirty="0" smtClean="0"/>
              <a:t>  The User Group also recommends product training and support needs, details and recommends prioritized maintenance, enhancement, and support needs.  The outcomes of the User Group are submitted to the Task Force as recommendations and helps for the </a:t>
            </a:r>
            <a:r>
              <a:rPr lang="en-US" sz="900" dirty="0"/>
              <a:t>basis for the upcoming fiscal year’s work plan. </a:t>
            </a:r>
          </a:p>
          <a:p>
            <a:pPr>
              <a:lnSpc>
                <a:spcPct val="80000"/>
              </a:lnSpc>
              <a:spcBef>
                <a:spcPct val="40000"/>
              </a:spcBef>
              <a:buClr>
                <a:schemeClr val="tx1"/>
              </a:buClr>
              <a:buSzPct val="75000"/>
              <a:buFont typeface="Wingdings" pitchFamily="2" charset="2"/>
              <a:buChar char="§"/>
            </a:pPr>
            <a:endParaRPr lang="en-US" sz="900" dirty="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1B29AE4-B2D7-42A2-AA3D-9CA058362006}" type="slidenum">
              <a:rPr lang="en-US" smtClean="0"/>
              <a:pPr>
                <a:defRPr/>
              </a:pPr>
              <a:t>9</a:t>
            </a:fld>
            <a:endParaRPr lang="en-US" dirty="0"/>
          </a:p>
        </p:txBody>
      </p:sp>
    </p:spTree>
    <p:extLst>
      <p:ext uri="{BB962C8B-B14F-4D97-AF65-F5344CB8AC3E}">
        <p14:creationId xmlns:p14="http://schemas.microsoft.com/office/powerpoint/2010/main" val="2838571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1B29AE4-B2D7-42A2-AA3D-9CA058362006}" type="slidenum">
              <a:rPr lang="en-US" smtClean="0"/>
              <a:pPr>
                <a:defRPr/>
              </a:pPr>
              <a:t>10</a:t>
            </a:fld>
            <a:endParaRPr lang="en-US" dirty="0"/>
          </a:p>
        </p:txBody>
      </p:sp>
    </p:spTree>
    <p:extLst>
      <p:ext uri="{BB962C8B-B14F-4D97-AF65-F5344CB8AC3E}">
        <p14:creationId xmlns:p14="http://schemas.microsoft.com/office/powerpoint/2010/main" val="2548113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AASHTOWare Program offers member agencies a number of unique advantages over custom or commercially available solutions including:</a:t>
            </a:r>
          </a:p>
          <a:p>
            <a:endParaRPr lang="en-US" baseline="0" dirty="0" smtClean="0"/>
          </a:p>
          <a:p>
            <a:r>
              <a:rPr lang="en-US" baseline="0" dirty="0" smtClean="0"/>
              <a:t>The incorporation of best practices; both thru the design and development of software based on AASHTO specifications and the fact that task force direction comes about through the formation of consensus</a:t>
            </a:r>
          </a:p>
          <a:p>
            <a:endParaRPr lang="en-US" baseline="0" dirty="0" smtClean="0"/>
          </a:p>
          <a:p>
            <a:r>
              <a:rPr lang="en-US" baseline="0" dirty="0" smtClean="0"/>
              <a:t>Because the program is operated on not-for-profit basis, our sole focus is on satisfying the membership’s needs and priorities</a:t>
            </a:r>
          </a:p>
          <a:p>
            <a:r>
              <a:rPr lang="en-US" baseline="0" dirty="0" smtClean="0"/>
              <a:t>– there is no other motivation for operating the program– </a:t>
            </a:r>
          </a:p>
          <a:p>
            <a:endParaRPr lang="en-US" baseline="0" dirty="0" smtClean="0"/>
          </a:p>
          <a:p>
            <a:r>
              <a:rPr lang="en-US" baseline="0" dirty="0" smtClean="0"/>
              <a:t>license fees are set to cover expenses– and products are supported, maintained and enhanced to keep products current with functional requirements and technology– as long as their is  </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71B29AE4-B2D7-42A2-AA3D-9CA058362006}" type="slidenum">
              <a:rPr lang="en-US" smtClean="0"/>
              <a:pPr>
                <a:defRPr/>
              </a:pPr>
              <a:t>11</a:t>
            </a:fld>
            <a:endParaRPr lang="en-US" dirty="0"/>
          </a:p>
        </p:txBody>
      </p:sp>
    </p:spTree>
    <p:extLst>
      <p:ext uri="{BB962C8B-B14F-4D97-AF65-F5344CB8AC3E}">
        <p14:creationId xmlns:p14="http://schemas.microsoft.com/office/powerpoint/2010/main" val="3652351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459C5805-FFA8-4241-AFCB-05C6022697D7}" type="slidenum">
              <a:rPr lang="en-US" smtClean="0"/>
              <a:pPr/>
              <a:t>15</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362207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CE7D82-F2D9-4036-ABB0-E70219337D29}" type="slidenum">
              <a:rPr lang="en-US" smtClean="0"/>
              <a:t>17</a:t>
            </a:fld>
            <a:endParaRPr lang="en-US"/>
          </a:p>
        </p:txBody>
      </p:sp>
    </p:spTree>
    <p:extLst>
      <p:ext uri="{BB962C8B-B14F-4D97-AF65-F5344CB8AC3E}">
        <p14:creationId xmlns:p14="http://schemas.microsoft.com/office/powerpoint/2010/main" val="1898440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CE7D82-F2D9-4036-ABB0-E70219337D29}" type="slidenum">
              <a:rPr lang="en-US" smtClean="0"/>
              <a:t>18</a:t>
            </a:fld>
            <a:endParaRPr lang="en-US"/>
          </a:p>
        </p:txBody>
      </p:sp>
    </p:spTree>
    <p:extLst>
      <p:ext uri="{BB962C8B-B14F-4D97-AF65-F5344CB8AC3E}">
        <p14:creationId xmlns:p14="http://schemas.microsoft.com/office/powerpoint/2010/main" val="3728708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Five (5) responses </a:t>
            </a:r>
            <a:r>
              <a:rPr lang="en-US" dirty="0" smtClean="0"/>
              <a:t>from Kansas</a:t>
            </a:r>
            <a:endParaRPr lang="en-US" dirty="0"/>
          </a:p>
          <a:p>
            <a:endParaRPr lang="en-US" dirty="0" smtClean="0"/>
          </a:p>
          <a:p>
            <a:r>
              <a:rPr lang="en-US" dirty="0" smtClean="0"/>
              <a:t>Four </a:t>
            </a:r>
            <a:r>
              <a:rPr lang="en-US" dirty="0"/>
              <a:t>(4) responses </a:t>
            </a:r>
            <a:r>
              <a:rPr lang="en-US" dirty="0" smtClean="0"/>
              <a:t>from Illinois</a:t>
            </a:r>
          </a:p>
          <a:p>
            <a:endParaRPr lang="en-US" dirty="0"/>
          </a:p>
          <a:p>
            <a:r>
              <a:rPr lang="en-US" dirty="0" smtClean="0"/>
              <a:t>Three </a:t>
            </a:r>
            <a:r>
              <a:rPr lang="en-US" dirty="0"/>
              <a:t>(3) responses </a:t>
            </a:r>
            <a:r>
              <a:rPr lang="en-US" dirty="0" smtClean="0"/>
              <a:t>from California</a:t>
            </a:r>
            <a:r>
              <a:rPr lang="en-US" dirty="0"/>
              <a:t>, Connecticut, and Wisconsin</a:t>
            </a:r>
          </a:p>
          <a:p>
            <a:endParaRPr lang="en-US" dirty="0"/>
          </a:p>
          <a:p>
            <a:r>
              <a:rPr lang="en-US" dirty="0" smtClean="0"/>
              <a:t>Two </a:t>
            </a:r>
            <a:r>
              <a:rPr lang="en-US" dirty="0"/>
              <a:t>(2) responses </a:t>
            </a:r>
            <a:r>
              <a:rPr lang="en-US" dirty="0" smtClean="0"/>
              <a:t>from Alabama, Louisiana, Massachusetts, Mississippi, Montana, New </a:t>
            </a:r>
            <a:r>
              <a:rPr lang="en-US" dirty="0"/>
              <a:t>Mexico, Pennsylvania, South Dakota, and </a:t>
            </a:r>
            <a:r>
              <a:rPr lang="en-US" dirty="0" smtClean="0"/>
              <a:t>Utah</a:t>
            </a:r>
          </a:p>
          <a:p>
            <a:endParaRPr lang="en-US" dirty="0"/>
          </a:p>
          <a:p>
            <a:r>
              <a:rPr lang="en-US" dirty="0"/>
              <a:t>One (1) response </a:t>
            </a:r>
            <a:r>
              <a:rPr lang="en-US" dirty="0" smtClean="0"/>
              <a:t>from Arizona</a:t>
            </a:r>
            <a:r>
              <a:rPr lang="en-US" dirty="0"/>
              <a:t>, Colorado, Idaho, Iowa, Manitoba, Michigan, Minnesota, Missouri, New Jersey, New York, Oklahoma, Rhode Island, Tennessee, Virginia, and West Virginia</a:t>
            </a:r>
          </a:p>
        </p:txBody>
      </p:sp>
      <p:sp>
        <p:nvSpPr>
          <p:cNvPr id="4" name="Slide Number Placeholder 3"/>
          <p:cNvSpPr>
            <a:spLocks noGrp="1"/>
          </p:cNvSpPr>
          <p:nvPr>
            <p:ph type="sldNum" sz="quarter" idx="10"/>
          </p:nvPr>
        </p:nvSpPr>
        <p:spPr/>
        <p:txBody>
          <a:bodyPr/>
          <a:lstStyle/>
          <a:p>
            <a:fld id="{50CE7D82-F2D9-4036-ABB0-E70219337D29}" type="slidenum">
              <a:rPr lang="en-US" smtClean="0"/>
              <a:t>19</a:t>
            </a:fld>
            <a:endParaRPr lang="en-US"/>
          </a:p>
        </p:txBody>
      </p:sp>
    </p:spTree>
    <p:extLst>
      <p:ext uri="{BB962C8B-B14F-4D97-AF65-F5344CB8AC3E}">
        <p14:creationId xmlns:p14="http://schemas.microsoft.com/office/powerpoint/2010/main" val="79300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C5BE9633-D434-4A98-A2CF-B230DE676F63}" type="datetimeFigureOut">
              <a:rPr lang="en-US" smtClean="0"/>
              <a:pPr/>
              <a:t>7/30/2019</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A7E9046-714C-4ABE-9BD5-DE2BDAB48F1F}"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5BE9633-D434-4A98-A2CF-B230DE676F63}" type="datetimeFigureOut">
              <a:rPr lang="en-US" smtClean="0"/>
              <a:pPr/>
              <a:t>7/30/2019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A7E9046-714C-4ABE-9BD5-DE2BDAB48F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5BE9633-D434-4A98-A2CF-B230DE676F63}" type="datetimeFigureOut">
              <a:rPr lang="en-US" smtClean="0"/>
              <a:pPr/>
              <a:t>7/30/2019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A7E9046-714C-4ABE-9BD5-DE2BDAB48F1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solidFill>
                  <a:srgbClr val="CCCCCC"/>
                </a:solidFill>
              </a:rPr>
              <a:pPr/>
              <a:t>‹#›</a:t>
            </a:fld>
            <a:endParaRPr lang="en-US">
              <a:solidFill>
                <a:srgbClr val="CCCCCC"/>
              </a:solidFill>
            </a:endParaRPr>
          </a:p>
        </p:txBody>
      </p:sp>
    </p:spTree>
    <p:extLst>
      <p:ext uri="{BB962C8B-B14F-4D97-AF65-F5344CB8AC3E}">
        <p14:creationId xmlns:p14="http://schemas.microsoft.com/office/powerpoint/2010/main" val="1842456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88B48FB-E956-2048-9E74-C69E7CAA26CC}" type="slidenum">
              <a:rPr lang="en-US" smtClean="0">
                <a:solidFill>
                  <a:srgbClr val="CCCCCC"/>
                </a:solidFill>
              </a:rPr>
              <a:pPr/>
              <a:t>‹#›</a:t>
            </a:fld>
            <a:endParaRPr lang="en-US">
              <a:solidFill>
                <a:srgbClr val="CCCCCC"/>
              </a:solidFill>
            </a:endParaRPr>
          </a:p>
        </p:txBody>
      </p:sp>
      <p:sp>
        <p:nvSpPr>
          <p:cNvPr id="7" name="Text Placeholder 6"/>
          <p:cNvSpPr>
            <a:spLocks noGrp="1"/>
          </p:cNvSpPr>
          <p:nvPr>
            <p:ph type="body" sz="quarter" idx="13"/>
          </p:nvPr>
        </p:nvSpPr>
        <p:spPr>
          <a:xfrm>
            <a:off x="115889" y="965200"/>
            <a:ext cx="3887787" cy="349251"/>
          </a:xfrm>
        </p:spPr>
        <p:txBody>
          <a:bodyPr/>
          <a:lstStyle/>
          <a:p>
            <a:pPr lvl="0"/>
            <a:r>
              <a:rPr lang="en-US" dirty="0" smtClean="0"/>
              <a:t>Click to edit Master text styles</a:t>
            </a:r>
          </a:p>
        </p:txBody>
      </p:sp>
    </p:spTree>
    <p:extLst>
      <p:ext uri="{BB962C8B-B14F-4D97-AF65-F5344CB8AC3E}">
        <p14:creationId xmlns:p14="http://schemas.microsoft.com/office/powerpoint/2010/main" val="2526662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88B48FB-E956-2048-9E74-C69E7CAA26CC}" type="slidenum">
              <a:rPr lang="en-US" smtClean="0">
                <a:solidFill>
                  <a:srgbClr val="CCCCCC"/>
                </a:solidFill>
              </a:rPr>
              <a:pPr/>
              <a:t>‹#›</a:t>
            </a:fld>
            <a:endParaRPr lang="en-US">
              <a:solidFill>
                <a:srgbClr val="CCCCCC"/>
              </a:solidFill>
            </a:endParaRPr>
          </a:p>
        </p:txBody>
      </p:sp>
      <p:graphicFrame>
        <p:nvGraphicFramePr>
          <p:cNvPr id="5" name="Table 4"/>
          <p:cNvGraphicFramePr>
            <a:graphicFrameLocks noGrp="1"/>
          </p:cNvGraphicFramePr>
          <p:nvPr userDrawn="1">
            <p:extLst/>
          </p:nvPr>
        </p:nvGraphicFramePr>
        <p:xfrm>
          <a:off x="204788" y="1403201"/>
          <a:ext cx="5953649" cy="2913167"/>
        </p:xfrm>
        <a:graphic>
          <a:graphicData uri="http://schemas.openxmlformats.org/drawingml/2006/table">
            <a:tbl>
              <a:tblPr firstRow="1" lastRow="1" bandRow="1">
                <a:tableStyleId>{1FECB4D8-DB02-4DC6-A0A2-4F2EBAE1DC90}</a:tableStyleId>
              </a:tblPr>
              <a:tblGrid>
                <a:gridCol w="4802370"/>
                <a:gridCol w="716414"/>
                <a:gridCol w="434865"/>
              </a:tblGrid>
              <a:tr h="416167">
                <a:tc>
                  <a:txBody>
                    <a:bodyPr/>
                    <a:lstStyle/>
                    <a:p>
                      <a:r>
                        <a:rPr lang="en-US" sz="1500" dirty="0" smtClean="0">
                          <a:solidFill>
                            <a:schemeClr val="bg1"/>
                          </a:solidFill>
                          <a:latin typeface="Arial"/>
                          <a:cs typeface="Arial"/>
                        </a:rPr>
                        <a:t>Answer Choices</a:t>
                      </a:r>
                      <a:endParaRPr lang="en-US" sz="1500" dirty="0">
                        <a:solidFill>
                          <a:schemeClr val="bg1"/>
                        </a:solidFill>
                        <a:latin typeface="Arial"/>
                        <a:cs typeface="Arial"/>
                      </a:endParaRP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500" dirty="0" smtClean="0">
                          <a:solidFill>
                            <a:schemeClr val="bg1"/>
                          </a:solidFill>
                          <a:latin typeface="Arial"/>
                          <a:cs typeface="Arial"/>
                        </a:rPr>
                        <a:t>Responses</a:t>
                      </a:r>
                      <a:endParaRPr lang="en-US" sz="1500" dirty="0">
                        <a:solidFill>
                          <a:schemeClr val="bg1"/>
                        </a:solidFill>
                        <a:latin typeface="Arial"/>
                        <a:cs typeface="Arial"/>
                      </a:endParaRPr>
                    </a:p>
                  </a:txBody>
                  <a:tcPr marT="60960" marB="6096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r>
              <a:tr h="416167">
                <a:tc>
                  <a:txBody>
                    <a:bodyPr/>
                    <a:lstStyle/>
                    <a:p>
                      <a:r>
                        <a:rPr lang="en-US" sz="1400" dirty="0" smtClean="0">
                          <a:solidFill>
                            <a:schemeClr val="tx1"/>
                          </a:solidFill>
                          <a:latin typeface="Arial"/>
                          <a:cs typeface="Arial"/>
                        </a:rPr>
                        <a:t>Less than one year</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10.00%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10</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6167">
                <a:tc>
                  <a:txBody>
                    <a:bodyPr/>
                    <a:lstStyle/>
                    <a:p>
                      <a:r>
                        <a:rPr lang="en-US" sz="1400" dirty="0" smtClean="0">
                          <a:solidFill>
                            <a:schemeClr val="tx1"/>
                          </a:solidFill>
                          <a:latin typeface="Arial"/>
                          <a:cs typeface="Arial"/>
                        </a:rPr>
                        <a:t>1 to 3 years</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10.00%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10</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6167">
                <a:tc>
                  <a:txBody>
                    <a:bodyPr/>
                    <a:lstStyle/>
                    <a:p>
                      <a:r>
                        <a:rPr lang="en-US" sz="1400" dirty="0" smtClean="0">
                          <a:solidFill>
                            <a:schemeClr val="tx1"/>
                          </a:solidFill>
                          <a:latin typeface="Arial"/>
                          <a:cs typeface="Arial"/>
                        </a:rPr>
                        <a:t>3 to 5 years</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25.00%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25</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6167">
                <a:tc>
                  <a:txBody>
                    <a:bodyPr/>
                    <a:lstStyle/>
                    <a:p>
                      <a:r>
                        <a:rPr lang="en-US" sz="1400" dirty="0" smtClean="0">
                          <a:solidFill>
                            <a:schemeClr val="tx1"/>
                          </a:solidFill>
                          <a:latin typeface="Arial"/>
                          <a:cs typeface="Arial"/>
                        </a:rPr>
                        <a:t>5 to 7 years</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15.00%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15</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6167">
                <a:tc>
                  <a:txBody>
                    <a:bodyPr/>
                    <a:lstStyle/>
                    <a:p>
                      <a:r>
                        <a:rPr lang="en-US" sz="1400" dirty="0" smtClean="0">
                          <a:solidFill>
                            <a:schemeClr val="tx1"/>
                          </a:solidFill>
                          <a:latin typeface="Arial"/>
                          <a:cs typeface="Arial"/>
                        </a:rPr>
                        <a:t>More than seven</a:t>
                      </a:r>
                      <a:r>
                        <a:rPr lang="en-US" sz="1400" baseline="0" dirty="0" smtClean="0">
                          <a:solidFill>
                            <a:schemeClr val="tx1"/>
                          </a:solidFill>
                          <a:latin typeface="Arial"/>
                          <a:cs typeface="Arial"/>
                        </a:rPr>
                        <a:t> years</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40.00%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40</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6167">
                <a:tc>
                  <a:txBody>
                    <a:bodyPr/>
                    <a:lstStyle/>
                    <a:p>
                      <a:r>
                        <a:rPr lang="en-US" sz="1400" dirty="0" smtClean="0">
                          <a:solidFill>
                            <a:srgbClr val="FFFFFF"/>
                          </a:solidFill>
                          <a:latin typeface="Arial"/>
                          <a:cs typeface="Arial"/>
                        </a:rPr>
                        <a:t>Total</a:t>
                      </a:r>
                      <a:endParaRPr lang="en-US" sz="1400" dirty="0">
                        <a:solidFill>
                          <a:srgbClr val="FFFFFF"/>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400" dirty="0">
                        <a:solidFill>
                          <a:srgbClr val="FFFFFF"/>
                        </a:solidFill>
                        <a:latin typeface="Arial"/>
                        <a:cs typeface="Arial"/>
                      </a:endParaRP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400" dirty="0" smtClean="0">
                          <a:solidFill>
                            <a:srgbClr val="FFFFFF"/>
                          </a:solidFill>
                          <a:latin typeface="Arial"/>
                          <a:cs typeface="Arial"/>
                        </a:rPr>
                        <a:t>100</a:t>
                      </a:r>
                      <a:endParaRPr lang="en-US" sz="1400" dirty="0">
                        <a:solidFill>
                          <a:srgbClr val="FFFFFF"/>
                        </a:solidFill>
                        <a:latin typeface="Arial"/>
                        <a:cs typeface="Arial"/>
                      </a:endParaRPr>
                    </a:p>
                  </a:txBody>
                  <a:tcPr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r>
            </a:tbl>
          </a:graphicData>
        </a:graphic>
      </p:graphicFrame>
      <p:sp>
        <p:nvSpPr>
          <p:cNvPr id="7" name="Text Placeholder 6"/>
          <p:cNvSpPr>
            <a:spLocks noGrp="1"/>
          </p:cNvSpPr>
          <p:nvPr>
            <p:ph type="body" sz="quarter" idx="11"/>
          </p:nvPr>
        </p:nvSpPr>
        <p:spPr>
          <a:xfrm>
            <a:off x="115889" y="965200"/>
            <a:ext cx="4478337" cy="349251"/>
          </a:xfrm>
        </p:spPr>
        <p:txBody>
          <a:bodyPr/>
          <a:lstStyle/>
          <a:p>
            <a:pPr lvl="0"/>
            <a:r>
              <a:rPr lang="en-US" dirty="0" smtClean="0"/>
              <a:t>Click to edit Master text styles</a:t>
            </a:r>
            <a:endParaRPr lang="en-US" dirty="0"/>
          </a:p>
        </p:txBody>
      </p:sp>
    </p:spTree>
    <p:extLst>
      <p:ext uri="{BB962C8B-B14F-4D97-AF65-F5344CB8AC3E}">
        <p14:creationId xmlns:p14="http://schemas.microsoft.com/office/powerpoint/2010/main" val="1862565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solidFill>
                  <a:srgbClr val="CCCCCC"/>
                </a:solidFill>
              </a:rPr>
              <a:pPr/>
              <a:t>‹#›</a:t>
            </a:fld>
            <a:endParaRPr lang="en-US">
              <a:solidFill>
                <a:srgbClr val="CCCCCC"/>
              </a:solidFill>
            </a:endParaRPr>
          </a:p>
        </p:txBody>
      </p:sp>
      <p:sp>
        <p:nvSpPr>
          <p:cNvPr id="13" name="Text Placeholder 12"/>
          <p:cNvSpPr>
            <a:spLocks noGrp="1"/>
          </p:cNvSpPr>
          <p:nvPr>
            <p:ph type="body" sz="quarter" idx="13"/>
          </p:nvPr>
        </p:nvSpPr>
        <p:spPr>
          <a:xfrm>
            <a:off x="204788" y="5174558"/>
            <a:ext cx="4576388" cy="467783"/>
          </a:xfrm>
        </p:spPr>
        <p:txBody>
          <a:bodyPr/>
          <a:lstStyle>
            <a:lvl1pPr>
              <a:defRPr b="0"/>
            </a:lvl1pPr>
          </a:lstStyle>
          <a:p>
            <a:pPr lvl="0"/>
            <a:r>
              <a:rPr lang="en-US" dirty="0" smtClean="0"/>
              <a:t>Click to edit</a:t>
            </a:r>
            <a:endParaRPr lang="en-US" dirty="0"/>
          </a:p>
        </p:txBody>
      </p:sp>
      <p:sp>
        <p:nvSpPr>
          <p:cNvPr id="17" name="Title 16"/>
          <p:cNvSpPr>
            <a:spLocks noGrp="1"/>
          </p:cNvSpPr>
          <p:nvPr>
            <p:ph type="title"/>
          </p:nvPr>
        </p:nvSpPr>
        <p:spPr>
          <a:xfrm>
            <a:off x="204788" y="3292360"/>
            <a:ext cx="8229600" cy="1143000"/>
          </a:xfrm>
        </p:spPr>
        <p:txBody>
          <a:bodyPr/>
          <a:lstStyle/>
          <a:p>
            <a:r>
              <a:rPr lang="en-US" dirty="0" smtClean="0"/>
              <a:t>Click to edit Master title style</a:t>
            </a:r>
            <a:endParaRPr lang="en-US" dirty="0"/>
          </a:p>
        </p:txBody>
      </p:sp>
      <p:sp>
        <p:nvSpPr>
          <p:cNvPr id="16" name="Text Placeholder 5"/>
          <p:cNvSpPr>
            <a:spLocks noGrp="1"/>
          </p:cNvSpPr>
          <p:nvPr>
            <p:ph type="body" sz="quarter" idx="17" hasCustomPrompt="1"/>
          </p:nvPr>
        </p:nvSpPr>
        <p:spPr>
          <a:xfrm>
            <a:off x="204788" y="4222366"/>
            <a:ext cx="3859212" cy="374649"/>
          </a:xfrm>
        </p:spPr>
        <p:txBody>
          <a:bodyPr/>
          <a:lstStyle>
            <a:lvl2pPr marL="4763" indent="0">
              <a:buNone/>
              <a:defRPr sz="1600">
                <a:solidFill>
                  <a:schemeClr val="bg1">
                    <a:lumMod val="50000"/>
                  </a:schemeClr>
                </a:solidFill>
                <a:latin typeface="Arial"/>
                <a:cs typeface="Arial"/>
              </a:defRPr>
            </a:lvl2pPr>
          </a:lstStyle>
          <a:p>
            <a:pPr lvl="1"/>
            <a:r>
              <a:rPr lang="en-US" dirty="0" smtClean="0"/>
              <a:t>Total Responses</a:t>
            </a:r>
            <a:endParaRPr lang="en-US" dirty="0"/>
          </a:p>
        </p:txBody>
      </p:sp>
      <p:sp>
        <p:nvSpPr>
          <p:cNvPr id="7" name="Text Placeholder 12"/>
          <p:cNvSpPr>
            <a:spLocks noGrp="1"/>
          </p:cNvSpPr>
          <p:nvPr>
            <p:ph type="body" sz="quarter" idx="18"/>
          </p:nvPr>
        </p:nvSpPr>
        <p:spPr>
          <a:xfrm>
            <a:off x="204788" y="5699603"/>
            <a:ext cx="4576388" cy="467783"/>
          </a:xfrm>
        </p:spPr>
        <p:txBody>
          <a:bodyPr/>
          <a:lstStyle>
            <a:lvl1pPr>
              <a:defRPr b="0"/>
            </a:lvl1pPr>
          </a:lstStyle>
          <a:p>
            <a:pPr lvl="0"/>
            <a:r>
              <a:rPr lang="en-US" dirty="0" smtClean="0"/>
              <a:t>Click to edit</a:t>
            </a:r>
            <a:endParaRPr lang="en-US" dirty="0"/>
          </a:p>
        </p:txBody>
      </p:sp>
    </p:spTree>
    <p:extLst>
      <p:ext uri="{BB962C8B-B14F-4D97-AF65-F5344CB8AC3E}">
        <p14:creationId xmlns:p14="http://schemas.microsoft.com/office/powerpoint/2010/main" val="3265560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solidFill>
                  <a:srgbClr val="CCCCCC"/>
                </a:solidFill>
              </a:rPr>
              <a:pPr/>
              <a:t>‹#›</a:t>
            </a:fld>
            <a:endParaRPr lang="en-US">
              <a:solidFill>
                <a:srgbClr val="CCCCCC"/>
              </a:solidFill>
            </a:endParaRPr>
          </a:p>
        </p:txBody>
      </p:sp>
    </p:spTree>
    <p:extLst>
      <p:ext uri="{BB962C8B-B14F-4D97-AF65-F5344CB8AC3E}">
        <p14:creationId xmlns:p14="http://schemas.microsoft.com/office/powerpoint/2010/main" val="3098741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88B48FB-E956-2048-9E74-C69E7CAA26CC}" type="slidenum">
              <a:rPr lang="en-US" smtClean="0">
                <a:solidFill>
                  <a:srgbClr val="CCCCCC"/>
                </a:solidFill>
              </a:rPr>
              <a:pPr/>
              <a:t>‹#›</a:t>
            </a:fld>
            <a:endParaRPr lang="en-US">
              <a:solidFill>
                <a:srgbClr val="CCCCCC"/>
              </a:solidFill>
            </a:endParaRPr>
          </a:p>
        </p:txBody>
      </p:sp>
      <p:sp>
        <p:nvSpPr>
          <p:cNvPr id="7" name="Text Placeholder 6"/>
          <p:cNvSpPr>
            <a:spLocks noGrp="1"/>
          </p:cNvSpPr>
          <p:nvPr>
            <p:ph type="body" sz="quarter" idx="13"/>
          </p:nvPr>
        </p:nvSpPr>
        <p:spPr>
          <a:xfrm>
            <a:off x="115889" y="965200"/>
            <a:ext cx="3887787" cy="349251"/>
          </a:xfrm>
        </p:spPr>
        <p:txBody>
          <a:bodyPr/>
          <a:lstStyle/>
          <a:p>
            <a:pPr lvl="0"/>
            <a:r>
              <a:rPr lang="en-US" dirty="0" smtClean="0"/>
              <a:t>Click to edit Master text styles</a:t>
            </a:r>
          </a:p>
        </p:txBody>
      </p:sp>
    </p:spTree>
    <p:extLst>
      <p:ext uri="{BB962C8B-B14F-4D97-AF65-F5344CB8AC3E}">
        <p14:creationId xmlns:p14="http://schemas.microsoft.com/office/powerpoint/2010/main" val="728953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88B48FB-E956-2048-9E74-C69E7CAA26CC}" type="slidenum">
              <a:rPr lang="en-US" smtClean="0">
                <a:solidFill>
                  <a:srgbClr val="CCCCCC"/>
                </a:solidFill>
              </a:rPr>
              <a:pPr/>
              <a:t>‹#›</a:t>
            </a:fld>
            <a:endParaRPr lang="en-US">
              <a:solidFill>
                <a:srgbClr val="CCCCCC"/>
              </a:solidFill>
            </a:endParaRPr>
          </a:p>
        </p:txBody>
      </p:sp>
      <p:graphicFrame>
        <p:nvGraphicFramePr>
          <p:cNvPr id="5" name="Table 4"/>
          <p:cNvGraphicFramePr>
            <a:graphicFrameLocks noGrp="1"/>
          </p:cNvGraphicFramePr>
          <p:nvPr userDrawn="1">
            <p:extLst/>
          </p:nvPr>
        </p:nvGraphicFramePr>
        <p:xfrm>
          <a:off x="204788" y="1403201"/>
          <a:ext cx="5953649" cy="2913167"/>
        </p:xfrm>
        <a:graphic>
          <a:graphicData uri="http://schemas.openxmlformats.org/drawingml/2006/table">
            <a:tbl>
              <a:tblPr firstRow="1" lastRow="1" bandRow="1">
                <a:tableStyleId>{1FECB4D8-DB02-4DC6-A0A2-4F2EBAE1DC90}</a:tableStyleId>
              </a:tblPr>
              <a:tblGrid>
                <a:gridCol w="4802370"/>
                <a:gridCol w="716414"/>
                <a:gridCol w="434865"/>
              </a:tblGrid>
              <a:tr h="416167">
                <a:tc>
                  <a:txBody>
                    <a:bodyPr/>
                    <a:lstStyle/>
                    <a:p>
                      <a:r>
                        <a:rPr lang="en-US" sz="1500" dirty="0" smtClean="0">
                          <a:solidFill>
                            <a:schemeClr val="bg1"/>
                          </a:solidFill>
                          <a:latin typeface="Arial"/>
                          <a:cs typeface="Arial"/>
                        </a:rPr>
                        <a:t>Answer Choices</a:t>
                      </a:r>
                      <a:endParaRPr lang="en-US" sz="1500" dirty="0">
                        <a:solidFill>
                          <a:schemeClr val="bg1"/>
                        </a:solidFill>
                        <a:latin typeface="Arial"/>
                        <a:cs typeface="Arial"/>
                      </a:endParaRP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500" dirty="0" smtClean="0">
                          <a:solidFill>
                            <a:schemeClr val="bg1"/>
                          </a:solidFill>
                          <a:latin typeface="Arial"/>
                          <a:cs typeface="Arial"/>
                        </a:rPr>
                        <a:t>Responses</a:t>
                      </a:r>
                      <a:endParaRPr lang="en-US" sz="1500" dirty="0">
                        <a:solidFill>
                          <a:schemeClr val="bg1"/>
                        </a:solidFill>
                        <a:latin typeface="Arial"/>
                        <a:cs typeface="Arial"/>
                      </a:endParaRPr>
                    </a:p>
                  </a:txBody>
                  <a:tcPr marT="60960" marB="6096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r>
              <a:tr h="416167">
                <a:tc>
                  <a:txBody>
                    <a:bodyPr/>
                    <a:lstStyle/>
                    <a:p>
                      <a:r>
                        <a:rPr lang="en-US" sz="1400" dirty="0" smtClean="0">
                          <a:solidFill>
                            <a:schemeClr val="tx1"/>
                          </a:solidFill>
                          <a:latin typeface="Arial"/>
                          <a:cs typeface="Arial"/>
                        </a:rPr>
                        <a:t>Less than one year</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10.00%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10</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6167">
                <a:tc>
                  <a:txBody>
                    <a:bodyPr/>
                    <a:lstStyle/>
                    <a:p>
                      <a:r>
                        <a:rPr lang="en-US" sz="1400" dirty="0" smtClean="0">
                          <a:solidFill>
                            <a:schemeClr val="tx1"/>
                          </a:solidFill>
                          <a:latin typeface="Arial"/>
                          <a:cs typeface="Arial"/>
                        </a:rPr>
                        <a:t>1 to 3 years</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10.00%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10</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6167">
                <a:tc>
                  <a:txBody>
                    <a:bodyPr/>
                    <a:lstStyle/>
                    <a:p>
                      <a:r>
                        <a:rPr lang="en-US" sz="1400" dirty="0" smtClean="0">
                          <a:solidFill>
                            <a:schemeClr val="tx1"/>
                          </a:solidFill>
                          <a:latin typeface="Arial"/>
                          <a:cs typeface="Arial"/>
                        </a:rPr>
                        <a:t>3 to 5 years</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25.00%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25</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6167">
                <a:tc>
                  <a:txBody>
                    <a:bodyPr/>
                    <a:lstStyle/>
                    <a:p>
                      <a:r>
                        <a:rPr lang="en-US" sz="1400" dirty="0" smtClean="0">
                          <a:solidFill>
                            <a:schemeClr val="tx1"/>
                          </a:solidFill>
                          <a:latin typeface="Arial"/>
                          <a:cs typeface="Arial"/>
                        </a:rPr>
                        <a:t>5 to 7 years</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15.00%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15</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6167">
                <a:tc>
                  <a:txBody>
                    <a:bodyPr/>
                    <a:lstStyle/>
                    <a:p>
                      <a:r>
                        <a:rPr lang="en-US" sz="1400" dirty="0" smtClean="0">
                          <a:solidFill>
                            <a:schemeClr val="tx1"/>
                          </a:solidFill>
                          <a:latin typeface="Arial"/>
                          <a:cs typeface="Arial"/>
                        </a:rPr>
                        <a:t>More than seven</a:t>
                      </a:r>
                      <a:r>
                        <a:rPr lang="en-US" sz="1400" baseline="0" dirty="0" smtClean="0">
                          <a:solidFill>
                            <a:schemeClr val="tx1"/>
                          </a:solidFill>
                          <a:latin typeface="Arial"/>
                          <a:cs typeface="Arial"/>
                        </a:rPr>
                        <a:t> years</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40.00%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40</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6167">
                <a:tc>
                  <a:txBody>
                    <a:bodyPr/>
                    <a:lstStyle/>
                    <a:p>
                      <a:r>
                        <a:rPr lang="en-US" sz="1400" dirty="0" smtClean="0">
                          <a:solidFill>
                            <a:srgbClr val="FFFFFF"/>
                          </a:solidFill>
                          <a:latin typeface="Arial"/>
                          <a:cs typeface="Arial"/>
                        </a:rPr>
                        <a:t>Total</a:t>
                      </a:r>
                      <a:endParaRPr lang="en-US" sz="1400" dirty="0">
                        <a:solidFill>
                          <a:srgbClr val="FFFFFF"/>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400" dirty="0">
                        <a:solidFill>
                          <a:srgbClr val="FFFFFF"/>
                        </a:solidFill>
                        <a:latin typeface="Arial"/>
                        <a:cs typeface="Arial"/>
                      </a:endParaRP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400" dirty="0" smtClean="0">
                          <a:solidFill>
                            <a:srgbClr val="FFFFFF"/>
                          </a:solidFill>
                          <a:latin typeface="Arial"/>
                          <a:cs typeface="Arial"/>
                        </a:rPr>
                        <a:t>100</a:t>
                      </a:r>
                      <a:endParaRPr lang="en-US" sz="1400" dirty="0">
                        <a:solidFill>
                          <a:srgbClr val="FFFFFF"/>
                        </a:solidFill>
                        <a:latin typeface="Arial"/>
                        <a:cs typeface="Arial"/>
                      </a:endParaRPr>
                    </a:p>
                  </a:txBody>
                  <a:tcPr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r>
            </a:tbl>
          </a:graphicData>
        </a:graphic>
      </p:graphicFrame>
      <p:sp>
        <p:nvSpPr>
          <p:cNvPr id="7" name="Text Placeholder 6"/>
          <p:cNvSpPr>
            <a:spLocks noGrp="1"/>
          </p:cNvSpPr>
          <p:nvPr>
            <p:ph type="body" sz="quarter" idx="11"/>
          </p:nvPr>
        </p:nvSpPr>
        <p:spPr>
          <a:xfrm>
            <a:off x="115889" y="965200"/>
            <a:ext cx="4478337" cy="349251"/>
          </a:xfrm>
        </p:spPr>
        <p:txBody>
          <a:bodyPr/>
          <a:lstStyle/>
          <a:p>
            <a:pPr lvl="0"/>
            <a:r>
              <a:rPr lang="en-US" dirty="0" smtClean="0"/>
              <a:t>Click to edit Master text styles</a:t>
            </a:r>
            <a:endParaRPr lang="en-US" dirty="0"/>
          </a:p>
        </p:txBody>
      </p:sp>
    </p:spTree>
    <p:extLst>
      <p:ext uri="{BB962C8B-B14F-4D97-AF65-F5344CB8AC3E}">
        <p14:creationId xmlns:p14="http://schemas.microsoft.com/office/powerpoint/2010/main" val="661103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solidFill>
                  <a:srgbClr val="CCCCCC"/>
                </a:solidFill>
              </a:rPr>
              <a:pPr/>
              <a:t>‹#›</a:t>
            </a:fld>
            <a:endParaRPr lang="en-US">
              <a:solidFill>
                <a:srgbClr val="CCCCCC"/>
              </a:solidFill>
            </a:endParaRPr>
          </a:p>
        </p:txBody>
      </p:sp>
      <p:sp>
        <p:nvSpPr>
          <p:cNvPr id="13" name="Text Placeholder 12"/>
          <p:cNvSpPr>
            <a:spLocks noGrp="1"/>
          </p:cNvSpPr>
          <p:nvPr>
            <p:ph type="body" sz="quarter" idx="13"/>
          </p:nvPr>
        </p:nvSpPr>
        <p:spPr>
          <a:xfrm>
            <a:off x="204788" y="5174558"/>
            <a:ext cx="4576388" cy="467783"/>
          </a:xfrm>
        </p:spPr>
        <p:txBody>
          <a:bodyPr/>
          <a:lstStyle>
            <a:lvl1pPr>
              <a:defRPr b="0"/>
            </a:lvl1pPr>
          </a:lstStyle>
          <a:p>
            <a:pPr lvl="0"/>
            <a:r>
              <a:rPr lang="en-US" dirty="0" smtClean="0"/>
              <a:t>Click to edit</a:t>
            </a:r>
            <a:endParaRPr lang="en-US" dirty="0"/>
          </a:p>
        </p:txBody>
      </p:sp>
      <p:sp>
        <p:nvSpPr>
          <p:cNvPr id="17" name="Title 16"/>
          <p:cNvSpPr>
            <a:spLocks noGrp="1"/>
          </p:cNvSpPr>
          <p:nvPr>
            <p:ph type="title"/>
          </p:nvPr>
        </p:nvSpPr>
        <p:spPr>
          <a:xfrm>
            <a:off x="204788" y="3292360"/>
            <a:ext cx="8229600" cy="1143000"/>
          </a:xfrm>
        </p:spPr>
        <p:txBody>
          <a:bodyPr/>
          <a:lstStyle/>
          <a:p>
            <a:r>
              <a:rPr lang="en-US" dirty="0" smtClean="0"/>
              <a:t>Click to edit Master title style</a:t>
            </a:r>
            <a:endParaRPr lang="en-US" dirty="0"/>
          </a:p>
        </p:txBody>
      </p:sp>
      <p:sp>
        <p:nvSpPr>
          <p:cNvPr id="16" name="Text Placeholder 5"/>
          <p:cNvSpPr>
            <a:spLocks noGrp="1"/>
          </p:cNvSpPr>
          <p:nvPr>
            <p:ph type="body" sz="quarter" idx="17" hasCustomPrompt="1"/>
          </p:nvPr>
        </p:nvSpPr>
        <p:spPr>
          <a:xfrm>
            <a:off x="204788" y="4222366"/>
            <a:ext cx="3859212" cy="374649"/>
          </a:xfrm>
        </p:spPr>
        <p:txBody>
          <a:bodyPr/>
          <a:lstStyle>
            <a:lvl2pPr marL="4763" indent="0">
              <a:buNone/>
              <a:defRPr sz="1600">
                <a:solidFill>
                  <a:schemeClr val="bg1">
                    <a:lumMod val="50000"/>
                  </a:schemeClr>
                </a:solidFill>
                <a:latin typeface="Arial"/>
                <a:cs typeface="Arial"/>
              </a:defRPr>
            </a:lvl2pPr>
          </a:lstStyle>
          <a:p>
            <a:pPr lvl="1"/>
            <a:r>
              <a:rPr lang="en-US" dirty="0" smtClean="0"/>
              <a:t>Total Responses</a:t>
            </a:r>
            <a:endParaRPr lang="en-US" dirty="0"/>
          </a:p>
        </p:txBody>
      </p:sp>
      <p:sp>
        <p:nvSpPr>
          <p:cNvPr id="7" name="Text Placeholder 12"/>
          <p:cNvSpPr>
            <a:spLocks noGrp="1"/>
          </p:cNvSpPr>
          <p:nvPr>
            <p:ph type="body" sz="quarter" idx="18"/>
          </p:nvPr>
        </p:nvSpPr>
        <p:spPr>
          <a:xfrm>
            <a:off x="204788" y="5699603"/>
            <a:ext cx="4576388" cy="467783"/>
          </a:xfrm>
        </p:spPr>
        <p:txBody>
          <a:bodyPr/>
          <a:lstStyle>
            <a:lvl1pPr>
              <a:defRPr b="0"/>
            </a:lvl1pPr>
          </a:lstStyle>
          <a:p>
            <a:pPr lvl="0"/>
            <a:r>
              <a:rPr lang="en-US" dirty="0" smtClean="0"/>
              <a:t>Click to edit</a:t>
            </a:r>
            <a:endParaRPr lang="en-US" dirty="0"/>
          </a:p>
        </p:txBody>
      </p:sp>
    </p:spTree>
    <p:extLst>
      <p:ext uri="{BB962C8B-B14F-4D97-AF65-F5344CB8AC3E}">
        <p14:creationId xmlns:p14="http://schemas.microsoft.com/office/powerpoint/2010/main" val="3044479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5BE9633-D434-4A98-A2CF-B230DE676F63}" type="datetimeFigureOut">
              <a:rPr lang="en-US" smtClean="0"/>
              <a:pPr/>
              <a:t>7/30/2019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A7E9046-714C-4ABE-9BD5-DE2BDAB48F1F}"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3326145"/>
            <a:ext cx="5661618" cy="1646307"/>
          </a:xfrm>
        </p:spPr>
        <p:txBody>
          <a:bodyPr anchor="b">
            <a:normAutofit/>
          </a:bodyPr>
          <a:lstStyle>
            <a:lvl1pPr marL="0" indent="0">
              <a:buNone/>
              <a:defRPr sz="3600" b="1" baseline="0">
                <a:solidFill>
                  <a:schemeClr val="tx1"/>
                </a:solidFill>
              </a:defRPr>
            </a:lvl1pPr>
          </a:lstStyle>
          <a:p>
            <a:pPr lvl="0"/>
            <a:r>
              <a:rPr lang="en-US" dirty="0" smtClean="0"/>
              <a:t>Add the title of your presentation here</a:t>
            </a:r>
            <a:endParaRPr lang="en-US" dirty="0"/>
          </a:p>
        </p:txBody>
      </p:sp>
      <p:grpSp>
        <p:nvGrpSpPr>
          <p:cNvPr id="10" name="Group 9"/>
          <p:cNvGrpSpPr/>
          <p:nvPr userDrawn="1"/>
        </p:nvGrpSpPr>
        <p:grpSpPr>
          <a:xfrm>
            <a:off x="3389891" y="6482698"/>
            <a:ext cx="1874480" cy="318303"/>
            <a:chOff x="3519449" y="4886156"/>
            <a:chExt cx="1874480" cy="238727"/>
          </a:xfrm>
        </p:grpSpPr>
        <p:sp>
          <p:nvSpPr>
            <p:cNvPr id="11" name="Subtitle 1"/>
            <p:cNvSpPr txBox="1">
              <a:spLocks/>
            </p:cNvSpPr>
            <p:nvPr userDrawn="1"/>
          </p:nvSpPr>
          <p:spPr>
            <a:xfrm>
              <a:off x="3519449" y="4886156"/>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smtClean="0">
                  <a:solidFill>
                    <a:srgbClr val="FFFFFF"/>
                  </a:solidFill>
                  <a:latin typeface="Helvetica Neue"/>
                  <a:cs typeface="Helvetica Neue"/>
                </a:rPr>
                <a:t>Powered by</a:t>
              </a:r>
              <a:endParaRPr lang="en-US" sz="800" dirty="0">
                <a:solidFill>
                  <a:srgbClr val="FFFFFF"/>
                </a:solidFill>
                <a:latin typeface="Helvetica Neue"/>
                <a:cs typeface="Helvetica Neue"/>
              </a:endParaRPr>
            </a:p>
          </p:txBody>
        </p:sp>
        <p:pic>
          <p:nvPicPr>
            <p:cNvPr id="12" name="Picture 11" descr="sm_logo_reversed1colo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4796" y="4895292"/>
              <a:ext cx="1109133" cy="229591"/>
            </a:xfrm>
            <a:prstGeom prst="rect">
              <a:avLst/>
            </a:prstGeom>
          </p:spPr>
        </p:pic>
      </p:grpSp>
      <p:sp>
        <p:nvSpPr>
          <p:cNvPr id="3" name="Text Placeholder 2"/>
          <p:cNvSpPr>
            <a:spLocks noGrp="1"/>
          </p:cNvSpPr>
          <p:nvPr>
            <p:ph type="body" sz="quarter" idx="12"/>
          </p:nvPr>
        </p:nvSpPr>
        <p:spPr>
          <a:xfrm>
            <a:off x="257176" y="4976690"/>
            <a:ext cx="3897313" cy="499533"/>
          </a:xfrm>
        </p:spPr>
        <p:txBody>
          <a:bodyPr/>
          <a:lstStyle/>
          <a:p>
            <a:pPr lvl="0"/>
            <a:r>
              <a:rPr lang="en-US" dirty="0" smtClean="0"/>
              <a:t>Click to edit Master text styles</a:t>
            </a:r>
            <a:endParaRPr lang="en-US" dirty="0"/>
          </a:p>
        </p:txBody>
      </p:sp>
    </p:spTree>
    <p:extLst>
      <p:ext uri="{BB962C8B-B14F-4D97-AF65-F5344CB8AC3E}">
        <p14:creationId xmlns:p14="http://schemas.microsoft.com/office/powerpoint/2010/main" val="2137891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solidFill>
                  <a:srgbClr val="CCCCCC"/>
                </a:solidFill>
              </a:rPr>
              <a:pPr/>
              <a:t>‹#›</a:t>
            </a:fld>
            <a:endParaRPr lang="en-US">
              <a:solidFill>
                <a:srgbClr val="CCCCCC"/>
              </a:solidFill>
            </a:endParaRPr>
          </a:p>
        </p:txBody>
      </p:sp>
    </p:spTree>
    <p:extLst>
      <p:ext uri="{BB962C8B-B14F-4D97-AF65-F5344CB8AC3E}">
        <p14:creationId xmlns:p14="http://schemas.microsoft.com/office/powerpoint/2010/main" val="3077792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88B48FB-E956-2048-9E74-C69E7CAA26CC}" type="slidenum">
              <a:rPr lang="en-US" smtClean="0">
                <a:solidFill>
                  <a:srgbClr val="CCCCCC"/>
                </a:solidFill>
              </a:rPr>
              <a:pPr/>
              <a:t>‹#›</a:t>
            </a:fld>
            <a:endParaRPr lang="en-US">
              <a:solidFill>
                <a:srgbClr val="CCCCCC"/>
              </a:solidFill>
            </a:endParaRPr>
          </a:p>
        </p:txBody>
      </p:sp>
      <p:sp>
        <p:nvSpPr>
          <p:cNvPr id="7" name="Text Placeholder 6"/>
          <p:cNvSpPr>
            <a:spLocks noGrp="1"/>
          </p:cNvSpPr>
          <p:nvPr>
            <p:ph type="body" sz="quarter" idx="13"/>
          </p:nvPr>
        </p:nvSpPr>
        <p:spPr>
          <a:xfrm>
            <a:off x="115889" y="965200"/>
            <a:ext cx="3887787" cy="349251"/>
          </a:xfrm>
        </p:spPr>
        <p:txBody>
          <a:bodyPr/>
          <a:lstStyle/>
          <a:p>
            <a:pPr lvl="0"/>
            <a:r>
              <a:rPr lang="en-US" dirty="0" smtClean="0"/>
              <a:t>Click to edit Master text styles</a:t>
            </a:r>
          </a:p>
        </p:txBody>
      </p:sp>
    </p:spTree>
    <p:extLst>
      <p:ext uri="{BB962C8B-B14F-4D97-AF65-F5344CB8AC3E}">
        <p14:creationId xmlns:p14="http://schemas.microsoft.com/office/powerpoint/2010/main" val="3766852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88B48FB-E956-2048-9E74-C69E7CAA26CC}" type="slidenum">
              <a:rPr lang="en-US" smtClean="0">
                <a:solidFill>
                  <a:srgbClr val="CCCCCC"/>
                </a:solidFill>
              </a:rPr>
              <a:pPr/>
              <a:t>‹#›</a:t>
            </a:fld>
            <a:endParaRPr lang="en-US">
              <a:solidFill>
                <a:srgbClr val="CCCCCC"/>
              </a:solidFill>
            </a:endParaRPr>
          </a:p>
        </p:txBody>
      </p:sp>
      <p:graphicFrame>
        <p:nvGraphicFramePr>
          <p:cNvPr id="5" name="Table 4"/>
          <p:cNvGraphicFramePr>
            <a:graphicFrameLocks noGrp="1"/>
          </p:cNvGraphicFramePr>
          <p:nvPr userDrawn="1">
            <p:extLst/>
          </p:nvPr>
        </p:nvGraphicFramePr>
        <p:xfrm>
          <a:off x="204788" y="1403201"/>
          <a:ext cx="5953649" cy="2913167"/>
        </p:xfrm>
        <a:graphic>
          <a:graphicData uri="http://schemas.openxmlformats.org/drawingml/2006/table">
            <a:tbl>
              <a:tblPr firstRow="1" lastRow="1" bandRow="1">
                <a:tableStyleId>{1FECB4D8-DB02-4DC6-A0A2-4F2EBAE1DC90}</a:tableStyleId>
              </a:tblPr>
              <a:tblGrid>
                <a:gridCol w="4802370"/>
                <a:gridCol w="716414"/>
                <a:gridCol w="434865"/>
              </a:tblGrid>
              <a:tr h="416167">
                <a:tc>
                  <a:txBody>
                    <a:bodyPr/>
                    <a:lstStyle/>
                    <a:p>
                      <a:r>
                        <a:rPr lang="en-US" sz="1500" dirty="0" smtClean="0">
                          <a:solidFill>
                            <a:schemeClr val="bg1"/>
                          </a:solidFill>
                          <a:latin typeface="Arial"/>
                          <a:cs typeface="Arial"/>
                        </a:rPr>
                        <a:t>Answer Choices</a:t>
                      </a:r>
                      <a:endParaRPr lang="en-US" sz="1500" dirty="0">
                        <a:solidFill>
                          <a:schemeClr val="bg1"/>
                        </a:solidFill>
                        <a:latin typeface="Arial"/>
                        <a:cs typeface="Arial"/>
                      </a:endParaRP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500" dirty="0" smtClean="0">
                          <a:solidFill>
                            <a:schemeClr val="bg1"/>
                          </a:solidFill>
                          <a:latin typeface="Arial"/>
                          <a:cs typeface="Arial"/>
                        </a:rPr>
                        <a:t>Responses</a:t>
                      </a:r>
                      <a:endParaRPr lang="en-US" sz="1500" dirty="0">
                        <a:solidFill>
                          <a:schemeClr val="bg1"/>
                        </a:solidFill>
                        <a:latin typeface="Arial"/>
                        <a:cs typeface="Arial"/>
                      </a:endParaRPr>
                    </a:p>
                  </a:txBody>
                  <a:tcPr marT="60960" marB="6096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r>
              <a:tr h="416167">
                <a:tc>
                  <a:txBody>
                    <a:bodyPr/>
                    <a:lstStyle/>
                    <a:p>
                      <a:r>
                        <a:rPr lang="en-US" sz="1400" dirty="0" smtClean="0">
                          <a:solidFill>
                            <a:schemeClr val="tx1"/>
                          </a:solidFill>
                          <a:latin typeface="Arial"/>
                          <a:cs typeface="Arial"/>
                        </a:rPr>
                        <a:t>Less than one year</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10.00%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10</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6167">
                <a:tc>
                  <a:txBody>
                    <a:bodyPr/>
                    <a:lstStyle/>
                    <a:p>
                      <a:r>
                        <a:rPr lang="en-US" sz="1400" dirty="0" smtClean="0">
                          <a:solidFill>
                            <a:schemeClr val="tx1"/>
                          </a:solidFill>
                          <a:latin typeface="Arial"/>
                          <a:cs typeface="Arial"/>
                        </a:rPr>
                        <a:t>1 to 3 years</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10.00%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10</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6167">
                <a:tc>
                  <a:txBody>
                    <a:bodyPr/>
                    <a:lstStyle/>
                    <a:p>
                      <a:r>
                        <a:rPr lang="en-US" sz="1400" dirty="0" smtClean="0">
                          <a:solidFill>
                            <a:schemeClr val="tx1"/>
                          </a:solidFill>
                          <a:latin typeface="Arial"/>
                          <a:cs typeface="Arial"/>
                        </a:rPr>
                        <a:t>3 to 5 years</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25.00%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25</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6167">
                <a:tc>
                  <a:txBody>
                    <a:bodyPr/>
                    <a:lstStyle/>
                    <a:p>
                      <a:r>
                        <a:rPr lang="en-US" sz="1400" dirty="0" smtClean="0">
                          <a:solidFill>
                            <a:schemeClr val="tx1"/>
                          </a:solidFill>
                          <a:latin typeface="Arial"/>
                          <a:cs typeface="Arial"/>
                        </a:rPr>
                        <a:t>5 to 7 years</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15.00%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15</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6167">
                <a:tc>
                  <a:txBody>
                    <a:bodyPr/>
                    <a:lstStyle/>
                    <a:p>
                      <a:r>
                        <a:rPr lang="en-US" sz="1400" dirty="0" smtClean="0">
                          <a:solidFill>
                            <a:schemeClr val="tx1"/>
                          </a:solidFill>
                          <a:latin typeface="Arial"/>
                          <a:cs typeface="Arial"/>
                        </a:rPr>
                        <a:t>More than seven</a:t>
                      </a:r>
                      <a:r>
                        <a:rPr lang="en-US" sz="1400" baseline="0" dirty="0" smtClean="0">
                          <a:solidFill>
                            <a:schemeClr val="tx1"/>
                          </a:solidFill>
                          <a:latin typeface="Arial"/>
                          <a:cs typeface="Arial"/>
                        </a:rPr>
                        <a:t> years</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40.00%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40</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6167">
                <a:tc>
                  <a:txBody>
                    <a:bodyPr/>
                    <a:lstStyle/>
                    <a:p>
                      <a:r>
                        <a:rPr lang="en-US" sz="1400" dirty="0" smtClean="0">
                          <a:solidFill>
                            <a:srgbClr val="FFFFFF"/>
                          </a:solidFill>
                          <a:latin typeface="Arial"/>
                          <a:cs typeface="Arial"/>
                        </a:rPr>
                        <a:t>Total</a:t>
                      </a:r>
                      <a:endParaRPr lang="en-US" sz="1400" dirty="0">
                        <a:solidFill>
                          <a:srgbClr val="FFFFFF"/>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400" dirty="0">
                        <a:solidFill>
                          <a:srgbClr val="FFFFFF"/>
                        </a:solidFill>
                        <a:latin typeface="Arial"/>
                        <a:cs typeface="Arial"/>
                      </a:endParaRP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400" dirty="0" smtClean="0">
                          <a:solidFill>
                            <a:srgbClr val="FFFFFF"/>
                          </a:solidFill>
                          <a:latin typeface="Arial"/>
                          <a:cs typeface="Arial"/>
                        </a:rPr>
                        <a:t>100</a:t>
                      </a:r>
                      <a:endParaRPr lang="en-US" sz="1400" dirty="0">
                        <a:solidFill>
                          <a:srgbClr val="FFFFFF"/>
                        </a:solidFill>
                        <a:latin typeface="Arial"/>
                        <a:cs typeface="Arial"/>
                      </a:endParaRPr>
                    </a:p>
                  </a:txBody>
                  <a:tcPr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r>
            </a:tbl>
          </a:graphicData>
        </a:graphic>
      </p:graphicFrame>
      <p:sp>
        <p:nvSpPr>
          <p:cNvPr id="7" name="Text Placeholder 6"/>
          <p:cNvSpPr>
            <a:spLocks noGrp="1"/>
          </p:cNvSpPr>
          <p:nvPr>
            <p:ph type="body" sz="quarter" idx="11"/>
          </p:nvPr>
        </p:nvSpPr>
        <p:spPr>
          <a:xfrm>
            <a:off x="115889" y="965200"/>
            <a:ext cx="4478337" cy="349251"/>
          </a:xfrm>
        </p:spPr>
        <p:txBody>
          <a:bodyPr/>
          <a:lstStyle/>
          <a:p>
            <a:pPr lvl="0"/>
            <a:r>
              <a:rPr lang="en-US" dirty="0" smtClean="0"/>
              <a:t>Click to edit Master text styles</a:t>
            </a:r>
            <a:endParaRPr lang="en-US" dirty="0"/>
          </a:p>
        </p:txBody>
      </p:sp>
    </p:spTree>
    <p:extLst>
      <p:ext uri="{BB962C8B-B14F-4D97-AF65-F5344CB8AC3E}">
        <p14:creationId xmlns:p14="http://schemas.microsoft.com/office/powerpoint/2010/main" val="2378940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solidFill>
                  <a:srgbClr val="CCCCCC"/>
                </a:solidFill>
              </a:rPr>
              <a:pPr/>
              <a:t>‹#›</a:t>
            </a:fld>
            <a:endParaRPr lang="en-US">
              <a:solidFill>
                <a:srgbClr val="CCCCCC"/>
              </a:solidFill>
            </a:endParaRPr>
          </a:p>
        </p:txBody>
      </p:sp>
      <p:sp>
        <p:nvSpPr>
          <p:cNvPr id="13" name="Text Placeholder 12"/>
          <p:cNvSpPr>
            <a:spLocks noGrp="1"/>
          </p:cNvSpPr>
          <p:nvPr>
            <p:ph type="body" sz="quarter" idx="13"/>
          </p:nvPr>
        </p:nvSpPr>
        <p:spPr>
          <a:xfrm>
            <a:off x="204788" y="5174558"/>
            <a:ext cx="4576388" cy="467783"/>
          </a:xfrm>
        </p:spPr>
        <p:txBody>
          <a:bodyPr/>
          <a:lstStyle>
            <a:lvl1pPr>
              <a:defRPr b="0"/>
            </a:lvl1pPr>
          </a:lstStyle>
          <a:p>
            <a:pPr lvl="0"/>
            <a:r>
              <a:rPr lang="en-US" dirty="0" smtClean="0"/>
              <a:t>Click to edit</a:t>
            </a:r>
            <a:endParaRPr lang="en-US" dirty="0"/>
          </a:p>
        </p:txBody>
      </p:sp>
      <p:sp>
        <p:nvSpPr>
          <p:cNvPr id="17" name="Title 16"/>
          <p:cNvSpPr>
            <a:spLocks noGrp="1"/>
          </p:cNvSpPr>
          <p:nvPr>
            <p:ph type="title"/>
          </p:nvPr>
        </p:nvSpPr>
        <p:spPr>
          <a:xfrm>
            <a:off x="204788" y="3292360"/>
            <a:ext cx="8229600" cy="1143000"/>
          </a:xfrm>
        </p:spPr>
        <p:txBody>
          <a:bodyPr/>
          <a:lstStyle/>
          <a:p>
            <a:r>
              <a:rPr lang="en-US" dirty="0" smtClean="0"/>
              <a:t>Click to edit Master title style</a:t>
            </a:r>
            <a:endParaRPr lang="en-US" dirty="0"/>
          </a:p>
        </p:txBody>
      </p:sp>
      <p:sp>
        <p:nvSpPr>
          <p:cNvPr id="16" name="Text Placeholder 5"/>
          <p:cNvSpPr>
            <a:spLocks noGrp="1"/>
          </p:cNvSpPr>
          <p:nvPr>
            <p:ph type="body" sz="quarter" idx="17" hasCustomPrompt="1"/>
          </p:nvPr>
        </p:nvSpPr>
        <p:spPr>
          <a:xfrm>
            <a:off x="204788" y="4222366"/>
            <a:ext cx="3859212" cy="374649"/>
          </a:xfrm>
        </p:spPr>
        <p:txBody>
          <a:bodyPr/>
          <a:lstStyle>
            <a:lvl2pPr marL="4763" indent="0">
              <a:buNone/>
              <a:defRPr sz="1600">
                <a:solidFill>
                  <a:schemeClr val="bg1">
                    <a:lumMod val="50000"/>
                  </a:schemeClr>
                </a:solidFill>
                <a:latin typeface="Arial"/>
                <a:cs typeface="Arial"/>
              </a:defRPr>
            </a:lvl2pPr>
          </a:lstStyle>
          <a:p>
            <a:pPr lvl="1"/>
            <a:r>
              <a:rPr lang="en-US" dirty="0" smtClean="0"/>
              <a:t>Total Responses</a:t>
            </a:r>
            <a:endParaRPr lang="en-US" dirty="0"/>
          </a:p>
        </p:txBody>
      </p:sp>
      <p:sp>
        <p:nvSpPr>
          <p:cNvPr id="7" name="Text Placeholder 12"/>
          <p:cNvSpPr>
            <a:spLocks noGrp="1"/>
          </p:cNvSpPr>
          <p:nvPr>
            <p:ph type="body" sz="quarter" idx="18"/>
          </p:nvPr>
        </p:nvSpPr>
        <p:spPr>
          <a:xfrm>
            <a:off x="204788" y="5699603"/>
            <a:ext cx="4576388" cy="467783"/>
          </a:xfrm>
        </p:spPr>
        <p:txBody>
          <a:bodyPr/>
          <a:lstStyle>
            <a:lvl1pPr>
              <a:defRPr b="0"/>
            </a:lvl1pPr>
          </a:lstStyle>
          <a:p>
            <a:pPr lvl="0"/>
            <a:r>
              <a:rPr lang="en-US" dirty="0" smtClean="0"/>
              <a:t>Click to edit</a:t>
            </a:r>
            <a:endParaRPr lang="en-US" dirty="0"/>
          </a:p>
        </p:txBody>
      </p:sp>
    </p:spTree>
    <p:extLst>
      <p:ext uri="{BB962C8B-B14F-4D97-AF65-F5344CB8AC3E}">
        <p14:creationId xmlns:p14="http://schemas.microsoft.com/office/powerpoint/2010/main" val="33182357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solidFill>
                  <a:srgbClr val="CCCCCC"/>
                </a:solidFill>
              </a:rPr>
              <a:pPr/>
              <a:t>‹#›</a:t>
            </a:fld>
            <a:endParaRPr lang="en-US">
              <a:solidFill>
                <a:srgbClr val="CCCCCC"/>
              </a:solidFill>
            </a:endParaRPr>
          </a:p>
        </p:txBody>
      </p:sp>
      <p:sp>
        <p:nvSpPr>
          <p:cNvPr id="13" name="Text Placeholder 12"/>
          <p:cNvSpPr>
            <a:spLocks noGrp="1"/>
          </p:cNvSpPr>
          <p:nvPr>
            <p:ph type="body" sz="quarter" idx="13"/>
          </p:nvPr>
        </p:nvSpPr>
        <p:spPr>
          <a:xfrm>
            <a:off x="204788" y="5174558"/>
            <a:ext cx="4576388" cy="467783"/>
          </a:xfrm>
        </p:spPr>
        <p:txBody>
          <a:bodyPr/>
          <a:lstStyle>
            <a:lvl1pPr>
              <a:defRPr b="0"/>
            </a:lvl1pPr>
          </a:lstStyle>
          <a:p>
            <a:pPr lvl="0"/>
            <a:r>
              <a:rPr lang="en-US" dirty="0" smtClean="0"/>
              <a:t>Click to edit</a:t>
            </a:r>
            <a:endParaRPr lang="en-US" dirty="0"/>
          </a:p>
        </p:txBody>
      </p:sp>
      <p:sp>
        <p:nvSpPr>
          <p:cNvPr id="17" name="Title 16"/>
          <p:cNvSpPr>
            <a:spLocks noGrp="1"/>
          </p:cNvSpPr>
          <p:nvPr>
            <p:ph type="title"/>
          </p:nvPr>
        </p:nvSpPr>
        <p:spPr>
          <a:xfrm>
            <a:off x="204788" y="3292360"/>
            <a:ext cx="8229600" cy="1143000"/>
          </a:xfrm>
        </p:spPr>
        <p:txBody>
          <a:bodyPr/>
          <a:lstStyle/>
          <a:p>
            <a:r>
              <a:rPr lang="en-US" dirty="0" smtClean="0"/>
              <a:t>Click to edit Master title style</a:t>
            </a:r>
            <a:endParaRPr lang="en-US" dirty="0"/>
          </a:p>
        </p:txBody>
      </p:sp>
      <p:sp>
        <p:nvSpPr>
          <p:cNvPr id="16" name="Text Placeholder 5"/>
          <p:cNvSpPr>
            <a:spLocks noGrp="1"/>
          </p:cNvSpPr>
          <p:nvPr>
            <p:ph type="body" sz="quarter" idx="17" hasCustomPrompt="1"/>
          </p:nvPr>
        </p:nvSpPr>
        <p:spPr>
          <a:xfrm>
            <a:off x="204788" y="4222366"/>
            <a:ext cx="3859212" cy="374649"/>
          </a:xfrm>
        </p:spPr>
        <p:txBody>
          <a:bodyPr/>
          <a:lstStyle>
            <a:lvl2pPr marL="4763" indent="0">
              <a:buNone/>
              <a:defRPr sz="1600">
                <a:solidFill>
                  <a:schemeClr val="bg1">
                    <a:lumMod val="50000"/>
                  </a:schemeClr>
                </a:solidFill>
                <a:latin typeface="Arial"/>
                <a:cs typeface="Arial"/>
              </a:defRPr>
            </a:lvl2pPr>
          </a:lstStyle>
          <a:p>
            <a:pPr lvl="1"/>
            <a:r>
              <a:rPr lang="en-US" dirty="0" smtClean="0"/>
              <a:t>Total Responses</a:t>
            </a:r>
            <a:endParaRPr lang="en-US" dirty="0"/>
          </a:p>
        </p:txBody>
      </p:sp>
      <p:sp>
        <p:nvSpPr>
          <p:cNvPr id="7" name="Text Placeholder 12"/>
          <p:cNvSpPr>
            <a:spLocks noGrp="1"/>
          </p:cNvSpPr>
          <p:nvPr>
            <p:ph type="body" sz="quarter" idx="18"/>
          </p:nvPr>
        </p:nvSpPr>
        <p:spPr>
          <a:xfrm>
            <a:off x="204788" y="5699603"/>
            <a:ext cx="4576388" cy="467783"/>
          </a:xfrm>
        </p:spPr>
        <p:txBody>
          <a:bodyPr/>
          <a:lstStyle>
            <a:lvl1pPr>
              <a:defRPr b="0"/>
            </a:lvl1pPr>
          </a:lstStyle>
          <a:p>
            <a:pPr lvl="0"/>
            <a:r>
              <a:rPr lang="en-US" dirty="0" smtClean="0"/>
              <a:t>Click to edit</a:t>
            </a:r>
            <a:endParaRPr lang="en-US" dirty="0"/>
          </a:p>
        </p:txBody>
      </p:sp>
    </p:spTree>
    <p:extLst>
      <p:ext uri="{BB962C8B-B14F-4D97-AF65-F5344CB8AC3E}">
        <p14:creationId xmlns:p14="http://schemas.microsoft.com/office/powerpoint/2010/main" val="4064372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3326145"/>
            <a:ext cx="5661618" cy="1646307"/>
          </a:xfrm>
        </p:spPr>
        <p:txBody>
          <a:bodyPr anchor="b">
            <a:normAutofit/>
          </a:bodyPr>
          <a:lstStyle>
            <a:lvl1pPr marL="0" indent="0">
              <a:buNone/>
              <a:defRPr sz="3600" b="1" baseline="0">
                <a:solidFill>
                  <a:schemeClr val="tx1"/>
                </a:solidFill>
              </a:defRPr>
            </a:lvl1pPr>
          </a:lstStyle>
          <a:p>
            <a:pPr lvl="0"/>
            <a:r>
              <a:rPr lang="en-US" dirty="0" smtClean="0"/>
              <a:t>Add the title of your presentation here</a:t>
            </a:r>
            <a:endParaRPr lang="en-US" dirty="0"/>
          </a:p>
        </p:txBody>
      </p:sp>
      <p:grpSp>
        <p:nvGrpSpPr>
          <p:cNvPr id="10" name="Group 9"/>
          <p:cNvGrpSpPr/>
          <p:nvPr userDrawn="1"/>
        </p:nvGrpSpPr>
        <p:grpSpPr>
          <a:xfrm>
            <a:off x="3389891" y="6482698"/>
            <a:ext cx="1874480" cy="318303"/>
            <a:chOff x="3519449" y="4886156"/>
            <a:chExt cx="1874480" cy="238727"/>
          </a:xfrm>
        </p:grpSpPr>
        <p:sp>
          <p:nvSpPr>
            <p:cNvPr id="11" name="Subtitle 1"/>
            <p:cNvSpPr txBox="1">
              <a:spLocks/>
            </p:cNvSpPr>
            <p:nvPr userDrawn="1"/>
          </p:nvSpPr>
          <p:spPr>
            <a:xfrm>
              <a:off x="3519449" y="4886156"/>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smtClean="0">
                  <a:solidFill>
                    <a:srgbClr val="FFFFFF"/>
                  </a:solidFill>
                  <a:latin typeface="Helvetica Neue"/>
                  <a:cs typeface="Helvetica Neue"/>
                </a:rPr>
                <a:t>Powered by</a:t>
              </a:r>
              <a:endParaRPr lang="en-US" sz="800" dirty="0">
                <a:solidFill>
                  <a:srgbClr val="FFFFFF"/>
                </a:solidFill>
                <a:latin typeface="Helvetica Neue"/>
                <a:cs typeface="Helvetica Neue"/>
              </a:endParaRPr>
            </a:p>
          </p:txBody>
        </p:sp>
        <p:pic>
          <p:nvPicPr>
            <p:cNvPr id="12" name="Picture 11" descr="sm_logo_reversed1colo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4796" y="4895292"/>
              <a:ext cx="1109133" cy="229591"/>
            </a:xfrm>
            <a:prstGeom prst="rect">
              <a:avLst/>
            </a:prstGeom>
          </p:spPr>
        </p:pic>
      </p:grpSp>
      <p:sp>
        <p:nvSpPr>
          <p:cNvPr id="3" name="Text Placeholder 2"/>
          <p:cNvSpPr>
            <a:spLocks noGrp="1"/>
          </p:cNvSpPr>
          <p:nvPr>
            <p:ph type="body" sz="quarter" idx="12"/>
          </p:nvPr>
        </p:nvSpPr>
        <p:spPr>
          <a:xfrm>
            <a:off x="257176" y="4976690"/>
            <a:ext cx="3897313" cy="499533"/>
          </a:xfrm>
        </p:spPr>
        <p:txBody>
          <a:bodyPr/>
          <a:lstStyle/>
          <a:p>
            <a:pPr lvl="0"/>
            <a:r>
              <a:rPr lang="en-US" dirty="0" smtClean="0"/>
              <a:t>Click to edit Master text styles</a:t>
            </a:r>
            <a:endParaRPr lang="en-US" dirty="0"/>
          </a:p>
        </p:txBody>
      </p:sp>
    </p:spTree>
    <p:extLst>
      <p:ext uri="{BB962C8B-B14F-4D97-AF65-F5344CB8AC3E}">
        <p14:creationId xmlns:p14="http://schemas.microsoft.com/office/powerpoint/2010/main" val="397193533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pPr/>
              <a:t>‹#›</a:t>
            </a:fld>
            <a:endParaRPr lang="en-US"/>
          </a:p>
        </p:txBody>
      </p:sp>
      <p:sp>
        <p:nvSpPr>
          <p:cNvPr id="13" name="Text Placeholder 12"/>
          <p:cNvSpPr>
            <a:spLocks noGrp="1"/>
          </p:cNvSpPr>
          <p:nvPr>
            <p:ph type="body" sz="quarter" idx="13"/>
          </p:nvPr>
        </p:nvSpPr>
        <p:spPr>
          <a:xfrm>
            <a:off x="204788" y="5174558"/>
            <a:ext cx="4576388" cy="467783"/>
          </a:xfrm>
        </p:spPr>
        <p:txBody>
          <a:bodyPr/>
          <a:lstStyle>
            <a:lvl1pPr>
              <a:defRPr b="0"/>
            </a:lvl1pPr>
          </a:lstStyle>
          <a:p>
            <a:pPr lvl="0"/>
            <a:r>
              <a:rPr lang="en-US" dirty="0" smtClean="0"/>
              <a:t>Click to edit</a:t>
            </a:r>
            <a:endParaRPr lang="en-US" dirty="0"/>
          </a:p>
        </p:txBody>
      </p:sp>
      <p:sp>
        <p:nvSpPr>
          <p:cNvPr id="17" name="Title 16"/>
          <p:cNvSpPr>
            <a:spLocks noGrp="1"/>
          </p:cNvSpPr>
          <p:nvPr>
            <p:ph type="title"/>
          </p:nvPr>
        </p:nvSpPr>
        <p:spPr>
          <a:xfrm>
            <a:off x="204788" y="3292360"/>
            <a:ext cx="8229600" cy="1143000"/>
          </a:xfrm>
          <a:prstGeom prst="rect">
            <a:avLst/>
          </a:prstGeom>
        </p:spPr>
        <p:txBody>
          <a:bodyPr/>
          <a:lstStyle/>
          <a:p>
            <a:r>
              <a:rPr lang="en-US" dirty="0" smtClean="0"/>
              <a:t>Click to edit Master title style</a:t>
            </a:r>
            <a:endParaRPr lang="en-US" dirty="0"/>
          </a:p>
        </p:txBody>
      </p:sp>
      <p:sp>
        <p:nvSpPr>
          <p:cNvPr id="16" name="Text Placeholder 5"/>
          <p:cNvSpPr>
            <a:spLocks noGrp="1"/>
          </p:cNvSpPr>
          <p:nvPr>
            <p:ph type="body" sz="quarter" idx="17" hasCustomPrompt="1"/>
          </p:nvPr>
        </p:nvSpPr>
        <p:spPr>
          <a:xfrm>
            <a:off x="204788" y="4222366"/>
            <a:ext cx="3859212" cy="374649"/>
          </a:xfrm>
        </p:spPr>
        <p:txBody>
          <a:bodyPr/>
          <a:lstStyle>
            <a:lvl2pPr marL="4763" indent="0">
              <a:buNone/>
              <a:defRPr sz="1600">
                <a:solidFill>
                  <a:schemeClr val="bg1">
                    <a:lumMod val="50000"/>
                  </a:schemeClr>
                </a:solidFill>
                <a:latin typeface="Arial"/>
                <a:cs typeface="Arial"/>
              </a:defRPr>
            </a:lvl2pPr>
          </a:lstStyle>
          <a:p>
            <a:pPr lvl="1"/>
            <a:r>
              <a:rPr lang="en-US" dirty="0" smtClean="0"/>
              <a:t>Total Responses</a:t>
            </a:r>
            <a:endParaRPr lang="en-US" dirty="0"/>
          </a:p>
        </p:txBody>
      </p:sp>
      <p:sp>
        <p:nvSpPr>
          <p:cNvPr id="7" name="Text Placeholder 12"/>
          <p:cNvSpPr>
            <a:spLocks noGrp="1"/>
          </p:cNvSpPr>
          <p:nvPr>
            <p:ph type="body" sz="quarter" idx="18"/>
          </p:nvPr>
        </p:nvSpPr>
        <p:spPr>
          <a:xfrm>
            <a:off x="204788" y="5699603"/>
            <a:ext cx="4576388" cy="467783"/>
          </a:xfrm>
        </p:spPr>
        <p:txBody>
          <a:bodyPr/>
          <a:lstStyle>
            <a:lvl1pPr>
              <a:defRPr b="0"/>
            </a:lvl1pPr>
          </a:lstStyle>
          <a:p>
            <a:pPr lvl="0"/>
            <a:r>
              <a:rPr lang="en-US" dirty="0" smtClean="0"/>
              <a:t>Click to edit</a:t>
            </a:r>
            <a:endParaRPr lang="en-US" dirty="0"/>
          </a:p>
        </p:txBody>
      </p:sp>
    </p:spTree>
    <p:extLst>
      <p:ext uri="{BB962C8B-B14F-4D97-AF65-F5344CB8AC3E}">
        <p14:creationId xmlns:p14="http://schemas.microsoft.com/office/powerpoint/2010/main" val="40788840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solidFill>
                  <a:srgbClr val="CCCCCC"/>
                </a:solidFill>
              </a:rPr>
              <a:pPr/>
              <a:t>‹#›</a:t>
            </a:fld>
            <a:endParaRPr lang="en-US">
              <a:solidFill>
                <a:srgbClr val="CCCCCC"/>
              </a:solidFill>
            </a:endParaRPr>
          </a:p>
        </p:txBody>
      </p:sp>
    </p:spTree>
    <p:extLst>
      <p:ext uri="{BB962C8B-B14F-4D97-AF65-F5344CB8AC3E}">
        <p14:creationId xmlns:p14="http://schemas.microsoft.com/office/powerpoint/2010/main" val="18276886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88B48FB-E956-2048-9E74-C69E7CAA26CC}" type="slidenum">
              <a:rPr lang="en-US" smtClean="0">
                <a:solidFill>
                  <a:srgbClr val="CCCCCC"/>
                </a:solidFill>
              </a:rPr>
              <a:pPr/>
              <a:t>‹#›</a:t>
            </a:fld>
            <a:endParaRPr lang="en-US">
              <a:solidFill>
                <a:srgbClr val="CCCCCC"/>
              </a:solidFill>
            </a:endParaRPr>
          </a:p>
        </p:txBody>
      </p:sp>
      <p:sp>
        <p:nvSpPr>
          <p:cNvPr id="7" name="Text Placeholder 6"/>
          <p:cNvSpPr>
            <a:spLocks noGrp="1"/>
          </p:cNvSpPr>
          <p:nvPr>
            <p:ph type="body" sz="quarter" idx="13"/>
          </p:nvPr>
        </p:nvSpPr>
        <p:spPr>
          <a:xfrm>
            <a:off x="115889" y="965200"/>
            <a:ext cx="3887787" cy="349251"/>
          </a:xfrm>
        </p:spPr>
        <p:txBody>
          <a:bodyPr/>
          <a:lstStyle/>
          <a:p>
            <a:pPr lvl="0"/>
            <a:r>
              <a:rPr lang="en-US" dirty="0" smtClean="0"/>
              <a:t>Click to edit Master text styles</a:t>
            </a:r>
          </a:p>
        </p:txBody>
      </p:sp>
    </p:spTree>
    <p:extLst>
      <p:ext uri="{BB962C8B-B14F-4D97-AF65-F5344CB8AC3E}">
        <p14:creationId xmlns:p14="http://schemas.microsoft.com/office/powerpoint/2010/main" val="1175810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5BE9633-D434-4A98-A2CF-B230DE676F63}" type="datetimeFigureOut">
              <a:rPr lang="en-US" smtClean="0"/>
              <a:pPr/>
              <a:t>7/30/2019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A7E9046-714C-4ABE-9BD5-DE2BDAB48F1F}"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88B48FB-E956-2048-9E74-C69E7CAA26CC}" type="slidenum">
              <a:rPr lang="en-US" smtClean="0">
                <a:solidFill>
                  <a:srgbClr val="CCCCCC"/>
                </a:solidFill>
              </a:rPr>
              <a:pPr/>
              <a:t>‹#›</a:t>
            </a:fld>
            <a:endParaRPr lang="en-US">
              <a:solidFill>
                <a:srgbClr val="CCCCCC"/>
              </a:solidFill>
            </a:endParaRPr>
          </a:p>
        </p:txBody>
      </p:sp>
      <p:graphicFrame>
        <p:nvGraphicFramePr>
          <p:cNvPr id="5" name="Table 4"/>
          <p:cNvGraphicFramePr>
            <a:graphicFrameLocks noGrp="1"/>
          </p:cNvGraphicFramePr>
          <p:nvPr userDrawn="1">
            <p:extLst/>
          </p:nvPr>
        </p:nvGraphicFramePr>
        <p:xfrm>
          <a:off x="204788" y="1403201"/>
          <a:ext cx="5953649" cy="2913167"/>
        </p:xfrm>
        <a:graphic>
          <a:graphicData uri="http://schemas.openxmlformats.org/drawingml/2006/table">
            <a:tbl>
              <a:tblPr firstRow="1" lastRow="1" bandRow="1">
                <a:tableStyleId>{1FECB4D8-DB02-4DC6-A0A2-4F2EBAE1DC90}</a:tableStyleId>
              </a:tblPr>
              <a:tblGrid>
                <a:gridCol w="4802370"/>
                <a:gridCol w="716414"/>
                <a:gridCol w="434865"/>
              </a:tblGrid>
              <a:tr h="416167">
                <a:tc>
                  <a:txBody>
                    <a:bodyPr/>
                    <a:lstStyle/>
                    <a:p>
                      <a:r>
                        <a:rPr lang="en-US" sz="1500" dirty="0" smtClean="0">
                          <a:solidFill>
                            <a:schemeClr val="bg1"/>
                          </a:solidFill>
                          <a:latin typeface="Arial"/>
                          <a:cs typeface="Arial"/>
                        </a:rPr>
                        <a:t>Answer Choices</a:t>
                      </a:r>
                      <a:endParaRPr lang="en-US" sz="1500" dirty="0">
                        <a:solidFill>
                          <a:schemeClr val="bg1"/>
                        </a:solidFill>
                        <a:latin typeface="Arial"/>
                        <a:cs typeface="Arial"/>
                      </a:endParaRP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500" dirty="0" smtClean="0">
                          <a:solidFill>
                            <a:schemeClr val="bg1"/>
                          </a:solidFill>
                          <a:latin typeface="Arial"/>
                          <a:cs typeface="Arial"/>
                        </a:rPr>
                        <a:t>Responses</a:t>
                      </a:r>
                      <a:endParaRPr lang="en-US" sz="1500" dirty="0">
                        <a:solidFill>
                          <a:schemeClr val="bg1"/>
                        </a:solidFill>
                        <a:latin typeface="Arial"/>
                        <a:cs typeface="Arial"/>
                      </a:endParaRPr>
                    </a:p>
                  </a:txBody>
                  <a:tcPr marT="60960" marB="6096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r>
              <a:tr h="416167">
                <a:tc>
                  <a:txBody>
                    <a:bodyPr/>
                    <a:lstStyle/>
                    <a:p>
                      <a:r>
                        <a:rPr lang="en-US" sz="1400" dirty="0" smtClean="0">
                          <a:solidFill>
                            <a:schemeClr val="tx1"/>
                          </a:solidFill>
                          <a:latin typeface="Arial"/>
                          <a:cs typeface="Arial"/>
                        </a:rPr>
                        <a:t>Less than one year</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10.00%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10</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6167">
                <a:tc>
                  <a:txBody>
                    <a:bodyPr/>
                    <a:lstStyle/>
                    <a:p>
                      <a:r>
                        <a:rPr lang="en-US" sz="1400" dirty="0" smtClean="0">
                          <a:solidFill>
                            <a:schemeClr val="tx1"/>
                          </a:solidFill>
                          <a:latin typeface="Arial"/>
                          <a:cs typeface="Arial"/>
                        </a:rPr>
                        <a:t>1 to 3 years</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10.00%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10</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6167">
                <a:tc>
                  <a:txBody>
                    <a:bodyPr/>
                    <a:lstStyle/>
                    <a:p>
                      <a:r>
                        <a:rPr lang="en-US" sz="1400" dirty="0" smtClean="0">
                          <a:solidFill>
                            <a:schemeClr val="tx1"/>
                          </a:solidFill>
                          <a:latin typeface="Arial"/>
                          <a:cs typeface="Arial"/>
                        </a:rPr>
                        <a:t>3 to 5 years</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25.00%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25</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6167">
                <a:tc>
                  <a:txBody>
                    <a:bodyPr/>
                    <a:lstStyle/>
                    <a:p>
                      <a:r>
                        <a:rPr lang="en-US" sz="1400" dirty="0" smtClean="0">
                          <a:solidFill>
                            <a:schemeClr val="tx1"/>
                          </a:solidFill>
                          <a:latin typeface="Arial"/>
                          <a:cs typeface="Arial"/>
                        </a:rPr>
                        <a:t>5 to 7 years</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15.00%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15</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6167">
                <a:tc>
                  <a:txBody>
                    <a:bodyPr/>
                    <a:lstStyle/>
                    <a:p>
                      <a:r>
                        <a:rPr lang="en-US" sz="1400" dirty="0" smtClean="0">
                          <a:solidFill>
                            <a:schemeClr val="tx1"/>
                          </a:solidFill>
                          <a:latin typeface="Arial"/>
                          <a:cs typeface="Arial"/>
                        </a:rPr>
                        <a:t>More than seven</a:t>
                      </a:r>
                      <a:r>
                        <a:rPr lang="en-US" sz="1400" baseline="0" dirty="0" smtClean="0">
                          <a:solidFill>
                            <a:schemeClr val="tx1"/>
                          </a:solidFill>
                          <a:latin typeface="Arial"/>
                          <a:cs typeface="Arial"/>
                        </a:rPr>
                        <a:t> years</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40.00%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40</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6167">
                <a:tc>
                  <a:txBody>
                    <a:bodyPr/>
                    <a:lstStyle/>
                    <a:p>
                      <a:r>
                        <a:rPr lang="en-US" sz="1400" dirty="0" smtClean="0">
                          <a:solidFill>
                            <a:srgbClr val="FFFFFF"/>
                          </a:solidFill>
                          <a:latin typeface="Arial"/>
                          <a:cs typeface="Arial"/>
                        </a:rPr>
                        <a:t>Total</a:t>
                      </a:r>
                      <a:endParaRPr lang="en-US" sz="1400" dirty="0">
                        <a:solidFill>
                          <a:srgbClr val="FFFFFF"/>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400" dirty="0">
                        <a:solidFill>
                          <a:srgbClr val="FFFFFF"/>
                        </a:solidFill>
                        <a:latin typeface="Arial"/>
                        <a:cs typeface="Arial"/>
                      </a:endParaRP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400" dirty="0" smtClean="0">
                          <a:solidFill>
                            <a:srgbClr val="FFFFFF"/>
                          </a:solidFill>
                          <a:latin typeface="Arial"/>
                          <a:cs typeface="Arial"/>
                        </a:rPr>
                        <a:t>100</a:t>
                      </a:r>
                      <a:endParaRPr lang="en-US" sz="1400" dirty="0">
                        <a:solidFill>
                          <a:srgbClr val="FFFFFF"/>
                        </a:solidFill>
                        <a:latin typeface="Arial"/>
                        <a:cs typeface="Arial"/>
                      </a:endParaRPr>
                    </a:p>
                  </a:txBody>
                  <a:tcPr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r>
            </a:tbl>
          </a:graphicData>
        </a:graphic>
      </p:graphicFrame>
      <p:sp>
        <p:nvSpPr>
          <p:cNvPr id="7" name="Text Placeholder 6"/>
          <p:cNvSpPr>
            <a:spLocks noGrp="1"/>
          </p:cNvSpPr>
          <p:nvPr>
            <p:ph type="body" sz="quarter" idx="11"/>
          </p:nvPr>
        </p:nvSpPr>
        <p:spPr>
          <a:xfrm>
            <a:off x="115889" y="965200"/>
            <a:ext cx="4478337" cy="349251"/>
          </a:xfrm>
        </p:spPr>
        <p:txBody>
          <a:bodyPr/>
          <a:lstStyle/>
          <a:p>
            <a:pPr lvl="0"/>
            <a:r>
              <a:rPr lang="en-US" dirty="0" smtClean="0"/>
              <a:t>Click to edit Master text styles</a:t>
            </a:r>
            <a:endParaRPr lang="en-US" dirty="0"/>
          </a:p>
        </p:txBody>
      </p:sp>
    </p:spTree>
    <p:extLst>
      <p:ext uri="{BB962C8B-B14F-4D97-AF65-F5344CB8AC3E}">
        <p14:creationId xmlns:p14="http://schemas.microsoft.com/office/powerpoint/2010/main" val="3345818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solidFill>
                  <a:srgbClr val="CCCCCC"/>
                </a:solidFill>
              </a:rPr>
              <a:pPr/>
              <a:t>‹#›</a:t>
            </a:fld>
            <a:endParaRPr lang="en-US">
              <a:solidFill>
                <a:srgbClr val="CCCCCC"/>
              </a:solidFill>
            </a:endParaRPr>
          </a:p>
        </p:txBody>
      </p:sp>
      <p:sp>
        <p:nvSpPr>
          <p:cNvPr id="13" name="Text Placeholder 12"/>
          <p:cNvSpPr>
            <a:spLocks noGrp="1"/>
          </p:cNvSpPr>
          <p:nvPr>
            <p:ph type="body" sz="quarter" idx="13"/>
          </p:nvPr>
        </p:nvSpPr>
        <p:spPr>
          <a:xfrm>
            <a:off x="204788" y="5174558"/>
            <a:ext cx="4576388" cy="467783"/>
          </a:xfrm>
        </p:spPr>
        <p:txBody>
          <a:bodyPr/>
          <a:lstStyle>
            <a:lvl1pPr>
              <a:defRPr b="0"/>
            </a:lvl1pPr>
          </a:lstStyle>
          <a:p>
            <a:pPr lvl="0"/>
            <a:r>
              <a:rPr lang="en-US" dirty="0" smtClean="0"/>
              <a:t>Click to edit</a:t>
            </a:r>
            <a:endParaRPr lang="en-US" dirty="0"/>
          </a:p>
        </p:txBody>
      </p:sp>
      <p:sp>
        <p:nvSpPr>
          <p:cNvPr id="17" name="Title 16"/>
          <p:cNvSpPr>
            <a:spLocks noGrp="1"/>
          </p:cNvSpPr>
          <p:nvPr>
            <p:ph type="title"/>
          </p:nvPr>
        </p:nvSpPr>
        <p:spPr>
          <a:xfrm>
            <a:off x="204788" y="3292360"/>
            <a:ext cx="8229600" cy="1143000"/>
          </a:xfrm>
        </p:spPr>
        <p:txBody>
          <a:bodyPr/>
          <a:lstStyle/>
          <a:p>
            <a:r>
              <a:rPr lang="en-US" dirty="0" smtClean="0"/>
              <a:t>Click to edit Master title style</a:t>
            </a:r>
            <a:endParaRPr lang="en-US" dirty="0"/>
          </a:p>
        </p:txBody>
      </p:sp>
      <p:sp>
        <p:nvSpPr>
          <p:cNvPr id="16" name="Text Placeholder 5"/>
          <p:cNvSpPr>
            <a:spLocks noGrp="1"/>
          </p:cNvSpPr>
          <p:nvPr>
            <p:ph type="body" sz="quarter" idx="17" hasCustomPrompt="1"/>
          </p:nvPr>
        </p:nvSpPr>
        <p:spPr>
          <a:xfrm>
            <a:off x="204788" y="4222366"/>
            <a:ext cx="3859212" cy="374649"/>
          </a:xfrm>
        </p:spPr>
        <p:txBody>
          <a:bodyPr/>
          <a:lstStyle>
            <a:lvl2pPr marL="4763" indent="0">
              <a:buNone/>
              <a:defRPr sz="1600">
                <a:solidFill>
                  <a:schemeClr val="bg1">
                    <a:lumMod val="50000"/>
                  </a:schemeClr>
                </a:solidFill>
                <a:latin typeface="Arial"/>
                <a:cs typeface="Arial"/>
              </a:defRPr>
            </a:lvl2pPr>
          </a:lstStyle>
          <a:p>
            <a:pPr lvl="1"/>
            <a:r>
              <a:rPr lang="en-US" dirty="0" smtClean="0"/>
              <a:t>Total Responses</a:t>
            </a:r>
            <a:endParaRPr lang="en-US" dirty="0"/>
          </a:p>
        </p:txBody>
      </p:sp>
      <p:sp>
        <p:nvSpPr>
          <p:cNvPr id="7" name="Text Placeholder 12"/>
          <p:cNvSpPr>
            <a:spLocks noGrp="1"/>
          </p:cNvSpPr>
          <p:nvPr>
            <p:ph type="body" sz="quarter" idx="18"/>
          </p:nvPr>
        </p:nvSpPr>
        <p:spPr>
          <a:xfrm>
            <a:off x="204788" y="5699603"/>
            <a:ext cx="4576388" cy="467783"/>
          </a:xfrm>
        </p:spPr>
        <p:txBody>
          <a:bodyPr/>
          <a:lstStyle>
            <a:lvl1pPr>
              <a:defRPr b="0"/>
            </a:lvl1pPr>
          </a:lstStyle>
          <a:p>
            <a:pPr lvl="0"/>
            <a:r>
              <a:rPr lang="en-US" dirty="0" smtClean="0"/>
              <a:t>Click to edit</a:t>
            </a:r>
            <a:endParaRPr lang="en-US" dirty="0"/>
          </a:p>
        </p:txBody>
      </p:sp>
    </p:spTree>
    <p:extLst>
      <p:ext uri="{BB962C8B-B14F-4D97-AF65-F5344CB8AC3E}">
        <p14:creationId xmlns:p14="http://schemas.microsoft.com/office/powerpoint/2010/main" val="16188025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solidFill>
                  <a:srgbClr val="CCCCCC"/>
                </a:solidFill>
              </a:rPr>
              <a:pPr/>
              <a:t>‹#›</a:t>
            </a:fld>
            <a:endParaRPr lang="en-US">
              <a:solidFill>
                <a:srgbClr val="CCCCCC"/>
              </a:solidFill>
            </a:endParaRPr>
          </a:p>
        </p:txBody>
      </p:sp>
    </p:spTree>
    <p:extLst>
      <p:ext uri="{BB962C8B-B14F-4D97-AF65-F5344CB8AC3E}">
        <p14:creationId xmlns:p14="http://schemas.microsoft.com/office/powerpoint/2010/main" val="16602149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88B48FB-E956-2048-9E74-C69E7CAA26CC}" type="slidenum">
              <a:rPr lang="en-US" smtClean="0">
                <a:solidFill>
                  <a:srgbClr val="CCCCCC"/>
                </a:solidFill>
              </a:rPr>
              <a:pPr/>
              <a:t>‹#›</a:t>
            </a:fld>
            <a:endParaRPr lang="en-US">
              <a:solidFill>
                <a:srgbClr val="CCCCCC"/>
              </a:solidFill>
            </a:endParaRPr>
          </a:p>
        </p:txBody>
      </p:sp>
      <p:sp>
        <p:nvSpPr>
          <p:cNvPr id="7" name="Text Placeholder 6"/>
          <p:cNvSpPr>
            <a:spLocks noGrp="1"/>
          </p:cNvSpPr>
          <p:nvPr>
            <p:ph type="body" sz="quarter" idx="13"/>
          </p:nvPr>
        </p:nvSpPr>
        <p:spPr>
          <a:xfrm>
            <a:off x="115889" y="965200"/>
            <a:ext cx="3887787" cy="349251"/>
          </a:xfrm>
        </p:spPr>
        <p:txBody>
          <a:bodyPr/>
          <a:lstStyle/>
          <a:p>
            <a:pPr lvl="0"/>
            <a:r>
              <a:rPr lang="en-US" dirty="0" smtClean="0"/>
              <a:t>Click to edit Master text styles</a:t>
            </a:r>
          </a:p>
        </p:txBody>
      </p:sp>
    </p:spTree>
    <p:extLst>
      <p:ext uri="{BB962C8B-B14F-4D97-AF65-F5344CB8AC3E}">
        <p14:creationId xmlns:p14="http://schemas.microsoft.com/office/powerpoint/2010/main" val="25370145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88B48FB-E956-2048-9E74-C69E7CAA26CC}" type="slidenum">
              <a:rPr lang="en-US" smtClean="0">
                <a:solidFill>
                  <a:srgbClr val="CCCCCC"/>
                </a:solidFill>
              </a:rPr>
              <a:pPr/>
              <a:t>‹#›</a:t>
            </a:fld>
            <a:endParaRPr lang="en-US">
              <a:solidFill>
                <a:srgbClr val="CCCCCC"/>
              </a:solidFill>
            </a:endParaRPr>
          </a:p>
        </p:txBody>
      </p:sp>
      <p:graphicFrame>
        <p:nvGraphicFramePr>
          <p:cNvPr id="5" name="Table 4"/>
          <p:cNvGraphicFramePr>
            <a:graphicFrameLocks noGrp="1"/>
          </p:cNvGraphicFramePr>
          <p:nvPr userDrawn="1">
            <p:extLst/>
          </p:nvPr>
        </p:nvGraphicFramePr>
        <p:xfrm>
          <a:off x="204788" y="1403201"/>
          <a:ext cx="5953649" cy="2913167"/>
        </p:xfrm>
        <a:graphic>
          <a:graphicData uri="http://schemas.openxmlformats.org/drawingml/2006/table">
            <a:tbl>
              <a:tblPr firstRow="1" lastRow="1" bandRow="1">
                <a:tableStyleId>{1FECB4D8-DB02-4DC6-A0A2-4F2EBAE1DC90}</a:tableStyleId>
              </a:tblPr>
              <a:tblGrid>
                <a:gridCol w="4802370"/>
                <a:gridCol w="716414"/>
                <a:gridCol w="434865"/>
              </a:tblGrid>
              <a:tr h="416167">
                <a:tc>
                  <a:txBody>
                    <a:bodyPr/>
                    <a:lstStyle/>
                    <a:p>
                      <a:r>
                        <a:rPr lang="en-US" sz="1500" dirty="0" smtClean="0">
                          <a:solidFill>
                            <a:schemeClr val="bg1"/>
                          </a:solidFill>
                          <a:latin typeface="Arial"/>
                          <a:cs typeface="Arial"/>
                        </a:rPr>
                        <a:t>Answer Choices</a:t>
                      </a:r>
                      <a:endParaRPr lang="en-US" sz="1500" dirty="0">
                        <a:solidFill>
                          <a:schemeClr val="bg1"/>
                        </a:solidFill>
                        <a:latin typeface="Arial"/>
                        <a:cs typeface="Arial"/>
                      </a:endParaRP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500" dirty="0" smtClean="0">
                          <a:solidFill>
                            <a:schemeClr val="bg1"/>
                          </a:solidFill>
                          <a:latin typeface="Arial"/>
                          <a:cs typeface="Arial"/>
                        </a:rPr>
                        <a:t>Responses</a:t>
                      </a:r>
                      <a:endParaRPr lang="en-US" sz="1500" dirty="0">
                        <a:solidFill>
                          <a:schemeClr val="bg1"/>
                        </a:solidFill>
                        <a:latin typeface="Arial"/>
                        <a:cs typeface="Arial"/>
                      </a:endParaRPr>
                    </a:p>
                  </a:txBody>
                  <a:tcPr marT="60960" marB="6096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r>
              <a:tr h="416167">
                <a:tc>
                  <a:txBody>
                    <a:bodyPr/>
                    <a:lstStyle/>
                    <a:p>
                      <a:r>
                        <a:rPr lang="en-US" sz="1400" dirty="0" smtClean="0">
                          <a:solidFill>
                            <a:schemeClr val="tx1"/>
                          </a:solidFill>
                          <a:latin typeface="Arial"/>
                          <a:cs typeface="Arial"/>
                        </a:rPr>
                        <a:t>Less than one year</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10.00%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10</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6167">
                <a:tc>
                  <a:txBody>
                    <a:bodyPr/>
                    <a:lstStyle/>
                    <a:p>
                      <a:r>
                        <a:rPr lang="en-US" sz="1400" dirty="0" smtClean="0">
                          <a:solidFill>
                            <a:schemeClr val="tx1"/>
                          </a:solidFill>
                          <a:latin typeface="Arial"/>
                          <a:cs typeface="Arial"/>
                        </a:rPr>
                        <a:t>1 to 3 years</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10.00%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10</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6167">
                <a:tc>
                  <a:txBody>
                    <a:bodyPr/>
                    <a:lstStyle/>
                    <a:p>
                      <a:r>
                        <a:rPr lang="en-US" sz="1400" dirty="0" smtClean="0">
                          <a:solidFill>
                            <a:schemeClr val="tx1"/>
                          </a:solidFill>
                          <a:latin typeface="Arial"/>
                          <a:cs typeface="Arial"/>
                        </a:rPr>
                        <a:t>3 to 5 years</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25.00%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25</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6167">
                <a:tc>
                  <a:txBody>
                    <a:bodyPr/>
                    <a:lstStyle/>
                    <a:p>
                      <a:r>
                        <a:rPr lang="en-US" sz="1400" dirty="0" smtClean="0">
                          <a:solidFill>
                            <a:schemeClr val="tx1"/>
                          </a:solidFill>
                          <a:latin typeface="Arial"/>
                          <a:cs typeface="Arial"/>
                        </a:rPr>
                        <a:t>5 to 7 years</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15.00%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15</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6167">
                <a:tc>
                  <a:txBody>
                    <a:bodyPr/>
                    <a:lstStyle/>
                    <a:p>
                      <a:r>
                        <a:rPr lang="en-US" sz="1400" dirty="0" smtClean="0">
                          <a:solidFill>
                            <a:schemeClr val="tx1"/>
                          </a:solidFill>
                          <a:latin typeface="Arial"/>
                          <a:cs typeface="Arial"/>
                        </a:rPr>
                        <a:t>More than seven</a:t>
                      </a:r>
                      <a:r>
                        <a:rPr lang="en-US" sz="1400" baseline="0" dirty="0" smtClean="0">
                          <a:solidFill>
                            <a:schemeClr val="tx1"/>
                          </a:solidFill>
                          <a:latin typeface="Arial"/>
                          <a:cs typeface="Arial"/>
                        </a:rPr>
                        <a:t> years</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40.00%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40</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6167">
                <a:tc>
                  <a:txBody>
                    <a:bodyPr/>
                    <a:lstStyle/>
                    <a:p>
                      <a:r>
                        <a:rPr lang="en-US" sz="1400" dirty="0" smtClean="0">
                          <a:solidFill>
                            <a:srgbClr val="FFFFFF"/>
                          </a:solidFill>
                          <a:latin typeface="Arial"/>
                          <a:cs typeface="Arial"/>
                        </a:rPr>
                        <a:t>Total</a:t>
                      </a:r>
                      <a:endParaRPr lang="en-US" sz="1400" dirty="0">
                        <a:solidFill>
                          <a:srgbClr val="FFFFFF"/>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400" dirty="0">
                        <a:solidFill>
                          <a:srgbClr val="FFFFFF"/>
                        </a:solidFill>
                        <a:latin typeface="Arial"/>
                        <a:cs typeface="Arial"/>
                      </a:endParaRP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400" dirty="0" smtClean="0">
                          <a:solidFill>
                            <a:srgbClr val="FFFFFF"/>
                          </a:solidFill>
                          <a:latin typeface="Arial"/>
                          <a:cs typeface="Arial"/>
                        </a:rPr>
                        <a:t>100</a:t>
                      </a:r>
                      <a:endParaRPr lang="en-US" sz="1400" dirty="0">
                        <a:solidFill>
                          <a:srgbClr val="FFFFFF"/>
                        </a:solidFill>
                        <a:latin typeface="Arial"/>
                        <a:cs typeface="Arial"/>
                      </a:endParaRPr>
                    </a:p>
                  </a:txBody>
                  <a:tcPr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r>
            </a:tbl>
          </a:graphicData>
        </a:graphic>
      </p:graphicFrame>
      <p:sp>
        <p:nvSpPr>
          <p:cNvPr id="7" name="Text Placeholder 6"/>
          <p:cNvSpPr>
            <a:spLocks noGrp="1"/>
          </p:cNvSpPr>
          <p:nvPr>
            <p:ph type="body" sz="quarter" idx="11"/>
          </p:nvPr>
        </p:nvSpPr>
        <p:spPr>
          <a:xfrm>
            <a:off x="115889" y="965200"/>
            <a:ext cx="4478337" cy="349251"/>
          </a:xfrm>
        </p:spPr>
        <p:txBody>
          <a:bodyPr/>
          <a:lstStyle/>
          <a:p>
            <a:pPr lvl="0"/>
            <a:r>
              <a:rPr lang="en-US" dirty="0" smtClean="0"/>
              <a:t>Click to edit Master text styles</a:t>
            </a:r>
            <a:endParaRPr lang="en-US" dirty="0"/>
          </a:p>
        </p:txBody>
      </p:sp>
    </p:spTree>
    <p:extLst>
      <p:ext uri="{BB962C8B-B14F-4D97-AF65-F5344CB8AC3E}">
        <p14:creationId xmlns:p14="http://schemas.microsoft.com/office/powerpoint/2010/main" val="37516996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solidFill>
                  <a:srgbClr val="CCCCCC"/>
                </a:solidFill>
              </a:rPr>
              <a:pPr/>
              <a:t>‹#›</a:t>
            </a:fld>
            <a:endParaRPr lang="en-US">
              <a:solidFill>
                <a:srgbClr val="CCCCCC"/>
              </a:solidFill>
            </a:endParaRPr>
          </a:p>
        </p:txBody>
      </p:sp>
      <p:sp>
        <p:nvSpPr>
          <p:cNvPr id="13" name="Text Placeholder 12"/>
          <p:cNvSpPr>
            <a:spLocks noGrp="1"/>
          </p:cNvSpPr>
          <p:nvPr>
            <p:ph type="body" sz="quarter" idx="13"/>
          </p:nvPr>
        </p:nvSpPr>
        <p:spPr>
          <a:xfrm>
            <a:off x="204788" y="5174558"/>
            <a:ext cx="4576388" cy="467783"/>
          </a:xfrm>
        </p:spPr>
        <p:txBody>
          <a:bodyPr/>
          <a:lstStyle>
            <a:lvl1pPr>
              <a:defRPr b="0"/>
            </a:lvl1pPr>
          </a:lstStyle>
          <a:p>
            <a:pPr lvl="0"/>
            <a:r>
              <a:rPr lang="en-US" dirty="0" smtClean="0"/>
              <a:t>Click to edit</a:t>
            </a:r>
            <a:endParaRPr lang="en-US" dirty="0"/>
          </a:p>
        </p:txBody>
      </p:sp>
      <p:sp>
        <p:nvSpPr>
          <p:cNvPr id="17" name="Title 16"/>
          <p:cNvSpPr>
            <a:spLocks noGrp="1"/>
          </p:cNvSpPr>
          <p:nvPr>
            <p:ph type="title"/>
          </p:nvPr>
        </p:nvSpPr>
        <p:spPr>
          <a:xfrm>
            <a:off x="204788" y="3292360"/>
            <a:ext cx="8229600" cy="1143000"/>
          </a:xfrm>
        </p:spPr>
        <p:txBody>
          <a:bodyPr/>
          <a:lstStyle/>
          <a:p>
            <a:r>
              <a:rPr lang="en-US" dirty="0" smtClean="0"/>
              <a:t>Click to edit Master title style</a:t>
            </a:r>
            <a:endParaRPr lang="en-US" dirty="0"/>
          </a:p>
        </p:txBody>
      </p:sp>
      <p:sp>
        <p:nvSpPr>
          <p:cNvPr id="16" name="Text Placeholder 5"/>
          <p:cNvSpPr>
            <a:spLocks noGrp="1"/>
          </p:cNvSpPr>
          <p:nvPr>
            <p:ph type="body" sz="quarter" idx="17" hasCustomPrompt="1"/>
          </p:nvPr>
        </p:nvSpPr>
        <p:spPr>
          <a:xfrm>
            <a:off x="204788" y="4222366"/>
            <a:ext cx="3859212" cy="374649"/>
          </a:xfrm>
        </p:spPr>
        <p:txBody>
          <a:bodyPr/>
          <a:lstStyle>
            <a:lvl2pPr marL="4763" indent="0">
              <a:buNone/>
              <a:defRPr sz="1600">
                <a:solidFill>
                  <a:schemeClr val="bg1">
                    <a:lumMod val="50000"/>
                  </a:schemeClr>
                </a:solidFill>
                <a:latin typeface="Arial"/>
                <a:cs typeface="Arial"/>
              </a:defRPr>
            </a:lvl2pPr>
          </a:lstStyle>
          <a:p>
            <a:pPr lvl="1"/>
            <a:r>
              <a:rPr lang="en-US" dirty="0" smtClean="0"/>
              <a:t>Total Responses</a:t>
            </a:r>
            <a:endParaRPr lang="en-US" dirty="0"/>
          </a:p>
        </p:txBody>
      </p:sp>
      <p:sp>
        <p:nvSpPr>
          <p:cNvPr id="7" name="Text Placeholder 12"/>
          <p:cNvSpPr>
            <a:spLocks noGrp="1"/>
          </p:cNvSpPr>
          <p:nvPr>
            <p:ph type="body" sz="quarter" idx="18"/>
          </p:nvPr>
        </p:nvSpPr>
        <p:spPr>
          <a:xfrm>
            <a:off x="204788" y="5699603"/>
            <a:ext cx="4576388" cy="467783"/>
          </a:xfrm>
        </p:spPr>
        <p:txBody>
          <a:bodyPr/>
          <a:lstStyle>
            <a:lvl1pPr>
              <a:defRPr b="0"/>
            </a:lvl1pPr>
          </a:lstStyle>
          <a:p>
            <a:pPr lvl="0"/>
            <a:r>
              <a:rPr lang="en-US" dirty="0" smtClean="0"/>
              <a:t>Click to edit</a:t>
            </a:r>
            <a:endParaRPr lang="en-US" dirty="0"/>
          </a:p>
        </p:txBody>
      </p:sp>
    </p:spTree>
    <p:extLst>
      <p:ext uri="{BB962C8B-B14F-4D97-AF65-F5344CB8AC3E}">
        <p14:creationId xmlns:p14="http://schemas.microsoft.com/office/powerpoint/2010/main" val="2272003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5BE9633-D434-4A98-A2CF-B230DE676F63}" type="datetimeFigureOut">
              <a:rPr lang="en-US" smtClean="0"/>
              <a:pPr/>
              <a:t>7/30/2019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A7E9046-714C-4ABE-9BD5-DE2BDAB48F1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5BE9633-D434-4A98-A2CF-B230DE676F63}" type="datetimeFigureOut">
              <a:rPr lang="en-US" smtClean="0"/>
              <a:pPr/>
              <a:t>7/30/2019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A7E9046-714C-4ABE-9BD5-DE2BDAB48F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5BE9633-D434-4A98-A2CF-B230DE676F63}" type="datetimeFigureOut">
              <a:rPr lang="en-US" smtClean="0"/>
              <a:pPr/>
              <a:t>7/30/2019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A7E9046-714C-4ABE-9BD5-DE2BDAB48F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C5BE9633-D434-4A98-A2CF-B230DE676F63}" type="datetimeFigureOut">
              <a:rPr lang="en-US" smtClean="0"/>
              <a:pPr/>
              <a:t>7/30/2019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A7E9046-714C-4ABE-9BD5-DE2BDAB48F1F}"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5BE9633-D434-4A98-A2CF-B230DE676F63}" type="datetimeFigureOut">
              <a:rPr lang="en-US" smtClean="0"/>
              <a:pPr/>
              <a:t>7/30/2019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A7E9046-714C-4ABE-9BD5-DE2BDAB48F1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C5BE9633-D434-4A98-A2CF-B230DE676F63}" type="datetimeFigureOut">
              <a:rPr lang="en-US" smtClean="0"/>
              <a:pPr/>
              <a:t>7/30/2019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A7E9046-714C-4ABE-9BD5-DE2BDAB48F1F}"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theme" Target="../theme/theme10.xml"/><Relationship Id="rId4"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6.xml"/><Relationship Id="rId4"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5.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theme" Target="../theme/theme9.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5BE9633-D434-4A98-A2CF-B230DE676F63}" type="datetimeFigureOut">
              <a:rPr lang="en-US" smtClean="0"/>
              <a:pPr/>
              <a:t>7/30/2019</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A7E9046-714C-4ABE-9BD5-DE2BDAB48F1F}"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444508"/>
            <a:ext cx="8229600" cy="521696"/>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5136" y="982199"/>
            <a:ext cx="5332506" cy="332192"/>
          </a:xfrm>
          <a:prstGeom prst="rect">
            <a:avLst/>
          </a:prstGeom>
        </p:spPr>
        <p:txBody>
          <a:bodyPr vert="horz" lIns="91440" tIns="45720" rIns="91440" bIns="45720" rtlCol="0">
            <a:norm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8367077" y="6420102"/>
            <a:ext cx="626035" cy="366183"/>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pPr defTabSz="457200"/>
            <a:fld id="{A88B48FB-E956-2048-9E74-C69E7CAA26CC}" type="slidenum">
              <a:rPr lang="en-US" smtClean="0">
                <a:solidFill>
                  <a:srgbClr val="CCCCCC"/>
                </a:solidFill>
              </a:rPr>
              <a:pPr defTabSz="457200"/>
              <a:t>‹#›</a:t>
            </a:fld>
            <a:endParaRPr lang="en-US">
              <a:solidFill>
                <a:srgbClr val="CCCCCC"/>
              </a:solidFill>
            </a:endParaRPr>
          </a:p>
        </p:txBody>
      </p:sp>
    </p:spTree>
    <p:extLst>
      <p:ext uri="{BB962C8B-B14F-4D97-AF65-F5344CB8AC3E}">
        <p14:creationId xmlns:p14="http://schemas.microsoft.com/office/powerpoint/2010/main" val="169910840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Lst>
  <p:timing>
    <p:tnLst>
      <p:par>
        <p:cTn id="1" dur="indefinite" restart="never" nodeType="tmRoot"/>
      </p:par>
    </p:tnLst>
  </p:timing>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444508"/>
            <a:ext cx="8229600" cy="521696"/>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5136" y="982199"/>
            <a:ext cx="5332506" cy="332192"/>
          </a:xfrm>
          <a:prstGeom prst="rect">
            <a:avLst/>
          </a:prstGeom>
        </p:spPr>
        <p:txBody>
          <a:bodyPr vert="horz" lIns="91440" tIns="45720" rIns="91440" bIns="45720" rtlCol="0">
            <a:norm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8367077" y="6420102"/>
            <a:ext cx="626035" cy="366183"/>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pPr defTabSz="457200"/>
            <a:fld id="{A88B48FB-E956-2048-9E74-C69E7CAA26CC}" type="slidenum">
              <a:rPr lang="en-US" smtClean="0">
                <a:solidFill>
                  <a:srgbClr val="CCCCCC"/>
                </a:solidFill>
              </a:rPr>
              <a:pPr defTabSz="457200"/>
              <a:t>‹#›</a:t>
            </a:fld>
            <a:endParaRPr lang="en-US">
              <a:solidFill>
                <a:srgbClr val="CCCCCC"/>
              </a:solidFill>
            </a:endParaRPr>
          </a:p>
        </p:txBody>
      </p:sp>
      <p:cxnSp>
        <p:nvCxnSpPr>
          <p:cNvPr id="7" name="Straight Connector 6"/>
          <p:cNvCxnSpPr/>
          <p:nvPr/>
        </p:nvCxnSpPr>
        <p:spPr>
          <a:xfrm>
            <a:off x="0" y="6420101"/>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04788" y="972237"/>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87607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444508"/>
            <a:ext cx="8229600" cy="521696"/>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5136" y="982199"/>
            <a:ext cx="5332506" cy="332192"/>
          </a:xfrm>
          <a:prstGeom prst="rect">
            <a:avLst/>
          </a:prstGeom>
        </p:spPr>
        <p:txBody>
          <a:bodyPr vert="horz" lIns="91440" tIns="45720" rIns="91440" bIns="45720" rtlCol="0">
            <a:norm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8367077" y="6420102"/>
            <a:ext cx="626035" cy="366183"/>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pPr defTabSz="457200"/>
            <a:fld id="{A88B48FB-E956-2048-9E74-C69E7CAA26CC}" type="slidenum">
              <a:rPr lang="en-US" smtClean="0">
                <a:solidFill>
                  <a:srgbClr val="CCCCCC"/>
                </a:solidFill>
              </a:rPr>
              <a:pPr defTabSz="457200"/>
              <a:t>‹#›</a:t>
            </a:fld>
            <a:endParaRPr lang="en-US">
              <a:solidFill>
                <a:srgbClr val="CCCCCC"/>
              </a:solidFill>
            </a:endParaRPr>
          </a:p>
        </p:txBody>
      </p:sp>
      <p:cxnSp>
        <p:nvCxnSpPr>
          <p:cNvPr id="7" name="Straight Connector 6"/>
          <p:cNvCxnSpPr/>
          <p:nvPr/>
        </p:nvCxnSpPr>
        <p:spPr>
          <a:xfrm>
            <a:off x="0" y="6420101"/>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04788" y="972237"/>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469552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679452"/>
            <a:ext cx="8229600" cy="710853"/>
          </a:xfrm>
          <a:prstGeom prst="rect">
            <a:avLst/>
          </a:prstGeom>
        </p:spPr>
        <p:txBody>
          <a:bodyPr vert="horz" lIns="0" tIns="45720" rIns="91440" bIns="45720" rtlCol="0">
            <a:no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8329706" y="6426427"/>
            <a:ext cx="663015" cy="366183"/>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pPr defTabSz="457200"/>
            <a:fld id="{37B593F9-7B30-274B-BFFF-492683631E49}" type="slidenum">
              <a:rPr lang="en-US" smtClean="0">
                <a:solidFill>
                  <a:srgbClr val="CCCCCC"/>
                </a:solidFill>
              </a:rPr>
              <a:pPr defTabSz="457200"/>
              <a:t>‹#›</a:t>
            </a:fld>
            <a:endParaRPr lang="en-US">
              <a:solidFill>
                <a:srgbClr val="CCCCCC"/>
              </a:solidFill>
            </a:endParaRPr>
          </a:p>
        </p:txBody>
      </p:sp>
      <p:cxnSp>
        <p:nvCxnSpPr>
          <p:cNvPr id="7" name="Straight Connector 6"/>
          <p:cNvCxnSpPr/>
          <p:nvPr/>
        </p:nvCxnSpPr>
        <p:spPr>
          <a:xfrm>
            <a:off x="0" y="6420101"/>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12" name="Title Placeholder 11"/>
          <p:cNvSpPr>
            <a:spLocks noGrp="1"/>
          </p:cNvSpPr>
          <p:nvPr>
            <p:ph type="title"/>
          </p:nvPr>
        </p:nvSpPr>
        <p:spPr>
          <a:xfrm>
            <a:off x="204788" y="1076495"/>
            <a:ext cx="8229600" cy="1143000"/>
          </a:xfrm>
          <a:prstGeom prst="rect">
            <a:avLst/>
          </a:prstGeom>
        </p:spPr>
        <p:txBody>
          <a:bodyPr vert="horz" lIns="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875385415"/>
      </p:ext>
    </p:extLst>
  </p:cSld>
  <p:clrMap bg1="lt1" tx1="dk1" bg2="lt2" tx2="dk2" accent1="accent1" accent2="accent2" accent3="accent3" accent4="accent4" accent5="accent5" accent6="accent6" hlink="hlink" folHlink="folHlink"/>
  <p:sldLayoutIdLst>
    <p:sldLayoutId id="2147483707"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600201"/>
            <a:ext cx="8482012"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04788" y="6254883"/>
            <a:ext cx="2133600" cy="365125"/>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pPr defTabSz="457200"/>
            <a:fld id="{537D1D7B-70B5-9D4F-A9E5-525C1090DAAC}" type="datetime4">
              <a:rPr lang="en-US" smtClean="0"/>
              <a:pPr defTabSz="457200"/>
              <a:t>July 30, 2019</a:t>
            </a:fld>
            <a:endParaRPr lang="en-US"/>
          </a:p>
        </p:txBody>
      </p:sp>
      <p:sp>
        <p:nvSpPr>
          <p:cNvPr id="6" name="Slide Number Placeholder 5"/>
          <p:cNvSpPr>
            <a:spLocks noGrp="1"/>
          </p:cNvSpPr>
          <p:nvPr>
            <p:ph type="sldNum" sz="quarter" idx="4"/>
          </p:nvPr>
        </p:nvSpPr>
        <p:spPr>
          <a:xfrm>
            <a:off x="8686800" y="6437446"/>
            <a:ext cx="384104" cy="365125"/>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pPr defTabSz="457200"/>
            <a:fld id="{7FE0505B-37A8-D24C-BEF3-C2D216B51C70}" type="slidenum">
              <a:rPr lang="en-US" smtClean="0"/>
              <a:pPr defTabSz="457200"/>
              <a:t>‹#›</a:t>
            </a:fld>
            <a:endParaRPr lang="en-US"/>
          </a:p>
        </p:txBody>
      </p:sp>
    </p:spTree>
    <p:extLst>
      <p:ext uri="{BB962C8B-B14F-4D97-AF65-F5344CB8AC3E}">
        <p14:creationId xmlns:p14="http://schemas.microsoft.com/office/powerpoint/2010/main" val="323560916"/>
      </p:ext>
    </p:extLst>
  </p:cSld>
  <p:clrMap bg1="lt1" tx1="dk1" bg2="lt2" tx2="dk2" accent1="accent1" accent2="accent2" accent3="accent3" accent4="accent4" accent5="accent5" accent6="accent6" hlink="hlink" folHlink="folHlink"/>
  <p:sldLayoutIdLst>
    <p:sldLayoutId id="2147483709"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444508"/>
            <a:ext cx="8229600" cy="521696"/>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5136" y="982199"/>
            <a:ext cx="5332506" cy="332192"/>
          </a:xfrm>
          <a:prstGeom prst="rect">
            <a:avLst/>
          </a:prstGeom>
        </p:spPr>
        <p:txBody>
          <a:bodyPr vert="horz" lIns="91440" tIns="45720" rIns="91440" bIns="45720" rtlCol="0">
            <a:norm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8367077" y="6420102"/>
            <a:ext cx="626035" cy="366183"/>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pPr defTabSz="457200"/>
            <a:fld id="{A88B48FB-E956-2048-9E74-C69E7CAA26CC}" type="slidenum">
              <a:rPr lang="en-US" smtClean="0">
                <a:solidFill>
                  <a:srgbClr val="CCCCCC"/>
                </a:solidFill>
              </a:rPr>
              <a:pPr defTabSz="457200"/>
              <a:t>‹#›</a:t>
            </a:fld>
            <a:endParaRPr lang="en-US">
              <a:solidFill>
                <a:srgbClr val="CCCCCC"/>
              </a:solidFill>
            </a:endParaRPr>
          </a:p>
        </p:txBody>
      </p:sp>
    </p:spTree>
    <p:extLst>
      <p:ext uri="{BB962C8B-B14F-4D97-AF65-F5344CB8AC3E}">
        <p14:creationId xmlns:p14="http://schemas.microsoft.com/office/powerpoint/2010/main" val="125038440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Lst>
  <p:timing>
    <p:tnLst>
      <p:par>
        <p:cTn id="1" dur="indefinite" restart="never" nodeType="tmRoot"/>
      </p:par>
    </p:tnLst>
  </p:timing>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679452"/>
            <a:ext cx="8229600" cy="710853"/>
          </a:xfrm>
          <a:prstGeom prst="rect">
            <a:avLst/>
          </a:prstGeom>
        </p:spPr>
        <p:txBody>
          <a:bodyPr vert="horz" lIns="0" tIns="45720" rIns="91440" bIns="45720" rtlCol="0">
            <a:no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8329706" y="6426427"/>
            <a:ext cx="663015" cy="366183"/>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pPr defTabSz="457200"/>
            <a:fld id="{37B593F9-7B30-274B-BFFF-492683631E49}" type="slidenum">
              <a:rPr lang="en-US" smtClean="0">
                <a:solidFill>
                  <a:srgbClr val="CCCCCC"/>
                </a:solidFill>
              </a:rPr>
              <a:pPr defTabSz="457200"/>
              <a:t>‹#›</a:t>
            </a:fld>
            <a:endParaRPr lang="en-US">
              <a:solidFill>
                <a:srgbClr val="CCCCCC"/>
              </a:solidFill>
            </a:endParaRPr>
          </a:p>
        </p:txBody>
      </p:sp>
      <p:cxnSp>
        <p:nvCxnSpPr>
          <p:cNvPr id="7" name="Straight Connector 6"/>
          <p:cNvCxnSpPr/>
          <p:nvPr/>
        </p:nvCxnSpPr>
        <p:spPr>
          <a:xfrm>
            <a:off x="0" y="6420101"/>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12" name="Title Placeholder 11"/>
          <p:cNvSpPr>
            <a:spLocks noGrp="1"/>
          </p:cNvSpPr>
          <p:nvPr>
            <p:ph type="title"/>
          </p:nvPr>
        </p:nvSpPr>
        <p:spPr>
          <a:xfrm>
            <a:off x="204788" y="1076495"/>
            <a:ext cx="8229600" cy="1143000"/>
          </a:xfrm>
          <a:prstGeom prst="rect">
            <a:avLst/>
          </a:prstGeom>
        </p:spPr>
        <p:txBody>
          <a:bodyPr vert="horz" lIns="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573588803"/>
      </p:ext>
    </p:extLst>
  </p:cSld>
  <p:clrMap bg1="lt1" tx1="dk1" bg2="lt2" tx2="dk2" accent1="accent1" accent2="accent2" accent3="accent3" accent4="accent4" accent5="accent5" accent6="accent6" hlink="hlink" folHlink="folHlink"/>
  <p:sldLayoutIdLst>
    <p:sldLayoutId id="2147483716"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600201"/>
            <a:ext cx="8482012"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04788" y="6254883"/>
            <a:ext cx="2133600" cy="365125"/>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pPr defTabSz="457200"/>
            <a:fld id="{537D1D7B-70B5-9D4F-A9E5-525C1090DAAC}" type="datetime4">
              <a:rPr lang="en-US" smtClean="0"/>
              <a:pPr defTabSz="457200"/>
              <a:t>July 30, 2019</a:t>
            </a:fld>
            <a:endParaRPr lang="en-US"/>
          </a:p>
        </p:txBody>
      </p:sp>
      <p:sp>
        <p:nvSpPr>
          <p:cNvPr id="6" name="Slide Number Placeholder 5"/>
          <p:cNvSpPr>
            <a:spLocks noGrp="1"/>
          </p:cNvSpPr>
          <p:nvPr>
            <p:ph type="sldNum" sz="quarter" idx="4"/>
          </p:nvPr>
        </p:nvSpPr>
        <p:spPr>
          <a:xfrm>
            <a:off x="8686800" y="6437446"/>
            <a:ext cx="384104" cy="365125"/>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pPr defTabSz="457200"/>
            <a:fld id="{7FE0505B-37A8-D24C-BEF3-C2D216B51C70}" type="slidenum">
              <a:rPr lang="en-US" smtClean="0"/>
              <a:pPr defTabSz="457200"/>
              <a:t>‹#›</a:t>
            </a:fld>
            <a:endParaRPr lang="en-US"/>
          </a:p>
        </p:txBody>
      </p:sp>
    </p:spTree>
    <p:extLst>
      <p:ext uri="{BB962C8B-B14F-4D97-AF65-F5344CB8AC3E}">
        <p14:creationId xmlns:p14="http://schemas.microsoft.com/office/powerpoint/2010/main" val="773042707"/>
      </p:ext>
    </p:extLst>
  </p:cSld>
  <p:clrMap bg1="lt1" tx1="dk1" bg2="lt2" tx2="dk2" accent1="accent1" accent2="accent2" accent3="accent3" accent4="accent4" accent5="accent5" accent6="accent6" hlink="hlink" folHlink="folHlink"/>
  <p:sldLayoutIdLst>
    <p:sldLayoutId id="2147483718" r:id="rId1"/>
    <p:sldLayoutId id="2147483719" r:id="rId2"/>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444508"/>
            <a:ext cx="8229600" cy="521696"/>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5136" y="982199"/>
            <a:ext cx="5332506" cy="332192"/>
          </a:xfrm>
          <a:prstGeom prst="rect">
            <a:avLst/>
          </a:prstGeom>
        </p:spPr>
        <p:txBody>
          <a:bodyPr vert="horz" lIns="91440" tIns="45720" rIns="91440" bIns="45720" rtlCol="0">
            <a:norm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8367077" y="6420102"/>
            <a:ext cx="626035" cy="366183"/>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pPr defTabSz="457200"/>
            <a:fld id="{A88B48FB-E956-2048-9E74-C69E7CAA26CC}" type="slidenum">
              <a:rPr lang="en-US" smtClean="0">
                <a:solidFill>
                  <a:srgbClr val="CCCCCC"/>
                </a:solidFill>
              </a:rPr>
              <a:pPr defTabSz="457200"/>
              <a:t>‹#›</a:t>
            </a:fld>
            <a:endParaRPr lang="en-US">
              <a:solidFill>
                <a:srgbClr val="CCCCCC"/>
              </a:solidFill>
            </a:endParaRPr>
          </a:p>
        </p:txBody>
      </p:sp>
    </p:spTree>
    <p:extLst>
      <p:ext uri="{BB962C8B-B14F-4D97-AF65-F5344CB8AC3E}">
        <p14:creationId xmlns:p14="http://schemas.microsoft.com/office/powerpoint/2010/main" val="28441114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Lst>
  <p:timing>
    <p:tnLst>
      <p:par>
        <p:cTn id="1" dur="indefinite" restart="never" nodeType="tmRoot"/>
      </p:par>
    </p:tnLst>
  </p:timing>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hyperlink" Target="mailto:jtarwater@aashto.org"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81000"/>
            <a:ext cx="7162800" cy="1470025"/>
          </a:xfrm>
        </p:spPr>
        <p:txBody>
          <a:bodyPr/>
          <a:lstStyle/>
          <a:p>
            <a:pPr algn="ctr"/>
            <a:r>
              <a:rPr lang="en-US" dirty="0" smtClean="0"/>
              <a:t>Bridge Design-Rating</a:t>
            </a:r>
            <a:br>
              <a:rPr lang="en-US" dirty="0" smtClean="0"/>
            </a:br>
            <a:r>
              <a:rPr lang="en-US" dirty="0" smtClean="0"/>
              <a:t>AASHTO Overview</a:t>
            </a:r>
            <a:endParaRPr lang="en-US" dirty="0"/>
          </a:p>
        </p:txBody>
      </p:sp>
      <p:sp>
        <p:nvSpPr>
          <p:cNvPr id="3" name="Subtitle 2"/>
          <p:cNvSpPr>
            <a:spLocks noGrp="1"/>
          </p:cNvSpPr>
          <p:nvPr>
            <p:ph type="subTitle" idx="1"/>
          </p:nvPr>
        </p:nvSpPr>
        <p:spPr>
          <a:xfrm>
            <a:off x="1965960" y="3810000"/>
            <a:ext cx="6339840" cy="2667000"/>
          </a:xfrm>
        </p:spPr>
        <p:txBody>
          <a:bodyPr>
            <a:normAutofit fontScale="92500" lnSpcReduction="20000"/>
          </a:bodyPr>
          <a:lstStyle/>
          <a:p>
            <a:pPr algn="ctr"/>
            <a:endParaRPr lang="en-US" dirty="0" smtClean="0"/>
          </a:p>
          <a:p>
            <a:pPr algn="ctr"/>
            <a:r>
              <a:rPr lang="en-US" sz="3800" b="1" dirty="0" smtClean="0"/>
              <a:t>2019 RADBUG Meeting</a:t>
            </a:r>
          </a:p>
          <a:p>
            <a:pPr algn="ctr"/>
            <a:r>
              <a:rPr lang="en-US" sz="3800" b="1" dirty="0" smtClean="0"/>
              <a:t>South Lake Tahoe, CA</a:t>
            </a:r>
          </a:p>
          <a:p>
            <a:pPr algn="ctr"/>
            <a:endParaRPr lang="en-US" sz="2800" b="1" dirty="0"/>
          </a:p>
          <a:p>
            <a:pPr algn="ctr"/>
            <a:endParaRPr lang="en-US" sz="2800" b="1" dirty="0" smtClean="0"/>
          </a:p>
          <a:p>
            <a:pPr algn="ctr"/>
            <a:r>
              <a:rPr lang="en-US" sz="2800" b="1" dirty="0" smtClean="0"/>
              <a:t>Judy Skeen Tarwater, P.E.</a:t>
            </a:r>
            <a:endParaRPr lang="en-US" sz="28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2835" y="2138146"/>
            <a:ext cx="2365130" cy="1309918"/>
          </a:xfrm>
          <a:prstGeom prst="rect">
            <a:avLst/>
          </a:prstGeom>
        </p:spPr>
      </p:pic>
    </p:spTree>
    <p:extLst>
      <p:ext uri="{BB962C8B-B14F-4D97-AF65-F5344CB8AC3E}">
        <p14:creationId xmlns:p14="http://schemas.microsoft.com/office/powerpoint/2010/main" val="23099109"/>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1" y="1583612"/>
            <a:ext cx="7772400" cy="5350588"/>
          </a:xfrm>
        </p:spPr>
        <p:txBody>
          <a:bodyPr>
            <a:normAutofit/>
          </a:bodyPr>
          <a:lstStyle/>
          <a:p>
            <a:pPr>
              <a:spcBef>
                <a:spcPts val="1200"/>
              </a:spcBef>
            </a:pPr>
            <a:r>
              <a:rPr lang="en-US" sz="2400" dirty="0" smtClean="0"/>
              <a:t>AASHTO Administration &amp; Overhead</a:t>
            </a:r>
          </a:p>
          <a:p>
            <a:pPr lvl="1"/>
            <a:r>
              <a:rPr lang="en-US" sz="2400" dirty="0" smtClean="0"/>
              <a:t>Staff salaries, benefits, and overhead</a:t>
            </a:r>
          </a:p>
          <a:p>
            <a:pPr lvl="1"/>
            <a:r>
              <a:rPr lang="en-US" sz="2400" dirty="0" smtClean="0"/>
              <a:t>Contracted Project Manager</a:t>
            </a:r>
          </a:p>
          <a:p>
            <a:pPr lvl="1"/>
            <a:r>
              <a:rPr lang="en-US" sz="2400" dirty="0" smtClean="0"/>
              <a:t>Proportional share of SCOA, T&amp;AA and indirect costs</a:t>
            </a:r>
          </a:p>
          <a:p>
            <a:pPr lvl="1"/>
            <a:r>
              <a:rPr lang="en-US" sz="2400" dirty="0" smtClean="0"/>
              <a:t>Legal Services</a:t>
            </a:r>
          </a:p>
          <a:p>
            <a:pPr>
              <a:spcBef>
                <a:spcPts val="1200"/>
              </a:spcBef>
            </a:pPr>
            <a:r>
              <a:rPr lang="en-US" sz="2400" dirty="0" smtClean="0"/>
              <a:t>Technical and Applications Architecture Task Force</a:t>
            </a:r>
          </a:p>
          <a:p>
            <a:pPr lvl="1"/>
            <a:r>
              <a:rPr lang="en-US" sz="2400" dirty="0" smtClean="0"/>
              <a:t>Technical resource for SCOA and product task forces</a:t>
            </a:r>
          </a:p>
          <a:p>
            <a:pPr lvl="1"/>
            <a:r>
              <a:rPr lang="en-US" sz="2400" dirty="0" smtClean="0"/>
              <a:t>Develops and maintains software standards and perform QA Reviews</a:t>
            </a:r>
          </a:p>
        </p:txBody>
      </p:sp>
      <p:sp>
        <p:nvSpPr>
          <p:cNvPr id="5" name="Title 1"/>
          <p:cNvSpPr>
            <a:spLocks noGrp="1"/>
          </p:cNvSpPr>
          <p:nvPr>
            <p:ph type="title"/>
          </p:nvPr>
        </p:nvSpPr>
        <p:spPr>
          <a:xfrm>
            <a:off x="1435608" y="274320"/>
            <a:ext cx="7498080" cy="1143000"/>
          </a:xfrm>
        </p:spPr>
        <p:txBody>
          <a:bodyPr>
            <a:normAutofit fontScale="90000"/>
          </a:bodyPr>
          <a:lstStyle/>
          <a:p>
            <a:r>
              <a:rPr lang="en-US" dirty="0" smtClean="0"/>
              <a:t>AASHTO Administrative Overhead</a:t>
            </a:r>
            <a:endParaRPr lang="en-US" dirty="0"/>
          </a:p>
        </p:txBody>
      </p:sp>
    </p:spTree>
    <p:extLst>
      <p:ext uri="{BB962C8B-B14F-4D97-AF65-F5344CB8AC3E}">
        <p14:creationId xmlns:p14="http://schemas.microsoft.com/office/powerpoint/2010/main" val="2173048488"/>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idx="1"/>
          </p:nvPr>
        </p:nvSpPr>
        <p:spPr>
          <a:xfrm>
            <a:off x="1295400" y="1695450"/>
            <a:ext cx="7729514" cy="5010150"/>
          </a:xfrm>
        </p:spPr>
        <p:txBody>
          <a:bodyPr>
            <a:normAutofit lnSpcReduction="10000"/>
          </a:bodyPr>
          <a:lstStyle/>
          <a:p>
            <a:pPr marL="274320">
              <a:lnSpc>
                <a:spcPct val="90000"/>
              </a:lnSpc>
            </a:pPr>
            <a:r>
              <a:rPr lang="en-US" sz="2400" dirty="0" smtClean="0">
                <a:solidFill>
                  <a:schemeClr val="tx1"/>
                </a:solidFill>
              </a:rPr>
              <a:t>Incorporates “</a:t>
            </a:r>
            <a:r>
              <a:rPr lang="en-US" sz="2400" dirty="0">
                <a:solidFill>
                  <a:schemeClr val="tx1"/>
                </a:solidFill>
              </a:rPr>
              <a:t>best practices</a:t>
            </a:r>
            <a:r>
              <a:rPr lang="en-US" sz="2400" dirty="0" smtClean="0">
                <a:solidFill>
                  <a:schemeClr val="tx1"/>
                </a:solidFill>
              </a:rPr>
              <a:t>”</a:t>
            </a:r>
            <a:endParaRPr lang="en-US" sz="2400" dirty="0">
              <a:solidFill>
                <a:schemeClr val="tx1"/>
              </a:solidFill>
            </a:endParaRPr>
          </a:p>
          <a:p>
            <a:pPr marL="274320">
              <a:lnSpc>
                <a:spcPct val="90000"/>
              </a:lnSpc>
              <a:spcBef>
                <a:spcPts val="2400"/>
              </a:spcBef>
            </a:pPr>
            <a:r>
              <a:rPr lang="en-US" sz="2400" dirty="0" smtClean="0">
                <a:solidFill>
                  <a:schemeClr val="tx1"/>
                </a:solidFill>
              </a:rPr>
              <a:t>Users share </a:t>
            </a:r>
            <a:r>
              <a:rPr lang="en-US" sz="2400" dirty="0">
                <a:solidFill>
                  <a:schemeClr val="tx1"/>
                </a:solidFill>
              </a:rPr>
              <a:t>solutions and costs</a:t>
            </a:r>
          </a:p>
          <a:p>
            <a:pPr marL="274320">
              <a:lnSpc>
                <a:spcPct val="90000"/>
              </a:lnSpc>
              <a:spcBef>
                <a:spcPts val="2400"/>
              </a:spcBef>
            </a:pPr>
            <a:r>
              <a:rPr lang="en-US" sz="2400" dirty="0" smtClean="0">
                <a:solidFill>
                  <a:schemeClr val="tx1"/>
                </a:solidFill>
              </a:rPr>
              <a:t>License </a:t>
            </a:r>
            <a:r>
              <a:rPr lang="en-US" sz="2400" dirty="0">
                <a:solidFill>
                  <a:schemeClr val="tx1"/>
                </a:solidFill>
              </a:rPr>
              <a:t>fees </a:t>
            </a:r>
            <a:r>
              <a:rPr lang="en-US" sz="2400" dirty="0" smtClean="0">
                <a:solidFill>
                  <a:schemeClr val="tx1"/>
                </a:solidFill>
              </a:rPr>
              <a:t>cover overall expenses ensure software </a:t>
            </a:r>
            <a:r>
              <a:rPr lang="en-US" sz="2400" dirty="0">
                <a:solidFill>
                  <a:schemeClr val="tx1"/>
                </a:solidFill>
              </a:rPr>
              <a:t>products </a:t>
            </a:r>
            <a:r>
              <a:rPr lang="en-US" sz="2400" dirty="0" smtClean="0">
                <a:solidFill>
                  <a:schemeClr val="tx1"/>
                </a:solidFill>
              </a:rPr>
              <a:t>are kept current </a:t>
            </a:r>
            <a:r>
              <a:rPr lang="en-US" sz="2400" dirty="0">
                <a:solidFill>
                  <a:schemeClr val="tx1"/>
                </a:solidFill>
              </a:rPr>
              <a:t>with </a:t>
            </a:r>
            <a:r>
              <a:rPr lang="en-US" sz="2400" dirty="0" smtClean="0">
                <a:solidFill>
                  <a:schemeClr val="tx1"/>
                </a:solidFill>
              </a:rPr>
              <a:t>technology, AASHTO specifications </a:t>
            </a:r>
            <a:r>
              <a:rPr lang="en-US" sz="2400" dirty="0">
                <a:solidFill>
                  <a:schemeClr val="tx1"/>
                </a:solidFill>
              </a:rPr>
              <a:t>and functional </a:t>
            </a:r>
            <a:r>
              <a:rPr lang="en-US" sz="2400" dirty="0" smtClean="0">
                <a:solidFill>
                  <a:schemeClr val="tx1"/>
                </a:solidFill>
              </a:rPr>
              <a:t>requirements</a:t>
            </a:r>
            <a:endParaRPr lang="en-US" sz="2400" dirty="0" smtClean="0"/>
          </a:p>
          <a:p>
            <a:pPr marL="274320">
              <a:lnSpc>
                <a:spcPct val="90000"/>
              </a:lnSpc>
              <a:spcBef>
                <a:spcPts val="2400"/>
              </a:spcBef>
            </a:pPr>
            <a:r>
              <a:rPr lang="en-US" sz="2400" dirty="0" smtClean="0"/>
              <a:t>Each product is self-supporting</a:t>
            </a:r>
            <a:endParaRPr lang="en-US" sz="2400" dirty="0" smtClean="0">
              <a:solidFill>
                <a:schemeClr val="tx1"/>
              </a:solidFill>
            </a:endParaRPr>
          </a:p>
          <a:p>
            <a:pPr marL="274320">
              <a:lnSpc>
                <a:spcPct val="80000"/>
              </a:lnSpc>
              <a:spcBef>
                <a:spcPts val="2400"/>
              </a:spcBef>
            </a:pPr>
            <a:r>
              <a:rPr lang="en-US" sz="2400" dirty="0" smtClean="0"/>
              <a:t>Non-profit operation</a:t>
            </a:r>
          </a:p>
          <a:p>
            <a:pPr marL="274320">
              <a:lnSpc>
                <a:spcPct val="80000"/>
              </a:lnSpc>
              <a:spcBef>
                <a:spcPts val="2400"/>
              </a:spcBef>
            </a:pPr>
            <a:r>
              <a:rPr lang="en-US" sz="2400" dirty="0" smtClean="0"/>
              <a:t>Management and oversight by agency (DOT) personnel</a:t>
            </a:r>
          </a:p>
          <a:p>
            <a:pPr marL="274320">
              <a:lnSpc>
                <a:spcPct val="80000"/>
              </a:lnSpc>
              <a:spcBef>
                <a:spcPts val="2400"/>
              </a:spcBef>
            </a:pPr>
            <a:r>
              <a:rPr lang="en-US" sz="2400" dirty="0" smtClean="0"/>
              <a:t>AASHTO staff project management/assistance</a:t>
            </a:r>
          </a:p>
          <a:p>
            <a:pPr>
              <a:lnSpc>
                <a:spcPct val="90000"/>
              </a:lnSpc>
            </a:pPr>
            <a:endParaRPr lang="en-US" sz="2400" dirty="0">
              <a:solidFill>
                <a:schemeClr val="tx1"/>
              </a:solidFill>
            </a:endParaRPr>
          </a:p>
        </p:txBody>
      </p:sp>
      <p:sp>
        <p:nvSpPr>
          <p:cNvPr id="7" name="Title 1"/>
          <p:cNvSpPr txBox="1">
            <a:spLocks/>
          </p:cNvSpPr>
          <p:nvPr/>
        </p:nvSpPr>
        <p:spPr>
          <a:xfrm>
            <a:off x="1435608" y="274638"/>
            <a:ext cx="749808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dirty="0" smtClean="0"/>
              <a:t>Why Use AASHTOWare?</a:t>
            </a:r>
            <a:endParaRPr lang="en-US" dirty="0"/>
          </a:p>
        </p:txBody>
      </p:sp>
    </p:spTree>
    <p:extLst>
      <p:ext uri="{BB962C8B-B14F-4D97-AF65-F5344CB8AC3E}">
        <p14:creationId xmlns:p14="http://schemas.microsoft.com/office/powerpoint/2010/main" val="1903499009"/>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1600200"/>
            <a:ext cx="7543800" cy="5257800"/>
          </a:xfrm>
        </p:spPr>
        <p:txBody>
          <a:bodyPr>
            <a:normAutofit fontScale="92500"/>
          </a:bodyPr>
          <a:lstStyle/>
          <a:p>
            <a:r>
              <a:rPr lang="en-US" sz="2600" dirty="0"/>
              <a:t>Conduct broad solicitation of interest to member community</a:t>
            </a:r>
          </a:p>
          <a:p>
            <a:r>
              <a:rPr lang="en-US" sz="2600" dirty="0" smtClean="0"/>
              <a:t>Candidate </a:t>
            </a:r>
            <a:r>
              <a:rPr lang="en-US" sz="2600" dirty="0"/>
              <a:t>resumes </a:t>
            </a:r>
            <a:r>
              <a:rPr lang="en-US" sz="2600" dirty="0" smtClean="0"/>
              <a:t>reviewed by Task Force Chair, SCOA Liaison, and AASHTO Project Manager</a:t>
            </a:r>
          </a:p>
          <a:p>
            <a:r>
              <a:rPr lang="en-US" sz="2600" dirty="0" smtClean="0"/>
              <a:t>Interviews conducted by same to find subject matter expertise needed to compliment the current Task Force membership</a:t>
            </a:r>
          </a:p>
          <a:p>
            <a:r>
              <a:rPr lang="en-US" sz="2600" dirty="0" smtClean="0"/>
              <a:t>Candidate recommendation and all resumes received submitted </a:t>
            </a:r>
            <a:r>
              <a:rPr lang="en-US" sz="2600" dirty="0"/>
              <a:t>to </a:t>
            </a:r>
            <a:r>
              <a:rPr lang="en-US" sz="2600" dirty="0" smtClean="0"/>
              <a:t>SCOA for approval</a:t>
            </a:r>
            <a:endParaRPr lang="en-US" sz="1300" dirty="0" smtClean="0"/>
          </a:p>
          <a:p>
            <a:endParaRPr lang="en-US" sz="1300" dirty="0" smtClean="0"/>
          </a:p>
          <a:p>
            <a:pPr marL="82296" indent="0">
              <a:buNone/>
            </a:pPr>
            <a:r>
              <a:rPr lang="en-US" sz="2600" dirty="0" smtClean="0"/>
              <a:t>Members allowed to serve two, three-year terms.  Special terms may be extended at the direction of the SCOA</a:t>
            </a:r>
            <a:endParaRPr lang="en-US" sz="2600" dirty="0"/>
          </a:p>
          <a:p>
            <a:endParaRPr lang="en-US" dirty="0" smtClean="0"/>
          </a:p>
          <a:p>
            <a:endParaRPr lang="en-US" dirty="0"/>
          </a:p>
        </p:txBody>
      </p:sp>
      <p:sp>
        <p:nvSpPr>
          <p:cNvPr id="7" name="Title 1"/>
          <p:cNvSpPr txBox="1">
            <a:spLocks/>
          </p:cNvSpPr>
          <p:nvPr/>
        </p:nvSpPr>
        <p:spPr>
          <a:xfrm>
            <a:off x="1435608" y="274638"/>
            <a:ext cx="7498080" cy="1143000"/>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3900" dirty="0" smtClean="0"/>
              <a:t>Task Force Member Appointment Process</a:t>
            </a:r>
            <a:endParaRPr lang="en-US" sz="3900" dirty="0"/>
          </a:p>
        </p:txBody>
      </p:sp>
    </p:spTree>
    <p:extLst>
      <p:ext uri="{BB962C8B-B14F-4D97-AF65-F5344CB8AC3E}">
        <p14:creationId xmlns:p14="http://schemas.microsoft.com/office/powerpoint/2010/main" val="3928013754"/>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2615" y="797169"/>
            <a:ext cx="7162800" cy="3733800"/>
          </a:xfrm>
        </p:spPr>
        <p:txBody>
          <a:bodyPr/>
          <a:lstStyle/>
          <a:p>
            <a:r>
              <a:rPr lang="en-US" dirty="0" smtClean="0"/>
              <a:t>AASHTOWare Service Units</a:t>
            </a:r>
            <a:br>
              <a:rPr lang="en-US" dirty="0" smtClean="0"/>
            </a:br>
            <a:r>
              <a:rPr lang="en-US" dirty="0"/>
              <a:t/>
            </a:r>
            <a:br>
              <a:rPr lang="en-US" dirty="0"/>
            </a:br>
            <a:r>
              <a:rPr lang="en-US" dirty="0" smtClean="0"/>
              <a:t>AASHTOWare Software Renewal Process</a:t>
            </a:r>
            <a:br>
              <a:rPr lang="en-US" dirty="0" smtClean="0"/>
            </a:br>
            <a:endParaRPr lang="en-US" dirty="0"/>
          </a:p>
        </p:txBody>
      </p:sp>
      <p:sp>
        <p:nvSpPr>
          <p:cNvPr id="3" name="Subtitle 2"/>
          <p:cNvSpPr>
            <a:spLocks noGrp="1"/>
          </p:cNvSpPr>
          <p:nvPr>
            <p:ph type="subTitle" idx="1"/>
          </p:nvPr>
        </p:nvSpPr>
        <p:spPr>
          <a:xfrm>
            <a:off x="2194560" y="4724400"/>
            <a:ext cx="5806440" cy="1752600"/>
          </a:xfrm>
        </p:spPr>
        <p:txBody>
          <a:bodyPr>
            <a:normAutofit/>
          </a:bodyPr>
          <a:lstStyle/>
          <a:p>
            <a:pPr algn="ctr"/>
            <a:endParaRPr lang="en-US" dirty="0" smtClean="0"/>
          </a:p>
          <a:p>
            <a:pPr algn="ctr"/>
            <a:endParaRPr lang="en-US" sz="2800" dirty="0"/>
          </a:p>
        </p:txBody>
      </p:sp>
    </p:spTree>
    <p:extLst>
      <p:ext uri="{BB962C8B-B14F-4D97-AF65-F5344CB8AC3E}">
        <p14:creationId xmlns:p14="http://schemas.microsoft.com/office/powerpoint/2010/main" val="3991708132"/>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280160" y="1799345"/>
            <a:ext cx="7559040" cy="4953000"/>
          </a:xfrm>
        </p:spPr>
        <p:txBody>
          <a:bodyPr>
            <a:normAutofit/>
          </a:bodyPr>
          <a:lstStyle/>
          <a:p>
            <a:pPr marL="26988">
              <a:buSzPct val="100000"/>
            </a:pPr>
            <a:r>
              <a:rPr lang="en-US" sz="2800" dirty="0" smtClean="0"/>
              <a:t>Planned</a:t>
            </a:r>
          </a:p>
          <a:p>
            <a:pPr marL="347663" indent="-320675">
              <a:buSzPct val="100000"/>
              <a:buFont typeface="Arial" panose="020B0604020202020204" pitchFamily="34" charset="0"/>
              <a:buChar char="•"/>
            </a:pPr>
            <a:r>
              <a:rPr lang="en-US" dirty="0" smtClean="0"/>
              <a:t>$14.8M (20 </a:t>
            </a:r>
            <a:r>
              <a:rPr lang="en-US" dirty="0"/>
              <a:t>member agencies @</a:t>
            </a:r>
            <a:r>
              <a:rPr lang="en-US" dirty="0" smtClean="0"/>
              <a:t> $</a:t>
            </a:r>
            <a:r>
              <a:rPr lang="en-US" dirty="0"/>
              <a:t>740,000 </a:t>
            </a:r>
            <a:r>
              <a:rPr lang="en-US" dirty="0" smtClean="0"/>
              <a:t>ea.)</a:t>
            </a:r>
          </a:p>
          <a:p>
            <a:pPr marL="26988">
              <a:buSzPct val="100000"/>
            </a:pPr>
            <a:endParaRPr lang="en-US" sz="3200" dirty="0" smtClean="0"/>
          </a:p>
          <a:p>
            <a:r>
              <a:rPr lang="en-US" dirty="0"/>
              <a:t> </a:t>
            </a:r>
          </a:p>
          <a:p>
            <a:endParaRPr lang="en-US" dirty="0" smtClean="0"/>
          </a:p>
          <a:p>
            <a:endParaRPr lang="en-US" dirty="0" smtClean="0"/>
          </a:p>
          <a:p>
            <a:r>
              <a:rPr lang="en-US" dirty="0" smtClean="0"/>
              <a:t>Actual</a:t>
            </a:r>
          </a:p>
          <a:p>
            <a:pPr marL="347663" indent="-320675">
              <a:buSzPct val="100000"/>
              <a:buFont typeface="Arial" panose="020B0604020202020204" pitchFamily="34" charset="0"/>
              <a:buChar char="•"/>
            </a:pPr>
            <a:r>
              <a:rPr lang="en-US" dirty="0"/>
              <a:t>$8,059,000 </a:t>
            </a:r>
            <a:r>
              <a:rPr lang="en-US" dirty="0" smtClean="0"/>
              <a:t>(committed </a:t>
            </a:r>
            <a:r>
              <a:rPr lang="en-US" dirty="0"/>
              <a:t>by 15 </a:t>
            </a:r>
            <a:r>
              <a:rPr lang="en-US" dirty="0" smtClean="0"/>
              <a:t>agencies)</a:t>
            </a:r>
          </a:p>
          <a:p>
            <a:pPr marL="347663" indent="-320675">
              <a:buSzPct val="100000"/>
              <a:buFont typeface="Arial" panose="020B0604020202020204" pitchFamily="34" charset="0"/>
              <a:buChar char="•"/>
            </a:pPr>
            <a:r>
              <a:rPr lang="en-US" dirty="0" smtClean="0"/>
              <a:t>Remainder funded through BrDR license </a:t>
            </a:r>
            <a:r>
              <a:rPr lang="en-US" dirty="0"/>
              <a:t>fees targeted for Phase 3 </a:t>
            </a:r>
            <a:r>
              <a:rPr lang="en-US" dirty="0" smtClean="0"/>
              <a:t>enhancements</a:t>
            </a:r>
            <a:endParaRPr lang="en-US" dirty="0"/>
          </a:p>
        </p:txBody>
      </p:sp>
      <p:sp>
        <p:nvSpPr>
          <p:cNvPr id="6" name="Title 1"/>
          <p:cNvSpPr>
            <a:spLocks noGrp="1"/>
          </p:cNvSpPr>
          <p:nvPr>
            <p:ph type="ctrTitle"/>
          </p:nvPr>
        </p:nvSpPr>
        <p:spPr>
          <a:xfrm>
            <a:off x="1295400" y="152400"/>
            <a:ext cx="7162800" cy="1905000"/>
          </a:xfrm>
        </p:spPr>
        <p:txBody>
          <a:bodyPr>
            <a:normAutofit fontScale="90000"/>
          </a:bodyPr>
          <a:lstStyle/>
          <a:p>
            <a:pPr algn="ctr"/>
            <a:r>
              <a:rPr lang="en-US" dirty="0" err="1" smtClean="0"/>
              <a:t>AASHTOWare</a:t>
            </a:r>
            <a:r>
              <a:rPr lang="en-US" dirty="0" smtClean="0"/>
              <a:t> Bridge Design-Rating Modernization</a:t>
            </a:r>
            <a:br>
              <a:rPr lang="en-US" dirty="0" smtClean="0"/>
            </a:b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149502695"/>
              </p:ext>
            </p:extLst>
          </p:nvPr>
        </p:nvGraphicFramePr>
        <p:xfrm>
          <a:off x="1447800" y="2743200"/>
          <a:ext cx="7162800" cy="1673469"/>
        </p:xfrm>
        <a:graphic>
          <a:graphicData uri="http://schemas.openxmlformats.org/drawingml/2006/table">
            <a:tbl>
              <a:tblPr firstRow="1" bandRow="1">
                <a:tableStyleId>{69CF1AB2-1976-4502-BF36-3FF5EA218861}</a:tableStyleId>
              </a:tblPr>
              <a:tblGrid>
                <a:gridCol w="2638926"/>
                <a:gridCol w="4523874"/>
              </a:tblGrid>
              <a:tr h="682869">
                <a:tc>
                  <a:txBody>
                    <a:bodyPr/>
                    <a:lstStyle/>
                    <a:p>
                      <a:r>
                        <a:rPr lang="en-US" sz="1800" b="0" dirty="0" smtClean="0"/>
                        <a:t>Code</a:t>
                      </a:r>
                      <a:r>
                        <a:rPr lang="en-US" sz="1800" b="0" baseline="0" dirty="0" smtClean="0"/>
                        <a:t> / Architecture Modernization</a:t>
                      </a:r>
                      <a:endParaRPr lang="en-US" sz="1800" b="0" dirty="0">
                        <a:solidFill>
                          <a:schemeClr val="tx1"/>
                        </a:solidFill>
                      </a:endParaRPr>
                    </a:p>
                  </a:txBody>
                  <a:tcPr/>
                </a:tc>
                <a:tc>
                  <a:txBody>
                    <a:bodyPr/>
                    <a:lstStyle/>
                    <a:p>
                      <a:r>
                        <a:rPr lang="en-US" sz="1800" b="0" dirty="0" smtClean="0"/>
                        <a:t>Phases 1 and 2 (fiscal years 2017, 2018 and 2019)  -  Funds from Solicitation</a:t>
                      </a:r>
                      <a:endParaRPr lang="en-US" sz="1800" b="0" dirty="0">
                        <a:solidFill>
                          <a:schemeClr val="tx1"/>
                        </a:solidFill>
                      </a:endParaRPr>
                    </a:p>
                  </a:txBody>
                  <a:tcPr/>
                </a:tc>
              </a:tr>
              <a:tr h="990600">
                <a:tc>
                  <a:txBody>
                    <a:bodyPr/>
                    <a:lstStyle/>
                    <a:p>
                      <a:r>
                        <a:rPr lang="en-US" sz="1800" dirty="0" smtClean="0"/>
                        <a:t>Functionality</a:t>
                      </a:r>
                      <a:r>
                        <a:rPr lang="en-US" sz="1800" baseline="0" dirty="0" smtClean="0"/>
                        <a:t> Enhancements</a:t>
                      </a:r>
                      <a:endParaRPr lang="en-US" sz="1800" b="0" dirty="0">
                        <a:solidFill>
                          <a:schemeClr val="tx1"/>
                        </a:solidFill>
                      </a:endParaRPr>
                    </a:p>
                  </a:txBody>
                  <a:tcPr/>
                </a:tc>
                <a:tc>
                  <a:txBody>
                    <a:bodyPr/>
                    <a:lstStyle/>
                    <a:p>
                      <a:r>
                        <a:rPr lang="en-US" sz="1800" dirty="0" smtClean="0"/>
                        <a:t>Phase 3 (fiscal year 2020) – funded through</a:t>
                      </a:r>
                      <a:r>
                        <a:rPr lang="en-US" sz="1800" baseline="0" dirty="0" smtClean="0"/>
                        <a:t> license fee revenue collected over the four years of the project</a:t>
                      </a:r>
                      <a:endParaRPr lang="en-US" sz="1800" b="0" dirty="0">
                        <a:solidFill>
                          <a:schemeClr val="tx1"/>
                        </a:solidFill>
                      </a:endParaRPr>
                    </a:p>
                  </a:txBody>
                  <a:tcPr/>
                </a:tc>
              </a:tr>
            </a:tbl>
          </a:graphicData>
        </a:graphic>
      </p:graphicFrame>
    </p:spTree>
    <p:extLst>
      <p:ext uri="{BB962C8B-B14F-4D97-AF65-F5344CB8AC3E}">
        <p14:creationId xmlns:p14="http://schemas.microsoft.com/office/powerpoint/2010/main" val="772168053"/>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Text Box 1028"/>
          <p:cNvSpPr txBox="1">
            <a:spLocks noChangeArrowheads="1"/>
          </p:cNvSpPr>
          <p:nvPr/>
        </p:nvSpPr>
        <p:spPr bwMode="auto">
          <a:xfrm>
            <a:off x="2730500" y="1447800"/>
            <a:ext cx="4445000" cy="457200"/>
          </a:xfrm>
          <a:prstGeom prst="rect">
            <a:avLst/>
          </a:prstGeom>
          <a:noFill/>
          <a:ln w="12700" cap="sq">
            <a:noFill/>
            <a:miter lim="800000"/>
            <a:headEnd type="none" w="sm" len="sm"/>
            <a:tailEnd type="none" w="sm" len="sm"/>
          </a:ln>
        </p:spPr>
        <p:txBody>
          <a:bodyPr>
            <a:spAutoFit/>
          </a:bodyPr>
          <a:lstStyle/>
          <a:p>
            <a:pPr>
              <a:buFontTx/>
              <a:buNone/>
            </a:pPr>
            <a:endParaRPr kumimoji="1" lang="en-US" sz="2400"/>
          </a:p>
        </p:txBody>
      </p:sp>
      <p:sp>
        <p:nvSpPr>
          <p:cNvPr id="1031" name="Text Box 1029"/>
          <p:cNvSpPr txBox="1">
            <a:spLocks noChangeArrowheads="1"/>
          </p:cNvSpPr>
          <p:nvPr/>
        </p:nvSpPr>
        <p:spPr bwMode="auto">
          <a:xfrm>
            <a:off x="2857500" y="1676400"/>
            <a:ext cx="6286500" cy="338138"/>
          </a:xfrm>
          <a:prstGeom prst="rect">
            <a:avLst/>
          </a:prstGeom>
          <a:noFill/>
          <a:ln w="12700" cap="sq">
            <a:noFill/>
            <a:miter lim="800000"/>
            <a:headEnd type="none" w="sm" len="sm"/>
            <a:tailEnd type="none" w="sm" len="sm"/>
          </a:ln>
        </p:spPr>
        <p:txBody>
          <a:bodyPr>
            <a:spAutoFit/>
          </a:bodyPr>
          <a:lstStyle/>
          <a:p>
            <a:pPr>
              <a:spcBef>
                <a:spcPct val="50000"/>
              </a:spcBef>
              <a:buFontTx/>
              <a:buNone/>
            </a:pPr>
            <a:r>
              <a:rPr kumimoji="1" lang="en-US" sz="1600" b="1" i="1"/>
              <a:t>  </a:t>
            </a:r>
            <a:endParaRPr kumimoji="1" lang="en-US" sz="1600"/>
          </a:p>
        </p:txBody>
      </p:sp>
      <p:sp>
        <p:nvSpPr>
          <p:cNvPr id="12" name="Title 1"/>
          <p:cNvSpPr txBox="1">
            <a:spLocks/>
          </p:cNvSpPr>
          <p:nvPr/>
        </p:nvSpPr>
        <p:spPr>
          <a:xfrm>
            <a:off x="1435608" y="274638"/>
            <a:ext cx="749808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dirty="0" smtClean="0"/>
              <a:t>BrDR Modernization</a:t>
            </a:r>
            <a:endParaRPr lang="en-US" dirty="0"/>
          </a:p>
        </p:txBody>
      </p:sp>
      <p:sp>
        <p:nvSpPr>
          <p:cNvPr id="2" name="Rectangle 10"/>
          <p:cNvSpPr>
            <a:spLocks noChangeArrowheads="1"/>
          </p:cNvSpPr>
          <p:nvPr/>
        </p:nvSpPr>
        <p:spPr bwMode="auto">
          <a:xfrm>
            <a:off x="1371600" y="1493837"/>
            <a:ext cx="1112626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12"/>
          <p:cNvSpPr>
            <a:spLocks noChangeArrowheads="1"/>
          </p:cNvSpPr>
          <p:nvPr/>
        </p:nvSpPr>
        <p:spPr bwMode="auto">
          <a:xfrm>
            <a:off x="1371600" y="1447799"/>
            <a:ext cx="1137345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85155593"/>
              </p:ext>
            </p:extLst>
          </p:nvPr>
        </p:nvGraphicFramePr>
        <p:xfrm>
          <a:off x="1371600" y="1447800"/>
          <a:ext cx="7506262" cy="4495800"/>
        </p:xfrm>
        <a:graphic>
          <a:graphicData uri="http://schemas.openxmlformats.org/presentationml/2006/ole">
            <mc:AlternateContent xmlns:mc="http://schemas.openxmlformats.org/markup-compatibility/2006">
              <mc:Choice xmlns:v="urn:schemas-microsoft-com:vml" Requires="v">
                <p:oleObj spid="_x0000_s7198" name="Worksheet" r:id="rId5" imgW="7429624" imgH="4562334" progId="Excel.Sheet.8">
                  <p:embed/>
                </p:oleObj>
              </mc:Choice>
              <mc:Fallback>
                <p:oleObj name="Worksheet" r:id="rId5" imgW="7429624" imgH="4562334" progId="Excel.Sheet.8">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l="9149" b="3966"/>
                      <a:stretch>
                        <a:fillRect/>
                      </a:stretch>
                    </p:blipFill>
                    <p:spPr bwMode="auto">
                      <a:xfrm>
                        <a:off x="1371600" y="1447800"/>
                        <a:ext cx="7506262" cy="4495800"/>
                      </a:xfrm>
                      <a:prstGeom prst="rect">
                        <a:avLst/>
                      </a:prstGeom>
                      <a:noFill/>
                    </p:spPr>
                  </p:pic>
                </p:oleObj>
              </mc:Fallback>
            </mc:AlternateContent>
          </a:graphicData>
        </a:graphic>
      </p:graphicFrame>
    </p:spTree>
    <p:extLst>
      <p:ext uri="{BB962C8B-B14F-4D97-AF65-F5344CB8AC3E}">
        <p14:creationId xmlns:p14="http://schemas.microsoft.com/office/powerpoint/2010/main" val="1465493414"/>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280160" y="1799345"/>
            <a:ext cx="7406640" cy="4953000"/>
          </a:xfrm>
        </p:spPr>
        <p:txBody>
          <a:bodyPr>
            <a:normAutofit/>
          </a:bodyPr>
          <a:lstStyle/>
          <a:p>
            <a:pPr marL="26988">
              <a:buSzPct val="100000"/>
            </a:pPr>
            <a:endParaRPr lang="en-US" sz="3200" dirty="0" smtClean="0"/>
          </a:p>
          <a:p>
            <a:r>
              <a:rPr lang="en-US" dirty="0"/>
              <a:t> </a:t>
            </a:r>
          </a:p>
          <a:p>
            <a:endParaRPr lang="en-US" dirty="0"/>
          </a:p>
        </p:txBody>
      </p:sp>
      <p:sp>
        <p:nvSpPr>
          <p:cNvPr id="6" name="Title 1"/>
          <p:cNvSpPr>
            <a:spLocks noGrp="1"/>
          </p:cNvSpPr>
          <p:nvPr>
            <p:ph type="ctrTitle"/>
          </p:nvPr>
        </p:nvSpPr>
        <p:spPr>
          <a:xfrm>
            <a:off x="1371600" y="181855"/>
            <a:ext cx="7162800" cy="1646945"/>
          </a:xfrm>
        </p:spPr>
        <p:txBody>
          <a:bodyPr>
            <a:normAutofit fontScale="90000"/>
          </a:bodyPr>
          <a:lstStyle/>
          <a:p>
            <a:pPr algn="ctr"/>
            <a:r>
              <a:rPr lang="en-US" dirty="0" smtClean="0"/>
              <a:t>BrDR Modernization Road Map</a:t>
            </a:r>
            <a:br>
              <a:rPr lang="en-US" dirty="0" smtClean="0"/>
            </a:b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112422821"/>
              </p:ext>
            </p:extLst>
          </p:nvPr>
        </p:nvGraphicFramePr>
        <p:xfrm>
          <a:off x="1402080" y="1524000"/>
          <a:ext cx="7162799" cy="5105400"/>
        </p:xfrm>
        <a:graphic>
          <a:graphicData uri="http://schemas.openxmlformats.org/drawingml/2006/table">
            <a:tbl>
              <a:tblPr firstRow="1" firstCol="1" bandRow="1">
                <a:tableStyleId>{16D9F66E-5EB9-4882-86FB-DCBF35E3C3E4}</a:tableStyleId>
              </a:tblPr>
              <a:tblGrid>
                <a:gridCol w="976745"/>
                <a:gridCol w="6186054"/>
              </a:tblGrid>
              <a:tr h="1701800">
                <a:tc>
                  <a:txBody>
                    <a:bodyPr/>
                    <a:lstStyle/>
                    <a:p>
                      <a:pPr marL="0" marR="0">
                        <a:lnSpc>
                          <a:spcPct val="115000"/>
                        </a:lnSpc>
                        <a:spcBef>
                          <a:spcPts val="0"/>
                        </a:spcBef>
                        <a:spcAft>
                          <a:spcPts val="0"/>
                        </a:spcAft>
                      </a:pPr>
                      <a:r>
                        <a:rPr lang="en-US" sz="1800" dirty="0">
                          <a:effectLst/>
                        </a:rPr>
                        <a:t>2018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b="1" dirty="0">
                          <a:effectLst/>
                        </a:rPr>
                        <a:t>Legacy Release - 6.8.3</a:t>
                      </a:r>
                    </a:p>
                    <a:p>
                      <a:pPr marL="342900" marR="0" lvl="0" indent="-342900">
                        <a:lnSpc>
                          <a:spcPct val="115000"/>
                        </a:lnSpc>
                        <a:spcBef>
                          <a:spcPts val="0"/>
                        </a:spcBef>
                        <a:spcAft>
                          <a:spcPts val="0"/>
                        </a:spcAft>
                        <a:buFont typeface="Symbol" panose="05050102010706020507" pitchFamily="18" charset="2"/>
                        <a:buChar char=""/>
                      </a:pPr>
                      <a:r>
                        <a:rPr lang="en-US" sz="1800" b="0" dirty="0">
                          <a:effectLst/>
                        </a:rPr>
                        <a:t>Legacy User Interface</a:t>
                      </a:r>
                    </a:p>
                    <a:p>
                      <a:pPr marL="342900" marR="0" lvl="0" indent="-342900">
                        <a:lnSpc>
                          <a:spcPct val="115000"/>
                        </a:lnSpc>
                        <a:spcBef>
                          <a:spcPts val="0"/>
                        </a:spcBef>
                        <a:spcAft>
                          <a:spcPts val="0"/>
                        </a:spcAft>
                        <a:buFont typeface="Symbol" panose="05050102010706020507" pitchFamily="18" charset="2"/>
                        <a:buChar char=""/>
                      </a:pPr>
                      <a:r>
                        <a:rPr lang="en-US" sz="1800" b="0" dirty="0">
                          <a:effectLst/>
                        </a:rPr>
                        <a:t>Legacy &amp; Modernized AASHTO Engine</a:t>
                      </a:r>
                    </a:p>
                    <a:p>
                      <a:pPr marL="0" marR="0">
                        <a:lnSpc>
                          <a:spcPct val="115000"/>
                        </a:lnSpc>
                        <a:spcBef>
                          <a:spcPts val="0"/>
                        </a:spcBef>
                        <a:spcAft>
                          <a:spcPts val="0"/>
                        </a:spcAft>
                      </a:pPr>
                      <a:r>
                        <a:rPr lang="en-US" sz="1800" b="1" dirty="0">
                          <a:effectLst/>
                        </a:rPr>
                        <a:t>Modernization Phase 1</a:t>
                      </a:r>
                    </a:p>
                    <a:p>
                      <a:pPr marL="342900" marR="0" lvl="0" indent="-342900">
                        <a:lnSpc>
                          <a:spcPct val="115000"/>
                        </a:lnSpc>
                        <a:spcBef>
                          <a:spcPts val="0"/>
                        </a:spcBef>
                        <a:spcAft>
                          <a:spcPts val="0"/>
                        </a:spcAft>
                        <a:buFont typeface="Symbol" panose="05050102010706020507" pitchFamily="18" charset="2"/>
                        <a:buChar char=""/>
                      </a:pPr>
                      <a:r>
                        <a:rPr lang="en-US" sz="1800" b="0" dirty="0">
                          <a:effectLst/>
                        </a:rPr>
                        <a:t>Modernized AASHTO Engine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46589">
                <a:tc>
                  <a:txBody>
                    <a:bodyPr/>
                    <a:lstStyle/>
                    <a:p>
                      <a:pPr marL="0" marR="0">
                        <a:lnSpc>
                          <a:spcPct val="115000"/>
                        </a:lnSpc>
                        <a:spcBef>
                          <a:spcPts val="0"/>
                        </a:spcBef>
                        <a:spcAft>
                          <a:spcPts val="0"/>
                        </a:spcAft>
                      </a:pPr>
                      <a:r>
                        <a:rPr lang="en-US" sz="1800">
                          <a:effectLst/>
                        </a:rPr>
                        <a:t>2019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b="1" dirty="0">
                          <a:effectLst/>
                        </a:rPr>
                        <a:t>Legacy Release - 6.8.4</a:t>
                      </a:r>
                    </a:p>
                    <a:p>
                      <a:pPr marL="342900" marR="0" lvl="0" indent="-342900">
                        <a:lnSpc>
                          <a:spcPct val="115000"/>
                        </a:lnSpc>
                        <a:spcBef>
                          <a:spcPts val="0"/>
                        </a:spcBef>
                        <a:spcAft>
                          <a:spcPts val="0"/>
                        </a:spcAft>
                        <a:buFont typeface="Symbol" panose="05050102010706020507" pitchFamily="18" charset="2"/>
                        <a:buChar char=""/>
                      </a:pPr>
                      <a:r>
                        <a:rPr lang="en-US" sz="1800" b="0" dirty="0">
                          <a:effectLst/>
                        </a:rPr>
                        <a:t>Legacy User Interface</a:t>
                      </a:r>
                    </a:p>
                    <a:p>
                      <a:pPr marL="342900" marR="0" lvl="0" indent="-342900">
                        <a:lnSpc>
                          <a:spcPct val="115000"/>
                        </a:lnSpc>
                        <a:spcBef>
                          <a:spcPts val="0"/>
                        </a:spcBef>
                        <a:spcAft>
                          <a:spcPts val="0"/>
                        </a:spcAft>
                        <a:buFont typeface="Symbol" panose="05050102010706020507" pitchFamily="18" charset="2"/>
                        <a:buChar char=""/>
                      </a:pPr>
                      <a:r>
                        <a:rPr lang="en-US" sz="1800" b="0" dirty="0">
                          <a:effectLst/>
                        </a:rPr>
                        <a:t>Legacy &amp; Modernized AASHTO Engine</a:t>
                      </a:r>
                    </a:p>
                    <a:p>
                      <a:pPr marL="0" marR="0">
                        <a:lnSpc>
                          <a:spcPct val="115000"/>
                        </a:lnSpc>
                        <a:spcBef>
                          <a:spcPts val="0"/>
                        </a:spcBef>
                        <a:spcAft>
                          <a:spcPts val="0"/>
                        </a:spcAft>
                      </a:pPr>
                      <a:r>
                        <a:rPr lang="en-US" sz="1800" b="1" dirty="0">
                          <a:effectLst/>
                        </a:rPr>
                        <a:t>Modernization Phase 2 – 7.0</a:t>
                      </a:r>
                    </a:p>
                    <a:p>
                      <a:pPr marL="342900" marR="0" lvl="0" indent="-342900">
                        <a:lnSpc>
                          <a:spcPct val="115000"/>
                        </a:lnSpc>
                        <a:spcBef>
                          <a:spcPts val="0"/>
                        </a:spcBef>
                        <a:spcAft>
                          <a:spcPts val="0"/>
                        </a:spcAft>
                        <a:buFont typeface="Symbol" panose="05050102010706020507" pitchFamily="18" charset="2"/>
                        <a:buChar char=""/>
                      </a:pPr>
                      <a:r>
                        <a:rPr lang="en-US" sz="1800" b="0" dirty="0">
                          <a:effectLst/>
                        </a:rPr>
                        <a:t>Modernized User Interface</a:t>
                      </a:r>
                    </a:p>
                    <a:p>
                      <a:pPr marL="342900" marR="0" lvl="0" indent="-342900">
                        <a:lnSpc>
                          <a:spcPct val="115000"/>
                        </a:lnSpc>
                        <a:spcBef>
                          <a:spcPts val="0"/>
                        </a:spcBef>
                        <a:spcAft>
                          <a:spcPts val="0"/>
                        </a:spcAft>
                        <a:buFont typeface="Symbol" panose="05050102010706020507" pitchFamily="18" charset="2"/>
                        <a:buChar char=""/>
                      </a:pPr>
                      <a:r>
                        <a:rPr lang="en-US" sz="1800" b="0" dirty="0">
                          <a:effectLst/>
                        </a:rPr>
                        <a:t>Modernized AASHTO Engine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357011">
                <a:tc>
                  <a:txBody>
                    <a:bodyPr/>
                    <a:lstStyle/>
                    <a:p>
                      <a:pPr marL="0" marR="0">
                        <a:lnSpc>
                          <a:spcPct val="115000"/>
                        </a:lnSpc>
                        <a:spcBef>
                          <a:spcPts val="0"/>
                        </a:spcBef>
                        <a:spcAft>
                          <a:spcPts val="0"/>
                        </a:spcAft>
                      </a:pPr>
                      <a:r>
                        <a:rPr lang="en-US" sz="1800">
                          <a:effectLst/>
                        </a:rPr>
                        <a:t>2020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b="1" dirty="0">
                          <a:effectLst/>
                        </a:rPr>
                        <a:t>Modernization Phase 3 – 7.1 </a:t>
                      </a:r>
                    </a:p>
                    <a:p>
                      <a:pPr marL="342900" marR="0" lvl="0" indent="-342900">
                        <a:lnSpc>
                          <a:spcPct val="115000"/>
                        </a:lnSpc>
                        <a:spcBef>
                          <a:spcPts val="0"/>
                        </a:spcBef>
                        <a:spcAft>
                          <a:spcPts val="0"/>
                        </a:spcAft>
                        <a:buFont typeface="Symbol" panose="05050102010706020507" pitchFamily="18" charset="2"/>
                        <a:buChar char=""/>
                      </a:pPr>
                      <a:r>
                        <a:rPr lang="en-US" sz="1800" b="0" dirty="0">
                          <a:effectLst/>
                        </a:rPr>
                        <a:t>Modernized User Interface</a:t>
                      </a:r>
                    </a:p>
                    <a:p>
                      <a:pPr marL="342900" marR="0" lvl="0" indent="-342900">
                        <a:lnSpc>
                          <a:spcPct val="115000"/>
                        </a:lnSpc>
                        <a:spcBef>
                          <a:spcPts val="0"/>
                        </a:spcBef>
                        <a:spcAft>
                          <a:spcPts val="0"/>
                        </a:spcAft>
                        <a:buFont typeface="Symbol" panose="05050102010706020507" pitchFamily="18" charset="2"/>
                        <a:buChar char=""/>
                      </a:pPr>
                      <a:r>
                        <a:rPr lang="en-US" sz="1800" b="0" dirty="0">
                          <a:effectLst/>
                        </a:rPr>
                        <a:t>Modernized AASHTO Engine</a:t>
                      </a:r>
                    </a:p>
                    <a:p>
                      <a:pPr marL="342900" marR="0" lvl="0" indent="-342900">
                        <a:lnSpc>
                          <a:spcPct val="115000"/>
                        </a:lnSpc>
                        <a:spcBef>
                          <a:spcPts val="0"/>
                        </a:spcBef>
                        <a:spcAft>
                          <a:spcPts val="0"/>
                        </a:spcAft>
                        <a:buFont typeface="Symbol" panose="05050102010706020507" pitchFamily="18" charset="2"/>
                        <a:buChar char=""/>
                      </a:pPr>
                      <a:r>
                        <a:rPr lang="en-US" sz="1800" b="0" dirty="0">
                          <a:effectLst/>
                        </a:rPr>
                        <a:t>User requested high priority enhancements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681836914"/>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66800"/>
            <a:ext cx="7162800" cy="1470025"/>
          </a:xfrm>
        </p:spPr>
        <p:txBody>
          <a:bodyPr>
            <a:normAutofit/>
          </a:bodyPr>
          <a:lstStyle/>
          <a:p>
            <a:pPr algn="ctr"/>
            <a:r>
              <a:rPr lang="en-US" dirty="0" smtClean="0"/>
              <a:t>2019 Bridge Design-Rating</a:t>
            </a:r>
            <a:br>
              <a:rPr lang="en-US" dirty="0" smtClean="0"/>
            </a:br>
            <a:r>
              <a:rPr lang="en-US" sz="3900" dirty="0" smtClean="0"/>
              <a:t>Customer Survey Results</a:t>
            </a:r>
            <a:endParaRPr lang="en-US" sz="3900" dirty="0"/>
          </a:p>
        </p:txBody>
      </p:sp>
      <p:sp>
        <p:nvSpPr>
          <p:cNvPr id="3" name="Subtitle 2"/>
          <p:cNvSpPr>
            <a:spLocks noGrp="1"/>
          </p:cNvSpPr>
          <p:nvPr>
            <p:ph type="subTitle" idx="1"/>
          </p:nvPr>
        </p:nvSpPr>
        <p:spPr>
          <a:xfrm>
            <a:off x="2194560" y="4724400"/>
            <a:ext cx="6187440" cy="1752600"/>
          </a:xfrm>
        </p:spPr>
        <p:txBody>
          <a:bodyPr>
            <a:normAutofit/>
          </a:bodyPr>
          <a:lstStyle/>
          <a:p>
            <a:pPr algn="ctr"/>
            <a:endParaRPr lang="en-US" dirty="0" smtClean="0"/>
          </a:p>
          <a:p>
            <a:pPr algn="ctr"/>
            <a:r>
              <a:rPr lang="en-US" sz="2800" dirty="0" smtClean="0"/>
              <a:t>Conducted June 20 – July 19, 2019</a:t>
            </a:r>
            <a:endParaRPr lang="en-US" sz="2800" dirty="0"/>
          </a:p>
        </p:txBody>
      </p:sp>
    </p:spTree>
    <p:extLst>
      <p:ext uri="{BB962C8B-B14F-4D97-AF65-F5344CB8AC3E}">
        <p14:creationId xmlns:p14="http://schemas.microsoft.com/office/powerpoint/2010/main" val="251944147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272" y="1134359"/>
            <a:ext cx="8229600" cy="391272"/>
          </a:xfrm>
        </p:spPr>
        <p:txBody>
          <a:bodyPr>
            <a:noAutofit/>
          </a:bodyPr>
          <a:lstStyle/>
          <a:p>
            <a:r>
              <a:rPr lang="en-US" dirty="0" smtClean="0"/>
              <a:t>Organization Type</a:t>
            </a:r>
            <a:endParaRPr dirty="0"/>
          </a:p>
        </p:txBody>
      </p:sp>
      <p:pic>
        <p:nvPicPr>
          <p:cNvPr id="5" name="Picture 4" descr="chart2830923130.png"/>
          <p:cNvPicPr>
            <a:picLocks noChangeAspect="1"/>
          </p:cNvPicPr>
          <p:nvPr/>
        </p:nvPicPr>
        <p:blipFill>
          <a:blip r:embed="rId3"/>
          <a:stretch>
            <a:fillRect/>
          </a:stretch>
        </p:blipFill>
        <p:spPr>
          <a:xfrm>
            <a:off x="-457200" y="1708516"/>
            <a:ext cx="7477697" cy="4028389"/>
          </a:xfrm>
          <a:prstGeom prst="rect">
            <a:avLst/>
          </a:prstGeom>
        </p:spPr>
      </p:pic>
      <p:sp>
        <p:nvSpPr>
          <p:cNvPr id="4" name="Content Placeholder 2"/>
          <p:cNvSpPr>
            <a:spLocks noGrp="1"/>
          </p:cNvSpPr>
          <p:nvPr>
            <p:ph idx="1"/>
          </p:nvPr>
        </p:nvSpPr>
        <p:spPr>
          <a:xfrm>
            <a:off x="228600" y="1809383"/>
            <a:ext cx="1670538" cy="430969"/>
          </a:xfrm>
        </p:spPr>
        <p:txBody>
          <a:bodyPr>
            <a:noAutofit/>
          </a:bodyPr>
          <a:lstStyle/>
          <a:p>
            <a:r>
              <a:rPr lang="en-US" sz="1400" b="1" dirty="0"/>
              <a:t>118 Responses</a:t>
            </a:r>
            <a:endParaRPr sz="1400" b="1" dirty="0"/>
          </a:p>
        </p:txBody>
      </p:sp>
      <p:graphicFrame>
        <p:nvGraphicFramePr>
          <p:cNvPr id="3" name="Table 2"/>
          <p:cNvGraphicFramePr>
            <a:graphicFrameLocks noGrp="1"/>
          </p:cNvGraphicFramePr>
          <p:nvPr>
            <p:extLst>
              <p:ext uri="{D42A27DB-BD31-4B8C-83A1-F6EECF244321}">
                <p14:modId xmlns:p14="http://schemas.microsoft.com/office/powerpoint/2010/main" val="547787693"/>
              </p:ext>
            </p:extLst>
          </p:nvPr>
        </p:nvGraphicFramePr>
        <p:xfrm>
          <a:off x="5943600" y="1809383"/>
          <a:ext cx="2971800" cy="2392680"/>
        </p:xfrm>
        <a:graphic>
          <a:graphicData uri="http://schemas.openxmlformats.org/drawingml/2006/table">
            <a:tbl>
              <a:tblPr firstRow="1" bandRow="1">
                <a:tableStyleId>{00A15C55-8517-42AA-B614-E9B94910E393}</a:tableStyleId>
              </a:tblPr>
              <a:tblGrid>
                <a:gridCol w="1447800"/>
                <a:gridCol w="1524000"/>
              </a:tblGrid>
              <a:tr h="370840">
                <a:tc>
                  <a:txBody>
                    <a:bodyPr/>
                    <a:lstStyle/>
                    <a:p>
                      <a:pPr algn="ctr"/>
                      <a:r>
                        <a:rPr lang="en-US" dirty="0" smtClean="0"/>
                        <a:t>Organization Type</a:t>
                      </a:r>
                      <a:endParaRPr lang="en-US" dirty="0"/>
                    </a:p>
                  </a:txBody>
                  <a:tcPr/>
                </a:tc>
                <a:tc>
                  <a:txBody>
                    <a:bodyPr/>
                    <a:lstStyle/>
                    <a:p>
                      <a:pPr algn="ctr"/>
                      <a:r>
                        <a:rPr lang="en-US" dirty="0" smtClean="0"/>
                        <a:t>Responses Received</a:t>
                      </a:r>
                      <a:endParaRPr lang="en-US" dirty="0"/>
                    </a:p>
                  </a:txBody>
                  <a:tcPr/>
                </a:tc>
              </a:tr>
              <a:tr h="370840">
                <a:tc>
                  <a:txBody>
                    <a:bodyPr/>
                    <a:lstStyle/>
                    <a:p>
                      <a:r>
                        <a:rPr lang="en-US" dirty="0" smtClean="0"/>
                        <a:t>Member State</a:t>
                      </a:r>
                      <a:r>
                        <a:rPr lang="en-US" baseline="0" dirty="0" smtClean="0"/>
                        <a:t> Agency</a:t>
                      </a:r>
                      <a:endParaRPr lang="en-US" dirty="0"/>
                    </a:p>
                  </a:txBody>
                  <a:tcPr/>
                </a:tc>
                <a:tc>
                  <a:txBody>
                    <a:bodyPr/>
                    <a:lstStyle/>
                    <a:p>
                      <a:pPr algn="r"/>
                      <a:r>
                        <a:rPr lang="en-US" dirty="0" smtClean="0"/>
                        <a:t>53</a:t>
                      </a:r>
                      <a:endParaRPr lang="en-US" dirty="0"/>
                    </a:p>
                  </a:txBody>
                  <a:tcPr/>
                </a:tc>
              </a:tr>
              <a:tr h="370840">
                <a:tc>
                  <a:txBody>
                    <a:bodyPr/>
                    <a:lstStyle/>
                    <a:p>
                      <a:r>
                        <a:rPr lang="en-US" dirty="0" smtClean="0"/>
                        <a:t>Local Agency</a:t>
                      </a:r>
                      <a:endParaRPr lang="en-US" dirty="0"/>
                    </a:p>
                  </a:txBody>
                  <a:tcPr/>
                </a:tc>
                <a:tc>
                  <a:txBody>
                    <a:bodyPr/>
                    <a:lstStyle/>
                    <a:p>
                      <a:pPr algn="r"/>
                      <a:r>
                        <a:rPr lang="en-US" dirty="0" smtClean="0"/>
                        <a:t>7</a:t>
                      </a:r>
                      <a:endParaRPr lang="en-US" dirty="0"/>
                    </a:p>
                  </a:txBody>
                  <a:tcPr/>
                </a:tc>
              </a:tr>
              <a:tr h="370840">
                <a:tc>
                  <a:txBody>
                    <a:bodyPr/>
                    <a:lstStyle/>
                    <a:p>
                      <a:r>
                        <a:rPr lang="en-US" dirty="0" smtClean="0"/>
                        <a:t>U.S. Agency</a:t>
                      </a:r>
                      <a:endParaRPr lang="en-US" dirty="0"/>
                    </a:p>
                  </a:txBody>
                  <a:tcPr/>
                </a:tc>
                <a:tc>
                  <a:txBody>
                    <a:bodyPr/>
                    <a:lstStyle/>
                    <a:p>
                      <a:pPr algn="r"/>
                      <a:r>
                        <a:rPr lang="en-US" dirty="0" smtClean="0"/>
                        <a:t>0</a:t>
                      </a:r>
                      <a:endParaRPr lang="en-US" dirty="0"/>
                    </a:p>
                  </a:txBody>
                  <a:tcPr/>
                </a:tc>
              </a:tr>
              <a:tr h="370840">
                <a:tc>
                  <a:txBody>
                    <a:bodyPr/>
                    <a:lstStyle/>
                    <a:p>
                      <a:r>
                        <a:rPr lang="en-US" dirty="0" smtClean="0"/>
                        <a:t>Consultant </a:t>
                      </a:r>
                      <a:endParaRPr lang="en-US" dirty="0"/>
                    </a:p>
                  </a:txBody>
                  <a:tcPr/>
                </a:tc>
                <a:tc>
                  <a:txBody>
                    <a:bodyPr/>
                    <a:lstStyle/>
                    <a:p>
                      <a:pPr algn="r"/>
                      <a:r>
                        <a:rPr lang="en-US" dirty="0" smtClean="0"/>
                        <a:t>58</a:t>
                      </a:r>
                      <a:endParaRPr lang="en-US" dirty="0"/>
                    </a:p>
                  </a:txBody>
                  <a:tcPr/>
                </a:tc>
              </a:tr>
            </a:tbl>
          </a:graphicData>
        </a:graphic>
      </p:graphicFrame>
    </p:spTree>
    <p:extLst>
      <p:ext uri="{BB962C8B-B14F-4D97-AF65-F5344CB8AC3E}">
        <p14:creationId xmlns:p14="http://schemas.microsoft.com/office/powerpoint/2010/main" val="385162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204" y="1134359"/>
            <a:ext cx="8229600" cy="391272"/>
          </a:xfrm>
        </p:spPr>
        <p:txBody>
          <a:bodyPr>
            <a:noAutofit/>
          </a:bodyPr>
          <a:lstStyle/>
          <a:p>
            <a:r>
              <a:rPr lang="en-US" dirty="0" smtClean="0"/>
              <a:t>Member Agency State</a:t>
            </a:r>
            <a:endParaRPr dirty="0"/>
          </a:p>
        </p:txBody>
      </p:sp>
      <p:pic>
        <p:nvPicPr>
          <p:cNvPr id="5" name="Picture 4" descr="chart2831932180.png"/>
          <p:cNvPicPr>
            <a:picLocks noChangeAspect="1"/>
          </p:cNvPicPr>
          <p:nvPr/>
        </p:nvPicPr>
        <p:blipFill rotWithShape="1">
          <a:blip r:embed="rId3"/>
          <a:srcRect t="24629" b="27027"/>
          <a:stretch/>
        </p:blipFill>
        <p:spPr>
          <a:xfrm>
            <a:off x="2133877" y="1601834"/>
            <a:ext cx="5388428" cy="4271554"/>
          </a:xfrm>
          <a:prstGeom prst="rect">
            <a:avLst/>
          </a:prstGeom>
        </p:spPr>
      </p:pic>
      <p:sp>
        <p:nvSpPr>
          <p:cNvPr id="3" name="TextBox 2"/>
          <p:cNvSpPr txBox="1"/>
          <p:nvPr/>
        </p:nvSpPr>
        <p:spPr>
          <a:xfrm>
            <a:off x="1599786" y="6172200"/>
            <a:ext cx="6477414" cy="369332"/>
          </a:xfrm>
          <a:prstGeom prst="rect">
            <a:avLst/>
          </a:prstGeom>
          <a:noFill/>
        </p:spPr>
        <p:txBody>
          <a:bodyPr wrap="none" rtlCol="0">
            <a:spAutoFit/>
          </a:bodyPr>
          <a:lstStyle/>
          <a:p>
            <a:r>
              <a:rPr lang="en-US" b="1" dirty="0" smtClean="0"/>
              <a:t>53 responses from 29 member agency states (including Manitoba)</a:t>
            </a:r>
            <a:endParaRPr lang="en-US" b="1" dirty="0"/>
          </a:p>
        </p:txBody>
      </p:sp>
    </p:spTree>
    <p:extLst>
      <p:ext uri="{BB962C8B-B14F-4D97-AF65-F5344CB8AC3E}">
        <p14:creationId xmlns:p14="http://schemas.microsoft.com/office/powerpoint/2010/main" val="2169798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Outreach / Marketing</a:t>
            </a:r>
            <a:endParaRPr lang="en-US" dirty="0"/>
          </a:p>
        </p:txBody>
      </p:sp>
      <p:sp>
        <p:nvSpPr>
          <p:cNvPr id="3" name="Content Placeholder 2"/>
          <p:cNvSpPr>
            <a:spLocks noGrp="1"/>
          </p:cNvSpPr>
          <p:nvPr>
            <p:ph idx="1"/>
          </p:nvPr>
        </p:nvSpPr>
        <p:spPr>
          <a:xfrm>
            <a:off x="1219200" y="1600200"/>
            <a:ext cx="7498080" cy="5410200"/>
          </a:xfrm>
        </p:spPr>
        <p:txBody>
          <a:bodyPr>
            <a:normAutofit/>
          </a:bodyPr>
          <a:lstStyle/>
          <a:p>
            <a:pPr marL="82296" indent="0">
              <a:buNone/>
            </a:pPr>
            <a:r>
              <a:rPr lang="en-US" sz="2400" dirty="0" smtClean="0"/>
              <a:t>Opportunities to expand the Bridge Design and Bridge Rating user base</a:t>
            </a:r>
          </a:p>
          <a:p>
            <a:pPr lvl="0"/>
            <a:r>
              <a:rPr lang="en-US" sz="2400" dirty="0" smtClean="0"/>
              <a:t>Incorporation of both products into NCHRP projects</a:t>
            </a:r>
          </a:p>
          <a:p>
            <a:pPr lvl="0"/>
            <a:r>
              <a:rPr lang="en-US" sz="2400" dirty="0" smtClean="0"/>
              <a:t>Partnership with NSBA to establish interface with SIMON</a:t>
            </a:r>
          </a:p>
          <a:p>
            <a:pPr lvl="0"/>
            <a:r>
              <a:rPr lang="en-US" sz="2400" dirty="0" smtClean="0"/>
              <a:t>Product presentations at numerous meetings and conferences</a:t>
            </a:r>
          </a:p>
          <a:p>
            <a:r>
              <a:rPr lang="en-US" sz="2400" dirty="0" smtClean="0"/>
              <a:t>Invitations extended to </a:t>
            </a:r>
            <a:r>
              <a:rPr lang="en-US" sz="2400" dirty="0"/>
              <a:t>DOT personnel to attend </a:t>
            </a:r>
            <a:r>
              <a:rPr lang="en-US" sz="2400" dirty="0" smtClean="0"/>
              <a:t>the RADBUG and Task </a:t>
            </a:r>
            <a:r>
              <a:rPr lang="en-US" sz="2400" dirty="0"/>
              <a:t>Force meetings in their home </a:t>
            </a:r>
            <a:r>
              <a:rPr lang="en-US" sz="2400" dirty="0" smtClean="0"/>
              <a:t>locales</a:t>
            </a:r>
          </a:p>
          <a:p>
            <a:r>
              <a:rPr lang="en-US" sz="2400" dirty="0" smtClean="0"/>
              <a:t>Communication tailored </a:t>
            </a:r>
            <a:r>
              <a:rPr lang="en-US" sz="2400" dirty="0"/>
              <a:t>for specific audiences </a:t>
            </a:r>
          </a:p>
          <a:p>
            <a:endParaRPr lang="en-US" sz="2400" dirty="0"/>
          </a:p>
          <a:p>
            <a:pPr lvl="0"/>
            <a:endParaRPr lang="en-US" sz="2400" dirty="0" smtClean="0"/>
          </a:p>
          <a:p>
            <a:pPr lvl="0"/>
            <a:endParaRPr lang="en-US" sz="2400" dirty="0" smtClean="0"/>
          </a:p>
        </p:txBody>
      </p:sp>
    </p:spTree>
    <p:extLst>
      <p:ext uri="{BB962C8B-B14F-4D97-AF65-F5344CB8AC3E}">
        <p14:creationId xmlns:p14="http://schemas.microsoft.com/office/powerpoint/2010/main" val="204284776"/>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272" y="1134359"/>
            <a:ext cx="8882814" cy="391272"/>
          </a:xfrm>
        </p:spPr>
        <p:txBody>
          <a:bodyPr>
            <a:noAutofit/>
          </a:bodyPr>
          <a:lstStyle/>
          <a:p>
            <a:r>
              <a:rPr dirty="0" smtClean="0"/>
              <a:t>AASHTOWare </a:t>
            </a:r>
            <a:r>
              <a:rPr dirty="0"/>
              <a:t>Bridge </a:t>
            </a:r>
            <a:r>
              <a:rPr lang="en-US" dirty="0"/>
              <a:t>S</a:t>
            </a:r>
            <a:r>
              <a:rPr dirty="0" smtClean="0"/>
              <a:t>oftware</a:t>
            </a:r>
            <a:r>
              <a:rPr lang="en-US" dirty="0" smtClean="0"/>
              <a:t> – Experience </a:t>
            </a:r>
            <a:endParaRPr dirty="0"/>
          </a:p>
        </p:txBody>
      </p:sp>
      <p:sp>
        <p:nvSpPr>
          <p:cNvPr id="3" name="Content Placeholder 2"/>
          <p:cNvSpPr>
            <a:spLocks noGrp="1"/>
          </p:cNvSpPr>
          <p:nvPr>
            <p:ph idx="1"/>
          </p:nvPr>
        </p:nvSpPr>
        <p:spPr>
          <a:xfrm>
            <a:off x="228600" y="1809383"/>
            <a:ext cx="4169480" cy="430969"/>
          </a:xfrm>
        </p:spPr>
        <p:txBody>
          <a:bodyPr>
            <a:noAutofit/>
          </a:bodyPr>
          <a:lstStyle/>
          <a:p>
            <a:r>
              <a:rPr lang="en-US" sz="1400" b="1" dirty="0"/>
              <a:t>Member Agency / Local Agency / U.S. Agency</a:t>
            </a:r>
            <a:endParaRPr sz="1400" b="1" dirty="0"/>
          </a:p>
        </p:txBody>
      </p:sp>
      <p:pic>
        <p:nvPicPr>
          <p:cNvPr id="5" name="Picture 4" descr="chart2957255090.png"/>
          <p:cNvPicPr>
            <a:picLocks noChangeAspect="1"/>
          </p:cNvPicPr>
          <p:nvPr/>
        </p:nvPicPr>
        <p:blipFill rotWithShape="1">
          <a:blip r:embed="rId2"/>
          <a:srcRect l="13006" r="9419"/>
          <a:stretch/>
        </p:blipFill>
        <p:spPr>
          <a:xfrm>
            <a:off x="104502" y="2355742"/>
            <a:ext cx="4180115" cy="2902857"/>
          </a:xfrm>
          <a:prstGeom prst="rect">
            <a:avLst/>
          </a:prstGeom>
        </p:spPr>
      </p:pic>
      <p:sp>
        <p:nvSpPr>
          <p:cNvPr id="7" name="Content Placeholder 2"/>
          <p:cNvSpPr txBox="1">
            <a:spLocks/>
          </p:cNvSpPr>
          <p:nvPr/>
        </p:nvSpPr>
        <p:spPr>
          <a:xfrm>
            <a:off x="6191591" y="1814511"/>
            <a:ext cx="1189140" cy="360631"/>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dirty="0">
                <a:solidFill>
                  <a:srgbClr val="333333"/>
                </a:solidFill>
              </a:rPr>
              <a:t>Consultant</a:t>
            </a:r>
          </a:p>
        </p:txBody>
      </p:sp>
      <p:pic>
        <p:nvPicPr>
          <p:cNvPr id="8" name="Picture 7" descr="chart2974616880.png"/>
          <p:cNvPicPr>
            <a:picLocks noChangeAspect="1"/>
          </p:cNvPicPr>
          <p:nvPr/>
        </p:nvPicPr>
        <p:blipFill rotWithShape="1">
          <a:blip r:embed="rId3"/>
          <a:srcRect l="11793" r="10389" b="6271"/>
          <a:stretch/>
        </p:blipFill>
        <p:spPr>
          <a:xfrm>
            <a:off x="4689574" y="2355742"/>
            <a:ext cx="4193177" cy="2720812"/>
          </a:xfrm>
          <a:prstGeom prst="rect">
            <a:avLst/>
          </a:prstGeom>
        </p:spPr>
      </p:pic>
    </p:spTree>
    <p:extLst>
      <p:ext uri="{BB962C8B-B14F-4D97-AF65-F5344CB8AC3E}">
        <p14:creationId xmlns:p14="http://schemas.microsoft.com/office/powerpoint/2010/main" val="30532561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272" y="1134359"/>
            <a:ext cx="8882814" cy="391272"/>
          </a:xfrm>
        </p:spPr>
        <p:txBody>
          <a:bodyPr>
            <a:noAutofit/>
          </a:bodyPr>
          <a:lstStyle/>
          <a:p>
            <a:r>
              <a:rPr dirty="0" smtClean="0"/>
              <a:t>AASHTOWare </a:t>
            </a:r>
            <a:r>
              <a:rPr dirty="0"/>
              <a:t>Bridge </a:t>
            </a:r>
            <a:r>
              <a:rPr lang="en-US" dirty="0" smtClean="0"/>
              <a:t>S</a:t>
            </a:r>
            <a:r>
              <a:rPr dirty="0" smtClean="0"/>
              <a:t>oftware</a:t>
            </a:r>
            <a:r>
              <a:rPr lang="en-US" dirty="0" smtClean="0"/>
              <a:t> Interaction</a:t>
            </a:r>
            <a:endParaRPr dirty="0"/>
          </a:p>
        </p:txBody>
      </p:sp>
      <p:pic>
        <p:nvPicPr>
          <p:cNvPr id="5" name="Picture 4" descr="chart2830923140.png"/>
          <p:cNvPicPr>
            <a:picLocks noChangeAspect="1"/>
          </p:cNvPicPr>
          <p:nvPr/>
        </p:nvPicPr>
        <p:blipFill rotWithShape="1">
          <a:blip r:embed="rId2"/>
          <a:srcRect l="6217" r="12571"/>
          <a:stretch/>
        </p:blipFill>
        <p:spPr>
          <a:xfrm>
            <a:off x="156754" y="2355742"/>
            <a:ext cx="4376057" cy="2902857"/>
          </a:xfrm>
          <a:prstGeom prst="rect">
            <a:avLst/>
          </a:prstGeom>
        </p:spPr>
      </p:pic>
      <p:pic>
        <p:nvPicPr>
          <p:cNvPr id="7" name="Picture 6" descr="chart2839345700.png"/>
          <p:cNvPicPr>
            <a:picLocks noChangeAspect="1"/>
          </p:cNvPicPr>
          <p:nvPr/>
        </p:nvPicPr>
        <p:blipFill rotWithShape="1">
          <a:blip r:embed="rId3"/>
          <a:srcRect l="4763" r="20086" b="4471"/>
          <a:stretch/>
        </p:blipFill>
        <p:spPr>
          <a:xfrm>
            <a:off x="4741828" y="2454218"/>
            <a:ext cx="4049485" cy="2773063"/>
          </a:xfrm>
          <a:prstGeom prst="rect">
            <a:avLst/>
          </a:prstGeom>
        </p:spPr>
      </p:pic>
      <p:sp>
        <p:nvSpPr>
          <p:cNvPr id="8" name="Content Placeholder 2"/>
          <p:cNvSpPr txBox="1">
            <a:spLocks/>
          </p:cNvSpPr>
          <p:nvPr/>
        </p:nvSpPr>
        <p:spPr>
          <a:xfrm>
            <a:off x="228600" y="1809383"/>
            <a:ext cx="4169480" cy="430969"/>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dirty="0">
                <a:solidFill>
                  <a:srgbClr val="333333"/>
                </a:solidFill>
              </a:rPr>
              <a:t>Member Agency / Local Agency / U.S. Agency</a:t>
            </a:r>
          </a:p>
        </p:txBody>
      </p:sp>
      <p:sp>
        <p:nvSpPr>
          <p:cNvPr id="9" name="Content Placeholder 2"/>
          <p:cNvSpPr txBox="1">
            <a:spLocks/>
          </p:cNvSpPr>
          <p:nvPr/>
        </p:nvSpPr>
        <p:spPr>
          <a:xfrm>
            <a:off x="6557352" y="1814511"/>
            <a:ext cx="1189140" cy="360631"/>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dirty="0">
                <a:solidFill>
                  <a:srgbClr val="333333"/>
                </a:solidFill>
              </a:rPr>
              <a:t>Consultant</a:t>
            </a:r>
          </a:p>
        </p:txBody>
      </p:sp>
    </p:spTree>
    <p:extLst>
      <p:ext uri="{BB962C8B-B14F-4D97-AF65-F5344CB8AC3E}">
        <p14:creationId xmlns:p14="http://schemas.microsoft.com/office/powerpoint/2010/main" val="34895492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204" y="1134359"/>
            <a:ext cx="8229600" cy="391272"/>
          </a:xfrm>
        </p:spPr>
        <p:txBody>
          <a:bodyPr>
            <a:noAutofit/>
          </a:bodyPr>
          <a:lstStyle/>
          <a:p>
            <a:r>
              <a:rPr lang="en-US" dirty="0" smtClean="0"/>
              <a:t>Respondent’s Role</a:t>
            </a:r>
            <a:endParaRPr dirty="0"/>
          </a:p>
        </p:txBody>
      </p:sp>
      <p:pic>
        <p:nvPicPr>
          <p:cNvPr id="5" name="Picture 4" descr="chart2831945260.png"/>
          <p:cNvPicPr>
            <a:picLocks noChangeAspect="1"/>
          </p:cNvPicPr>
          <p:nvPr/>
        </p:nvPicPr>
        <p:blipFill rotWithShape="1">
          <a:blip r:embed="rId2"/>
          <a:srcRect l="9126" r="13298"/>
          <a:stretch/>
        </p:blipFill>
        <p:spPr>
          <a:xfrm>
            <a:off x="261255" y="2355742"/>
            <a:ext cx="4180114" cy="2902857"/>
          </a:xfrm>
          <a:prstGeom prst="rect">
            <a:avLst/>
          </a:prstGeom>
        </p:spPr>
      </p:pic>
      <p:pic>
        <p:nvPicPr>
          <p:cNvPr id="7" name="Picture 6" descr="chart2839346020.png"/>
          <p:cNvPicPr>
            <a:picLocks noChangeAspect="1"/>
          </p:cNvPicPr>
          <p:nvPr/>
        </p:nvPicPr>
        <p:blipFill rotWithShape="1">
          <a:blip r:embed="rId3"/>
          <a:srcRect l="11551" r="11116"/>
          <a:stretch/>
        </p:blipFill>
        <p:spPr>
          <a:xfrm>
            <a:off x="4378217" y="2355741"/>
            <a:ext cx="4634158" cy="3228254"/>
          </a:xfrm>
          <a:prstGeom prst="rect">
            <a:avLst/>
          </a:prstGeom>
        </p:spPr>
      </p:pic>
      <p:sp>
        <p:nvSpPr>
          <p:cNvPr id="9" name="Content Placeholder 2"/>
          <p:cNvSpPr txBox="1">
            <a:spLocks/>
          </p:cNvSpPr>
          <p:nvPr/>
        </p:nvSpPr>
        <p:spPr>
          <a:xfrm>
            <a:off x="228600" y="1809383"/>
            <a:ext cx="4169480" cy="430969"/>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dirty="0">
                <a:solidFill>
                  <a:srgbClr val="333333"/>
                </a:solidFill>
              </a:rPr>
              <a:t>Member Agency / Local Agency / U.S. Agency</a:t>
            </a:r>
          </a:p>
        </p:txBody>
      </p:sp>
      <p:sp>
        <p:nvSpPr>
          <p:cNvPr id="11" name="Content Placeholder 2"/>
          <p:cNvSpPr txBox="1">
            <a:spLocks/>
          </p:cNvSpPr>
          <p:nvPr/>
        </p:nvSpPr>
        <p:spPr>
          <a:xfrm>
            <a:off x="6079053" y="1814511"/>
            <a:ext cx="1189140" cy="360631"/>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dirty="0">
                <a:solidFill>
                  <a:srgbClr val="333333"/>
                </a:solidFill>
              </a:rPr>
              <a:t>Consultant</a:t>
            </a:r>
          </a:p>
        </p:txBody>
      </p:sp>
    </p:spTree>
    <p:extLst>
      <p:ext uri="{BB962C8B-B14F-4D97-AF65-F5344CB8AC3E}">
        <p14:creationId xmlns:p14="http://schemas.microsoft.com/office/powerpoint/2010/main" val="9722050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340" y="1146355"/>
            <a:ext cx="8229600" cy="391272"/>
          </a:xfrm>
        </p:spPr>
        <p:txBody>
          <a:bodyPr>
            <a:noAutofit/>
          </a:bodyPr>
          <a:lstStyle/>
          <a:p>
            <a:r>
              <a:rPr dirty="0" smtClean="0"/>
              <a:t>AASHTOWare </a:t>
            </a:r>
            <a:r>
              <a:rPr dirty="0"/>
              <a:t>Bridge </a:t>
            </a:r>
            <a:r>
              <a:rPr dirty="0" smtClean="0"/>
              <a:t>Design</a:t>
            </a:r>
            <a:r>
              <a:rPr lang="en-US" dirty="0" smtClean="0"/>
              <a:t> E</a:t>
            </a:r>
            <a:r>
              <a:rPr dirty="0" smtClean="0"/>
              <a:t>ase </a:t>
            </a:r>
            <a:r>
              <a:rPr dirty="0"/>
              <a:t>of </a:t>
            </a:r>
            <a:r>
              <a:rPr lang="en-US" dirty="0" smtClean="0"/>
              <a:t>U</a:t>
            </a:r>
            <a:r>
              <a:rPr dirty="0" smtClean="0"/>
              <a:t>se</a:t>
            </a:r>
            <a:endParaRPr dirty="0"/>
          </a:p>
        </p:txBody>
      </p:sp>
      <p:sp>
        <p:nvSpPr>
          <p:cNvPr id="8" name="Content Placeholder 2"/>
          <p:cNvSpPr>
            <a:spLocks noGrp="1"/>
          </p:cNvSpPr>
          <p:nvPr>
            <p:ph idx="1"/>
          </p:nvPr>
        </p:nvSpPr>
        <p:spPr>
          <a:xfrm>
            <a:off x="143113" y="3884321"/>
            <a:ext cx="1443076" cy="249144"/>
          </a:xfrm>
        </p:spPr>
        <p:txBody>
          <a:bodyPr>
            <a:noAutofit/>
          </a:bodyPr>
          <a:lstStyle/>
          <a:p>
            <a:r>
              <a:rPr lang="en-US" sz="1200" dirty="0"/>
              <a:t>Consultant Design</a:t>
            </a:r>
          </a:p>
        </p:txBody>
      </p:sp>
      <p:pic>
        <p:nvPicPr>
          <p:cNvPr id="5" name="Picture 4" descr="chart2839527740.png"/>
          <p:cNvPicPr>
            <a:picLocks noChangeAspect="1"/>
          </p:cNvPicPr>
          <p:nvPr/>
        </p:nvPicPr>
        <p:blipFill rotWithShape="1">
          <a:blip r:embed="rId2"/>
          <a:srcRect l="9172" t="31434"/>
          <a:stretch/>
        </p:blipFill>
        <p:spPr>
          <a:xfrm>
            <a:off x="2023218" y="3741992"/>
            <a:ext cx="4943633" cy="1554992"/>
          </a:xfrm>
          <a:prstGeom prst="rect">
            <a:avLst/>
          </a:prstGeom>
        </p:spPr>
      </p:pic>
      <p:pic>
        <p:nvPicPr>
          <p:cNvPr id="6" name="Picture 5" descr="chart2831992760.png"/>
          <p:cNvPicPr>
            <a:picLocks noChangeAspect="1"/>
          </p:cNvPicPr>
          <p:nvPr/>
        </p:nvPicPr>
        <p:blipFill rotWithShape="1">
          <a:blip r:embed="rId3"/>
          <a:srcRect l="7630" t="30610" b="270"/>
          <a:stretch/>
        </p:blipFill>
        <p:spPr>
          <a:xfrm>
            <a:off x="1939242" y="1926527"/>
            <a:ext cx="5027609" cy="1567543"/>
          </a:xfrm>
          <a:prstGeom prst="rect">
            <a:avLst/>
          </a:prstGeom>
        </p:spPr>
      </p:pic>
      <p:sp>
        <p:nvSpPr>
          <p:cNvPr id="7" name="Content Placeholder 2"/>
          <p:cNvSpPr txBox="1">
            <a:spLocks/>
          </p:cNvSpPr>
          <p:nvPr/>
        </p:nvSpPr>
        <p:spPr>
          <a:xfrm>
            <a:off x="144622" y="2081790"/>
            <a:ext cx="1755681" cy="594924"/>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dirty="0">
                <a:solidFill>
                  <a:srgbClr val="333333"/>
                </a:solidFill>
              </a:rPr>
              <a:t>Member Agency / Local Agency / U.S. Agency Design</a:t>
            </a:r>
          </a:p>
        </p:txBody>
      </p:sp>
      <p:sp>
        <p:nvSpPr>
          <p:cNvPr id="4" name="Rectangle 3"/>
          <p:cNvSpPr/>
          <p:nvPr/>
        </p:nvSpPr>
        <p:spPr>
          <a:xfrm>
            <a:off x="228600" y="5392851"/>
            <a:ext cx="7067939" cy="369332"/>
          </a:xfrm>
          <a:prstGeom prst="rect">
            <a:avLst/>
          </a:prstGeom>
        </p:spPr>
        <p:txBody>
          <a:bodyPr wrap="square">
            <a:spAutoFit/>
          </a:bodyPr>
          <a:lstStyle/>
          <a:p>
            <a:pPr defTabSz="457200"/>
            <a:r>
              <a:rPr lang="en-US" dirty="0">
                <a:solidFill>
                  <a:srgbClr val="333333"/>
                </a:solidFill>
              </a:rPr>
              <a:t>Scale: 1 (very difficult to use) to 10 (very easy to use)</a:t>
            </a:r>
          </a:p>
        </p:txBody>
      </p:sp>
      <p:sp>
        <p:nvSpPr>
          <p:cNvPr id="9" name="TextBox 8"/>
          <p:cNvSpPr txBox="1"/>
          <p:nvPr/>
        </p:nvSpPr>
        <p:spPr>
          <a:xfrm>
            <a:off x="8192279" y="911396"/>
            <a:ext cx="1073021" cy="430887"/>
          </a:xfrm>
          <a:prstGeom prst="rect">
            <a:avLst/>
          </a:prstGeom>
          <a:noFill/>
        </p:spPr>
        <p:txBody>
          <a:bodyPr wrap="square" rtlCol="0">
            <a:spAutoFit/>
          </a:bodyPr>
          <a:lstStyle/>
          <a:p>
            <a:pPr defTabSz="457200"/>
            <a:r>
              <a:rPr lang="en-US" sz="2200" b="1" dirty="0">
                <a:solidFill>
                  <a:srgbClr val="0070C0"/>
                </a:solidFill>
              </a:rPr>
              <a:t>Design</a:t>
            </a:r>
          </a:p>
        </p:txBody>
      </p:sp>
    </p:spTree>
    <p:extLst>
      <p:ext uri="{BB962C8B-B14F-4D97-AF65-F5344CB8AC3E}">
        <p14:creationId xmlns:p14="http://schemas.microsoft.com/office/powerpoint/2010/main" val="21438900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340" y="674365"/>
            <a:ext cx="8229600" cy="866430"/>
          </a:xfrm>
        </p:spPr>
        <p:txBody>
          <a:bodyPr>
            <a:normAutofit/>
          </a:bodyPr>
          <a:lstStyle/>
          <a:p>
            <a:r>
              <a:rPr dirty="0" smtClean="0"/>
              <a:t>AASHTOWare Bridge Design </a:t>
            </a:r>
            <a:r>
              <a:rPr lang="en-US" dirty="0"/>
              <a:t>F</a:t>
            </a:r>
            <a:r>
              <a:rPr dirty="0" smtClean="0"/>
              <a:t>unctionality - the ability to design bridges commonly constructed in your state</a:t>
            </a:r>
            <a:endParaRPr dirty="0"/>
          </a:p>
        </p:txBody>
      </p:sp>
      <p:pic>
        <p:nvPicPr>
          <p:cNvPr id="5" name="Picture 4" descr="chart2839529690.png"/>
          <p:cNvPicPr>
            <a:picLocks noChangeAspect="1"/>
          </p:cNvPicPr>
          <p:nvPr/>
        </p:nvPicPr>
        <p:blipFill rotWithShape="1">
          <a:blip r:embed="rId2"/>
          <a:srcRect l="7457" t="31022"/>
          <a:stretch/>
        </p:blipFill>
        <p:spPr>
          <a:xfrm>
            <a:off x="1910189" y="3675095"/>
            <a:ext cx="5036939" cy="1564324"/>
          </a:xfrm>
          <a:prstGeom prst="rect">
            <a:avLst/>
          </a:prstGeom>
        </p:spPr>
      </p:pic>
      <p:sp>
        <p:nvSpPr>
          <p:cNvPr id="6" name="TextBox 5"/>
          <p:cNvSpPr txBox="1"/>
          <p:nvPr/>
        </p:nvSpPr>
        <p:spPr>
          <a:xfrm>
            <a:off x="8192279" y="911396"/>
            <a:ext cx="1073021" cy="430887"/>
          </a:xfrm>
          <a:prstGeom prst="rect">
            <a:avLst/>
          </a:prstGeom>
          <a:noFill/>
        </p:spPr>
        <p:txBody>
          <a:bodyPr wrap="square" rtlCol="0">
            <a:spAutoFit/>
          </a:bodyPr>
          <a:lstStyle/>
          <a:p>
            <a:pPr defTabSz="457200"/>
            <a:r>
              <a:rPr lang="en-US" sz="2200" b="1" dirty="0">
                <a:solidFill>
                  <a:srgbClr val="0070C0"/>
                </a:solidFill>
              </a:rPr>
              <a:t>Design</a:t>
            </a:r>
          </a:p>
        </p:txBody>
      </p:sp>
      <p:sp>
        <p:nvSpPr>
          <p:cNvPr id="7" name="Rectangle 6"/>
          <p:cNvSpPr/>
          <p:nvPr/>
        </p:nvSpPr>
        <p:spPr>
          <a:xfrm>
            <a:off x="228600" y="5392851"/>
            <a:ext cx="7067939" cy="369332"/>
          </a:xfrm>
          <a:prstGeom prst="rect">
            <a:avLst/>
          </a:prstGeom>
        </p:spPr>
        <p:txBody>
          <a:bodyPr wrap="square">
            <a:spAutoFit/>
          </a:bodyPr>
          <a:lstStyle/>
          <a:p>
            <a:pPr defTabSz="457200"/>
            <a:r>
              <a:rPr lang="en-US" dirty="0">
                <a:solidFill>
                  <a:srgbClr val="333333"/>
                </a:solidFill>
              </a:rPr>
              <a:t>Scale: 1 (significantly lacking functionality) to 10 (meets all of my needs)</a:t>
            </a:r>
          </a:p>
        </p:txBody>
      </p:sp>
      <p:sp>
        <p:nvSpPr>
          <p:cNvPr id="8" name="Content Placeholder 2"/>
          <p:cNvSpPr txBox="1">
            <a:spLocks/>
          </p:cNvSpPr>
          <p:nvPr/>
        </p:nvSpPr>
        <p:spPr>
          <a:xfrm>
            <a:off x="144622" y="2081790"/>
            <a:ext cx="1755681" cy="594924"/>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dirty="0">
                <a:solidFill>
                  <a:srgbClr val="333333"/>
                </a:solidFill>
              </a:rPr>
              <a:t>Member Agency / Local Agency / U.S. Agency Design</a:t>
            </a:r>
          </a:p>
        </p:txBody>
      </p:sp>
      <p:sp>
        <p:nvSpPr>
          <p:cNvPr id="9" name="Content Placeholder 2"/>
          <p:cNvSpPr>
            <a:spLocks noGrp="1"/>
          </p:cNvSpPr>
          <p:nvPr>
            <p:ph idx="1"/>
          </p:nvPr>
        </p:nvSpPr>
        <p:spPr>
          <a:xfrm>
            <a:off x="143113" y="3884321"/>
            <a:ext cx="1443076" cy="249144"/>
          </a:xfrm>
        </p:spPr>
        <p:txBody>
          <a:bodyPr>
            <a:noAutofit/>
          </a:bodyPr>
          <a:lstStyle/>
          <a:p>
            <a:r>
              <a:rPr lang="en-US" sz="1200" dirty="0"/>
              <a:t>Consultant Design</a:t>
            </a:r>
          </a:p>
        </p:txBody>
      </p:sp>
      <p:pic>
        <p:nvPicPr>
          <p:cNvPr id="10" name="Picture 9" descr="chart2831978040.png"/>
          <p:cNvPicPr>
            <a:picLocks noChangeAspect="1"/>
          </p:cNvPicPr>
          <p:nvPr/>
        </p:nvPicPr>
        <p:blipFill rotWithShape="1">
          <a:blip r:embed="rId3"/>
          <a:srcRect l="8657" t="31845"/>
          <a:stretch/>
        </p:blipFill>
        <p:spPr>
          <a:xfrm>
            <a:off x="1984402" y="1944346"/>
            <a:ext cx="4971625" cy="1545662"/>
          </a:xfrm>
          <a:prstGeom prst="rect">
            <a:avLst/>
          </a:prstGeom>
        </p:spPr>
      </p:pic>
    </p:spTree>
    <p:extLst>
      <p:ext uri="{BB962C8B-B14F-4D97-AF65-F5344CB8AC3E}">
        <p14:creationId xmlns:p14="http://schemas.microsoft.com/office/powerpoint/2010/main" val="9400383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2924" y="755393"/>
            <a:ext cx="8229600" cy="857250"/>
          </a:xfrm>
        </p:spPr>
        <p:txBody>
          <a:bodyPr>
            <a:normAutofit/>
          </a:bodyPr>
          <a:lstStyle/>
          <a:p>
            <a:r>
              <a:rPr lang="en-US" sz="2000" dirty="0"/>
              <a:t>Recommendations on how to make </a:t>
            </a:r>
            <a:r>
              <a:rPr lang="en-US" sz="2000" dirty="0" err="1"/>
              <a:t>BrD</a:t>
            </a:r>
            <a:r>
              <a:rPr lang="en-US" sz="2000" dirty="0"/>
              <a:t> a better tool for bridge design</a:t>
            </a:r>
          </a:p>
        </p:txBody>
      </p:sp>
      <p:sp>
        <p:nvSpPr>
          <p:cNvPr id="8" name="TextBox 7"/>
          <p:cNvSpPr txBox="1"/>
          <p:nvPr/>
        </p:nvSpPr>
        <p:spPr>
          <a:xfrm>
            <a:off x="8192279" y="911396"/>
            <a:ext cx="1073021" cy="430887"/>
          </a:xfrm>
          <a:prstGeom prst="rect">
            <a:avLst/>
          </a:prstGeom>
          <a:noFill/>
        </p:spPr>
        <p:txBody>
          <a:bodyPr wrap="square" rtlCol="0">
            <a:spAutoFit/>
          </a:bodyPr>
          <a:lstStyle/>
          <a:p>
            <a:pPr defTabSz="457200"/>
            <a:r>
              <a:rPr lang="en-US" sz="2200" b="1" dirty="0">
                <a:solidFill>
                  <a:srgbClr val="0070C0"/>
                </a:solidFill>
              </a:rPr>
              <a:t>Design</a:t>
            </a:r>
          </a:p>
        </p:txBody>
      </p:sp>
      <p:sp>
        <p:nvSpPr>
          <p:cNvPr id="9" name="Rectangle 8"/>
          <p:cNvSpPr/>
          <p:nvPr/>
        </p:nvSpPr>
        <p:spPr>
          <a:xfrm>
            <a:off x="92245" y="1676400"/>
            <a:ext cx="7451555" cy="3077766"/>
          </a:xfrm>
          <a:prstGeom prst="rect">
            <a:avLst/>
          </a:prstGeom>
        </p:spPr>
        <p:txBody>
          <a:bodyPr wrap="square">
            <a:spAutoFit/>
          </a:bodyPr>
          <a:lstStyle/>
          <a:p>
            <a:pPr marL="285750" indent="-285750" defTabSz="457200">
              <a:buFont typeface="Wingdings" panose="05000000000000000000" pitchFamily="2" charset="2"/>
              <a:buChar char="§"/>
            </a:pPr>
            <a:r>
              <a:rPr lang="en-US" sz="2000" dirty="0">
                <a:latin typeface="Arial" panose="020B0604020202020204" pitchFamily="34" charset="0"/>
                <a:cs typeface="Arial" panose="020B0604020202020204" pitchFamily="34" charset="0"/>
              </a:rPr>
              <a:t>Input clarity - unit of measurement (</a:t>
            </a:r>
            <a:r>
              <a:rPr lang="en-US" sz="2000" dirty="0" err="1">
                <a:latin typeface="Arial" panose="020B0604020202020204" pitchFamily="34" charset="0"/>
                <a:cs typeface="Arial" panose="020B0604020202020204" pitchFamily="34" charset="0"/>
              </a:rPr>
              <a:t>ft</a:t>
            </a:r>
            <a:r>
              <a:rPr lang="en-US" sz="2000" dirty="0">
                <a:latin typeface="Arial" panose="020B0604020202020204" pitchFamily="34" charset="0"/>
                <a:cs typeface="Arial" panose="020B0604020202020204" pitchFamily="34" charset="0"/>
              </a:rPr>
              <a:t> vs. in., kip vs. pound)</a:t>
            </a:r>
          </a:p>
          <a:p>
            <a:pPr marL="285750" indent="-285750" defTabSz="457200">
              <a:buFont typeface="Wingdings" panose="05000000000000000000" pitchFamily="2" charset="2"/>
              <a:buChar char="§"/>
            </a:pPr>
            <a:r>
              <a:rPr lang="en-US" sz="2000" dirty="0">
                <a:solidFill>
                  <a:srgbClr val="333333"/>
                </a:solidFill>
                <a:latin typeface="Arial" panose="020B0604020202020204" pitchFamily="34" charset="0"/>
                <a:cs typeface="Arial" panose="020B0604020202020204" pitchFamily="34" charset="0"/>
              </a:rPr>
              <a:t>Error message details</a:t>
            </a:r>
          </a:p>
          <a:p>
            <a:pPr marL="285750" indent="-285750" defTabSz="457200">
              <a:buFont typeface="Wingdings" panose="05000000000000000000" pitchFamily="2" charset="2"/>
              <a:buChar char="§"/>
            </a:pPr>
            <a:r>
              <a:rPr lang="en-US" sz="2000" dirty="0">
                <a:solidFill>
                  <a:srgbClr val="333333"/>
                </a:solidFill>
                <a:latin typeface="Arial" panose="020B0604020202020204" pitchFamily="34" charset="0"/>
                <a:cs typeface="Arial" panose="020B0604020202020204" pitchFamily="34" charset="0"/>
              </a:rPr>
              <a:t>Reporting tools</a:t>
            </a:r>
          </a:p>
          <a:p>
            <a:pPr marL="285750" indent="-285750" defTabSz="457200">
              <a:buFont typeface="Wingdings" panose="05000000000000000000" pitchFamily="2" charset="2"/>
              <a:buChar char="§"/>
            </a:pPr>
            <a:r>
              <a:rPr lang="en-US" sz="2000" dirty="0">
                <a:solidFill>
                  <a:srgbClr val="333333"/>
                </a:solidFill>
                <a:latin typeface="Arial" panose="020B0604020202020204" pitchFamily="34" charset="0"/>
                <a:cs typeface="Arial" panose="020B0604020202020204" pitchFamily="34" charset="0"/>
              </a:rPr>
              <a:t>Substructure </a:t>
            </a:r>
            <a:r>
              <a:rPr lang="en-US" sz="2000" dirty="0" smtClean="0">
                <a:solidFill>
                  <a:srgbClr val="333333"/>
                </a:solidFill>
                <a:latin typeface="Arial" panose="020B0604020202020204" pitchFamily="34" charset="0"/>
                <a:cs typeface="Arial" panose="020B0604020202020204" pitchFamily="34" charset="0"/>
              </a:rPr>
              <a:t>design</a:t>
            </a:r>
            <a:endParaRPr lang="en-US" sz="2000" dirty="0">
              <a:solidFill>
                <a:srgbClr val="333333"/>
              </a:solidFill>
              <a:latin typeface="Arial" panose="020B0604020202020204" pitchFamily="34" charset="0"/>
              <a:cs typeface="Arial" panose="020B0604020202020204" pitchFamily="34" charset="0"/>
            </a:endParaRPr>
          </a:p>
          <a:p>
            <a:pPr marL="285750" indent="-285750" defTabSz="457200">
              <a:buFont typeface="Wingdings" panose="05000000000000000000" pitchFamily="2" charset="2"/>
              <a:buChar char="§"/>
            </a:pPr>
            <a:r>
              <a:rPr lang="en-US" sz="2000" dirty="0" smtClean="0">
                <a:solidFill>
                  <a:srgbClr val="333333"/>
                </a:solidFill>
                <a:latin typeface="Arial" panose="020B0604020202020204" pitchFamily="34" charset="0"/>
                <a:cs typeface="Arial" panose="020B0604020202020204" pitchFamily="34" charset="0"/>
              </a:rPr>
              <a:t>Structure types</a:t>
            </a:r>
          </a:p>
          <a:p>
            <a:pPr marL="285750" indent="-285750" defTabSz="457200">
              <a:buFont typeface="Wingdings" panose="05000000000000000000" pitchFamily="2" charset="2"/>
              <a:buChar char="§"/>
            </a:pPr>
            <a:r>
              <a:rPr lang="en-US" sz="2000" dirty="0" smtClean="0">
                <a:solidFill>
                  <a:srgbClr val="333333"/>
                </a:solidFill>
                <a:latin typeface="Arial" panose="020B0604020202020204" pitchFamily="34" charset="0"/>
                <a:cs typeface="Arial" panose="020B0604020202020204" pitchFamily="34" charset="0"/>
              </a:rPr>
              <a:t>3D imaging tools</a:t>
            </a:r>
          </a:p>
          <a:p>
            <a:pPr marL="285750" indent="-285750" defTabSz="457200">
              <a:buFont typeface="Wingdings" panose="05000000000000000000" pitchFamily="2" charset="2"/>
              <a:buChar char="§"/>
            </a:pPr>
            <a:r>
              <a:rPr lang="en-US" sz="2000" dirty="0" smtClean="0">
                <a:solidFill>
                  <a:srgbClr val="333333"/>
                </a:solidFill>
                <a:latin typeface="Arial" panose="020B0604020202020204" pitchFamily="34" charset="0"/>
                <a:cs typeface="Arial" panose="020B0604020202020204" pitchFamily="34" charset="0"/>
              </a:rPr>
              <a:t>Analysis time</a:t>
            </a:r>
          </a:p>
          <a:p>
            <a:pPr marL="285750" indent="-285750" defTabSz="457200">
              <a:buFont typeface="Wingdings" panose="05000000000000000000" pitchFamily="2" charset="2"/>
              <a:buChar char="§"/>
            </a:pPr>
            <a:endParaRPr lang="en-US" dirty="0" smtClean="0">
              <a:solidFill>
                <a:srgbClr val="333333"/>
              </a:solidFill>
              <a:latin typeface="Arial" panose="020B0604020202020204" pitchFamily="34" charset="0"/>
              <a:cs typeface="Arial" panose="020B0604020202020204" pitchFamily="34" charset="0"/>
            </a:endParaRPr>
          </a:p>
          <a:p>
            <a:pPr marL="285750" indent="-285750" defTabSz="457200">
              <a:buFont typeface="Wingdings" panose="05000000000000000000" pitchFamily="2" charset="2"/>
              <a:buChar char="§"/>
            </a:pPr>
            <a:endParaRPr lang="en-US" dirty="0" smtClean="0">
              <a:solidFill>
                <a:srgbClr val="333333"/>
              </a:solidFill>
              <a:latin typeface="Arial" panose="020B0604020202020204" pitchFamily="34" charset="0"/>
              <a:cs typeface="Arial" panose="020B0604020202020204" pitchFamily="34" charset="0"/>
            </a:endParaRPr>
          </a:p>
          <a:p>
            <a:pPr marL="285750" indent="-285750" defTabSz="457200">
              <a:buFont typeface="Wingdings" panose="05000000000000000000" pitchFamily="2" charset="2"/>
              <a:buChar char="§"/>
            </a:pPr>
            <a:endParaRPr lang="en-US" dirty="0">
              <a:solidFill>
                <a:srgbClr val="3333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77843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340" y="1165798"/>
            <a:ext cx="8229600" cy="391272"/>
          </a:xfrm>
        </p:spPr>
        <p:txBody>
          <a:bodyPr>
            <a:normAutofit fontScale="90000"/>
          </a:bodyPr>
          <a:lstStyle/>
          <a:p>
            <a:r>
              <a:rPr lang="en-US" dirty="0" smtClean="0"/>
              <a:t>H</a:t>
            </a:r>
            <a:r>
              <a:rPr dirty="0" smtClean="0"/>
              <a:t>elp </a:t>
            </a:r>
            <a:r>
              <a:rPr dirty="0"/>
              <a:t>features provided with </a:t>
            </a:r>
            <a:r>
              <a:rPr lang="en-US" dirty="0" err="1" smtClean="0"/>
              <a:t>BrD</a:t>
            </a:r>
            <a:r>
              <a:rPr dirty="0" smtClean="0"/>
              <a:t>; </a:t>
            </a:r>
            <a:r>
              <a:rPr dirty="0"/>
              <a:t>informational tips inside the product, tutorials, sample bridges, etc</a:t>
            </a:r>
            <a:r>
              <a:rPr dirty="0" smtClean="0"/>
              <a:t>.</a:t>
            </a:r>
            <a:endParaRPr dirty="0"/>
          </a:p>
        </p:txBody>
      </p:sp>
      <p:pic>
        <p:nvPicPr>
          <p:cNvPr id="5" name="Picture 4" descr="chart2839533730.png"/>
          <p:cNvPicPr>
            <a:picLocks noChangeAspect="1"/>
          </p:cNvPicPr>
          <p:nvPr/>
        </p:nvPicPr>
        <p:blipFill rotWithShape="1">
          <a:blip r:embed="rId2"/>
          <a:srcRect l="8658" t="31434" r="172"/>
          <a:stretch/>
        </p:blipFill>
        <p:spPr>
          <a:xfrm>
            <a:off x="1967468" y="3628355"/>
            <a:ext cx="4962295" cy="1554993"/>
          </a:xfrm>
          <a:prstGeom prst="rect">
            <a:avLst/>
          </a:prstGeom>
        </p:spPr>
      </p:pic>
      <p:sp>
        <p:nvSpPr>
          <p:cNvPr id="6" name="TextBox 5"/>
          <p:cNvSpPr txBox="1"/>
          <p:nvPr/>
        </p:nvSpPr>
        <p:spPr>
          <a:xfrm>
            <a:off x="8192279" y="911396"/>
            <a:ext cx="1073021" cy="430887"/>
          </a:xfrm>
          <a:prstGeom prst="rect">
            <a:avLst/>
          </a:prstGeom>
          <a:noFill/>
        </p:spPr>
        <p:txBody>
          <a:bodyPr wrap="square" rtlCol="0">
            <a:spAutoFit/>
          </a:bodyPr>
          <a:lstStyle/>
          <a:p>
            <a:pPr defTabSz="457200"/>
            <a:r>
              <a:rPr lang="en-US" sz="2200" b="1" dirty="0">
                <a:solidFill>
                  <a:srgbClr val="0070C0"/>
                </a:solidFill>
              </a:rPr>
              <a:t>Design</a:t>
            </a:r>
          </a:p>
        </p:txBody>
      </p:sp>
      <p:sp>
        <p:nvSpPr>
          <p:cNvPr id="7" name="Rectangle 6"/>
          <p:cNvSpPr/>
          <p:nvPr/>
        </p:nvSpPr>
        <p:spPr>
          <a:xfrm>
            <a:off x="228600" y="5392851"/>
            <a:ext cx="7067939" cy="369332"/>
          </a:xfrm>
          <a:prstGeom prst="rect">
            <a:avLst/>
          </a:prstGeom>
        </p:spPr>
        <p:txBody>
          <a:bodyPr wrap="square">
            <a:spAutoFit/>
          </a:bodyPr>
          <a:lstStyle/>
          <a:p>
            <a:pPr defTabSz="457200"/>
            <a:r>
              <a:rPr lang="en-US" dirty="0">
                <a:solidFill>
                  <a:srgbClr val="333333"/>
                </a:solidFill>
              </a:rPr>
              <a:t>Scale: 1 (needs significant improvement) to 10 (meets all of my needs)</a:t>
            </a:r>
          </a:p>
        </p:txBody>
      </p:sp>
      <p:sp>
        <p:nvSpPr>
          <p:cNvPr id="8" name="Content Placeholder 2"/>
          <p:cNvSpPr txBox="1">
            <a:spLocks/>
          </p:cNvSpPr>
          <p:nvPr/>
        </p:nvSpPr>
        <p:spPr>
          <a:xfrm>
            <a:off x="143113" y="3884321"/>
            <a:ext cx="1443076" cy="249144"/>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dirty="0">
                <a:solidFill>
                  <a:srgbClr val="333333"/>
                </a:solidFill>
              </a:rPr>
              <a:t>Consultant Design</a:t>
            </a:r>
          </a:p>
        </p:txBody>
      </p:sp>
      <p:sp>
        <p:nvSpPr>
          <p:cNvPr id="10" name="Content Placeholder 2"/>
          <p:cNvSpPr txBox="1">
            <a:spLocks/>
          </p:cNvSpPr>
          <p:nvPr/>
        </p:nvSpPr>
        <p:spPr>
          <a:xfrm>
            <a:off x="144622" y="2081790"/>
            <a:ext cx="1755681" cy="594924"/>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dirty="0">
                <a:solidFill>
                  <a:srgbClr val="333333"/>
                </a:solidFill>
              </a:rPr>
              <a:t>Member Agency / Local Agency / U.S. Agency Design</a:t>
            </a:r>
          </a:p>
        </p:txBody>
      </p:sp>
      <p:pic>
        <p:nvPicPr>
          <p:cNvPr id="11" name="Picture 10" descr="chart2832003670.png"/>
          <p:cNvPicPr>
            <a:picLocks noChangeAspect="1"/>
          </p:cNvPicPr>
          <p:nvPr/>
        </p:nvPicPr>
        <p:blipFill rotWithShape="1">
          <a:blip r:embed="rId3"/>
          <a:srcRect l="9515" t="31434"/>
          <a:stretch/>
        </p:blipFill>
        <p:spPr>
          <a:xfrm>
            <a:off x="2032921" y="1911312"/>
            <a:ext cx="4924972" cy="1554993"/>
          </a:xfrm>
          <a:prstGeom prst="rect">
            <a:avLst/>
          </a:prstGeom>
        </p:spPr>
      </p:pic>
    </p:spTree>
    <p:extLst>
      <p:ext uri="{BB962C8B-B14F-4D97-AF65-F5344CB8AC3E}">
        <p14:creationId xmlns:p14="http://schemas.microsoft.com/office/powerpoint/2010/main" val="18502735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4449" y="782317"/>
            <a:ext cx="7246279" cy="745103"/>
          </a:xfrm>
        </p:spPr>
        <p:txBody>
          <a:bodyPr/>
          <a:lstStyle/>
          <a:p>
            <a:r>
              <a:rPr lang="en-US" dirty="0" smtClean="0"/>
              <a:t>Recommendations on </a:t>
            </a:r>
            <a:r>
              <a:rPr lang="en-US" dirty="0"/>
              <a:t>how to better support </a:t>
            </a:r>
            <a:r>
              <a:rPr lang="en-US" dirty="0" err="1" smtClean="0"/>
              <a:t>BrD</a:t>
            </a:r>
            <a:r>
              <a:rPr lang="en-US" dirty="0" smtClean="0"/>
              <a:t> users</a:t>
            </a:r>
            <a:endParaRPr lang="en-US" dirty="0"/>
          </a:p>
        </p:txBody>
      </p:sp>
      <p:sp>
        <p:nvSpPr>
          <p:cNvPr id="7" name="TextBox 6"/>
          <p:cNvSpPr txBox="1"/>
          <p:nvPr/>
        </p:nvSpPr>
        <p:spPr>
          <a:xfrm>
            <a:off x="8192279" y="911396"/>
            <a:ext cx="1073021" cy="430887"/>
          </a:xfrm>
          <a:prstGeom prst="rect">
            <a:avLst/>
          </a:prstGeom>
          <a:noFill/>
        </p:spPr>
        <p:txBody>
          <a:bodyPr wrap="square" rtlCol="0">
            <a:spAutoFit/>
          </a:bodyPr>
          <a:lstStyle/>
          <a:p>
            <a:pPr defTabSz="457200"/>
            <a:r>
              <a:rPr lang="en-US" sz="2200" b="1" dirty="0">
                <a:solidFill>
                  <a:srgbClr val="0070C0"/>
                </a:solidFill>
              </a:rPr>
              <a:t>Design</a:t>
            </a:r>
          </a:p>
        </p:txBody>
      </p:sp>
      <p:sp>
        <p:nvSpPr>
          <p:cNvPr id="8" name="Rectangle 7"/>
          <p:cNvSpPr/>
          <p:nvPr/>
        </p:nvSpPr>
        <p:spPr>
          <a:xfrm>
            <a:off x="104147" y="1673185"/>
            <a:ext cx="6449053" cy="1938992"/>
          </a:xfrm>
          <a:prstGeom prst="rect">
            <a:avLst/>
          </a:prstGeom>
        </p:spPr>
        <p:txBody>
          <a:bodyPr wrap="square">
            <a:spAutoFit/>
          </a:bodyPr>
          <a:lstStyle/>
          <a:p>
            <a:pPr marL="285750" indent="-285750" defTabSz="457200">
              <a:buFont typeface="Wingdings" panose="05000000000000000000" pitchFamily="2" charset="2"/>
              <a:buChar char="§"/>
            </a:pPr>
            <a:r>
              <a:rPr lang="en-US" sz="2000" dirty="0" smtClean="0">
                <a:solidFill>
                  <a:srgbClr val="333333"/>
                </a:solidFill>
                <a:latin typeface="Arial" panose="020B0604020202020204" pitchFamily="34" charset="0"/>
                <a:cs typeface="Arial" panose="020B0604020202020204" pitchFamily="34" charset="0"/>
              </a:rPr>
              <a:t>User support</a:t>
            </a:r>
          </a:p>
          <a:p>
            <a:pPr marL="285750" indent="-285750" defTabSz="457200">
              <a:buFont typeface="Wingdings" panose="05000000000000000000" pitchFamily="2" charset="2"/>
              <a:buChar char="§"/>
            </a:pPr>
            <a:r>
              <a:rPr lang="en-US" sz="2000" dirty="0">
                <a:solidFill>
                  <a:srgbClr val="333333"/>
                </a:solidFill>
                <a:latin typeface="Arial" panose="020B0604020202020204" pitchFamily="34" charset="0"/>
                <a:cs typeface="Arial" panose="020B0604020202020204" pitchFamily="34" charset="0"/>
              </a:rPr>
              <a:t>Clear definition of variables</a:t>
            </a:r>
          </a:p>
          <a:p>
            <a:pPr marL="285750" indent="-285750" defTabSz="457200">
              <a:buFont typeface="Wingdings" panose="05000000000000000000" pitchFamily="2" charset="2"/>
              <a:buChar char="§"/>
            </a:pPr>
            <a:r>
              <a:rPr lang="en-US" sz="2000" dirty="0" smtClean="0">
                <a:solidFill>
                  <a:srgbClr val="333333"/>
                </a:solidFill>
                <a:latin typeface="Arial" panose="020B0604020202020204" pitchFamily="34" charset="0"/>
                <a:cs typeface="Arial" panose="020B0604020202020204" pitchFamily="34" charset="0"/>
              </a:rPr>
              <a:t>Bridge design examples</a:t>
            </a:r>
          </a:p>
          <a:p>
            <a:pPr marL="285750" indent="-285750" defTabSz="457200">
              <a:buFont typeface="Wingdings" panose="05000000000000000000" pitchFamily="2" charset="2"/>
              <a:buChar char="§"/>
            </a:pPr>
            <a:r>
              <a:rPr lang="en-US" sz="2000" dirty="0" smtClean="0">
                <a:solidFill>
                  <a:srgbClr val="333333"/>
                </a:solidFill>
                <a:latin typeface="Arial" panose="020B0604020202020204" pitchFamily="34" charset="0"/>
                <a:cs typeface="Arial" panose="020B0604020202020204" pitchFamily="34" charset="0"/>
              </a:rPr>
              <a:t>Detailed standard bridges</a:t>
            </a:r>
          </a:p>
          <a:p>
            <a:pPr marL="285750" indent="-285750" defTabSz="457200">
              <a:buFont typeface="Wingdings" panose="05000000000000000000" pitchFamily="2" charset="2"/>
              <a:buChar char="§"/>
            </a:pPr>
            <a:r>
              <a:rPr lang="en-US" sz="2000" dirty="0" smtClean="0">
                <a:solidFill>
                  <a:srgbClr val="333333"/>
                </a:solidFill>
                <a:latin typeface="Arial" panose="020B0604020202020204" pitchFamily="34" charset="0"/>
                <a:cs typeface="Arial" panose="020B0604020202020204" pitchFamily="34" charset="0"/>
              </a:rPr>
              <a:t>Error </a:t>
            </a:r>
            <a:r>
              <a:rPr lang="en-US" sz="2000" dirty="0">
                <a:solidFill>
                  <a:srgbClr val="333333"/>
                </a:solidFill>
                <a:latin typeface="Arial" panose="020B0604020202020204" pitchFamily="34" charset="0"/>
                <a:cs typeface="Arial" panose="020B0604020202020204" pitchFamily="34" charset="0"/>
              </a:rPr>
              <a:t>message details</a:t>
            </a:r>
          </a:p>
          <a:p>
            <a:pPr marL="285750" indent="-285750" defTabSz="457200">
              <a:buFont typeface="Wingdings" panose="05000000000000000000" pitchFamily="2" charset="2"/>
              <a:buChar char="§"/>
            </a:pPr>
            <a:endParaRPr lang="en-US" sz="2000" dirty="0" smtClean="0">
              <a:solidFill>
                <a:srgbClr val="3333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71100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204" y="1134359"/>
            <a:ext cx="8229600" cy="391272"/>
          </a:xfrm>
        </p:spPr>
        <p:txBody>
          <a:bodyPr>
            <a:noAutofit/>
          </a:bodyPr>
          <a:lstStyle/>
          <a:p>
            <a:r>
              <a:rPr lang="en-US" dirty="0" smtClean="0"/>
              <a:t>M</a:t>
            </a:r>
            <a:r>
              <a:rPr dirty="0" smtClean="0"/>
              <a:t>ost </a:t>
            </a:r>
            <a:r>
              <a:rPr dirty="0"/>
              <a:t>important </a:t>
            </a:r>
            <a:r>
              <a:rPr lang="en-US" dirty="0" smtClean="0"/>
              <a:t>topic </a:t>
            </a:r>
            <a:r>
              <a:rPr dirty="0" smtClean="0"/>
              <a:t>to </a:t>
            </a:r>
            <a:r>
              <a:rPr dirty="0"/>
              <a:t>address in future </a:t>
            </a:r>
            <a:r>
              <a:rPr dirty="0" smtClean="0"/>
              <a:t>enhancements</a:t>
            </a:r>
            <a:endParaRPr dirty="0"/>
          </a:p>
        </p:txBody>
      </p:sp>
      <p:pic>
        <p:nvPicPr>
          <p:cNvPr id="5" name="Picture 4" descr="chart2839535650.png"/>
          <p:cNvPicPr>
            <a:picLocks noChangeAspect="1"/>
          </p:cNvPicPr>
          <p:nvPr/>
        </p:nvPicPr>
        <p:blipFill rotWithShape="1">
          <a:blip r:embed="rId2"/>
          <a:srcRect l="375"/>
          <a:stretch/>
        </p:blipFill>
        <p:spPr>
          <a:xfrm>
            <a:off x="4806953" y="2643848"/>
            <a:ext cx="4175343" cy="2257799"/>
          </a:xfrm>
          <a:prstGeom prst="rect">
            <a:avLst/>
          </a:prstGeom>
        </p:spPr>
      </p:pic>
      <p:pic>
        <p:nvPicPr>
          <p:cNvPr id="7" name="Picture 6" descr="chart2830923160.png"/>
          <p:cNvPicPr>
            <a:picLocks noChangeAspect="1"/>
          </p:cNvPicPr>
          <p:nvPr/>
        </p:nvPicPr>
        <p:blipFill rotWithShape="1">
          <a:blip r:embed="rId3"/>
          <a:srcRect l="21689" t="2571" r="10735" b="-2571"/>
          <a:stretch/>
        </p:blipFill>
        <p:spPr>
          <a:xfrm>
            <a:off x="419877" y="2293555"/>
            <a:ext cx="3978203" cy="3171493"/>
          </a:xfrm>
          <a:prstGeom prst="rect">
            <a:avLst/>
          </a:prstGeom>
        </p:spPr>
      </p:pic>
      <p:sp>
        <p:nvSpPr>
          <p:cNvPr id="8" name="Rectangle 7"/>
          <p:cNvSpPr/>
          <p:nvPr/>
        </p:nvSpPr>
        <p:spPr>
          <a:xfrm>
            <a:off x="1750856" y="5006892"/>
            <a:ext cx="3257243" cy="523220"/>
          </a:xfrm>
          <a:prstGeom prst="rect">
            <a:avLst/>
          </a:prstGeom>
        </p:spPr>
        <p:txBody>
          <a:bodyPr wrap="square">
            <a:spAutoFit/>
          </a:bodyPr>
          <a:lstStyle/>
          <a:p>
            <a:pPr defTabSz="457200"/>
            <a:r>
              <a:rPr lang="en-US" sz="1400" dirty="0">
                <a:solidFill>
                  <a:srgbClr val="333333"/>
                </a:solidFill>
              </a:rPr>
              <a:t>Other: Reporting features, documenting a design, load rating reports</a:t>
            </a:r>
          </a:p>
        </p:txBody>
      </p:sp>
      <p:sp>
        <p:nvSpPr>
          <p:cNvPr id="9" name="TextBox 8"/>
          <p:cNvSpPr txBox="1"/>
          <p:nvPr/>
        </p:nvSpPr>
        <p:spPr>
          <a:xfrm>
            <a:off x="8192279" y="911396"/>
            <a:ext cx="1073021" cy="430887"/>
          </a:xfrm>
          <a:prstGeom prst="rect">
            <a:avLst/>
          </a:prstGeom>
          <a:noFill/>
        </p:spPr>
        <p:txBody>
          <a:bodyPr wrap="square" rtlCol="0">
            <a:spAutoFit/>
          </a:bodyPr>
          <a:lstStyle/>
          <a:p>
            <a:pPr defTabSz="457200"/>
            <a:r>
              <a:rPr lang="en-US" sz="2200" b="1" dirty="0">
                <a:solidFill>
                  <a:srgbClr val="0070C0"/>
                </a:solidFill>
              </a:rPr>
              <a:t>Design</a:t>
            </a:r>
          </a:p>
        </p:txBody>
      </p:sp>
      <p:sp>
        <p:nvSpPr>
          <p:cNvPr id="10" name="Content Placeholder 2"/>
          <p:cNvSpPr txBox="1">
            <a:spLocks/>
          </p:cNvSpPr>
          <p:nvPr/>
        </p:nvSpPr>
        <p:spPr>
          <a:xfrm>
            <a:off x="228600" y="1809383"/>
            <a:ext cx="4169480" cy="430969"/>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dirty="0">
                <a:solidFill>
                  <a:srgbClr val="333333"/>
                </a:solidFill>
              </a:rPr>
              <a:t>Member Agency / Local Agency / U.S. Agency</a:t>
            </a:r>
          </a:p>
        </p:txBody>
      </p:sp>
      <p:sp>
        <p:nvSpPr>
          <p:cNvPr id="11" name="Content Placeholder 2"/>
          <p:cNvSpPr txBox="1">
            <a:spLocks/>
          </p:cNvSpPr>
          <p:nvPr/>
        </p:nvSpPr>
        <p:spPr>
          <a:xfrm>
            <a:off x="6290067" y="1814511"/>
            <a:ext cx="1189140" cy="360631"/>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dirty="0">
                <a:solidFill>
                  <a:srgbClr val="333333"/>
                </a:solidFill>
              </a:rPr>
              <a:t>Consultant</a:t>
            </a:r>
          </a:p>
        </p:txBody>
      </p:sp>
    </p:spTree>
    <p:extLst>
      <p:ext uri="{BB962C8B-B14F-4D97-AF65-F5344CB8AC3E}">
        <p14:creationId xmlns:p14="http://schemas.microsoft.com/office/powerpoint/2010/main" val="7259658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5824" y="1676400"/>
            <a:ext cx="8696485" cy="3077766"/>
          </a:xfrm>
          <a:prstGeom prst="rect">
            <a:avLst/>
          </a:prstGeom>
        </p:spPr>
        <p:txBody>
          <a:bodyPr wrap="square">
            <a:spAutoFit/>
          </a:bodyPr>
          <a:lstStyle/>
          <a:p>
            <a:pPr marL="285750" indent="-285750" defTabSz="457200">
              <a:buFont typeface="Wingdings" panose="05000000000000000000" pitchFamily="2" charset="2"/>
              <a:buChar char="§"/>
            </a:pPr>
            <a:r>
              <a:rPr lang="en-US" sz="2000" dirty="0" smtClean="0">
                <a:solidFill>
                  <a:srgbClr val="333333"/>
                </a:solidFill>
                <a:latin typeface="Arial" panose="020B0604020202020204" pitchFamily="34" charset="0"/>
                <a:cs typeface="Arial" panose="020B0604020202020204" pitchFamily="34" charset="0"/>
              </a:rPr>
              <a:t>User interface</a:t>
            </a:r>
          </a:p>
          <a:p>
            <a:pPr marL="285750" indent="-285750" defTabSz="457200">
              <a:buFont typeface="Wingdings" panose="05000000000000000000" pitchFamily="2" charset="2"/>
              <a:buChar char="§"/>
            </a:pPr>
            <a:r>
              <a:rPr lang="en-US" sz="2000" dirty="0" smtClean="0">
                <a:solidFill>
                  <a:srgbClr val="333333"/>
                </a:solidFill>
                <a:latin typeface="Arial" panose="020B0604020202020204" pitchFamily="34" charset="0"/>
                <a:cs typeface="Arial" panose="020B0604020202020204" pitchFamily="34" charset="0"/>
              </a:rPr>
              <a:t>Shape </a:t>
            </a:r>
            <a:r>
              <a:rPr lang="en-US" sz="2000" dirty="0">
                <a:solidFill>
                  <a:srgbClr val="333333"/>
                </a:solidFill>
                <a:latin typeface="Arial" panose="020B0604020202020204" pitchFamily="34" charset="0"/>
                <a:cs typeface="Arial" panose="020B0604020202020204" pitchFamily="34" charset="0"/>
              </a:rPr>
              <a:t>options for steel/concrete girders </a:t>
            </a:r>
            <a:endParaRPr lang="en-US" sz="2000" dirty="0" smtClean="0">
              <a:solidFill>
                <a:srgbClr val="333333"/>
              </a:solidFill>
              <a:latin typeface="Arial" panose="020B0604020202020204" pitchFamily="34" charset="0"/>
              <a:cs typeface="Arial" panose="020B0604020202020204" pitchFamily="34" charset="0"/>
            </a:endParaRPr>
          </a:p>
          <a:p>
            <a:pPr marL="285750" indent="-285750" defTabSz="457200">
              <a:buFont typeface="Wingdings" panose="05000000000000000000" pitchFamily="2" charset="2"/>
              <a:buChar char="§"/>
            </a:pPr>
            <a:r>
              <a:rPr lang="en-US" sz="2000" dirty="0" smtClean="0">
                <a:solidFill>
                  <a:srgbClr val="333333"/>
                </a:solidFill>
                <a:latin typeface="Arial" panose="020B0604020202020204" pitchFamily="34" charset="0"/>
                <a:cs typeface="Arial" panose="020B0604020202020204" pitchFamily="34" charset="0"/>
              </a:rPr>
              <a:t>Design options</a:t>
            </a:r>
          </a:p>
          <a:p>
            <a:pPr marL="285750" indent="-285750" defTabSz="457200">
              <a:buFont typeface="Wingdings" panose="05000000000000000000" pitchFamily="2" charset="2"/>
              <a:buChar char="§"/>
            </a:pPr>
            <a:r>
              <a:rPr lang="en-US" sz="2000" dirty="0">
                <a:solidFill>
                  <a:srgbClr val="333333"/>
                </a:solidFill>
                <a:latin typeface="Arial" panose="020B0604020202020204" pitchFamily="34" charset="0"/>
                <a:cs typeface="Arial" panose="020B0604020202020204" pitchFamily="34" charset="0"/>
              </a:rPr>
              <a:t>Specification checks in PDF or Word format</a:t>
            </a:r>
          </a:p>
          <a:p>
            <a:pPr marL="285750" indent="-285750" defTabSz="457200">
              <a:buFont typeface="Wingdings" panose="05000000000000000000" pitchFamily="2" charset="2"/>
              <a:buChar char="§"/>
            </a:pPr>
            <a:r>
              <a:rPr lang="en-US" sz="2000" dirty="0" smtClean="0">
                <a:solidFill>
                  <a:srgbClr val="333333"/>
                </a:solidFill>
                <a:latin typeface="Arial" panose="020B0604020202020204" pitchFamily="34" charset="0"/>
                <a:cs typeface="Arial" panose="020B0604020202020204" pitchFamily="34" charset="0"/>
              </a:rPr>
              <a:t>Reporting </a:t>
            </a:r>
            <a:r>
              <a:rPr lang="en-US" sz="2000" dirty="0">
                <a:solidFill>
                  <a:srgbClr val="333333"/>
                </a:solidFill>
                <a:latin typeface="Arial" panose="020B0604020202020204" pitchFamily="34" charset="0"/>
                <a:cs typeface="Arial" panose="020B0604020202020204" pitchFamily="34" charset="0"/>
              </a:rPr>
              <a:t>features </a:t>
            </a:r>
            <a:endParaRPr lang="en-US" sz="2000" dirty="0" smtClean="0">
              <a:solidFill>
                <a:srgbClr val="333333"/>
              </a:solidFill>
              <a:latin typeface="Arial" panose="020B0604020202020204" pitchFamily="34" charset="0"/>
              <a:cs typeface="Arial" panose="020B0604020202020204" pitchFamily="34" charset="0"/>
            </a:endParaRPr>
          </a:p>
          <a:p>
            <a:pPr marL="285750" indent="-285750" defTabSz="457200">
              <a:buFont typeface="Wingdings" panose="05000000000000000000" pitchFamily="2" charset="2"/>
              <a:buChar char="§"/>
            </a:pPr>
            <a:r>
              <a:rPr lang="en-US" sz="2000" dirty="0" smtClean="0">
                <a:solidFill>
                  <a:srgbClr val="333333"/>
                </a:solidFill>
                <a:latin typeface="Arial" panose="020B0604020202020204" pitchFamily="34" charset="0"/>
                <a:cs typeface="Arial" panose="020B0604020202020204" pitchFamily="34" charset="0"/>
              </a:rPr>
              <a:t>Output options</a:t>
            </a:r>
          </a:p>
          <a:p>
            <a:pPr marL="285750" indent="-285750" defTabSz="457200">
              <a:buFont typeface="Wingdings" panose="05000000000000000000" pitchFamily="2" charset="2"/>
              <a:buChar char="§"/>
            </a:pPr>
            <a:r>
              <a:rPr lang="en-US" sz="2000" dirty="0" smtClean="0">
                <a:solidFill>
                  <a:srgbClr val="333333"/>
                </a:solidFill>
                <a:latin typeface="Arial" panose="020B0604020202020204" pitchFamily="34" charset="0"/>
                <a:cs typeface="Arial" panose="020B0604020202020204" pitchFamily="34" charset="0"/>
              </a:rPr>
              <a:t>Analysis time</a:t>
            </a:r>
            <a:endParaRPr lang="en-US" sz="2000" dirty="0">
              <a:solidFill>
                <a:srgbClr val="333333"/>
              </a:solidFill>
              <a:latin typeface="Arial" panose="020B0604020202020204" pitchFamily="34" charset="0"/>
              <a:cs typeface="Arial" panose="020B0604020202020204" pitchFamily="34" charset="0"/>
            </a:endParaRPr>
          </a:p>
          <a:p>
            <a:pPr marL="285750" indent="-285750" defTabSz="457200">
              <a:buFont typeface="Wingdings" panose="05000000000000000000" pitchFamily="2" charset="2"/>
              <a:buChar char="§"/>
            </a:pPr>
            <a:endParaRPr lang="en-US" dirty="0">
              <a:solidFill>
                <a:srgbClr val="333333"/>
              </a:solidFill>
            </a:endParaRPr>
          </a:p>
          <a:p>
            <a:pPr marL="285750" indent="-285750" defTabSz="457200">
              <a:buFont typeface="Wingdings" panose="05000000000000000000" pitchFamily="2" charset="2"/>
              <a:buChar char="§"/>
            </a:pPr>
            <a:endParaRPr lang="en-US" dirty="0">
              <a:solidFill>
                <a:srgbClr val="333333"/>
              </a:solidFill>
            </a:endParaRPr>
          </a:p>
          <a:p>
            <a:pPr marL="285750" indent="-285750" defTabSz="457200">
              <a:buFont typeface="Wingdings" panose="05000000000000000000" pitchFamily="2" charset="2"/>
              <a:buChar char="§"/>
            </a:pPr>
            <a:endParaRPr lang="en-US" dirty="0">
              <a:solidFill>
                <a:srgbClr val="333333"/>
              </a:solidFill>
              <a:latin typeface="Arial" panose="020B0604020202020204" pitchFamily="34" charset="0"/>
              <a:cs typeface="Arial" panose="020B0604020202020204" pitchFamily="34" charset="0"/>
            </a:endParaRPr>
          </a:p>
        </p:txBody>
      </p:sp>
      <p:sp>
        <p:nvSpPr>
          <p:cNvPr id="11" name="Title 2"/>
          <p:cNvSpPr txBox="1">
            <a:spLocks/>
          </p:cNvSpPr>
          <p:nvPr/>
        </p:nvSpPr>
        <p:spPr>
          <a:xfrm>
            <a:off x="134448" y="670737"/>
            <a:ext cx="8229600" cy="85725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b="1" kern="1200">
                <a:solidFill>
                  <a:schemeClr val="tx1"/>
                </a:solidFill>
                <a:latin typeface="Arial"/>
                <a:ea typeface="+mj-ea"/>
                <a:cs typeface="Arial"/>
              </a:defRPr>
            </a:lvl1pPr>
          </a:lstStyle>
          <a:p>
            <a:r>
              <a:rPr lang="en-US" dirty="0">
                <a:solidFill>
                  <a:srgbClr val="333333"/>
                </a:solidFill>
              </a:rPr>
              <a:t>Top priority/request for future development of </a:t>
            </a:r>
            <a:r>
              <a:rPr lang="en-US" dirty="0" err="1">
                <a:solidFill>
                  <a:srgbClr val="333333"/>
                </a:solidFill>
              </a:rPr>
              <a:t>BrD</a:t>
            </a:r>
            <a:endParaRPr lang="en-US" dirty="0">
              <a:solidFill>
                <a:srgbClr val="333333"/>
              </a:solidFill>
            </a:endParaRPr>
          </a:p>
        </p:txBody>
      </p:sp>
      <p:sp>
        <p:nvSpPr>
          <p:cNvPr id="13" name="TextBox 12"/>
          <p:cNvSpPr txBox="1"/>
          <p:nvPr/>
        </p:nvSpPr>
        <p:spPr>
          <a:xfrm>
            <a:off x="8192279" y="911396"/>
            <a:ext cx="1073021" cy="430887"/>
          </a:xfrm>
          <a:prstGeom prst="rect">
            <a:avLst/>
          </a:prstGeom>
          <a:noFill/>
        </p:spPr>
        <p:txBody>
          <a:bodyPr wrap="square" rtlCol="0">
            <a:spAutoFit/>
          </a:bodyPr>
          <a:lstStyle/>
          <a:p>
            <a:pPr defTabSz="457200"/>
            <a:r>
              <a:rPr lang="en-US" sz="2200" b="1" dirty="0">
                <a:solidFill>
                  <a:srgbClr val="0070C0"/>
                </a:solidFill>
              </a:rPr>
              <a:t>Design</a:t>
            </a:r>
          </a:p>
        </p:txBody>
      </p:sp>
    </p:spTree>
    <p:extLst>
      <p:ext uri="{BB962C8B-B14F-4D97-AF65-F5344CB8AC3E}">
        <p14:creationId xmlns:p14="http://schemas.microsoft.com/office/powerpoint/2010/main" val="1409688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Outreach / Marketing</a:t>
            </a:r>
            <a:endParaRPr lang="en-US" dirty="0"/>
          </a:p>
        </p:txBody>
      </p:sp>
      <p:sp>
        <p:nvSpPr>
          <p:cNvPr id="3" name="Content Placeholder 2"/>
          <p:cNvSpPr>
            <a:spLocks noGrp="1"/>
          </p:cNvSpPr>
          <p:nvPr>
            <p:ph idx="1"/>
          </p:nvPr>
        </p:nvSpPr>
        <p:spPr>
          <a:xfrm>
            <a:off x="1219200" y="1600200"/>
            <a:ext cx="7848600" cy="4800600"/>
          </a:xfrm>
        </p:spPr>
        <p:txBody>
          <a:bodyPr>
            <a:normAutofit/>
          </a:bodyPr>
          <a:lstStyle/>
          <a:p>
            <a:r>
              <a:rPr lang="en-US" sz="2400" dirty="0" smtClean="0"/>
              <a:t>Newsletters – hardcopy for conference distribution and online for wider consumption</a:t>
            </a:r>
          </a:p>
          <a:p>
            <a:r>
              <a:rPr lang="en-US" sz="2400" dirty="0" smtClean="0"/>
              <a:t>Incorporation of Ideas / suggestions from the BrDR Community</a:t>
            </a:r>
          </a:p>
          <a:p>
            <a:r>
              <a:rPr lang="en-US" sz="2400" dirty="0" smtClean="0"/>
              <a:t>Post BrDR </a:t>
            </a:r>
            <a:r>
              <a:rPr lang="en-US" sz="2400" dirty="0"/>
              <a:t>Modernization – </a:t>
            </a:r>
            <a:r>
              <a:rPr lang="en-US" sz="2400" dirty="0" smtClean="0"/>
              <a:t>Identifying enhancements to be incorporated into the modernized system</a:t>
            </a:r>
          </a:p>
          <a:p>
            <a:r>
              <a:rPr lang="en-US" sz="2400" dirty="0" smtClean="0"/>
              <a:t>AASHTOWare Marketing Manager</a:t>
            </a:r>
          </a:p>
          <a:p>
            <a:pPr lvl="1"/>
            <a:r>
              <a:rPr lang="en-US" sz="2400" dirty="0" smtClean="0"/>
              <a:t>Akeia Carter</a:t>
            </a:r>
          </a:p>
          <a:p>
            <a:r>
              <a:rPr lang="en-US" sz="2400" dirty="0" smtClean="0"/>
              <a:t>AASHTOWare Customer Success Manager </a:t>
            </a:r>
          </a:p>
          <a:p>
            <a:pPr lvl="1"/>
            <a:r>
              <a:rPr lang="en-US" sz="2400" dirty="0" smtClean="0"/>
              <a:t>Tinika Fowlkes</a:t>
            </a:r>
            <a:endParaRPr lang="en-US" sz="2400" dirty="0"/>
          </a:p>
          <a:p>
            <a:endParaRPr lang="en-US" sz="2400" dirty="0" smtClean="0"/>
          </a:p>
          <a:p>
            <a:endParaRPr lang="en-US" sz="2400" dirty="0"/>
          </a:p>
        </p:txBody>
      </p:sp>
    </p:spTree>
    <p:extLst>
      <p:ext uri="{BB962C8B-B14F-4D97-AF65-F5344CB8AC3E}">
        <p14:creationId xmlns:p14="http://schemas.microsoft.com/office/powerpoint/2010/main" val="240157068"/>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35" y="1456488"/>
            <a:ext cx="8229600" cy="391272"/>
          </a:xfrm>
        </p:spPr>
        <p:txBody>
          <a:bodyPr>
            <a:noAutofit/>
          </a:bodyPr>
          <a:lstStyle/>
          <a:p>
            <a:r>
              <a:rPr lang="en-US" dirty="0" smtClean="0"/>
              <a:t>How </a:t>
            </a:r>
            <a:r>
              <a:rPr dirty="0" smtClean="0"/>
              <a:t>well </a:t>
            </a:r>
            <a:r>
              <a:rPr dirty="0"/>
              <a:t>does AASHTOWare and the Bridge Task Force perform at developing the AASHTOWare Bridge </a:t>
            </a:r>
            <a:r>
              <a:rPr dirty="0" smtClean="0"/>
              <a:t>Design</a:t>
            </a:r>
            <a:r>
              <a:rPr lang="en-US" dirty="0" smtClean="0"/>
              <a:t>/Rating</a:t>
            </a:r>
            <a:r>
              <a:rPr dirty="0" smtClean="0"/>
              <a:t> product</a:t>
            </a:r>
            <a:r>
              <a:rPr lang="en-US" dirty="0" smtClean="0"/>
              <a:t>s</a:t>
            </a:r>
            <a:r>
              <a:rPr dirty="0" smtClean="0"/>
              <a:t> </a:t>
            </a:r>
            <a:r>
              <a:rPr dirty="0"/>
              <a:t>to meet State DOT needs? </a:t>
            </a:r>
          </a:p>
        </p:txBody>
      </p:sp>
      <p:sp>
        <p:nvSpPr>
          <p:cNvPr id="3" name="Content Placeholder 2"/>
          <p:cNvSpPr>
            <a:spLocks noGrp="1"/>
          </p:cNvSpPr>
          <p:nvPr>
            <p:ph idx="1"/>
          </p:nvPr>
        </p:nvSpPr>
        <p:spPr>
          <a:xfrm>
            <a:off x="115136" y="1883148"/>
            <a:ext cx="5332506" cy="249144"/>
          </a:xfrm>
        </p:spPr>
        <p:txBody>
          <a:bodyPr/>
          <a:lstStyle/>
          <a:p>
            <a:r>
              <a:rPr lang="en-US" dirty="0"/>
              <a:t>Member Agency / Local Agency / U.S. Agency Design</a:t>
            </a:r>
          </a:p>
        </p:txBody>
      </p:sp>
      <p:pic>
        <p:nvPicPr>
          <p:cNvPr id="5" name="Picture 4" descr="chart2832023880.png"/>
          <p:cNvPicPr>
            <a:picLocks noChangeAspect="1"/>
          </p:cNvPicPr>
          <p:nvPr/>
        </p:nvPicPr>
        <p:blipFill rotWithShape="1">
          <a:blip r:embed="rId2"/>
          <a:srcRect l="9343" t="31845"/>
          <a:stretch/>
        </p:blipFill>
        <p:spPr>
          <a:xfrm>
            <a:off x="1772116" y="2302782"/>
            <a:ext cx="4934303" cy="1545662"/>
          </a:xfrm>
          <a:prstGeom prst="rect">
            <a:avLst/>
          </a:prstGeom>
        </p:spPr>
      </p:pic>
      <p:sp>
        <p:nvSpPr>
          <p:cNvPr id="7" name="Rectangle 6"/>
          <p:cNvSpPr/>
          <p:nvPr/>
        </p:nvSpPr>
        <p:spPr>
          <a:xfrm>
            <a:off x="124467" y="5385469"/>
            <a:ext cx="8682136" cy="369332"/>
          </a:xfrm>
          <a:prstGeom prst="rect">
            <a:avLst/>
          </a:prstGeom>
        </p:spPr>
        <p:txBody>
          <a:bodyPr wrap="square">
            <a:spAutoFit/>
          </a:bodyPr>
          <a:lstStyle/>
          <a:p>
            <a:pPr defTabSz="457200"/>
            <a:r>
              <a:rPr lang="en-US" dirty="0">
                <a:solidFill>
                  <a:srgbClr val="333333"/>
                </a:solidFill>
              </a:rPr>
              <a:t>Scale: 1 (my state’s needs are not addressed) to 10 (my state’s needs are fully addressed)</a:t>
            </a:r>
          </a:p>
        </p:txBody>
      </p:sp>
      <p:sp>
        <p:nvSpPr>
          <p:cNvPr id="8" name="Content Placeholder 2"/>
          <p:cNvSpPr txBox="1">
            <a:spLocks/>
          </p:cNvSpPr>
          <p:nvPr/>
        </p:nvSpPr>
        <p:spPr>
          <a:xfrm>
            <a:off x="115136" y="2616881"/>
            <a:ext cx="715288" cy="249144"/>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dirty="0">
                <a:solidFill>
                  <a:srgbClr val="333333"/>
                </a:solidFill>
              </a:rPr>
              <a:t> Design</a:t>
            </a:r>
          </a:p>
        </p:txBody>
      </p:sp>
      <p:sp>
        <p:nvSpPr>
          <p:cNvPr id="9" name="Content Placeholder 2"/>
          <p:cNvSpPr txBox="1">
            <a:spLocks/>
          </p:cNvSpPr>
          <p:nvPr/>
        </p:nvSpPr>
        <p:spPr>
          <a:xfrm>
            <a:off x="115136" y="4018934"/>
            <a:ext cx="715288" cy="249144"/>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dirty="0">
                <a:solidFill>
                  <a:srgbClr val="333333"/>
                </a:solidFill>
              </a:rPr>
              <a:t> Rating</a:t>
            </a:r>
          </a:p>
        </p:txBody>
      </p:sp>
      <p:pic>
        <p:nvPicPr>
          <p:cNvPr id="10" name="Picture 9" descr="chart2832089730.png"/>
          <p:cNvPicPr>
            <a:picLocks noChangeAspect="1"/>
          </p:cNvPicPr>
          <p:nvPr/>
        </p:nvPicPr>
        <p:blipFill rotWithShape="1">
          <a:blip r:embed="rId3"/>
          <a:srcRect l="9000" t="31845"/>
          <a:stretch/>
        </p:blipFill>
        <p:spPr>
          <a:xfrm>
            <a:off x="1772115" y="3778883"/>
            <a:ext cx="4952964" cy="1545662"/>
          </a:xfrm>
          <a:prstGeom prst="rect">
            <a:avLst/>
          </a:prstGeom>
        </p:spPr>
      </p:pic>
    </p:spTree>
    <p:extLst>
      <p:ext uri="{BB962C8B-B14F-4D97-AF65-F5344CB8AC3E}">
        <p14:creationId xmlns:p14="http://schemas.microsoft.com/office/powerpoint/2010/main" val="28312781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272" y="1134359"/>
            <a:ext cx="8229600" cy="391272"/>
          </a:xfrm>
        </p:spPr>
        <p:txBody>
          <a:bodyPr>
            <a:noAutofit/>
          </a:bodyPr>
          <a:lstStyle/>
          <a:p>
            <a:r>
              <a:rPr dirty="0" smtClean="0"/>
              <a:t>AASHTOWare </a:t>
            </a:r>
            <a:r>
              <a:rPr dirty="0"/>
              <a:t>Bridge </a:t>
            </a:r>
            <a:r>
              <a:rPr dirty="0" smtClean="0"/>
              <a:t>Rating </a:t>
            </a:r>
            <a:r>
              <a:rPr lang="en-US" dirty="0" smtClean="0"/>
              <a:t>E</a:t>
            </a:r>
            <a:r>
              <a:rPr dirty="0" smtClean="0"/>
              <a:t>ase </a:t>
            </a:r>
            <a:r>
              <a:rPr dirty="0"/>
              <a:t>of </a:t>
            </a:r>
            <a:r>
              <a:rPr lang="en-US" dirty="0" smtClean="0"/>
              <a:t>U</a:t>
            </a:r>
            <a:r>
              <a:rPr dirty="0" smtClean="0"/>
              <a:t>se</a:t>
            </a:r>
            <a:endParaRPr dirty="0"/>
          </a:p>
        </p:txBody>
      </p:sp>
      <p:pic>
        <p:nvPicPr>
          <p:cNvPr id="5" name="Picture 4" descr="chart2839543090.png"/>
          <p:cNvPicPr>
            <a:picLocks noChangeAspect="1"/>
          </p:cNvPicPr>
          <p:nvPr/>
        </p:nvPicPr>
        <p:blipFill rotWithShape="1">
          <a:blip r:embed="rId2"/>
          <a:srcRect l="9687" t="31845"/>
          <a:stretch/>
        </p:blipFill>
        <p:spPr>
          <a:xfrm>
            <a:off x="2064362" y="3814485"/>
            <a:ext cx="4915642" cy="1545662"/>
          </a:xfrm>
          <a:prstGeom prst="rect">
            <a:avLst/>
          </a:prstGeom>
        </p:spPr>
      </p:pic>
      <p:sp>
        <p:nvSpPr>
          <p:cNvPr id="6" name="TextBox 5"/>
          <p:cNvSpPr txBox="1"/>
          <p:nvPr/>
        </p:nvSpPr>
        <p:spPr>
          <a:xfrm>
            <a:off x="8192279" y="911396"/>
            <a:ext cx="1073021" cy="430887"/>
          </a:xfrm>
          <a:prstGeom prst="rect">
            <a:avLst/>
          </a:prstGeom>
          <a:noFill/>
        </p:spPr>
        <p:txBody>
          <a:bodyPr wrap="square" rtlCol="0">
            <a:spAutoFit/>
          </a:bodyPr>
          <a:lstStyle/>
          <a:p>
            <a:pPr defTabSz="457200"/>
            <a:r>
              <a:rPr lang="en-US" sz="2200" b="1" dirty="0">
                <a:solidFill>
                  <a:srgbClr val="7030A0"/>
                </a:solidFill>
              </a:rPr>
              <a:t>Rating</a:t>
            </a:r>
          </a:p>
        </p:txBody>
      </p:sp>
      <p:sp>
        <p:nvSpPr>
          <p:cNvPr id="7" name="Rectangle 6"/>
          <p:cNvSpPr/>
          <p:nvPr/>
        </p:nvSpPr>
        <p:spPr>
          <a:xfrm>
            <a:off x="228600" y="5392851"/>
            <a:ext cx="7067939" cy="369332"/>
          </a:xfrm>
          <a:prstGeom prst="rect">
            <a:avLst/>
          </a:prstGeom>
        </p:spPr>
        <p:txBody>
          <a:bodyPr wrap="square">
            <a:spAutoFit/>
          </a:bodyPr>
          <a:lstStyle/>
          <a:p>
            <a:pPr defTabSz="457200"/>
            <a:r>
              <a:rPr lang="en-US" dirty="0">
                <a:solidFill>
                  <a:srgbClr val="333333"/>
                </a:solidFill>
              </a:rPr>
              <a:t>Scale: 1 (very difficult to use) to 10 (very easy to use)</a:t>
            </a:r>
          </a:p>
        </p:txBody>
      </p:sp>
      <p:sp>
        <p:nvSpPr>
          <p:cNvPr id="8" name="Content Placeholder 2"/>
          <p:cNvSpPr txBox="1">
            <a:spLocks/>
          </p:cNvSpPr>
          <p:nvPr/>
        </p:nvSpPr>
        <p:spPr>
          <a:xfrm>
            <a:off x="144622" y="2081790"/>
            <a:ext cx="1755681" cy="594924"/>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dirty="0">
                <a:solidFill>
                  <a:srgbClr val="333333"/>
                </a:solidFill>
              </a:rPr>
              <a:t>Member Agency / Local Agency / U.S. Agency Rating</a:t>
            </a:r>
          </a:p>
        </p:txBody>
      </p:sp>
      <p:sp>
        <p:nvSpPr>
          <p:cNvPr id="9" name="Content Placeholder 2"/>
          <p:cNvSpPr txBox="1">
            <a:spLocks/>
          </p:cNvSpPr>
          <p:nvPr/>
        </p:nvSpPr>
        <p:spPr>
          <a:xfrm>
            <a:off x="143113" y="3884321"/>
            <a:ext cx="1443076" cy="249144"/>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dirty="0">
                <a:solidFill>
                  <a:srgbClr val="333333"/>
                </a:solidFill>
              </a:rPr>
              <a:t>Consultant Rating</a:t>
            </a:r>
          </a:p>
        </p:txBody>
      </p:sp>
      <p:pic>
        <p:nvPicPr>
          <p:cNvPr id="10" name="Picture 9" descr="chart2832064170.png"/>
          <p:cNvPicPr>
            <a:picLocks noChangeAspect="1"/>
          </p:cNvPicPr>
          <p:nvPr/>
        </p:nvPicPr>
        <p:blipFill rotWithShape="1">
          <a:blip r:embed="rId3"/>
          <a:srcRect l="9000" t="31022"/>
          <a:stretch/>
        </p:blipFill>
        <p:spPr>
          <a:xfrm>
            <a:off x="2027040" y="2087263"/>
            <a:ext cx="4952964" cy="1564324"/>
          </a:xfrm>
          <a:prstGeom prst="rect">
            <a:avLst/>
          </a:prstGeom>
        </p:spPr>
      </p:pic>
    </p:spTree>
    <p:extLst>
      <p:ext uri="{BB962C8B-B14F-4D97-AF65-F5344CB8AC3E}">
        <p14:creationId xmlns:p14="http://schemas.microsoft.com/office/powerpoint/2010/main" val="30024021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866" y="1151728"/>
            <a:ext cx="8229600" cy="391272"/>
          </a:xfrm>
        </p:spPr>
        <p:txBody>
          <a:bodyPr>
            <a:noAutofit/>
          </a:bodyPr>
          <a:lstStyle/>
          <a:p>
            <a:r>
              <a:rPr lang="en-US" dirty="0" smtClean="0"/>
              <a:t>A</a:t>
            </a:r>
            <a:r>
              <a:rPr dirty="0" smtClean="0"/>
              <a:t>ASHTOWare </a:t>
            </a:r>
            <a:r>
              <a:rPr dirty="0"/>
              <a:t>Bridge </a:t>
            </a:r>
            <a:r>
              <a:rPr dirty="0" smtClean="0"/>
              <a:t>Rating </a:t>
            </a:r>
            <a:r>
              <a:rPr dirty="0"/>
              <a:t>functionality - the ability to </a:t>
            </a:r>
            <a:r>
              <a:rPr dirty="0" smtClean="0"/>
              <a:t>rate</a:t>
            </a:r>
            <a:r>
              <a:rPr lang="en-US" dirty="0" smtClean="0"/>
              <a:t> </a:t>
            </a:r>
            <a:r>
              <a:rPr dirty="0" smtClean="0"/>
              <a:t>/</a:t>
            </a:r>
            <a:r>
              <a:rPr lang="en-US" dirty="0" smtClean="0"/>
              <a:t> </a:t>
            </a:r>
            <a:r>
              <a:rPr dirty="0" smtClean="0"/>
              <a:t>analyze </a:t>
            </a:r>
            <a:r>
              <a:rPr dirty="0"/>
              <a:t>bridges commonly found in your </a:t>
            </a:r>
            <a:r>
              <a:rPr dirty="0" smtClean="0"/>
              <a:t>state</a:t>
            </a:r>
            <a:endParaRPr dirty="0"/>
          </a:p>
        </p:txBody>
      </p:sp>
      <p:pic>
        <p:nvPicPr>
          <p:cNvPr id="5" name="Picture 4" descr="chart2839543970.png"/>
          <p:cNvPicPr>
            <a:picLocks noChangeAspect="1"/>
          </p:cNvPicPr>
          <p:nvPr/>
        </p:nvPicPr>
        <p:blipFill rotWithShape="1">
          <a:blip r:embed="rId2"/>
          <a:srcRect l="9000" t="32668"/>
          <a:stretch/>
        </p:blipFill>
        <p:spPr>
          <a:xfrm>
            <a:off x="2041107" y="3712418"/>
            <a:ext cx="4952964" cy="1527001"/>
          </a:xfrm>
          <a:prstGeom prst="rect">
            <a:avLst/>
          </a:prstGeom>
        </p:spPr>
      </p:pic>
      <p:sp>
        <p:nvSpPr>
          <p:cNvPr id="6" name="Rectangle 5"/>
          <p:cNvSpPr/>
          <p:nvPr/>
        </p:nvSpPr>
        <p:spPr>
          <a:xfrm>
            <a:off x="228600" y="5392851"/>
            <a:ext cx="7067939" cy="369332"/>
          </a:xfrm>
          <a:prstGeom prst="rect">
            <a:avLst/>
          </a:prstGeom>
        </p:spPr>
        <p:txBody>
          <a:bodyPr wrap="square">
            <a:spAutoFit/>
          </a:bodyPr>
          <a:lstStyle/>
          <a:p>
            <a:pPr defTabSz="457200"/>
            <a:r>
              <a:rPr lang="en-US" dirty="0">
                <a:solidFill>
                  <a:srgbClr val="333333"/>
                </a:solidFill>
              </a:rPr>
              <a:t>Scale: 1 (significantly lacking functionality) to 10 (meets all of my needs)</a:t>
            </a:r>
          </a:p>
        </p:txBody>
      </p:sp>
      <p:sp>
        <p:nvSpPr>
          <p:cNvPr id="7" name="TextBox 6"/>
          <p:cNvSpPr txBox="1"/>
          <p:nvPr/>
        </p:nvSpPr>
        <p:spPr>
          <a:xfrm>
            <a:off x="8192279" y="911396"/>
            <a:ext cx="1073021" cy="430887"/>
          </a:xfrm>
          <a:prstGeom prst="rect">
            <a:avLst/>
          </a:prstGeom>
          <a:noFill/>
        </p:spPr>
        <p:txBody>
          <a:bodyPr wrap="square" rtlCol="0">
            <a:spAutoFit/>
          </a:bodyPr>
          <a:lstStyle/>
          <a:p>
            <a:pPr defTabSz="457200"/>
            <a:r>
              <a:rPr lang="en-US" sz="2200" b="1" dirty="0">
                <a:solidFill>
                  <a:srgbClr val="7030A0"/>
                </a:solidFill>
              </a:rPr>
              <a:t>Rating</a:t>
            </a:r>
          </a:p>
        </p:txBody>
      </p:sp>
      <p:sp>
        <p:nvSpPr>
          <p:cNvPr id="8" name="Content Placeholder 2"/>
          <p:cNvSpPr txBox="1">
            <a:spLocks/>
          </p:cNvSpPr>
          <p:nvPr/>
        </p:nvSpPr>
        <p:spPr>
          <a:xfrm>
            <a:off x="144622" y="2081790"/>
            <a:ext cx="1755681" cy="594924"/>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dirty="0">
                <a:solidFill>
                  <a:srgbClr val="333333"/>
                </a:solidFill>
              </a:rPr>
              <a:t>Member Agency / Local Agency / U.S. Agency Rating</a:t>
            </a:r>
          </a:p>
        </p:txBody>
      </p:sp>
      <p:sp>
        <p:nvSpPr>
          <p:cNvPr id="9" name="Content Placeholder 2"/>
          <p:cNvSpPr txBox="1">
            <a:spLocks/>
          </p:cNvSpPr>
          <p:nvPr/>
        </p:nvSpPr>
        <p:spPr>
          <a:xfrm>
            <a:off x="143113" y="3884321"/>
            <a:ext cx="1443076" cy="249144"/>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dirty="0">
                <a:solidFill>
                  <a:srgbClr val="333333"/>
                </a:solidFill>
              </a:rPr>
              <a:t>Consultant Rating</a:t>
            </a:r>
          </a:p>
        </p:txBody>
      </p:sp>
      <p:pic>
        <p:nvPicPr>
          <p:cNvPr id="10" name="Picture 9" descr="chart2832068710.png"/>
          <p:cNvPicPr>
            <a:picLocks noChangeAspect="1"/>
          </p:cNvPicPr>
          <p:nvPr/>
        </p:nvPicPr>
        <p:blipFill rotWithShape="1">
          <a:blip r:embed="rId3"/>
          <a:srcRect l="9343" t="31845"/>
          <a:stretch/>
        </p:blipFill>
        <p:spPr>
          <a:xfrm>
            <a:off x="2041108" y="1985186"/>
            <a:ext cx="4934303" cy="1545662"/>
          </a:xfrm>
          <a:prstGeom prst="rect">
            <a:avLst/>
          </a:prstGeom>
        </p:spPr>
      </p:pic>
    </p:spTree>
    <p:extLst>
      <p:ext uri="{BB962C8B-B14F-4D97-AF65-F5344CB8AC3E}">
        <p14:creationId xmlns:p14="http://schemas.microsoft.com/office/powerpoint/2010/main" val="18167741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1483" y="1930401"/>
            <a:ext cx="8606419" cy="1631216"/>
          </a:xfrm>
          <a:prstGeom prst="rect">
            <a:avLst/>
          </a:prstGeom>
        </p:spPr>
        <p:txBody>
          <a:bodyPr wrap="square">
            <a:spAutoFit/>
          </a:bodyPr>
          <a:lstStyle/>
          <a:p>
            <a:pPr marL="285750" indent="-285750" defTabSz="457200">
              <a:buFont typeface="Wingdings" panose="05000000000000000000" pitchFamily="2" charset="2"/>
              <a:buChar char="§"/>
            </a:pPr>
            <a:r>
              <a:rPr lang="en-US" sz="2000" dirty="0" smtClean="0">
                <a:solidFill>
                  <a:srgbClr val="333333"/>
                </a:solidFill>
                <a:latin typeface="Arial" panose="020B0604020202020204" pitchFamily="34" charset="0"/>
                <a:cs typeface="Arial" panose="020B0604020202020204" pitchFamily="34" charset="0"/>
              </a:rPr>
              <a:t>User walk-through guide </a:t>
            </a:r>
          </a:p>
          <a:p>
            <a:pPr marL="285750" indent="-285750" defTabSz="457200">
              <a:buFont typeface="Wingdings" panose="05000000000000000000" pitchFamily="2" charset="2"/>
              <a:buChar char="§"/>
            </a:pPr>
            <a:r>
              <a:rPr lang="en-US" sz="2000" dirty="0" smtClean="0">
                <a:solidFill>
                  <a:srgbClr val="333333"/>
                </a:solidFill>
                <a:latin typeface="Arial" panose="020B0604020202020204" pitchFamily="34" charset="0"/>
                <a:cs typeface="Arial" panose="020B0604020202020204" pitchFamily="34" charset="0"/>
              </a:rPr>
              <a:t>Export/Import facility (Excel) </a:t>
            </a:r>
          </a:p>
          <a:p>
            <a:pPr marL="285750" indent="-285750" defTabSz="457200">
              <a:buFont typeface="Wingdings" panose="05000000000000000000" pitchFamily="2" charset="2"/>
              <a:buChar char="§"/>
            </a:pPr>
            <a:r>
              <a:rPr lang="en-US" sz="2000" dirty="0" smtClean="0">
                <a:solidFill>
                  <a:srgbClr val="333333"/>
                </a:solidFill>
                <a:latin typeface="Arial" panose="020B0604020202020204" pitchFamily="34" charset="0"/>
                <a:cs typeface="Arial" panose="020B0604020202020204" pitchFamily="34" charset="0"/>
              </a:rPr>
              <a:t>Print </a:t>
            </a:r>
            <a:r>
              <a:rPr lang="en-US" sz="2000" dirty="0">
                <a:solidFill>
                  <a:srgbClr val="333333"/>
                </a:solidFill>
                <a:latin typeface="Arial" panose="020B0604020202020204" pitchFamily="34" charset="0"/>
                <a:cs typeface="Arial" panose="020B0604020202020204" pitchFamily="34" charset="0"/>
              </a:rPr>
              <a:t>out </a:t>
            </a:r>
            <a:r>
              <a:rPr lang="en-US" sz="2000" dirty="0" smtClean="0">
                <a:solidFill>
                  <a:srgbClr val="333333"/>
                </a:solidFill>
                <a:latin typeface="Arial" panose="020B0604020202020204" pitchFamily="34" charset="0"/>
                <a:cs typeface="Arial" panose="020B0604020202020204" pitchFamily="34" charset="0"/>
              </a:rPr>
              <a:t>model data for archiving</a:t>
            </a:r>
            <a:endParaRPr lang="en-US" sz="2000" dirty="0">
              <a:solidFill>
                <a:srgbClr val="333333"/>
              </a:solidFill>
              <a:latin typeface="Arial" panose="020B0604020202020204" pitchFamily="34" charset="0"/>
              <a:cs typeface="Arial" panose="020B0604020202020204" pitchFamily="34" charset="0"/>
            </a:endParaRPr>
          </a:p>
          <a:p>
            <a:pPr marL="285750" indent="-285750" defTabSz="457200">
              <a:buFont typeface="Wingdings" panose="05000000000000000000" pitchFamily="2" charset="2"/>
              <a:buChar char="§"/>
            </a:pPr>
            <a:r>
              <a:rPr lang="en-US" sz="2000" dirty="0" smtClean="0">
                <a:solidFill>
                  <a:srgbClr val="333333"/>
                </a:solidFill>
                <a:latin typeface="Arial" panose="020B0604020202020204" pitchFamily="34" charset="0"/>
                <a:cs typeface="Arial" panose="020B0604020202020204" pitchFamily="34" charset="0"/>
              </a:rPr>
              <a:t>Import </a:t>
            </a:r>
            <a:r>
              <a:rPr lang="en-US" sz="2000" dirty="0">
                <a:solidFill>
                  <a:srgbClr val="333333"/>
                </a:solidFill>
                <a:latin typeface="Arial" panose="020B0604020202020204" pitchFamily="34" charset="0"/>
                <a:cs typeface="Arial" panose="020B0604020202020204" pitchFamily="34" charset="0"/>
              </a:rPr>
              <a:t>DXF files for bridge </a:t>
            </a:r>
            <a:r>
              <a:rPr lang="en-US" sz="2000" dirty="0" smtClean="0">
                <a:solidFill>
                  <a:srgbClr val="333333"/>
                </a:solidFill>
                <a:latin typeface="Arial" panose="020B0604020202020204" pitchFamily="34" charset="0"/>
                <a:cs typeface="Arial" panose="020B0604020202020204" pitchFamily="34" charset="0"/>
              </a:rPr>
              <a:t>layouts</a:t>
            </a:r>
          </a:p>
          <a:p>
            <a:pPr marL="285750" indent="-285750" defTabSz="457200">
              <a:buFont typeface="Wingdings" panose="05000000000000000000" pitchFamily="2" charset="2"/>
              <a:buChar char="§"/>
            </a:pPr>
            <a:r>
              <a:rPr lang="en-US" sz="2000" dirty="0" smtClean="0">
                <a:solidFill>
                  <a:srgbClr val="333333"/>
                </a:solidFill>
                <a:latin typeface="Arial" panose="020B0604020202020204" pitchFamily="34" charset="0"/>
                <a:cs typeface="Arial" panose="020B0604020202020204" pitchFamily="34" charset="0"/>
              </a:rPr>
              <a:t>Input/Create </a:t>
            </a:r>
            <a:r>
              <a:rPr lang="en-US" sz="2000" dirty="0">
                <a:solidFill>
                  <a:srgbClr val="333333"/>
                </a:solidFill>
                <a:latin typeface="Arial" panose="020B0604020202020204" pitchFamily="34" charset="0"/>
                <a:cs typeface="Arial" panose="020B0604020202020204" pitchFamily="34" charset="0"/>
              </a:rPr>
              <a:t>girders and </a:t>
            </a:r>
            <a:r>
              <a:rPr lang="en-US" sz="2000" dirty="0" err="1" smtClean="0">
                <a:solidFill>
                  <a:srgbClr val="333333"/>
                </a:solidFill>
                <a:latin typeface="Arial" panose="020B0604020202020204" pitchFamily="34" charset="0"/>
                <a:cs typeface="Arial" panose="020B0604020202020204" pitchFamily="34" charset="0"/>
              </a:rPr>
              <a:t>floorbeams</a:t>
            </a:r>
            <a:endParaRPr lang="en-US" sz="2000" dirty="0">
              <a:solidFill>
                <a:srgbClr val="333333"/>
              </a:solidFill>
              <a:latin typeface="Arial" panose="020B0604020202020204" pitchFamily="34" charset="0"/>
              <a:cs typeface="Arial" panose="020B0604020202020204" pitchFamily="34" charset="0"/>
            </a:endParaRPr>
          </a:p>
        </p:txBody>
      </p:sp>
      <p:sp>
        <p:nvSpPr>
          <p:cNvPr id="18" name="Title 2"/>
          <p:cNvSpPr>
            <a:spLocks noGrp="1"/>
          </p:cNvSpPr>
          <p:nvPr>
            <p:ph type="title"/>
          </p:nvPr>
        </p:nvSpPr>
        <p:spPr>
          <a:xfrm>
            <a:off x="148516" y="685053"/>
            <a:ext cx="8229600" cy="857250"/>
          </a:xfrm>
        </p:spPr>
        <p:txBody>
          <a:bodyPr>
            <a:normAutofit/>
          </a:bodyPr>
          <a:lstStyle/>
          <a:p>
            <a:r>
              <a:rPr lang="en-US" dirty="0"/>
              <a:t>Recommendations on how to make </a:t>
            </a:r>
            <a:r>
              <a:rPr lang="en-US" dirty="0" err="1"/>
              <a:t>BrR</a:t>
            </a:r>
            <a:r>
              <a:rPr lang="en-US" dirty="0"/>
              <a:t> a better tool for bridge rating</a:t>
            </a:r>
          </a:p>
        </p:txBody>
      </p:sp>
      <p:sp>
        <p:nvSpPr>
          <p:cNvPr id="19" name="TextBox 18"/>
          <p:cNvSpPr txBox="1"/>
          <p:nvPr/>
        </p:nvSpPr>
        <p:spPr>
          <a:xfrm>
            <a:off x="8192279" y="911396"/>
            <a:ext cx="1073021" cy="430887"/>
          </a:xfrm>
          <a:prstGeom prst="rect">
            <a:avLst/>
          </a:prstGeom>
          <a:noFill/>
        </p:spPr>
        <p:txBody>
          <a:bodyPr wrap="square" rtlCol="0">
            <a:spAutoFit/>
          </a:bodyPr>
          <a:lstStyle/>
          <a:p>
            <a:pPr defTabSz="457200"/>
            <a:r>
              <a:rPr lang="en-US" sz="2200" b="1" dirty="0">
                <a:solidFill>
                  <a:srgbClr val="7030A0"/>
                </a:solidFill>
              </a:rPr>
              <a:t>Rating</a:t>
            </a:r>
          </a:p>
        </p:txBody>
      </p:sp>
      <p:sp>
        <p:nvSpPr>
          <p:cNvPr id="20" name="Content Placeholder 2"/>
          <p:cNvSpPr txBox="1">
            <a:spLocks/>
          </p:cNvSpPr>
          <p:nvPr/>
        </p:nvSpPr>
        <p:spPr>
          <a:xfrm>
            <a:off x="298935" y="1668703"/>
            <a:ext cx="4169480" cy="430969"/>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dirty="0">
                <a:solidFill>
                  <a:srgbClr val="333333"/>
                </a:solidFill>
              </a:rPr>
              <a:t>Member Agency / Local Agency / U.S. Agency</a:t>
            </a:r>
          </a:p>
        </p:txBody>
      </p:sp>
      <p:sp>
        <p:nvSpPr>
          <p:cNvPr id="7" name="Content Placeholder 2"/>
          <p:cNvSpPr txBox="1">
            <a:spLocks/>
          </p:cNvSpPr>
          <p:nvPr/>
        </p:nvSpPr>
        <p:spPr>
          <a:xfrm>
            <a:off x="228600" y="4592369"/>
            <a:ext cx="1189140" cy="360631"/>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dirty="0">
                <a:solidFill>
                  <a:srgbClr val="333333"/>
                </a:solidFill>
              </a:rPr>
              <a:t>Consultant</a:t>
            </a:r>
          </a:p>
        </p:txBody>
      </p:sp>
      <p:sp>
        <p:nvSpPr>
          <p:cNvPr id="8" name="Rectangle 7"/>
          <p:cNvSpPr/>
          <p:nvPr/>
        </p:nvSpPr>
        <p:spPr>
          <a:xfrm>
            <a:off x="93310" y="4951274"/>
            <a:ext cx="8789437" cy="1323439"/>
          </a:xfrm>
          <a:prstGeom prst="rect">
            <a:avLst/>
          </a:prstGeom>
        </p:spPr>
        <p:txBody>
          <a:bodyPr wrap="square">
            <a:spAutoFit/>
          </a:bodyPr>
          <a:lstStyle/>
          <a:p>
            <a:pPr marL="285750" indent="-285750" defTabSz="457200">
              <a:buFont typeface="Wingdings" panose="05000000000000000000" pitchFamily="2" charset="2"/>
              <a:buChar char="§"/>
            </a:pPr>
            <a:r>
              <a:rPr lang="en-US" sz="2000" dirty="0" smtClean="0">
                <a:solidFill>
                  <a:srgbClr val="333333"/>
                </a:solidFill>
                <a:latin typeface="Arial" panose="020B0604020202020204" pitchFamily="34" charset="0"/>
                <a:cs typeface="Arial" panose="020B0604020202020204" pitchFamily="34" charset="0"/>
              </a:rPr>
              <a:t>Rate </a:t>
            </a:r>
            <a:r>
              <a:rPr lang="en-US" sz="2000" dirty="0">
                <a:solidFill>
                  <a:srgbClr val="333333"/>
                </a:solidFill>
                <a:latin typeface="Arial" panose="020B0604020202020204" pitchFamily="34" charset="0"/>
                <a:cs typeface="Arial" panose="020B0604020202020204" pitchFamily="34" charset="0"/>
              </a:rPr>
              <a:t>longitudinal nail-laminated timber slab </a:t>
            </a:r>
            <a:r>
              <a:rPr lang="en-US" sz="2000" dirty="0" smtClean="0">
                <a:solidFill>
                  <a:srgbClr val="333333"/>
                </a:solidFill>
                <a:latin typeface="Arial" panose="020B0604020202020204" pitchFamily="34" charset="0"/>
                <a:cs typeface="Arial" panose="020B0604020202020204" pitchFamily="34" charset="0"/>
              </a:rPr>
              <a:t>bridges</a:t>
            </a:r>
          </a:p>
          <a:p>
            <a:pPr marL="285750" indent="-285750" defTabSz="457200">
              <a:buFont typeface="Wingdings" panose="05000000000000000000" pitchFamily="2" charset="2"/>
              <a:buChar char="§"/>
            </a:pPr>
            <a:r>
              <a:rPr lang="en-US" sz="2000" dirty="0" smtClean="0">
                <a:solidFill>
                  <a:srgbClr val="333333"/>
                </a:solidFill>
                <a:latin typeface="Arial" panose="020B0604020202020204" pitchFamily="34" charset="0"/>
                <a:cs typeface="Arial" panose="020B0604020202020204" pitchFamily="34" charset="0"/>
              </a:rPr>
              <a:t>Rate corrugated </a:t>
            </a:r>
            <a:r>
              <a:rPr lang="en-US" sz="2000" dirty="0">
                <a:solidFill>
                  <a:srgbClr val="333333"/>
                </a:solidFill>
                <a:latin typeface="Arial" panose="020B0604020202020204" pitchFamily="34" charset="0"/>
                <a:cs typeface="Arial" panose="020B0604020202020204" pitchFamily="34" charset="0"/>
              </a:rPr>
              <a:t>metal box </a:t>
            </a:r>
            <a:r>
              <a:rPr lang="en-US" sz="2000" dirty="0" smtClean="0">
                <a:solidFill>
                  <a:srgbClr val="333333"/>
                </a:solidFill>
                <a:latin typeface="Arial" panose="020B0604020202020204" pitchFamily="34" charset="0"/>
                <a:cs typeface="Arial" panose="020B0604020202020204" pitchFamily="34" charset="0"/>
              </a:rPr>
              <a:t>culverts</a:t>
            </a:r>
            <a:endParaRPr lang="en-US" sz="2000" dirty="0">
              <a:solidFill>
                <a:srgbClr val="333333"/>
              </a:solidFill>
              <a:latin typeface="Arial" panose="020B0604020202020204" pitchFamily="34" charset="0"/>
              <a:cs typeface="Arial" panose="020B0604020202020204" pitchFamily="34" charset="0"/>
            </a:endParaRPr>
          </a:p>
          <a:p>
            <a:pPr marL="285750" indent="-285750" defTabSz="457200">
              <a:buFont typeface="Wingdings" panose="05000000000000000000" pitchFamily="2" charset="2"/>
              <a:buChar char="§"/>
            </a:pPr>
            <a:r>
              <a:rPr lang="en-US" sz="2000" dirty="0" smtClean="0">
                <a:solidFill>
                  <a:srgbClr val="333333"/>
                </a:solidFill>
                <a:latin typeface="Arial" panose="020B0604020202020204" pitchFamily="34" charset="0"/>
                <a:cs typeface="Arial" panose="020B0604020202020204" pitchFamily="34" charset="0"/>
              </a:rPr>
              <a:t>Rate bascule </a:t>
            </a:r>
            <a:r>
              <a:rPr lang="en-US" sz="2000" dirty="0">
                <a:solidFill>
                  <a:srgbClr val="333333"/>
                </a:solidFill>
                <a:latin typeface="Arial" panose="020B0604020202020204" pitchFamily="34" charset="0"/>
                <a:cs typeface="Arial" panose="020B0604020202020204" pitchFamily="34" charset="0"/>
              </a:rPr>
              <a:t>bridges and rigid frames. </a:t>
            </a:r>
            <a:endParaRPr lang="en-US" sz="2000" dirty="0" smtClean="0">
              <a:solidFill>
                <a:srgbClr val="333333"/>
              </a:solidFill>
              <a:latin typeface="Arial" panose="020B0604020202020204" pitchFamily="34" charset="0"/>
              <a:cs typeface="Arial" panose="020B0604020202020204" pitchFamily="34" charset="0"/>
            </a:endParaRPr>
          </a:p>
          <a:p>
            <a:pPr marL="285750" indent="-285750" defTabSz="457200">
              <a:buFont typeface="Wingdings" panose="05000000000000000000" pitchFamily="2" charset="2"/>
              <a:buChar char="§"/>
            </a:pPr>
            <a:r>
              <a:rPr lang="en-US" sz="2000" dirty="0" smtClean="0">
                <a:solidFill>
                  <a:srgbClr val="333333"/>
                </a:solidFill>
                <a:latin typeface="Arial" panose="020B0604020202020204" pitchFamily="34" charset="0"/>
                <a:cs typeface="Arial" panose="020B0604020202020204" pitchFamily="34" charset="0"/>
              </a:rPr>
              <a:t>Welded Wire Fabric (precast </a:t>
            </a:r>
            <a:r>
              <a:rPr lang="en-US" sz="2000" dirty="0">
                <a:solidFill>
                  <a:srgbClr val="333333"/>
                </a:solidFill>
                <a:latin typeface="Arial" panose="020B0604020202020204" pitchFamily="34" charset="0"/>
                <a:cs typeface="Arial" panose="020B0604020202020204" pitchFamily="34" charset="0"/>
              </a:rPr>
              <a:t>box </a:t>
            </a:r>
            <a:r>
              <a:rPr lang="en-US" sz="2000" dirty="0" smtClean="0">
                <a:solidFill>
                  <a:srgbClr val="333333"/>
                </a:solidFill>
                <a:latin typeface="Arial" panose="020B0604020202020204" pitchFamily="34" charset="0"/>
                <a:cs typeface="Arial" panose="020B0604020202020204" pitchFamily="34" charset="0"/>
              </a:rPr>
              <a:t>beams)</a:t>
            </a:r>
            <a:endParaRPr lang="en-US" sz="2000" dirty="0">
              <a:solidFill>
                <a:srgbClr val="3333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67095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35" y="1151727"/>
            <a:ext cx="8229600" cy="391272"/>
          </a:xfrm>
        </p:spPr>
        <p:txBody>
          <a:bodyPr>
            <a:normAutofit fontScale="90000"/>
          </a:bodyPr>
          <a:lstStyle/>
          <a:p>
            <a:r>
              <a:rPr lang="en-US" dirty="0" smtClean="0"/>
              <a:t>Help features provided with </a:t>
            </a:r>
            <a:r>
              <a:rPr lang="en-US" dirty="0" err="1" smtClean="0"/>
              <a:t>BrR</a:t>
            </a:r>
            <a:r>
              <a:rPr dirty="0" smtClean="0"/>
              <a:t>; </a:t>
            </a:r>
            <a:r>
              <a:rPr dirty="0"/>
              <a:t>informational tips inside the product, tutorials, sample bridges, etc</a:t>
            </a:r>
            <a:r>
              <a:rPr dirty="0" smtClean="0"/>
              <a:t>.</a:t>
            </a:r>
            <a:r>
              <a:rPr dirty="0"/>
              <a:t> </a:t>
            </a:r>
          </a:p>
        </p:txBody>
      </p:sp>
      <p:pic>
        <p:nvPicPr>
          <p:cNvPr id="5" name="Picture 4" descr="chart2839545640.png"/>
          <p:cNvPicPr>
            <a:picLocks noChangeAspect="1"/>
          </p:cNvPicPr>
          <p:nvPr/>
        </p:nvPicPr>
        <p:blipFill rotWithShape="1">
          <a:blip r:embed="rId2"/>
          <a:srcRect l="9172" t="31022"/>
          <a:stretch/>
        </p:blipFill>
        <p:spPr>
          <a:xfrm>
            <a:off x="2031922" y="3572458"/>
            <a:ext cx="4943633" cy="1564324"/>
          </a:xfrm>
          <a:prstGeom prst="rect">
            <a:avLst/>
          </a:prstGeom>
        </p:spPr>
      </p:pic>
      <p:sp>
        <p:nvSpPr>
          <p:cNvPr id="6" name="Rectangle 5"/>
          <p:cNvSpPr/>
          <p:nvPr/>
        </p:nvSpPr>
        <p:spPr>
          <a:xfrm>
            <a:off x="228600" y="5392851"/>
            <a:ext cx="7067939" cy="369332"/>
          </a:xfrm>
          <a:prstGeom prst="rect">
            <a:avLst/>
          </a:prstGeom>
        </p:spPr>
        <p:txBody>
          <a:bodyPr wrap="square">
            <a:spAutoFit/>
          </a:bodyPr>
          <a:lstStyle/>
          <a:p>
            <a:pPr defTabSz="457200"/>
            <a:r>
              <a:rPr lang="en-US" dirty="0">
                <a:solidFill>
                  <a:srgbClr val="333333"/>
                </a:solidFill>
              </a:rPr>
              <a:t>Scale: 1 (needs significant improvement) to 10 (meets all of my needs)</a:t>
            </a:r>
          </a:p>
        </p:txBody>
      </p:sp>
      <p:sp>
        <p:nvSpPr>
          <p:cNvPr id="7" name="TextBox 6"/>
          <p:cNvSpPr txBox="1"/>
          <p:nvPr/>
        </p:nvSpPr>
        <p:spPr>
          <a:xfrm>
            <a:off x="8192279" y="911396"/>
            <a:ext cx="1073021" cy="430887"/>
          </a:xfrm>
          <a:prstGeom prst="rect">
            <a:avLst/>
          </a:prstGeom>
          <a:noFill/>
        </p:spPr>
        <p:txBody>
          <a:bodyPr wrap="square" rtlCol="0">
            <a:spAutoFit/>
          </a:bodyPr>
          <a:lstStyle/>
          <a:p>
            <a:pPr defTabSz="457200"/>
            <a:r>
              <a:rPr lang="en-US" sz="2200" b="1" dirty="0">
                <a:solidFill>
                  <a:srgbClr val="7030A0"/>
                </a:solidFill>
              </a:rPr>
              <a:t>Rating</a:t>
            </a:r>
          </a:p>
        </p:txBody>
      </p:sp>
      <p:sp>
        <p:nvSpPr>
          <p:cNvPr id="8" name="Content Placeholder 2"/>
          <p:cNvSpPr txBox="1">
            <a:spLocks/>
          </p:cNvSpPr>
          <p:nvPr/>
        </p:nvSpPr>
        <p:spPr>
          <a:xfrm>
            <a:off x="144622" y="2081790"/>
            <a:ext cx="1755681" cy="594924"/>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dirty="0">
                <a:solidFill>
                  <a:srgbClr val="333333"/>
                </a:solidFill>
              </a:rPr>
              <a:t>Member Agency / Local Agency / U.S. Agency Rating</a:t>
            </a:r>
          </a:p>
        </p:txBody>
      </p:sp>
      <p:sp>
        <p:nvSpPr>
          <p:cNvPr id="9" name="Content Placeholder 2"/>
          <p:cNvSpPr txBox="1">
            <a:spLocks/>
          </p:cNvSpPr>
          <p:nvPr/>
        </p:nvSpPr>
        <p:spPr>
          <a:xfrm>
            <a:off x="143113" y="3884321"/>
            <a:ext cx="1443076" cy="249144"/>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dirty="0">
                <a:solidFill>
                  <a:srgbClr val="333333"/>
                </a:solidFill>
              </a:rPr>
              <a:t>Consultant Rating</a:t>
            </a:r>
          </a:p>
        </p:txBody>
      </p:sp>
      <p:pic>
        <p:nvPicPr>
          <p:cNvPr id="10" name="Picture 9" descr="chart2832078610.png"/>
          <p:cNvPicPr>
            <a:picLocks noChangeAspect="1"/>
          </p:cNvPicPr>
          <p:nvPr/>
        </p:nvPicPr>
        <p:blipFill rotWithShape="1">
          <a:blip r:embed="rId3"/>
          <a:srcRect l="8829" t="32257"/>
          <a:stretch/>
        </p:blipFill>
        <p:spPr>
          <a:xfrm>
            <a:off x="2013260" y="1973630"/>
            <a:ext cx="4962295" cy="1536332"/>
          </a:xfrm>
          <a:prstGeom prst="rect">
            <a:avLst/>
          </a:prstGeom>
        </p:spPr>
      </p:pic>
    </p:spTree>
    <p:extLst>
      <p:ext uri="{BB962C8B-B14F-4D97-AF65-F5344CB8AC3E}">
        <p14:creationId xmlns:p14="http://schemas.microsoft.com/office/powerpoint/2010/main" val="23482536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7586" y="679250"/>
            <a:ext cx="8229600" cy="857250"/>
          </a:xfrm>
        </p:spPr>
        <p:txBody>
          <a:bodyPr>
            <a:normAutofit/>
          </a:bodyPr>
          <a:lstStyle/>
          <a:p>
            <a:r>
              <a:rPr lang="en-US" dirty="0" smtClean="0"/>
              <a:t>Recommendations on </a:t>
            </a:r>
            <a:r>
              <a:rPr lang="en-US" dirty="0"/>
              <a:t>how to better support </a:t>
            </a:r>
            <a:r>
              <a:rPr lang="en-US" dirty="0" err="1" smtClean="0"/>
              <a:t>BrR</a:t>
            </a:r>
            <a:r>
              <a:rPr lang="en-US" dirty="0" smtClean="0"/>
              <a:t> users</a:t>
            </a:r>
            <a:endParaRPr lang="en-US" dirty="0"/>
          </a:p>
        </p:txBody>
      </p:sp>
      <p:sp>
        <p:nvSpPr>
          <p:cNvPr id="6" name="Rectangle 5"/>
          <p:cNvSpPr/>
          <p:nvPr/>
        </p:nvSpPr>
        <p:spPr>
          <a:xfrm>
            <a:off x="120575" y="1903055"/>
            <a:ext cx="8812410" cy="2092881"/>
          </a:xfrm>
          <a:prstGeom prst="rect">
            <a:avLst/>
          </a:prstGeom>
        </p:spPr>
        <p:txBody>
          <a:bodyPr wrap="square">
            <a:spAutoFit/>
          </a:bodyPr>
          <a:lstStyle/>
          <a:p>
            <a:pPr marL="285750" indent="-285750" defTabSz="457200">
              <a:buFont typeface="Wingdings" panose="05000000000000000000" pitchFamily="2" charset="2"/>
              <a:buChar char="§"/>
            </a:pPr>
            <a:endParaRPr lang="en-US" sz="1600" dirty="0">
              <a:solidFill>
                <a:srgbClr val="333333"/>
              </a:solidFill>
            </a:endParaRPr>
          </a:p>
          <a:p>
            <a:pPr marL="285750" indent="-285750" defTabSz="457200">
              <a:buFont typeface="Wingdings" panose="05000000000000000000" pitchFamily="2" charset="2"/>
              <a:buChar char="§"/>
            </a:pPr>
            <a:endParaRPr lang="en-US" sz="1600" dirty="0">
              <a:solidFill>
                <a:srgbClr val="333333"/>
              </a:solidFill>
            </a:endParaRPr>
          </a:p>
          <a:p>
            <a:pPr marL="285750" indent="-285750" defTabSz="457200">
              <a:buFont typeface="Wingdings" panose="05000000000000000000" pitchFamily="2" charset="2"/>
              <a:buChar char="§"/>
            </a:pPr>
            <a:endParaRPr lang="en-US" sz="1600" dirty="0">
              <a:solidFill>
                <a:srgbClr val="333333"/>
              </a:solidFill>
            </a:endParaRPr>
          </a:p>
          <a:p>
            <a:pPr marL="285750" indent="-285750" defTabSz="457200">
              <a:buFont typeface="Wingdings" panose="05000000000000000000" pitchFamily="2" charset="2"/>
              <a:buChar char="§"/>
            </a:pPr>
            <a:endParaRPr lang="en-US" sz="1600" dirty="0">
              <a:solidFill>
                <a:srgbClr val="333333"/>
              </a:solidFill>
              <a:latin typeface="Arial" panose="020B0604020202020204" pitchFamily="34" charset="0"/>
              <a:cs typeface="Arial" panose="020B0604020202020204" pitchFamily="34" charset="0"/>
            </a:endParaRPr>
          </a:p>
          <a:p>
            <a:pPr marL="285750" indent="-285750" defTabSz="457200">
              <a:buFont typeface="Wingdings" panose="05000000000000000000" pitchFamily="2" charset="2"/>
              <a:buChar char="§"/>
            </a:pPr>
            <a:endParaRPr lang="en-US" sz="1600" dirty="0">
              <a:solidFill>
                <a:srgbClr val="333333"/>
              </a:solidFill>
              <a:latin typeface="Arial" panose="020B0604020202020204" pitchFamily="34" charset="0"/>
              <a:cs typeface="Arial" panose="020B0604020202020204" pitchFamily="34" charset="0"/>
            </a:endParaRPr>
          </a:p>
          <a:p>
            <a:pPr marL="285750" indent="-285750" defTabSz="457200">
              <a:buFont typeface="Wingdings" panose="05000000000000000000" pitchFamily="2" charset="2"/>
              <a:buChar char="§"/>
            </a:pPr>
            <a:endParaRPr lang="en-US" sz="1600" dirty="0">
              <a:solidFill>
                <a:srgbClr val="333333"/>
              </a:solidFill>
            </a:endParaRPr>
          </a:p>
          <a:p>
            <a:pPr marL="285750" indent="-285750" defTabSz="457200">
              <a:buFont typeface="Wingdings" panose="05000000000000000000" pitchFamily="2" charset="2"/>
              <a:buChar char="§"/>
            </a:pPr>
            <a:endParaRPr lang="en-US" sz="1600" dirty="0">
              <a:solidFill>
                <a:srgbClr val="333333"/>
              </a:solidFill>
            </a:endParaRPr>
          </a:p>
          <a:p>
            <a:pPr marL="285750" indent="-285750" defTabSz="457200">
              <a:buFont typeface="Wingdings" panose="05000000000000000000" pitchFamily="2" charset="2"/>
              <a:buChar char="§"/>
            </a:pPr>
            <a:endParaRPr lang="en-US" dirty="0">
              <a:solidFill>
                <a:srgbClr val="333333"/>
              </a:solidFill>
              <a:latin typeface="Arial" panose="020B0604020202020204" pitchFamily="34" charset="0"/>
              <a:cs typeface="Arial" panose="020B0604020202020204" pitchFamily="34" charset="0"/>
            </a:endParaRPr>
          </a:p>
        </p:txBody>
      </p:sp>
      <p:sp>
        <p:nvSpPr>
          <p:cNvPr id="15" name="TextBox 14"/>
          <p:cNvSpPr txBox="1"/>
          <p:nvPr/>
        </p:nvSpPr>
        <p:spPr>
          <a:xfrm>
            <a:off x="8192279" y="911396"/>
            <a:ext cx="1073021" cy="430887"/>
          </a:xfrm>
          <a:prstGeom prst="rect">
            <a:avLst/>
          </a:prstGeom>
          <a:noFill/>
        </p:spPr>
        <p:txBody>
          <a:bodyPr wrap="square" rtlCol="0">
            <a:spAutoFit/>
          </a:bodyPr>
          <a:lstStyle/>
          <a:p>
            <a:pPr defTabSz="457200"/>
            <a:r>
              <a:rPr lang="en-US" sz="2200" b="1" dirty="0">
                <a:solidFill>
                  <a:srgbClr val="7030A0"/>
                </a:solidFill>
              </a:rPr>
              <a:t>Rating</a:t>
            </a:r>
          </a:p>
        </p:txBody>
      </p:sp>
      <p:sp>
        <p:nvSpPr>
          <p:cNvPr id="7" name="Content Placeholder 2"/>
          <p:cNvSpPr txBox="1">
            <a:spLocks/>
          </p:cNvSpPr>
          <p:nvPr/>
        </p:nvSpPr>
        <p:spPr>
          <a:xfrm>
            <a:off x="298935" y="1668703"/>
            <a:ext cx="4169480" cy="430969"/>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dirty="0">
                <a:solidFill>
                  <a:srgbClr val="333333"/>
                </a:solidFill>
              </a:rPr>
              <a:t>Member Agency / Local Agency / U.S. Agency</a:t>
            </a:r>
          </a:p>
        </p:txBody>
      </p:sp>
      <p:sp>
        <p:nvSpPr>
          <p:cNvPr id="2" name="Rectangle 1"/>
          <p:cNvSpPr/>
          <p:nvPr/>
        </p:nvSpPr>
        <p:spPr>
          <a:xfrm>
            <a:off x="87915" y="1947273"/>
            <a:ext cx="8831002" cy="1015663"/>
          </a:xfrm>
          <a:prstGeom prst="rect">
            <a:avLst/>
          </a:prstGeom>
        </p:spPr>
        <p:txBody>
          <a:bodyPr wrap="square">
            <a:spAutoFit/>
          </a:bodyPr>
          <a:lstStyle/>
          <a:p>
            <a:pPr marL="285750" indent="-285750" defTabSz="457200">
              <a:buFont typeface="Wingdings" panose="05000000000000000000" pitchFamily="2" charset="2"/>
              <a:buChar char="§"/>
            </a:pPr>
            <a:r>
              <a:rPr lang="en-US" sz="2000" dirty="0" smtClean="0">
                <a:solidFill>
                  <a:srgbClr val="333333"/>
                </a:solidFill>
                <a:latin typeface="Arial" panose="020B0604020202020204" pitchFamily="34" charset="0"/>
                <a:cs typeface="Arial" panose="020B0604020202020204" pitchFamily="34" charset="0"/>
              </a:rPr>
              <a:t>User </a:t>
            </a:r>
            <a:r>
              <a:rPr lang="en-US" sz="2000" dirty="0">
                <a:solidFill>
                  <a:srgbClr val="333333"/>
                </a:solidFill>
                <a:latin typeface="Arial" panose="020B0604020202020204" pitchFamily="34" charset="0"/>
                <a:cs typeface="Arial" panose="020B0604020202020204" pitchFamily="34" charset="0"/>
              </a:rPr>
              <a:t>Group </a:t>
            </a:r>
            <a:r>
              <a:rPr lang="en-US" sz="2000" dirty="0" smtClean="0">
                <a:solidFill>
                  <a:srgbClr val="333333"/>
                </a:solidFill>
                <a:latin typeface="Arial" panose="020B0604020202020204" pitchFamily="34" charset="0"/>
                <a:cs typeface="Arial" panose="020B0604020202020204" pitchFamily="34" charset="0"/>
              </a:rPr>
              <a:t>Discussion Forum</a:t>
            </a:r>
          </a:p>
          <a:p>
            <a:pPr marL="285750" indent="-285750" defTabSz="457200">
              <a:buFont typeface="Wingdings" panose="05000000000000000000" pitchFamily="2" charset="2"/>
              <a:buChar char="§"/>
            </a:pPr>
            <a:r>
              <a:rPr lang="en-US" sz="2000" dirty="0" smtClean="0">
                <a:solidFill>
                  <a:srgbClr val="333333"/>
                </a:solidFill>
                <a:latin typeface="Arial" panose="020B0604020202020204" pitchFamily="34" charset="0"/>
                <a:cs typeface="Arial" panose="020B0604020202020204" pitchFamily="34" charset="0"/>
              </a:rPr>
              <a:t>More detailed examples</a:t>
            </a:r>
          </a:p>
          <a:p>
            <a:pPr marL="285750" indent="-285750" defTabSz="457200">
              <a:buFont typeface="Wingdings" panose="05000000000000000000" pitchFamily="2" charset="2"/>
              <a:buChar char="§"/>
            </a:pPr>
            <a:r>
              <a:rPr lang="en-US" sz="2000" dirty="0" smtClean="0">
                <a:solidFill>
                  <a:srgbClr val="333333"/>
                </a:solidFill>
                <a:latin typeface="Arial" panose="020B0604020202020204" pitchFamily="34" charset="0"/>
                <a:cs typeface="Arial" panose="020B0604020202020204" pitchFamily="34" charset="0"/>
              </a:rPr>
              <a:t>More </a:t>
            </a:r>
            <a:r>
              <a:rPr lang="en-US" sz="2000" dirty="0">
                <a:solidFill>
                  <a:srgbClr val="333333"/>
                </a:solidFill>
                <a:latin typeface="Arial" panose="020B0604020202020204" pitchFamily="34" charset="0"/>
                <a:cs typeface="Arial" panose="020B0604020202020204" pitchFamily="34" charset="0"/>
              </a:rPr>
              <a:t>detailed </a:t>
            </a:r>
            <a:r>
              <a:rPr lang="en-US" sz="2000" dirty="0" smtClean="0">
                <a:solidFill>
                  <a:srgbClr val="333333"/>
                </a:solidFill>
                <a:latin typeface="Arial" panose="020B0604020202020204" pitchFamily="34" charset="0"/>
                <a:cs typeface="Arial" panose="020B0604020202020204" pitchFamily="34" charset="0"/>
              </a:rPr>
              <a:t>explanations</a:t>
            </a:r>
            <a:endParaRPr lang="en-US" sz="2000" dirty="0">
              <a:solidFill>
                <a:srgbClr val="333333"/>
              </a:solidFill>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261255" y="3754169"/>
            <a:ext cx="1189140" cy="360631"/>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dirty="0">
                <a:solidFill>
                  <a:srgbClr val="333333"/>
                </a:solidFill>
              </a:rPr>
              <a:t>Consultant</a:t>
            </a:r>
          </a:p>
        </p:txBody>
      </p:sp>
      <p:sp>
        <p:nvSpPr>
          <p:cNvPr id="9" name="Rectangle 8"/>
          <p:cNvSpPr/>
          <p:nvPr/>
        </p:nvSpPr>
        <p:spPr>
          <a:xfrm>
            <a:off x="102990" y="4069140"/>
            <a:ext cx="8812410" cy="1631216"/>
          </a:xfrm>
          <a:prstGeom prst="rect">
            <a:avLst/>
          </a:prstGeom>
        </p:spPr>
        <p:txBody>
          <a:bodyPr wrap="square">
            <a:spAutoFit/>
          </a:bodyPr>
          <a:lstStyle/>
          <a:p>
            <a:pPr marL="285750" indent="-285750" defTabSz="457200">
              <a:buFont typeface="Wingdings" panose="05000000000000000000" pitchFamily="2" charset="2"/>
              <a:buChar char="§"/>
            </a:pPr>
            <a:r>
              <a:rPr lang="en-US" sz="2000" dirty="0" smtClean="0">
                <a:solidFill>
                  <a:srgbClr val="333333"/>
                </a:solidFill>
                <a:latin typeface="Arial" panose="020B0604020202020204" pitchFamily="34" charset="0"/>
                <a:cs typeface="Arial" panose="020B0604020202020204" pitchFamily="34" charset="0"/>
              </a:rPr>
              <a:t>Accelerated patch releases for </a:t>
            </a:r>
            <a:r>
              <a:rPr lang="en-US" sz="2000" dirty="0">
                <a:solidFill>
                  <a:srgbClr val="333333"/>
                </a:solidFill>
                <a:latin typeface="Arial" panose="020B0604020202020204" pitchFamily="34" charset="0"/>
                <a:cs typeface="Arial" panose="020B0604020202020204" pitchFamily="34" charset="0"/>
              </a:rPr>
              <a:t>program fixes </a:t>
            </a:r>
          </a:p>
          <a:p>
            <a:pPr marL="285750" indent="-285750" defTabSz="457200">
              <a:buFont typeface="Wingdings" panose="05000000000000000000" pitchFamily="2" charset="2"/>
              <a:buChar char="§"/>
            </a:pPr>
            <a:r>
              <a:rPr lang="en-US" sz="2000" dirty="0" smtClean="0">
                <a:solidFill>
                  <a:srgbClr val="333333"/>
                </a:solidFill>
                <a:latin typeface="Arial" panose="020B0604020202020204" pitchFamily="34" charset="0"/>
                <a:cs typeface="Arial" panose="020B0604020202020204" pitchFamily="34" charset="0"/>
              </a:rPr>
              <a:t>Better explanations/descriptions </a:t>
            </a:r>
            <a:r>
              <a:rPr lang="en-US" sz="2000" dirty="0">
                <a:solidFill>
                  <a:srgbClr val="333333"/>
                </a:solidFill>
                <a:latin typeface="Arial" panose="020B0604020202020204" pitchFamily="34" charset="0"/>
                <a:cs typeface="Arial" panose="020B0604020202020204" pitchFamily="34" charset="0"/>
              </a:rPr>
              <a:t>of </a:t>
            </a:r>
            <a:r>
              <a:rPr lang="en-US" sz="2000" dirty="0" smtClean="0">
                <a:solidFill>
                  <a:srgbClr val="333333"/>
                </a:solidFill>
                <a:latin typeface="Arial" panose="020B0604020202020204" pitchFamily="34" charset="0"/>
                <a:cs typeface="Arial" panose="020B0604020202020204" pitchFamily="34" charset="0"/>
              </a:rPr>
              <a:t>input </a:t>
            </a:r>
            <a:r>
              <a:rPr lang="en-US" sz="2000" dirty="0">
                <a:solidFill>
                  <a:srgbClr val="333333"/>
                </a:solidFill>
                <a:latin typeface="Arial" panose="020B0604020202020204" pitchFamily="34" charset="0"/>
                <a:cs typeface="Arial" panose="020B0604020202020204" pitchFamily="34" charset="0"/>
              </a:rPr>
              <a:t>options</a:t>
            </a:r>
          </a:p>
          <a:p>
            <a:pPr marL="285750" indent="-285750" defTabSz="457200">
              <a:buFont typeface="Wingdings" panose="05000000000000000000" pitchFamily="2" charset="2"/>
              <a:buChar char="§"/>
            </a:pPr>
            <a:r>
              <a:rPr lang="en-US" sz="2000" dirty="0" smtClean="0">
                <a:solidFill>
                  <a:srgbClr val="333333"/>
                </a:solidFill>
                <a:latin typeface="Arial" panose="020B0604020202020204" pitchFamily="34" charset="0"/>
                <a:cs typeface="Arial" panose="020B0604020202020204" pitchFamily="34" charset="0"/>
              </a:rPr>
              <a:t>Expand online </a:t>
            </a:r>
            <a:r>
              <a:rPr lang="en-US" sz="2000" dirty="0">
                <a:solidFill>
                  <a:srgbClr val="333333"/>
                </a:solidFill>
                <a:latin typeface="Arial" panose="020B0604020202020204" pitchFamily="34" charset="0"/>
                <a:cs typeface="Arial" panose="020B0604020202020204" pitchFamily="34" charset="0"/>
              </a:rPr>
              <a:t>examples</a:t>
            </a:r>
          </a:p>
          <a:p>
            <a:pPr marL="285750" indent="-285750" defTabSz="457200">
              <a:buFont typeface="Wingdings" panose="05000000000000000000" pitchFamily="2" charset="2"/>
              <a:buChar char="§"/>
            </a:pPr>
            <a:r>
              <a:rPr lang="en-US" sz="2000" dirty="0" smtClean="0">
                <a:solidFill>
                  <a:srgbClr val="333333"/>
                </a:solidFill>
                <a:latin typeface="Arial" panose="020B0604020202020204" pitchFamily="34" charset="0"/>
                <a:cs typeface="Arial" panose="020B0604020202020204" pitchFamily="34" charset="0"/>
              </a:rPr>
              <a:t>Better </a:t>
            </a:r>
            <a:r>
              <a:rPr lang="en-US" sz="2000" dirty="0">
                <a:solidFill>
                  <a:srgbClr val="333333"/>
                </a:solidFill>
                <a:latin typeface="Arial" panose="020B0604020202020204" pitchFamily="34" charset="0"/>
                <a:cs typeface="Arial" panose="020B0604020202020204" pitchFamily="34" charset="0"/>
              </a:rPr>
              <a:t>training</a:t>
            </a:r>
          </a:p>
          <a:p>
            <a:pPr marL="285750" indent="-285750" defTabSz="457200">
              <a:buFont typeface="Wingdings" panose="05000000000000000000" pitchFamily="2" charset="2"/>
              <a:buChar char="§"/>
            </a:pPr>
            <a:r>
              <a:rPr lang="en-US" sz="2000" dirty="0" smtClean="0">
                <a:solidFill>
                  <a:srgbClr val="333333"/>
                </a:solidFill>
                <a:latin typeface="Arial" panose="020B0604020202020204" pitchFamily="34" charset="0"/>
                <a:cs typeface="Arial" panose="020B0604020202020204" pitchFamily="34" charset="0"/>
              </a:rPr>
              <a:t>More diagrams </a:t>
            </a:r>
            <a:r>
              <a:rPr lang="en-US" sz="2000" dirty="0">
                <a:solidFill>
                  <a:srgbClr val="333333"/>
                </a:solidFill>
                <a:latin typeface="Arial" panose="020B0604020202020204" pitchFamily="34" charset="0"/>
                <a:cs typeface="Arial" panose="020B0604020202020204" pitchFamily="34" charset="0"/>
              </a:rPr>
              <a:t>showing </a:t>
            </a:r>
            <a:r>
              <a:rPr lang="en-US" sz="2000" dirty="0" smtClean="0">
                <a:solidFill>
                  <a:srgbClr val="333333"/>
                </a:solidFill>
                <a:latin typeface="Arial" panose="020B0604020202020204" pitchFamily="34" charset="0"/>
                <a:cs typeface="Arial" panose="020B0604020202020204" pitchFamily="34" charset="0"/>
              </a:rPr>
              <a:t>measurements</a:t>
            </a:r>
            <a:endParaRPr lang="en-US" sz="2000" dirty="0">
              <a:solidFill>
                <a:srgbClr val="3333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53860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272" y="1134359"/>
            <a:ext cx="8229600" cy="391272"/>
          </a:xfrm>
        </p:spPr>
        <p:txBody>
          <a:bodyPr>
            <a:noAutofit/>
          </a:bodyPr>
          <a:lstStyle/>
          <a:p>
            <a:r>
              <a:rPr lang="en-US" dirty="0" smtClean="0"/>
              <a:t>M</a:t>
            </a:r>
            <a:r>
              <a:rPr dirty="0" smtClean="0"/>
              <a:t>ost </a:t>
            </a:r>
            <a:r>
              <a:rPr dirty="0"/>
              <a:t>important </a:t>
            </a:r>
            <a:r>
              <a:rPr lang="en-US" dirty="0" smtClean="0"/>
              <a:t>topic </a:t>
            </a:r>
            <a:r>
              <a:rPr dirty="0" smtClean="0"/>
              <a:t>to </a:t>
            </a:r>
            <a:r>
              <a:rPr dirty="0"/>
              <a:t>address in future </a:t>
            </a:r>
            <a:r>
              <a:rPr dirty="0" smtClean="0"/>
              <a:t>enhancements</a:t>
            </a:r>
            <a:endParaRPr dirty="0"/>
          </a:p>
        </p:txBody>
      </p:sp>
      <p:pic>
        <p:nvPicPr>
          <p:cNvPr id="5" name="Picture 4" descr="chart2839547650.png"/>
          <p:cNvPicPr>
            <a:picLocks noChangeAspect="1"/>
          </p:cNvPicPr>
          <p:nvPr/>
        </p:nvPicPr>
        <p:blipFill rotWithShape="1">
          <a:blip r:embed="rId2"/>
          <a:srcRect l="9020"/>
          <a:stretch/>
        </p:blipFill>
        <p:spPr>
          <a:xfrm>
            <a:off x="5076872" y="2272497"/>
            <a:ext cx="3861854" cy="2286710"/>
          </a:xfrm>
          <a:prstGeom prst="rect">
            <a:avLst/>
          </a:prstGeom>
        </p:spPr>
      </p:pic>
      <p:pic>
        <p:nvPicPr>
          <p:cNvPr id="8" name="Picture 7" descr="chart2832092800.png"/>
          <p:cNvPicPr>
            <a:picLocks noChangeAspect="1"/>
          </p:cNvPicPr>
          <p:nvPr/>
        </p:nvPicPr>
        <p:blipFill rotWithShape="1">
          <a:blip r:embed="rId3"/>
          <a:srcRect l="10305" r="10216"/>
          <a:stretch/>
        </p:blipFill>
        <p:spPr>
          <a:xfrm>
            <a:off x="115136" y="2148335"/>
            <a:ext cx="4383916" cy="2971426"/>
          </a:xfrm>
          <a:prstGeom prst="rect">
            <a:avLst/>
          </a:prstGeom>
        </p:spPr>
      </p:pic>
      <p:sp>
        <p:nvSpPr>
          <p:cNvPr id="4" name="Rectangle 3"/>
          <p:cNvSpPr/>
          <p:nvPr/>
        </p:nvSpPr>
        <p:spPr>
          <a:xfrm>
            <a:off x="228600" y="5086028"/>
            <a:ext cx="4572000" cy="861774"/>
          </a:xfrm>
          <a:prstGeom prst="rect">
            <a:avLst/>
          </a:prstGeom>
        </p:spPr>
        <p:txBody>
          <a:bodyPr>
            <a:spAutoFit/>
          </a:bodyPr>
          <a:lstStyle/>
          <a:p>
            <a:pPr defTabSz="457200"/>
            <a:r>
              <a:rPr lang="en-US" sz="1600" dirty="0">
                <a:solidFill>
                  <a:srgbClr val="333333"/>
                </a:solidFill>
                <a:latin typeface="Arial" panose="020B0604020202020204" pitchFamily="34" charset="0"/>
                <a:cs typeface="Arial" panose="020B0604020202020204" pitchFamily="34" charset="0"/>
              </a:rPr>
              <a:t>Other: better quality control as far as errors and issue where files don't run  /  Speed of analysis</a:t>
            </a:r>
          </a:p>
          <a:p>
            <a:pPr defTabSz="457200"/>
            <a:endParaRPr lang="en-US" dirty="0">
              <a:solidFill>
                <a:srgbClr val="333333"/>
              </a:solidFill>
            </a:endParaRPr>
          </a:p>
        </p:txBody>
      </p:sp>
      <p:sp>
        <p:nvSpPr>
          <p:cNvPr id="9" name="Content Placeholder 2"/>
          <p:cNvSpPr txBox="1">
            <a:spLocks/>
          </p:cNvSpPr>
          <p:nvPr/>
        </p:nvSpPr>
        <p:spPr>
          <a:xfrm>
            <a:off x="228600" y="1809383"/>
            <a:ext cx="4169480" cy="430969"/>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dirty="0">
                <a:solidFill>
                  <a:srgbClr val="333333"/>
                </a:solidFill>
              </a:rPr>
              <a:t>Member Agency / Local Agency / U.S. Agency</a:t>
            </a:r>
          </a:p>
        </p:txBody>
      </p:sp>
      <p:sp>
        <p:nvSpPr>
          <p:cNvPr id="10" name="Content Placeholder 2"/>
          <p:cNvSpPr txBox="1">
            <a:spLocks/>
          </p:cNvSpPr>
          <p:nvPr/>
        </p:nvSpPr>
        <p:spPr>
          <a:xfrm>
            <a:off x="6290067" y="1814511"/>
            <a:ext cx="1189140" cy="360631"/>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dirty="0">
                <a:solidFill>
                  <a:srgbClr val="333333"/>
                </a:solidFill>
              </a:rPr>
              <a:t>Consultant</a:t>
            </a:r>
          </a:p>
        </p:txBody>
      </p:sp>
      <p:sp>
        <p:nvSpPr>
          <p:cNvPr id="12" name="Rectangle 11"/>
          <p:cNvSpPr/>
          <p:nvPr/>
        </p:nvSpPr>
        <p:spPr>
          <a:xfrm>
            <a:off x="5076873" y="4815416"/>
            <a:ext cx="3982725" cy="1077218"/>
          </a:xfrm>
          <a:prstGeom prst="rect">
            <a:avLst/>
          </a:prstGeom>
        </p:spPr>
        <p:txBody>
          <a:bodyPr wrap="square">
            <a:spAutoFit/>
          </a:bodyPr>
          <a:lstStyle/>
          <a:p>
            <a:pPr defTabSz="457200"/>
            <a:r>
              <a:rPr lang="en-US" sz="1600" dirty="0">
                <a:solidFill>
                  <a:srgbClr val="333333"/>
                </a:solidFill>
                <a:latin typeface="Arial" panose="020B0604020202020204" pitchFamily="34" charset="0"/>
                <a:cs typeface="Arial" panose="020B0604020202020204" pitchFamily="34" charset="0"/>
              </a:rPr>
              <a:t>Other:  fixing all of the issues that exist within the software should be of vital importance to all users  /  Too many bugs, and odd program quirks</a:t>
            </a:r>
          </a:p>
        </p:txBody>
      </p:sp>
      <p:sp>
        <p:nvSpPr>
          <p:cNvPr id="15" name="TextBox 14"/>
          <p:cNvSpPr txBox="1"/>
          <p:nvPr/>
        </p:nvSpPr>
        <p:spPr>
          <a:xfrm>
            <a:off x="8192279" y="911396"/>
            <a:ext cx="1073021" cy="430887"/>
          </a:xfrm>
          <a:prstGeom prst="rect">
            <a:avLst/>
          </a:prstGeom>
          <a:noFill/>
        </p:spPr>
        <p:txBody>
          <a:bodyPr wrap="square" rtlCol="0">
            <a:spAutoFit/>
          </a:bodyPr>
          <a:lstStyle/>
          <a:p>
            <a:pPr defTabSz="457200"/>
            <a:r>
              <a:rPr lang="en-US" sz="2200" b="1" dirty="0">
                <a:solidFill>
                  <a:srgbClr val="7030A0"/>
                </a:solidFill>
              </a:rPr>
              <a:t>Rating</a:t>
            </a:r>
          </a:p>
        </p:txBody>
      </p:sp>
    </p:spTree>
    <p:extLst>
      <p:ext uri="{BB962C8B-B14F-4D97-AF65-F5344CB8AC3E}">
        <p14:creationId xmlns:p14="http://schemas.microsoft.com/office/powerpoint/2010/main" val="30247082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516" y="670737"/>
            <a:ext cx="8229600" cy="857250"/>
          </a:xfrm>
        </p:spPr>
        <p:txBody>
          <a:bodyPr>
            <a:normAutofit/>
          </a:bodyPr>
          <a:lstStyle/>
          <a:p>
            <a:r>
              <a:rPr lang="en-US" dirty="0" smtClean="0"/>
              <a:t>Top </a:t>
            </a:r>
            <a:r>
              <a:rPr lang="en-US" dirty="0"/>
              <a:t>priority/request for future development of </a:t>
            </a:r>
            <a:r>
              <a:rPr lang="en-US" dirty="0" err="1" smtClean="0"/>
              <a:t>BrR</a:t>
            </a:r>
            <a:endParaRPr lang="en-US" dirty="0"/>
          </a:p>
        </p:txBody>
      </p:sp>
      <p:sp>
        <p:nvSpPr>
          <p:cNvPr id="6" name="Rectangle 5"/>
          <p:cNvSpPr/>
          <p:nvPr/>
        </p:nvSpPr>
        <p:spPr>
          <a:xfrm>
            <a:off x="147712" y="1934463"/>
            <a:ext cx="9052560" cy="8402300"/>
          </a:xfrm>
          <a:prstGeom prst="rect">
            <a:avLst/>
          </a:prstGeom>
        </p:spPr>
        <p:txBody>
          <a:bodyPr wrap="square">
            <a:spAutoFit/>
          </a:bodyPr>
          <a:lstStyle/>
          <a:p>
            <a:pPr marL="285750" indent="-285750" defTabSz="457200">
              <a:buFont typeface="Wingdings" panose="05000000000000000000" pitchFamily="2" charset="2"/>
              <a:buChar char="§"/>
            </a:pPr>
            <a:r>
              <a:rPr lang="en-US" dirty="0" smtClean="0">
                <a:solidFill>
                  <a:srgbClr val="333333"/>
                </a:solidFill>
                <a:latin typeface="Arial" panose="020B0604020202020204" pitchFamily="34" charset="0"/>
                <a:cs typeface="Arial" panose="020B0604020202020204" pitchFamily="34" charset="0"/>
              </a:rPr>
              <a:t>User friendly interface</a:t>
            </a:r>
            <a:endParaRPr lang="en-US" dirty="0">
              <a:solidFill>
                <a:srgbClr val="333333"/>
              </a:solidFill>
              <a:latin typeface="Arial" panose="020B0604020202020204" pitchFamily="34" charset="0"/>
              <a:cs typeface="Arial" panose="020B0604020202020204" pitchFamily="34" charset="0"/>
            </a:endParaRPr>
          </a:p>
          <a:p>
            <a:pPr marL="285750" indent="-285750" defTabSz="457200">
              <a:buFont typeface="Wingdings" panose="05000000000000000000" pitchFamily="2" charset="2"/>
              <a:buChar char="§"/>
            </a:pPr>
            <a:r>
              <a:rPr lang="en-US" dirty="0" smtClean="0">
                <a:solidFill>
                  <a:srgbClr val="333333"/>
                </a:solidFill>
                <a:latin typeface="Arial" panose="020B0604020202020204" pitchFamily="34" charset="0"/>
                <a:cs typeface="Arial" panose="020B0604020202020204" pitchFamily="34" charset="0"/>
              </a:rPr>
              <a:t>Faster software execution</a:t>
            </a:r>
          </a:p>
          <a:p>
            <a:pPr marL="285750" indent="-285750" defTabSz="457200">
              <a:buFont typeface="Wingdings" panose="05000000000000000000" pitchFamily="2" charset="2"/>
              <a:buChar char="§"/>
            </a:pPr>
            <a:r>
              <a:rPr lang="en-US" dirty="0" smtClean="0">
                <a:solidFill>
                  <a:srgbClr val="333333"/>
                </a:solidFill>
                <a:latin typeface="Arial" panose="020B0604020202020204" pitchFamily="34" charset="0"/>
                <a:cs typeface="Arial" panose="020B0604020202020204" pitchFamily="34" charset="0"/>
              </a:rPr>
              <a:t>Improved </a:t>
            </a:r>
            <a:r>
              <a:rPr lang="en-US" dirty="0">
                <a:solidFill>
                  <a:srgbClr val="333333"/>
                </a:solidFill>
                <a:latin typeface="Arial" panose="020B0604020202020204" pitchFamily="34" charset="0"/>
                <a:cs typeface="Arial" panose="020B0604020202020204" pitchFamily="34" charset="0"/>
              </a:rPr>
              <a:t>quality control </a:t>
            </a:r>
            <a:endParaRPr lang="en-US" dirty="0" smtClean="0">
              <a:solidFill>
                <a:srgbClr val="333333"/>
              </a:solidFill>
              <a:latin typeface="Arial" panose="020B0604020202020204" pitchFamily="34" charset="0"/>
              <a:cs typeface="Arial" panose="020B0604020202020204" pitchFamily="34" charset="0"/>
            </a:endParaRPr>
          </a:p>
          <a:p>
            <a:pPr marL="285750" indent="-285750" defTabSz="457200">
              <a:buFont typeface="Wingdings" panose="05000000000000000000" pitchFamily="2" charset="2"/>
              <a:buChar char="§"/>
            </a:pPr>
            <a:r>
              <a:rPr lang="en-US" dirty="0" smtClean="0">
                <a:solidFill>
                  <a:srgbClr val="333333"/>
                </a:solidFill>
                <a:latin typeface="Arial" panose="020B0604020202020204" pitchFamily="34" charset="0"/>
                <a:cs typeface="Arial" panose="020B0604020202020204" pitchFamily="34" charset="0"/>
              </a:rPr>
              <a:t>Import CAD </a:t>
            </a:r>
            <a:r>
              <a:rPr lang="en-US" dirty="0">
                <a:solidFill>
                  <a:srgbClr val="333333"/>
                </a:solidFill>
                <a:latin typeface="Arial" panose="020B0604020202020204" pitchFamily="34" charset="0"/>
                <a:cs typeface="Arial" panose="020B0604020202020204" pitchFamily="34" charset="0"/>
              </a:rPr>
              <a:t>developed </a:t>
            </a:r>
            <a:r>
              <a:rPr lang="en-US" dirty="0" smtClean="0">
                <a:solidFill>
                  <a:srgbClr val="333333"/>
                </a:solidFill>
                <a:latin typeface="Arial" panose="020B0604020202020204" pitchFamily="34" charset="0"/>
                <a:cs typeface="Arial" panose="020B0604020202020204" pitchFamily="34" charset="0"/>
              </a:rPr>
              <a:t>models</a:t>
            </a:r>
          </a:p>
          <a:p>
            <a:pPr marL="285750" indent="-285750" defTabSz="457200">
              <a:buFont typeface="Wingdings" panose="05000000000000000000" pitchFamily="2" charset="2"/>
              <a:buChar char="§"/>
            </a:pPr>
            <a:r>
              <a:rPr lang="en-US" dirty="0" smtClean="0">
                <a:solidFill>
                  <a:srgbClr val="333333"/>
                </a:solidFill>
                <a:latin typeface="Arial" panose="020B0604020202020204" pitchFamily="34" charset="0"/>
                <a:cs typeface="Arial" panose="020B0604020202020204" pitchFamily="34" charset="0"/>
              </a:rPr>
              <a:t>Ability </a:t>
            </a:r>
            <a:r>
              <a:rPr lang="en-US" dirty="0">
                <a:solidFill>
                  <a:srgbClr val="333333"/>
                </a:solidFill>
                <a:latin typeface="Arial" panose="020B0604020202020204" pitchFamily="34" charset="0"/>
                <a:cs typeface="Arial" panose="020B0604020202020204" pitchFamily="34" charset="0"/>
              </a:rPr>
              <a:t>to model complex framing</a:t>
            </a:r>
          </a:p>
          <a:p>
            <a:pPr marL="285750" indent="-285750" defTabSz="457200">
              <a:buFont typeface="Wingdings" panose="05000000000000000000" pitchFamily="2" charset="2"/>
              <a:buChar char="§"/>
            </a:pPr>
            <a:r>
              <a:rPr lang="en-US" dirty="0" smtClean="0">
                <a:solidFill>
                  <a:srgbClr val="333333"/>
                </a:solidFill>
                <a:latin typeface="Arial" panose="020B0604020202020204" pitchFamily="34" charset="0"/>
                <a:cs typeface="Arial" panose="020B0604020202020204" pitchFamily="34" charset="0"/>
              </a:rPr>
              <a:t>Import DXF </a:t>
            </a:r>
            <a:r>
              <a:rPr lang="en-US" dirty="0">
                <a:solidFill>
                  <a:srgbClr val="333333"/>
                </a:solidFill>
                <a:latin typeface="Arial" panose="020B0604020202020204" pitchFamily="34" charset="0"/>
                <a:cs typeface="Arial" panose="020B0604020202020204" pitchFamily="34" charset="0"/>
              </a:rPr>
              <a:t>files for bridge </a:t>
            </a:r>
            <a:r>
              <a:rPr lang="en-US" dirty="0" smtClean="0">
                <a:solidFill>
                  <a:srgbClr val="333333"/>
                </a:solidFill>
                <a:latin typeface="Arial" panose="020B0604020202020204" pitchFamily="34" charset="0"/>
                <a:cs typeface="Arial" panose="020B0604020202020204" pitchFamily="34" charset="0"/>
              </a:rPr>
              <a:t>layouts</a:t>
            </a:r>
            <a:endParaRPr lang="en-US" dirty="0">
              <a:solidFill>
                <a:srgbClr val="333333"/>
              </a:solidFill>
              <a:latin typeface="Arial" panose="020B0604020202020204" pitchFamily="34" charset="0"/>
              <a:cs typeface="Arial" panose="020B0604020202020204" pitchFamily="34" charset="0"/>
            </a:endParaRPr>
          </a:p>
          <a:p>
            <a:pPr marL="285750" indent="-285750" defTabSz="457200">
              <a:buFont typeface="Wingdings" panose="05000000000000000000" pitchFamily="2" charset="2"/>
              <a:buChar char="§"/>
            </a:pPr>
            <a:r>
              <a:rPr lang="en-US" dirty="0" smtClean="0">
                <a:solidFill>
                  <a:srgbClr val="333333"/>
                </a:solidFill>
                <a:latin typeface="Arial" panose="020B0604020202020204" pitchFamily="34" charset="0"/>
                <a:cs typeface="Arial" panose="020B0604020202020204" pitchFamily="34" charset="0"/>
              </a:rPr>
              <a:t>Flexible options to produce, format, </a:t>
            </a:r>
            <a:r>
              <a:rPr lang="en-US" dirty="0">
                <a:solidFill>
                  <a:srgbClr val="333333"/>
                </a:solidFill>
                <a:latin typeface="Arial" panose="020B0604020202020204" pitchFamily="34" charset="0"/>
                <a:cs typeface="Arial" panose="020B0604020202020204" pitchFamily="34" charset="0"/>
              </a:rPr>
              <a:t>and </a:t>
            </a:r>
            <a:r>
              <a:rPr lang="en-US" dirty="0" smtClean="0">
                <a:solidFill>
                  <a:srgbClr val="333333"/>
                </a:solidFill>
                <a:latin typeface="Arial" panose="020B0604020202020204" pitchFamily="34" charset="0"/>
                <a:cs typeface="Arial" panose="020B0604020202020204" pitchFamily="34" charset="0"/>
              </a:rPr>
              <a:t>control analysis output</a:t>
            </a:r>
          </a:p>
          <a:p>
            <a:pPr marL="285750" indent="-285750" defTabSz="457200">
              <a:buFont typeface="Wingdings" panose="05000000000000000000" pitchFamily="2" charset="2"/>
              <a:buChar char="§"/>
            </a:pPr>
            <a:r>
              <a:rPr lang="en-US" dirty="0" smtClean="0">
                <a:solidFill>
                  <a:srgbClr val="333333"/>
                </a:solidFill>
                <a:latin typeface="Arial" panose="020B0604020202020204" pitchFamily="34" charset="0"/>
                <a:cs typeface="Arial" panose="020B0604020202020204" pitchFamily="34" charset="0"/>
              </a:rPr>
              <a:t>More output </a:t>
            </a:r>
            <a:r>
              <a:rPr lang="en-US" dirty="0">
                <a:solidFill>
                  <a:srgbClr val="333333"/>
                </a:solidFill>
                <a:latin typeface="Arial" panose="020B0604020202020204" pitchFamily="34" charset="0"/>
                <a:cs typeface="Arial" panose="020B0604020202020204" pitchFamily="34" charset="0"/>
              </a:rPr>
              <a:t>reports in </a:t>
            </a:r>
            <a:r>
              <a:rPr lang="en-US" dirty="0" smtClean="0">
                <a:solidFill>
                  <a:srgbClr val="333333"/>
                </a:solidFill>
                <a:latin typeface="Arial" panose="020B0604020202020204" pitchFamily="34" charset="0"/>
                <a:cs typeface="Arial" panose="020B0604020202020204" pitchFamily="34" charset="0"/>
              </a:rPr>
              <a:t>xml </a:t>
            </a:r>
            <a:r>
              <a:rPr lang="en-US" dirty="0">
                <a:solidFill>
                  <a:srgbClr val="333333"/>
                </a:solidFill>
                <a:latin typeface="Arial" panose="020B0604020202020204" pitchFamily="34" charset="0"/>
                <a:cs typeface="Arial" panose="020B0604020202020204" pitchFamily="34" charset="0"/>
              </a:rPr>
              <a:t>format </a:t>
            </a:r>
          </a:p>
          <a:p>
            <a:pPr marL="285750" indent="-285750" defTabSz="457200">
              <a:buFont typeface="Wingdings" panose="05000000000000000000" pitchFamily="2" charset="2"/>
              <a:buChar char="§"/>
            </a:pPr>
            <a:r>
              <a:rPr lang="en-US" dirty="0" smtClean="0">
                <a:solidFill>
                  <a:srgbClr val="333333"/>
                </a:solidFill>
                <a:latin typeface="Arial" panose="020B0604020202020204" pitchFamily="34" charset="0"/>
                <a:cs typeface="Arial" panose="020B0604020202020204" pitchFamily="34" charset="0"/>
              </a:rPr>
              <a:t>Support the following:</a:t>
            </a:r>
          </a:p>
          <a:p>
            <a:pPr marL="742950" lvl="1" indent="-285750" defTabSz="457200">
              <a:buFont typeface="Wingdings" panose="05000000000000000000" pitchFamily="2" charset="2"/>
              <a:buChar char="§"/>
            </a:pPr>
            <a:r>
              <a:rPr lang="en-US" dirty="0" smtClean="0">
                <a:solidFill>
                  <a:srgbClr val="333333"/>
                </a:solidFill>
                <a:latin typeface="Arial" panose="020B0604020202020204" pitchFamily="34" charset="0"/>
                <a:cs typeface="Arial" panose="020B0604020202020204" pitchFamily="34" charset="0"/>
              </a:rPr>
              <a:t>timber </a:t>
            </a:r>
            <a:r>
              <a:rPr lang="en-US" dirty="0">
                <a:solidFill>
                  <a:srgbClr val="333333"/>
                </a:solidFill>
                <a:latin typeface="Arial" panose="020B0604020202020204" pitchFamily="34" charset="0"/>
                <a:cs typeface="Arial" panose="020B0604020202020204" pitchFamily="34" charset="0"/>
              </a:rPr>
              <a:t>decks on all structure types </a:t>
            </a:r>
            <a:endParaRPr lang="en-US" dirty="0" smtClean="0">
              <a:solidFill>
                <a:srgbClr val="333333"/>
              </a:solidFill>
              <a:latin typeface="Arial" panose="020B0604020202020204" pitchFamily="34" charset="0"/>
              <a:cs typeface="Arial" panose="020B0604020202020204" pitchFamily="34" charset="0"/>
            </a:endParaRPr>
          </a:p>
          <a:p>
            <a:pPr marL="742950" lvl="1" indent="-285750" defTabSz="457200">
              <a:buFont typeface="Wingdings" panose="05000000000000000000" pitchFamily="2" charset="2"/>
              <a:buChar char="§"/>
            </a:pPr>
            <a:r>
              <a:rPr lang="en-US" dirty="0" smtClean="0">
                <a:solidFill>
                  <a:srgbClr val="333333"/>
                </a:solidFill>
                <a:latin typeface="Arial" panose="020B0604020202020204" pitchFamily="34" charset="0"/>
                <a:cs typeface="Arial" panose="020B0604020202020204" pitchFamily="34" charset="0"/>
              </a:rPr>
              <a:t>more </a:t>
            </a:r>
            <a:r>
              <a:rPr lang="en-US" dirty="0">
                <a:solidFill>
                  <a:srgbClr val="333333"/>
                </a:solidFill>
                <a:latin typeface="Arial" panose="020B0604020202020204" pitchFamily="34" charset="0"/>
                <a:cs typeface="Arial" panose="020B0604020202020204" pitchFamily="34" charset="0"/>
              </a:rPr>
              <a:t>complex structure </a:t>
            </a:r>
            <a:r>
              <a:rPr lang="en-US" dirty="0" smtClean="0">
                <a:solidFill>
                  <a:srgbClr val="333333"/>
                </a:solidFill>
                <a:latin typeface="Arial" panose="020B0604020202020204" pitchFamily="34" charset="0"/>
                <a:cs typeface="Arial" panose="020B0604020202020204" pitchFamily="34" charset="0"/>
              </a:rPr>
              <a:t>types; </a:t>
            </a:r>
            <a:r>
              <a:rPr lang="en-US" dirty="0">
                <a:solidFill>
                  <a:srgbClr val="333333"/>
                </a:solidFill>
                <a:latin typeface="Arial" panose="020B0604020202020204" pitchFamily="34" charset="0"/>
                <a:cs typeface="Arial" panose="020B0604020202020204" pitchFamily="34" charset="0"/>
              </a:rPr>
              <a:t>curved, girders framing into girders, diaphragm analysis on curved/skewed </a:t>
            </a:r>
            <a:r>
              <a:rPr lang="en-US" dirty="0" smtClean="0">
                <a:solidFill>
                  <a:srgbClr val="333333"/>
                </a:solidFill>
                <a:latin typeface="Arial" panose="020B0604020202020204" pitchFamily="34" charset="0"/>
                <a:cs typeface="Arial" panose="020B0604020202020204" pitchFamily="34" charset="0"/>
              </a:rPr>
              <a:t>structures</a:t>
            </a:r>
          </a:p>
          <a:p>
            <a:pPr marL="742950" lvl="1" indent="-285750" defTabSz="457200">
              <a:buFont typeface="Wingdings" panose="05000000000000000000" pitchFamily="2" charset="2"/>
              <a:buChar char="§"/>
            </a:pPr>
            <a:r>
              <a:rPr lang="en-US" dirty="0" smtClean="0">
                <a:solidFill>
                  <a:srgbClr val="333333"/>
                </a:solidFill>
                <a:latin typeface="Arial" panose="020B0604020202020204" pitchFamily="34" charset="0"/>
                <a:cs typeface="Arial" panose="020B0604020202020204" pitchFamily="34" charset="0"/>
              </a:rPr>
              <a:t>enhancements </a:t>
            </a:r>
            <a:r>
              <a:rPr lang="en-US" dirty="0">
                <a:solidFill>
                  <a:srgbClr val="333333"/>
                </a:solidFill>
                <a:latin typeface="Arial" panose="020B0604020202020204" pitchFamily="34" charset="0"/>
                <a:cs typeface="Arial" panose="020B0604020202020204" pitchFamily="34" charset="0"/>
              </a:rPr>
              <a:t>for gusset plate </a:t>
            </a:r>
            <a:r>
              <a:rPr lang="en-US" dirty="0" smtClean="0">
                <a:solidFill>
                  <a:srgbClr val="333333"/>
                </a:solidFill>
                <a:latin typeface="Arial" panose="020B0604020202020204" pitchFamily="34" charset="0"/>
                <a:cs typeface="Arial" panose="020B0604020202020204" pitchFamily="34" charset="0"/>
              </a:rPr>
              <a:t>ratings</a:t>
            </a:r>
          </a:p>
          <a:p>
            <a:pPr marL="742950" lvl="1" indent="-285750" defTabSz="457200">
              <a:buFont typeface="Wingdings" panose="05000000000000000000" pitchFamily="2" charset="2"/>
              <a:buChar char="§"/>
            </a:pPr>
            <a:r>
              <a:rPr lang="en-US" dirty="0" smtClean="0">
                <a:latin typeface="Arial" panose="020B0604020202020204" pitchFamily="34" charset="0"/>
                <a:cs typeface="Arial" panose="020B0604020202020204" pitchFamily="34" charset="0"/>
              </a:rPr>
              <a:t>buried </a:t>
            </a:r>
            <a:r>
              <a:rPr lang="en-US" dirty="0">
                <a:latin typeface="Arial" panose="020B0604020202020204" pitchFamily="34" charset="0"/>
                <a:cs typeface="Arial" panose="020B0604020202020204" pitchFamily="34" charset="0"/>
              </a:rPr>
              <a:t>metal/concrete bridges and culvert </a:t>
            </a:r>
            <a:r>
              <a:rPr lang="en-US" dirty="0" smtClean="0">
                <a:latin typeface="Arial" panose="020B0604020202020204" pitchFamily="34" charset="0"/>
                <a:cs typeface="Arial" panose="020B0604020202020204" pitchFamily="34" charset="0"/>
              </a:rPr>
              <a:t>pipes</a:t>
            </a:r>
          </a:p>
          <a:p>
            <a:pPr marL="742950" lvl="1" indent="-285750" defTabSz="457200">
              <a:buFont typeface="Wingdings" panose="05000000000000000000" pitchFamily="2" charset="2"/>
              <a:buChar char="§"/>
            </a:pPr>
            <a:r>
              <a:rPr lang="en-US" dirty="0" smtClean="0">
                <a:latin typeface="Arial" panose="020B0604020202020204" pitchFamily="34" charset="0"/>
                <a:cs typeface="Arial" panose="020B0604020202020204" pitchFamily="34" charset="0"/>
              </a:rPr>
              <a:t>steel </a:t>
            </a:r>
            <a:r>
              <a:rPr lang="en-US" dirty="0">
                <a:latin typeface="Arial" panose="020B0604020202020204" pitchFamily="34" charset="0"/>
                <a:cs typeface="Arial" panose="020B0604020202020204" pitchFamily="34" charset="0"/>
              </a:rPr>
              <a:t>box girders </a:t>
            </a:r>
            <a:endParaRPr lang="en-US" dirty="0" smtClean="0">
              <a:latin typeface="Arial" panose="020B0604020202020204" pitchFamily="34" charset="0"/>
              <a:cs typeface="Arial" panose="020B0604020202020204" pitchFamily="34" charset="0"/>
            </a:endParaRPr>
          </a:p>
          <a:p>
            <a:pPr marL="742950" lvl="1" indent="-285750" defTabSz="457200">
              <a:buFont typeface="Wingdings" panose="05000000000000000000" pitchFamily="2" charset="2"/>
              <a:buChar char="§"/>
            </a:pPr>
            <a:r>
              <a:rPr lang="en-US" dirty="0" smtClean="0">
                <a:solidFill>
                  <a:srgbClr val="333333"/>
                </a:solidFill>
                <a:latin typeface="Arial" panose="020B0604020202020204" pitchFamily="34" charset="0"/>
                <a:cs typeface="Arial" panose="020B0604020202020204" pitchFamily="34" charset="0"/>
              </a:rPr>
              <a:t>longitudinal </a:t>
            </a:r>
            <a:r>
              <a:rPr lang="en-US" dirty="0">
                <a:solidFill>
                  <a:srgbClr val="333333"/>
                </a:solidFill>
                <a:latin typeface="Arial" panose="020B0604020202020204" pitchFamily="34" charset="0"/>
                <a:cs typeface="Arial" panose="020B0604020202020204" pitchFamily="34" charset="0"/>
              </a:rPr>
              <a:t>nail-laminated timber slab bridges.</a:t>
            </a:r>
          </a:p>
          <a:p>
            <a:pPr marL="285750" indent="-285750" defTabSz="457200">
              <a:buFont typeface="Wingdings" panose="05000000000000000000" pitchFamily="2" charset="2"/>
              <a:buChar char="§"/>
            </a:pPr>
            <a:endParaRPr lang="en-US" dirty="0">
              <a:solidFill>
                <a:srgbClr val="333333"/>
              </a:solidFill>
              <a:latin typeface="Arial" panose="020B0604020202020204" pitchFamily="34" charset="0"/>
              <a:cs typeface="Arial" panose="020B0604020202020204" pitchFamily="34" charset="0"/>
            </a:endParaRPr>
          </a:p>
          <a:p>
            <a:pPr marL="285750" indent="-285750" defTabSz="457200">
              <a:buFont typeface="Wingdings" panose="05000000000000000000" pitchFamily="2" charset="2"/>
              <a:buChar char="§"/>
            </a:pPr>
            <a:endParaRPr lang="en-US" dirty="0">
              <a:solidFill>
                <a:srgbClr val="333333"/>
              </a:solidFill>
              <a:latin typeface="Arial" panose="020B0604020202020204" pitchFamily="34" charset="0"/>
              <a:cs typeface="Arial" panose="020B0604020202020204" pitchFamily="34" charset="0"/>
            </a:endParaRPr>
          </a:p>
          <a:p>
            <a:pPr marL="285750" indent="-285750" defTabSz="457200">
              <a:buFont typeface="Wingdings" panose="05000000000000000000" pitchFamily="2" charset="2"/>
              <a:buChar char="§"/>
            </a:pPr>
            <a:endParaRPr lang="en-US" dirty="0">
              <a:solidFill>
                <a:srgbClr val="333333"/>
              </a:solidFill>
              <a:latin typeface="Arial" panose="020B0604020202020204" pitchFamily="34" charset="0"/>
              <a:cs typeface="Arial" panose="020B0604020202020204" pitchFamily="34" charset="0"/>
            </a:endParaRPr>
          </a:p>
          <a:p>
            <a:pPr marL="285750" indent="-285750" defTabSz="457200">
              <a:buFont typeface="Wingdings" panose="05000000000000000000" pitchFamily="2" charset="2"/>
              <a:buChar char="§"/>
            </a:pPr>
            <a:endParaRPr lang="en-US" dirty="0">
              <a:solidFill>
                <a:srgbClr val="333333"/>
              </a:solidFill>
              <a:latin typeface="Arial" panose="020B0604020202020204" pitchFamily="34" charset="0"/>
              <a:cs typeface="Arial" panose="020B0604020202020204" pitchFamily="34" charset="0"/>
            </a:endParaRPr>
          </a:p>
          <a:p>
            <a:pPr marL="285750" indent="-285750" defTabSz="457200">
              <a:buFont typeface="Wingdings" panose="05000000000000000000" pitchFamily="2" charset="2"/>
              <a:buChar char="§"/>
            </a:pPr>
            <a:endParaRPr lang="en-US" dirty="0">
              <a:solidFill>
                <a:srgbClr val="333333"/>
              </a:solidFill>
              <a:latin typeface="Arial" panose="020B0604020202020204" pitchFamily="34" charset="0"/>
              <a:cs typeface="Arial" panose="020B0604020202020204" pitchFamily="34" charset="0"/>
            </a:endParaRPr>
          </a:p>
          <a:p>
            <a:pPr marL="285750" indent="-285750" defTabSz="457200">
              <a:buFont typeface="Wingdings" panose="05000000000000000000" pitchFamily="2" charset="2"/>
              <a:buChar char="§"/>
            </a:pPr>
            <a:endParaRPr lang="en-US" dirty="0">
              <a:solidFill>
                <a:srgbClr val="333333"/>
              </a:solidFill>
            </a:endParaRPr>
          </a:p>
          <a:p>
            <a:pPr marL="285750" indent="-285750" defTabSz="457200">
              <a:buFont typeface="Wingdings" panose="05000000000000000000" pitchFamily="2" charset="2"/>
              <a:buChar char="§"/>
            </a:pPr>
            <a:endParaRPr lang="en-US" dirty="0">
              <a:solidFill>
                <a:srgbClr val="333333"/>
              </a:solidFill>
              <a:latin typeface="Arial" panose="020B0604020202020204" pitchFamily="34" charset="0"/>
              <a:cs typeface="Arial" panose="020B0604020202020204" pitchFamily="34" charset="0"/>
            </a:endParaRPr>
          </a:p>
          <a:p>
            <a:pPr marL="285750" indent="-285750" defTabSz="457200">
              <a:buFont typeface="Wingdings" panose="05000000000000000000" pitchFamily="2" charset="2"/>
              <a:buChar char="§"/>
            </a:pPr>
            <a:endParaRPr lang="en-US" dirty="0">
              <a:solidFill>
                <a:srgbClr val="333333"/>
              </a:solidFill>
            </a:endParaRPr>
          </a:p>
          <a:p>
            <a:pPr marL="285750" indent="-285750" defTabSz="457200">
              <a:buFont typeface="Wingdings" panose="05000000000000000000" pitchFamily="2" charset="2"/>
              <a:buChar char="§"/>
            </a:pPr>
            <a:endParaRPr lang="en-US" dirty="0">
              <a:solidFill>
                <a:srgbClr val="333333"/>
              </a:solidFill>
            </a:endParaRPr>
          </a:p>
          <a:p>
            <a:pPr defTabSz="457200"/>
            <a:endParaRPr lang="en-US" b="1" dirty="0">
              <a:solidFill>
                <a:srgbClr val="333333"/>
              </a:solidFill>
            </a:endParaRPr>
          </a:p>
          <a:p>
            <a:pPr marL="285750" indent="-285750" defTabSz="457200">
              <a:buFont typeface="Wingdings" panose="05000000000000000000" pitchFamily="2" charset="2"/>
              <a:buChar char="§"/>
            </a:pPr>
            <a:endParaRPr lang="en-US" dirty="0">
              <a:solidFill>
                <a:srgbClr val="333333"/>
              </a:solidFill>
            </a:endParaRPr>
          </a:p>
          <a:p>
            <a:pPr marL="285750" indent="-285750" defTabSz="457200">
              <a:buFont typeface="Wingdings" panose="05000000000000000000" pitchFamily="2" charset="2"/>
              <a:buChar char="§"/>
            </a:pPr>
            <a:endParaRPr lang="en-US" dirty="0">
              <a:solidFill>
                <a:srgbClr val="333333"/>
              </a:solidFill>
            </a:endParaRPr>
          </a:p>
          <a:p>
            <a:pPr marL="285750" indent="-285750" defTabSz="457200">
              <a:buFont typeface="Wingdings" panose="05000000000000000000" pitchFamily="2" charset="2"/>
              <a:buChar char="§"/>
            </a:pPr>
            <a:endParaRPr lang="en-US" dirty="0">
              <a:solidFill>
                <a:srgbClr val="333333"/>
              </a:solidFill>
              <a:latin typeface="Arial" panose="020B0604020202020204" pitchFamily="34" charset="0"/>
              <a:cs typeface="Arial" panose="020B0604020202020204" pitchFamily="34" charset="0"/>
            </a:endParaRPr>
          </a:p>
        </p:txBody>
      </p:sp>
      <p:sp>
        <p:nvSpPr>
          <p:cNvPr id="8" name="Rectangle 7"/>
          <p:cNvSpPr/>
          <p:nvPr/>
        </p:nvSpPr>
        <p:spPr>
          <a:xfrm>
            <a:off x="204788" y="3253832"/>
            <a:ext cx="4572000" cy="276999"/>
          </a:xfrm>
          <a:prstGeom prst="rect">
            <a:avLst/>
          </a:prstGeom>
        </p:spPr>
        <p:txBody>
          <a:bodyPr>
            <a:spAutoFit/>
          </a:bodyPr>
          <a:lstStyle/>
          <a:p>
            <a:pPr defTabSz="457200"/>
            <a:r>
              <a:rPr lang="en-US" sz="1200" dirty="0">
                <a:solidFill>
                  <a:srgbClr val="333333"/>
                </a:solidFill>
              </a:rPr>
              <a:t>.</a:t>
            </a:r>
          </a:p>
        </p:txBody>
      </p:sp>
      <p:sp>
        <p:nvSpPr>
          <p:cNvPr id="14" name="TextBox 13"/>
          <p:cNvSpPr txBox="1"/>
          <p:nvPr/>
        </p:nvSpPr>
        <p:spPr>
          <a:xfrm>
            <a:off x="8192279" y="911396"/>
            <a:ext cx="1073021" cy="430887"/>
          </a:xfrm>
          <a:prstGeom prst="rect">
            <a:avLst/>
          </a:prstGeom>
          <a:noFill/>
        </p:spPr>
        <p:txBody>
          <a:bodyPr wrap="square" rtlCol="0">
            <a:spAutoFit/>
          </a:bodyPr>
          <a:lstStyle/>
          <a:p>
            <a:pPr defTabSz="457200"/>
            <a:r>
              <a:rPr lang="en-US" sz="2200" b="1" dirty="0">
                <a:solidFill>
                  <a:srgbClr val="7030A0"/>
                </a:solidFill>
              </a:rPr>
              <a:t>Rating</a:t>
            </a:r>
          </a:p>
        </p:txBody>
      </p:sp>
      <p:sp>
        <p:nvSpPr>
          <p:cNvPr id="15" name="Content Placeholder 2"/>
          <p:cNvSpPr txBox="1">
            <a:spLocks/>
          </p:cNvSpPr>
          <p:nvPr/>
        </p:nvSpPr>
        <p:spPr>
          <a:xfrm>
            <a:off x="298935" y="1668703"/>
            <a:ext cx="4169480" cy="430969"/>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dirty="0">
                <a:solidFill>
                  <a:srgbClr val="333333"/>
                </a:solidFill>
              </a:rPr>
              <a:t>Member Agency / Local Agency / U.S. Agency</a:t>
            </a:r>
          </a:p>
        </p:txBody>
      </p:sp>
    </p:spTree>
    <p:extLst>
      <p:ext uri="{BB962C8B-B14F-4D97-AF65-F5344CB8AC3E}">
        <p14:creationId xmlns:p14="http://schemas.microsoft.com/office/powerpoint/2010/main" val="34974314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05418" y="1903772"/>
            <a:ext cx="8556657" cy="3030721"/>
          </a:xfrm>
        </p:spPr>
        <p:txBody>
          <a:bodyPr>
            <a:noAutofit/>
          </a:bodyPr>
          <a:lstStyle/>
          <a:p>
            <a:pPr marL="285750" indent="-285750">
              <a:buFont typeface="Wingdings" panose="05000000000000000000" pitchFamily="2" charset="2"/>
              <a:buChar char="§"/>
            </a:pPr>
            <a:r>
              <a:rPr lang="en-US" sz="2000" dirty="0"/>
              <a:t>Improve functionality </a:t>
            </a:r>
            <a:r>
              <a:rPr lang="en-US" sz="2000" dirty="0" smtClean="0"/>
              <a:t>for </a:t>
            </a:r>
            <a:r>
              <a:rPr lang="en-US" sz="2000" dirty="0"/>
              <a:t>input and rating of truss bridges.  </a:t>
            </a:r>
          </a:p>
          <a:p>
            <a:pPr marL="285750" indent="-285750">
              <a:buFont typeface="Wingdings" panose="05000000000000000000" pitchFamily="2" charset="2"/>
              <a:buChar char="§"/>
            </a:pPr>
            <a:r>
              <a:rPr lang="en-US" sz="2000" dirty="0"/>
              <a:t>Provide more complex rating examples</a:t>
            </a:r>
          </a:p>
          <a:p>
            <a:pPr marL="285750" indent="-285750">
              <a:buFont typeface="Wingdings" panose="05000000000000000000" pitchFamily="2" charset="2"/>
              <a:buChar char="§"/>
            </a:pPr>
            <a:r>
              <a:rPr lang="en-US" sz="2000" dirty="0"/>
              <a:t>Add the ability to rate truss bridge floor systems that utilize both simple span and continuous stringers, or where the support conditions for adjacent stringers differ due to stringers being staggered by design.</a:t>
            </a:r>
          </a:p>
          <a:p>
            <a:pPr marL="285750" indent="-285750">
              <a:buFont typeface="Wingdings" panose="05000000000000000000" pitchFamily="2" charset="2"/>
              <a:buChar char="§"/>
            </a:pPr>
            <a:endParaRPr lang="en-US" sz="1400" dirty="0">
              <a:solidFill>
                <a:srgbClr val="FF0000"/>
              </a:solidFill>
            </a:endParaRPr>
          </a:p>
          <a:p>
            <a:pPr marL="285750" indent="-285750">
              <a:buFont typeface="Wingdings" panose="05000000000000000000" pitchFamily="2" charset="2"/>
              <a:buChar char="§"/>
            </a:pPr>
            <a:endParaRPr lang="en-US" sz="1400" dirty="0">
              <a:solidFill>
                <a:srgbClr val="FF0000"/>
              </a:solidFill>
            </a:endParaRPr>
          </a:p>
          <a:p>
            <a:pPr marL="285750" indent="-285750">
              <a:buFont typeface="Wingdings" panose="05000000000000000000" pitchFamily="2" charset="2"/>
              <a:buChar char="§"/>
            </a:pPr>
            <a:endParaRPr lang="en-US" sz="1800" dirty="0"/>
          </a:p>
          <a:p>
            <a:pPr marL="285750" indent="-285750">
              <a:buFont typeface="Wingdings" panose="05000000000000000000" pitchFamily="2" charset="2"/>
              <a:buChar char="§"/>
            </a:pPr>
            <a:endParaRPr lang="en-US" sz="1800" dirty="0"/>
          </a:p>
        </p:txBody>
      </p:sp>
      <p:sp>
        <p:nvSpPr>
          <p:cNvPr id="11" name="Content Placeholder 2"/>
          <p:cNvSpPr txBox="1">
            <a:spLocks/>
          </p:cNvSpPr>
          <p:nvPr/>
        </p:nvSpPr>
        <p:spPr>
          <a:xfrm>
            <a:off x="228600" y="1654639"/>
            <a:ext cx="1189140" cy="360631"/>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dirty="0">
                <a:solidFill>
                  <a:srgbClr val="333333"/>
                </a:solidFill>
              </a:rPr>
              <a:t>Consultant</a:t>
            </a:r>
          </a:p>
        </p:txBody>
      </p:sp>
      <p:sp>
        <p:nvSpPr>
          <p:cNvPr id="6" name="Title 2"/>
          <p:cNvSpPr txBox="1">
            <a:spLocks/>
          </p:cNvSpPr>
          <p:nvPr/>
        </p:nvSpPr>
        <p:spPr>
          <a:xfrm>
            <a:off x="134448" y="1138752"/>
            <a:ext cx="8229600" cy="857250"/>
          </a:xfrm>
          <a:prstGeom prst="rect">
            <a:avLst/>
          </a:prstGeom>
        </p:spPr>
        <p:txBody>
          <a:bodyPr>
            <a:normAutofit/>
          </a:bodyPr>
          <a:lstStyle>
            <a:lvl1pPr algn="l" defTabSz="457200" rtl="0" eaLnBrk="1" latinLnBrk="0" hangingPunct="1">
              <a:spcBef>
                <a:spcPct val="0"/>
              </a:spcBef>
              <a:buNone/>
              <a:defRPr sz="1800" b="1" kern="1200" baseline="0">
                <a:solidFill>
                  <a:schemeClr val="tx1"/>
                </a:solidFill>
                <a:latin typeface="Arial"/>
                <a:ea typeface="+mj-ea"/>
                <a:cs typeface="Arial"/>
              </a:defRPr>
            </a:lvl1pPr>
          </a:lstStyle>
          <a:p>
            <a:r>
              <a:rPr lang="en-US" sz="2000" dirty="0">
                <a:solidFill>
                  <a:srgbClr val="333333"/>
                </a:solidFill>
              </a:rPr>
              <a:t>Top priority/request for future development of </a:t>
            </a:r>
            <a:r>
              <a:rPr lang="en-US" sz="2000" dirty="0" err="1">
                <a:solidFill>
                  <a:srgbClr val="333333"/>
                </a:solidFill>
              </a:rPr>
              <a:t>BrR</a:t>
            </a:r>
            <a:endParaRPr lang="en-US" sz="2000" dirty="0">
              <a:solidFill>
                <a:srgbClr val="333333"/>
              </a:solidFill>
            </a:endParaRPr>
          </a:p>
        </p:txBody>
      </p:sp>
      <p:sp>
        <p:nvSpPr>
          <p:cNvPr id="7" name="TextBox 6"/>
          <p:cNvSpPr txBox="1"/>
          <p:nvPr/>
        </p:nvSpPr>
        <p:spPr>
          <a:xfrm>
            <a:off x="8192279" y="911396"/>
            <a:ext cx="1073021" cy="430887"/>
          </a:xfrm>
          <a:prstGeom prst="rect">
            <a:avLst/>
          </a:prstGeom>
          <a:noFill/>
        </p:spPr>
        <p:txBody>
          <a:bodyPr wrap="square" rtlCol="0">
            <a:spAutoFit/>
          </a:bodyPr>
          <a:lstStyle/>
          <a:p>
            <a:pPr defTabSz="457200"/>
            <a:r>
              <a:rPr lang="en-US" sz="2200" b="1" dirty="0">
                <a:solidFill>
                  <a:srgbClr val="7030A0"/>
                </a:solidFill>
                <a:latin typeface="Calibri" panose="020F0502020204030204" pitchFamily="34" charset="0"/>
              </a:rPr>
              <a:t>Rating</a:t>
            </a:r>
          </a:p>
        </p:txBody>
      </p:sp>
    </p:spTree>
    <p:extLst>
      <p:ext uri="{BB962C8B-B14F-4D97-AF65-F5344CB8AC3E}">
        <p14:creationId xmlns:p14="http://schemas.microsoft.com/office/powerpoint/2010/main" val="30067232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204" y="1134359"/>
            <a:ext cx="8229600" cy="391272"/>
          </a:xfrm>
        </p:spPr>
        <p:txBody>
          <a:bodyPr>
            <a:normAutofit fontScale="90000"/>
          </a:bodyPr>
          <a:lstStyle/>
          <a:p>
            <a:r>
              <a:rPr lang="en-US" sz="2200" dirty="0"/>
              <a:t>Support </a:t>
            </a:r>
            <a:r>
              <a:rPr sz="2200" dirty="0"/>
              <a:t>provided by Michael Baker through JIRA?</a:t>
            </a:r>
            <a:r>
              <a:rPr dirty="0"/>
              <a:t> </a:t>
            </a:r>
          </a:p>
        </p:txBody>
      </p:sp>
      <p:sp>
        <p:nvSpPr>
          <p:cNvPr id="3" name="Content Placeholder 2"/>
          <p:cNvSpPr>
            <a:spLocks noGrp="1"/>
          </p:cNvSpPr>
          <p:nvPr>
            <p:ph idx="1"/>
          </p:nvPr>
        </p:nvSpPr>
        <p:spPr/>
        <p:txBody>
          <a:bodyPr/>
          <a:lstStyle/>
          <a:p>
            <a:r>
              <a:rPr lang="en-US" dirty="0"/>
              <a:t>Member Agency / Local Agency / U.S. </a:t>
            </a:r>
            <a:r>
              <a:rPr lang="en-US" dirty="0" smtClean="0"/>
              <a:t>Agency</a:t>
            </a:r>
          </a:p>
          <a:p>
            <a:endParaRPr lang="en-US" dirty="0"/>
          </a:p>
        </p:txBody>
      </p:sp>
      <p:pic>
        <p:nvPicPr>
          <p:cNvPr id="5" name="Picture 4" descr="chart2832011550.png"/>
          <p:cNvPicPr>
            <a:picLocks noChangeAspect="1"/>
          </p:cNvPicPr>
          <p:nvPr/>
        </p:nvPicPr>
        <p:blipFill rotWithShape="1">
          <a:blip r:embed="rId2"/>
          <a:srcRect l="8657" t="31434"/>
          <a:stretch/>
        </p:blipFill>
        <p:spPr>
          <a:xfrm>
            <a:off x="1912777" y="1946452"/>
            <a:ext cx="4971625" cy="1554993"/>
          </a:xfrm>
          <a:prstGeom prst="rect">
            <a:avLst/>
          </a:prstGeom>
        </p:spPr>
      </p:pic>
      <p:sp>
        <p:nvSpPr>
          <p:cNvPr id="6" name="Rectangle 5"/>
          <p:cNvSpPr/>
          <p:nvPr/>
        </p:nvSpPr>
        <p:spPr>
          <a:xfrm>
            <a:off x="228600" y="5392851"/>
            <a:ext cx="7067939" cy="369332"/>
          </a:xfrm>
          <a:prstGeom prst="rect">
            <a:avLst/>
          </a:prstGeom>
        </p:spPr>
        <p:txBody>
          <a:bodyPr wrap="square">
            <a:spAutoFit/>
          </a:bodyPr>
          <a:lstStyle/>
          <a:p>
            <a:pPr defTabSz="457200"/>
            <a:r>
              <a:rPr lang="en-US" dirty="0">
                <a:solidFill>
                  <a:srgbClr val="333333"/>
                </a:solidFill>
              </a:rPr>
              <a:t>Scale: 1 (needs significant improvement) to 10 (meets all of my needs)</a:t>
            </a:r>
          </a:p>
        </p:txBody>
      </p:sp>
      <p:sp>
        <p:nvSpPr>
          <p:cNvPr id="8" name="Content Placeholder 2"/>
          <p:cNvSpPr txBox="1">
            <a:spLocks/>
          </p:cNvSpPr>
          <p:nvPr/>
        </p:nvSpPr>
        <p:spPr>
          <a:xfrm>
            <a:off x="115136" y="2616881"/>
            <a:ext cx="715288" cy="249144"/>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dirty="0">
                <a:solidFill>
                  <a:srgbClr val="333333"/>
                </a:solidFill>
              </a:rPr>
              <a:t> Design</a:t>
            </a:r>
          </a:p>
        </p:txBody>
      </p:sp>
      <p:sp>
        <p:nvSpPr>
          <p:cNvPr id="9" name="Content Placeholder 2"/>
          <p:cNvSpPr txBox="1">
            <a:spLocks/>
          </p:cNvSpPr>
          <p:nvPr/>
        </p:nvSpPr>
        <p:spPr>
          <a:xfrm>
            <a:off x="115136" y="4018934"/>
            <a:ext cx="715288" cy="249144"/>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dirty="0">
                <a:solidFill>
                  <a:srgbClr val="333333"/>
                </a:solidFill>
              </a:rPr>
              <a:t> Rating</a:t>
            </a:r>
          </a:p>
        </p:txBody>
      </p:sp>
      <p:pic>
        <p:nvPicPr>
          <p:cNvPr id="10" name="Picture 9" descr="chart2832081780.png"/>
          <p:cNvPicPr>
            <a:picLocks noChangeAspect="1"/>
          </p:cNvPicPr>
          <p:nvPr/>
        </p:nvPicPr>
        <p:blipFill rotWithShape="1">
          <a:blip r:embed="rId3"/>
          <a:srcRect l="8657" t="31434"/>
          <a:stretch/>
        </p:blipFill>
        <p:spPr>
          <a:xfrm>
            <a:off x="1912777" y="3762587"/>
            <a:ext cx="4971625" cy="1554993"/>
          </a:xfrm>
          <a:prstGeom prst="rect">
            <a:avLst/>
          </a:prstGeom>
        </p:spPr>
      </p:pic>
    </p:spTree>
    <p:extLst>
      <p:ext uri="{BB962C8B-B14F-4D97-AF65-F5344CB8AC3E}">
        <p14:creationId xmlns:p14="http://schemas.microsoft.com/office/powerpoint/2010/main" val="1908830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FY2018 Bridge Design-Rating  Revenue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22265671"/>
              </p:ext>
            </p:extLst>
          </p:nvPr>
        </p:nvGraphicFramePr>
        <p:xfrm>
          <a:off x="1219200" y="1694543"/>
          <a:ext cx="749935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072371" y="1842700"/>
            <a:ext cx="1172116" cy="646331"/>
          </a:xfrm>
          <a:prstGeom prst="rect">
            <a:avLst/>
          </a:prstGeom>
          <a:noFill/>
        </p:spPr>
        <p:txBody>
          <a:bodyPr wrap="none" rtlCol="0">
            <a:spAutoFit/>
          </a:bodyPr>
          <a:lstStyle/>
          <a:p>
            <a:pPr algn="ctr"/>
            <a:r>
              <a:rPr lang="en-US" b="1" dirty="0" smtClean="0"/>
              <a:t>Design</a:t>
            </a:r>
          </a:p>
          <a:p>
            <a:r>
              <a:rPr lang="en-US" b="1" dirty="0" smtClean="0"/>
              <a:t>Licenses</a:t>
            </a:r>
          </a:p>
        </p:txBody>
      </p:sp>
      <p:sp>
        <p:nvSpPr>
          <p:cNvPr id="7" name="TextBox 6"/>
          <p:cNvSpPr txBox="1"/>
          <p:nvPr/>
        </p:nvSpPr>
        <p:spPr>
          <a:xfrm>
            <a:off x="6934200" y="4876800"/>
            <a:ext cx="1172116" cy="646331"/>
          </a:xfrm>
          <a:prstGeom prst="rect">
            <a:avLst/>
          </a:prstGeom>
          <a:noFill/>
        </p:spPr>
        <p:txBody>
          <a:bodyPr wrap="none" rtlCol="0">
            <a:spAutoFit/>
          </a:bodyPr>
          <a:lstStyle/>
          <a:p>
            <a:pPr algn="ctr"/>
            <a:r>
              <a:rPr lang="en-US" b="1" dirty="0" smtClean="0"/>
              <a:t>Rating</a:t>
            </a:r>
          </a:p>
          <a:p>
            <a:pPr algn="ctr"/>
            <a:r>
              <a:rPr lang="en-US" b="1" dirty="0" smtClean="0"/>
              <a:t>Licenses</a:t>
            </a:r>
          </a:p>
        </p:txBody>
      </p:sp>
      <p:sp>
        <p:nvSpPr>
          <p:cNvPr id="8" name="TextBox 7"/>
          <p:cNvSpPr txBox="1"/>
          <p:nvPr/>
        </p:nvSpPr>
        <p:spPr>
          <a:xfrm>
            <a:off x="1670426" y="4307421"/>
            <a:ext cx="1005403" cy="646331"/>
          </a:xfrm>
          <a:prstGeom prst="rect">
            <a:avLst/>
          </a:prstGeom>
          <a:noFill/>
        </p:spPr>
        <p:txBody>
          <a:bodyPr wrap="none" rtlCol="0">
            <a:spAutoFit/>
          </a:bodyPr>
          <a:lstStyle/>
          <a:p>
            <a:pPr algn="ctr"/>
            <a:r>
              <a:rPr lang="en-US" b="1" dirty="0" smtClean="0"/>
              <a:t>Service</a:t>
            </a:r>
          </a:p>
          <a:p>
            <a:pPr algn="ctr"/>
            <a:r>
              <a:rPr lang="en-US" b="1" dirty="0" smtClean="0"/>
              <a:t>Units</a:t>
            </a:r>
          </a:p>
        </p:txBody>
      </p:sp>
      <p:sp>
        <p:nvSpPr>
          <p:cNvPr id="9" name="TextBox 8"/>
          <p:cNvSpPr txBox="1"/>
          <p:nvPr/>
        </p:nvSpPr>
        <p:spPr>
          <a:xfrm>
            <a:off x="2026701" y="1842700"/>
            <a:ext cx="1749197" cy="923330"/>
          </a:xfrm>
          <a:prstGeom prst="rect">
            <a:avLst/>
          </a:prstGeom>
          <a:noFill/>
        </p:spPr>
        <p:txBody>
          <a:bodyPr wrap="none" rtlCol="0">
            <a:spAutoFit/>
          </a:bodyPr>
          <a:lstStyle/>
          <a:p>
            <a:pPr algn="ctr"/>
            <a:r>
              <a:rPr lang="en-US" b="1" dirty="0" smtClean="0"/>
              <a:t>BrDR</a:t>
            </a:r>
          </a:p>
          <a:p>
            <a:pPr algn="ctr"/>
            <a:r>
              <a:rPr lang="en-US" b="1" dirty="0" smtClean="0"/>
              <a:t>Modernization</a:t>
            </a:r>
          </a:p>
          <a:p>
            <a:pPr algn="ctr"/>
            <a:r>
              <a:rPr lang="en-US" b="1" dirty="0" smtClean="0"/>
              <a:t>Project</a:t>
            </a:r>
          </a:p>
        </p:txBody>
      </p:sp>
    </p:spTree>
    <p:extLst>
      <p:ext uri="{BB962C8B-B14F-4D97-AF65-F5344CB8AC3E}">
        <p14:creationId xmlns:p14="http://schemas.microsoft.com/office/powerpoint/2010/main" val="1922921599"/>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204" y="1134359"/>
            <a:ext cx="8229600" cy="391272"/>
          </a:xfrm>
        </p:spPr>
        <p:txBody>
          <a:bodyPr>
            <a:noAutofit/>
          </a:bodyPr>
          <a:lstStyle/>
          <a:p>
            <a:r>
              <a:rPr lang="en-US" dirty="0" smtClean="0">
                <a:latin typeface="Arial" panose="020B0604020202020204" pitchFamily="34" charset="0"/>
                <a:cs typeface="Arial" panose="020B0604020202020204" pitchFamily="34" charset="0"/>
              </a:rPr>
              <a:t>Staff S</a:t>
            </a:r>
            <a:r>
              <a:rPr dirty="0" smtClean="0">
                <a:latin typeface="Arial" panose="020B0604020202020204" pitchFamily="34" charset="0"/>
                <a:cs typeface="Arial" panose="020B0604020202020204" pitchFamily="34" charset="0"/>
              </a:rPr>
              <a:t>atisfaction </a:t>
            </a:r>
            <a:r>
              <a:rPr dirty="0">
                <a:latin typeface="Arial" panose="020B0604020202020204" pitchFamily="34" charset="0"/>
                <a:cs typeface="Arial" panose="020B0604020202020204" pitchFamily="34" charset="0"/>
              </a:rPr>
              <a:t>with the AASHTOWare bridge </a:t>
            </a:r>
            <a:r>
              <a:rPr dirty="0" smtClean="0">
                <a:latin typeface="Arial" panose="020B0604020202020204" pitchFamily="34" charset="0"/>
                <a:cs typeface="Arial" panose="020B0604020202020204" pitchFamily="34" charset="0"/>
              </a:rPr>
              <a:t>products</a:t>
            </a:r>
            <a:endParaRP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5136" y="1593899"/>
            <a:ext cx="8375720" cy="249144"/>
          </a:xfrm>
        </p:spPr>
        <p:txBody>
          <a:bodyPr>
            <a:noAutofit/>
          </a:bodyPr>
          <a:lstStyle/>
          <a:p>
            <a:r>
              <a:rPr lang="en-US" sz="1400" b="1" dirty="0"/>
              <a:t>Member Agency / Local Agency / U.S. Agency / Consultant  Design/Rating Management</a:t>
            </a:r>
          </a:p>
        </p:txBody>
      </p:sp>
      <p:pic>
        <p:nvPicPr>
          <p:cNvPr id="5" name="Picture 4" descr="chart2832106400.png"/>
          <p:cNvPicPr>
            <a:picLocks noChangeAspect="1"/>
          </p:cNvPicPr>
          <p:nvPr/>
        </p:nvPicPr>
        <p:blipFill>
          <a:blip r:embed="rId2"/>
          <a:stretch>
            <a:fillRect/>
          </a:stretch>
        </p:blipFill>
        <p:spPr>
          <a:xfrm>
            <a:off x="1049659" y="2320855"/>
            <a:ext cx="5442857" cy="2267857"/>
          </a:xfrm>
          <a:prstGeom prst="rect">
            <a:avLst/>
          </a:prstGeom>
        </p:spPr>
      </p:pic>
      <p:sp>
        <p:nvSpPr>
          <p:cNvPr id="4" name="Rectangle 3"/>
          <p:cNvSpPr/>
          <p:nvPr/>
        </p:nvSpPr>
        <p:spPr>
          <a:xfrm>
            <a:off x="228600" y="5371433"/>
            <a:ext cx="8262257" cy="369332"/>
          </a:xfrm>
          <a:prstGeom prst="rect">
            <a:avLst/>
          </a:prstGeom>
        </p:spPr>
        <p:txBody>
          <a:bodyPr wrap="square">
            <a:spAutoFit/>
          </a:bodyPr>
          <a:lstStyle/>
          <a:p>
            <a:pPr defTabSz="457200"/>
            <a:r>
              <a:rPr lang="en-US" dirty="0">
                <a:solidFill>
                  <a:srgbClr val="333333"/>
                </a:solidFill>
              </a:rPr>
              <a:t>Scale: 1 (extremely dissatisfied) to 10 (extremely satisfied)</a:t>
            </a:r>
          </a:p>
        </p:txBody>
      </p:sp>
      <p:sp>
        <p:nvSpPr>
          <p:cNvPr id="6" name="TextBox 5"/>
          <p:cNvSpPr txBox="1"/>
          <p:nvPr/>
        </p:nvSpPr>
        <p:spPr>
          <a:xfrm>
            <a:off x="8192279" y="911396"/>
            <a:ext cx="1073021" cy="430887"/>
          </a:xfrm>
          <a:prstGeom prst="rect">
            <a:avLst/>
          </a:prstGeom>
          <a:noFill/>
        </p:spPr>
        <p:txBody>
          <a:bodyPr wrap="square" rtlCol="0">
            <a:spAutoFit/>
          </a:bodyPr>
          <a:lstStyle/>
          <a:p>
            <a:pPr defTabSz="457200"/>
            <a:r>
              <a:rPr lang="en-US" sz="2200" b="1" dirty="0" err="1">
                <a:solidFill>
                  <a:srgbClr val="FF9933"/>
                </a:solidFill>
              </a:rPr>
              <a:t>Mgmt</a:t>
            </a:r>
            <a:endParaRPr lang="en-US" sz="2200" b="1" dirty="0">
              <a:solidFill>
                <a:srgbClr val="FF9933"/>
              </a:solidFill>
            </a:endParaRPr>
          </a:p>
        </p:txBody>
      </p:sp>
    </p:spTree>
    <p:extLst>
      <p:ext uri="{BB962C8B-B14F-4D97-AF65-F5344CB8AC3E}">
        <p14:creationId xmlns:p14="http://schemas.microsoft.com/office/powerpoint/2010/main" val="28827233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272" y="1162495"/>
            <a:ext cx="8229600" cy="391272"/>
          </a:xfrm>
        </p:spPr>
        <p:txBody>
          <a:bodyPr>
            <a:noAutofit/>
          </a:bodyPr>
          <a:lstStyle/>
          <a:p>
            <a:r>
              <a:rPr dirty="0" smtClean="0"/>
              <a:t>How </a:t>
            </a:r>
            <a:r>
              <a:rPr dirty="0"/>
              <a:t>integral is AASHTOWare </a:t>
            </a:r>
            <a:r>
              <a:rPr dirty="0" err="1"/>
              <a:t>BrR</a:t>
            </a:r>
            <a:r>
              <a:rPr dirty="0"/>
              <a:t>/</a:t>
            </a:r>
            <a:r>
              <a:rPr dirty="0" err="1"/>
              <a:t>BrR</a:t>
            </a:r>
            <a:r>
              <a:rPr dirty="0"/>
              <a:t> in the day-to-day business of your bridge section</a:t>
            </a:r>
            <a:r>
              <a:rPr dirty="0" smtClean="0"/>
              <a:t>?</a:t>
            </a:r>
            <a:endParaRPr dirty="0"/>
          </a:p>
        </p:txBody>
      </p:sp>
      <p:pic>
        <p:nvPicPr>
          <p:cNvPr id="5" name="Picture 4" descr="chart2832110970.png"/>
          <p:cNvPicPr>
            <a:picLocks noChangeAspect="1"/>
          </p:cNvPicPr>
          <p:nvPr/>
        </p:nvPicPr>
        <p:blipFill>
          <a:blip r:embed="rId2"/>
          <a:stretch>
            <a:fillRect/>
          </a:stretch>
        </p:blipFill>
        <p:spPr>
          <a:xfrm>
            <a:off x="1049659" y="2355742"/>
            <a:ext cx="5442857" cy="2267857"/>
          </a:xfrm>
          <a:prstGeom prst="rect">
            <a:avLst/>
          </a:prstGeom>
        </p:spPr>
      </p:pic>
      <p:sp>
        <p:nvSpPr>
          <p:cNvPr id="4" name="Rectangle 3"/>
          <p:cNvSpPr/>
          <p:nvPr/>
        </p:nvSpPr>
        <p:spPr>
          <a:xfrm>
            <a:off x="115136" y="5384808"/>
            <a:ext cx="8843807" cy="646331"/>
          </a:xfrm>
          <a:prstGeom prst="rect">
            <a:avLst/>
          </a:prstGeom>
        </p:spPr>
        <p:txBody>
          <a:bodyPr wrap="square">
            <a:spAutoFit/>
          </a:bodyPr>
          <a:lstStyle/>
          <a:p>
            <a:pPr defTabSz="457200"/>
            <a:r>
              <a:rPr lang="en-US" dirty="0">
                <a:solidFill>
                  <a:srgbClr val="333333"/>
                </a:solidFill>
              </a:rPr>
              <a:t>Scale:  1 (we use AASHTOWare for a small number of bridges) to 10 (AASHTOWare is our primary design/rating software)</a:t>
            </a:r>
          </a:p>
        </p:txBody>
      </p:sp>
      <p:sp>
        <p:nvSpPr>
          <p:cNvPr id="7" name="Content Placeholder 2"/>
          <p:cNvSpPr txBox="1">
            <a:spLocks/>
          </p:cNvSpPr>
          <p:nvPr/>
        </p:nvSpPr>
        <p:spPr>
          <a:xfrm>
            <a:off x="115136" y="1593899"/>
            <a:ext cx="8375720" cy="249144"/>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dirty="0">
                <a:solidFill>
                  <a:srgbClr val="333333"/>
                </a:solidFill>
              </a:rPr>
              <a:t>Member Agency / Local Agency / U.S. Agency / Consultant  Design/Rating Management</a:t>
            </a:r>
          </a:p>
        </p:txBody>
      </p:sp>
      <p:sp>
        <p:nvSpPr>
          <p:cNvPr id="8" name="TextBox 7"/>
          <p:cNvSpPr txBox="1"/>
          <p:nvPr/>
        </p:nvSpPr>
        <p:spPr>
          <a:xfrm>
            <a:off x="8192279" y="911396"/>
            <a:ext cx="1073021" cy="430887"/>
          </a:xfrm>
          <a:prstGeom prst="rect">
            <a:avLst/>
          </a:prstGeom>
          <a:noFill/>
        </p:spPr>
        <p:txBody>
          <a:bodyPr wrap="square" rtlCol="0">
            <a:spAutoFit/>
          </a:bodyPr>
          <a:lstStyle/>
          <a:p>
            <a:pPr defTabSz="457200"/>
            <a:r>
              <a:rPr lang="en-US" sz="2200" b="1" dirty="0" err="1">
                <a:solidFill>
                  <a:srgbClr val="FF9933"/>
                </a:solidFill>
              </a:rPr>
              <a:t>Mgmt</a:t>
            </a:r>
            <a:endParaRPr lang="en-US" sz="2200" b="1" dirty="0">
              <a:solidFill>
                <a:srgbClr val="FF9933"/>
              </a:solidFill>
            </a:endParaRPr>
          </a:p>
        </p:txBody>
      </p:sp>
    </p:spTree>
    <p:extLst>
      <p:ext uri="{BB962C8B-B14F-4D97-AF65-F5344CB8AC3E}">
        <p14:creationId xmlns:p14="http://schemas.microsoft.com/office/powerpoint/2010/main" val="7053590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272" y="1148427"/>
            <a:ext cx="8229600" cy="391272"/>
          </a:xfrm>
        </p:spPr>
        <p:txBody>
          <a:bodyPr>
            <a:noAutofit/>
          </a:bodyPr>
          <a:lstStyle/>
          <a:p>
            <a:r>
              <a:rPr dirty="0" smtClean="0"/>
              <a:t>Relative </a:t>
            </a:r>
            <a:r>
              <a:rPr dirty="0"/>
              <a:t>to the cost, how would you rate the value that the AASHTOWare bridge products provides for your agency</a:t>
            </a:r>
            <a:r>
              <a:rPr dirty="0" smtClean="0"/>
              <a:t>?</a:t>
            </a:r>
            <a:endParaRPr dirty="0"/>
          </a:p>
        </p:txBody>
      </p:sp>
      <p:pic>
        <p:nvPicPr>
          <p:cNvPr id="5" name="Picture 4" descr="chart2832115920.png"/>
          <p:cNvPicPr>
            <a:picLocks noChangeAspect="1"/>
          </p:cNvPicPr>
          <p:nvPr/>
        </p:nvPicPr>
        <p:blipFill>
          <a:blip r:embed="rId2"/>
          <a:stretch>
            <a:fillRect/>
          </a:stretch>
        </p:blipFill>
        <p:spPr>
          <a:xfrm>
            <a:off x="1049659" y="2355742"/>
            <a:ext cx="5442857" cy="2267857"/>
          </a:xfrm>
          <a:prstGeom prst="rect">
            <a:avLst/>
          </a:prstGeom>
        </p:spPr>
      </p:pic>
      <p:sp>
        <p:nvSpPr>
          <p:cNvPr id="4" name="Rectangle 3"/>
          <p:cNvSpPr/>
          <p:nvPr/>
        </p:nvSpPr>
        <p:spPr>
          <a:xfrm>
            <a:off x="180453" y="5394184"/>
            <a:ext cx="3781163" cy="369332"/>
          </a:xfrm>
          <a:prstGeom prst="rect">
            <a:avLst/>
          </a:prstGeom>
        </p:spPr>
        <p:txBody>
          <a:bodyPr wrap="none">
            <a:spAutoFit/>
          </a:bodyPr>
          <a:lstStyle/>
          <a:p>
            <a:pPr defTabSz="457200"/>
            <a:r>
              <a:rPr lang="en-US" dirty="0">
                <a:solidFill>
                  <a:srgbClr val="333333"/>
                </a:solidFill>
              </a:rPr>
              <a:t>Scale:  1 (low value) to 10 (high value)</a:t>
            </a:r>
          </a:p>
        </p:txBody>
      </p:sp>
      <p:sp>
        <p:nvSpPr>
          <p:cNvPr id="7" name="Content Placeholder 2"/>
          <p:cNvSpPr>
            <a:spLocks noGrp="1"/>
          </p:cNvSpPr>
          <p:nvPr>
            <p:ph idx="1"/>
          </p:nvPr>
        </p:nvSpPr>
        <p:spPr>
          <a:xfrm>
            <a:off x="115136" y="1593899"/>
            <a:ext cx="8375720" cy="249144"/>
          </a:xfrm>
        </p:spPr>
        <p:txBody>
          <a:bodyPr>
            <a:noAutofit/>
          </a:bodyPr>
          <a:lstStyle/>
          <a:p>
            <a:r>
              <a:rPr lang="en-US" sz="1400" b="1" dirty="0"/>
              <a:t>Member Agency / Local Agency / U.S. Agency / Consultant  Design/Rating Management</a:t>
            </a:r>
          </a:p>
        </p:txBody>
      </p:sp>
      <p:sp>
        <p:nvSpPr>
          <p:cNvPr id="8" name="TextBox 7"/>
          <p:cNvSpPr txBox="1"/>
          <p:nvPr/>
        </p:nvSpPr>
        <p:spPr>
          <a:xfrm>
            <a:off x="8192279" y="911396"/>
            <a:ext cx="1073021" cy="430887"/>
          </a:xfrm>
          <a:prstGeom prst="rect">
            <a:avLst/>
          </a:prstGeom>
          <a:noFill/>
        </p:spPr>
        <p:txBody>
          <a:bodyPr wrap="square" rtlCol="0">
            <a:spAutoFit/>
          </a:bodyPr>
          <a:lstStyle/>
          <a:p>
            <a:pPr defTabSz="457200"/>
            <a:r>
              <a:rPr lang="en-US" sz="2200" b="1" dirty="0" err="1">
                <a:solidFill>
                  <a:srgbClr val="FF9933"/>
                </a:solidFill>
              </a:rPr>
              <a:t>Mgmt</a:t>
            </a:r>
            <a:endParaRPr lang="en-US" sz="2200" b="1" dirty="0">
              <a:solidFill>
                <a:srgbClr val="FF9933"/>
              </a:solidFill>
            </a:endParaRPr>
          </a:p>
        </p:txBody>
      </p:sp>
    </p:spTree>
    <p:extLst>
      <p:ext uri="{BB962C8B-B14F-4D97-AF65-F5344CB8AC3E}">
        <p14:creationId xmlns:p14="http://schemas.microsoft.com/office/powerpoint/2010/main" val="1161117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2584" y="972021"/>
            <a:ext cx="8229600" cy="857250"/>
          </a:xfrm>
        </p:spPr>
        <p:txBody>
          <a:bodyPr>
            <a:normAutofit fontScale="90000"/>
          </a:bodyPr>
          <a:lstStyle/>
          <a:p>
            <a:r>
              <a:rPr lang="en-US" dirty="0" smtClean="0"/>
              <a:t>Top priority/request </a:t>
            </a:r>
            <a:r>
              <a:rPr lang="en-US" dirty="0"/>
              <a:t>for future development of the AASHTOWare </a:t>
            </a:r>
            <a:r>
              <a:rPr lang="en-US" dirty="0" err="1"/>
              <a:t>BrD</a:t>
            </a:r>
            <a:r>
              <a:rPr lang="en-US" dirty="0"/>
              <a:t>/</a:t>
            </a:r>
            <a:r>
              <a:rPr lang="en-US" dirty="0" err="1"/>
              <a:t>BrR</a:t>
            </a:r>
            <a:r>
              <a:rPr lang="en-US" dirty="0"/>
              <a:t> </a:t>
            </a:r>
            <a:r>
              <a:rPr lang="en-US" dirty="0" smtClean="0"/>
              <a:t>products</a:t>
            </a:r>
            <a:br>
              <a:rPr lang="en-US" dirty="0" smtClean="0"/>
            </a:br>
            <a:endParaRPr lang="en-US" dirty="0"/>
          </a:p>
        </p:txBody>
      </p:sp>
      <p:sp>
        <p:nvSpPr>
          <p:cNvPr id="6" name="Rectangle 5"/>
          <p:cNvSpPr/>
          <p:nvPr/>
        </p:nvSpPr>
        <p:spPr>
          <a:xfrm>
            <a:off x="87085" y="1864026"/>
            <a:ext cx="8501744" cy="4524315"/>
          </a:xfrm>
          <a:prstGeom prst="rect">
            <a:avLst/>
          </a:prstGeom>
        </p:spPr>
        <p:txBody>
          <a:bodyPr wrap="square">
            <a:spAutoFit/>
          </a:bodyPr>
          <a:lstStyle/>
          <a:p>
            <a:pPr marL="285750" indent="-285750" defTabSz="457200">
              <a:buFont typeface="Wingdings" panose="05000000000000000000" pitchFamily="2" charset="2"/>
              <a:buChar char="§"/>
            </a:pPr>
            <a:r>
              <a:rPr lang="en-US" dirty="0" smtClean="0">
                <a:solidFill>
                  <a:srgbClr val="333333"/>
                </a:solidFill>
                <a:latin typeface="Arial" panose="020B0604020202020204" pitchFamily="34" charset="0"/>
                <a:cs typeface="Arial" panose="020B0604020202020204" pitchFamily="34" charset="0"/>
              </a:rPr>
              <a:t>Correct errors/bugs </a:t>
            </a:r>
            <a:r>
              <a:rPr lang="en-US" dirty="0">
                <a:solidFill>
                  <a:srgbClr val="333333"/>
                </a:solidFill>
                <a:latin typeface="Arial" panose="020B0604020202020204" pitchFamily="34" charset="0"/>
                <a:cs typeface="Arial" panose="020B0604020202020204" pitchFamily="34" charset="0"/>
              </a:rPr>
              <a:t>and outstanding JIRA issues before adding new features </a:t>
            </a:r>
          </a:p>
          <a:p>
            <a:pPr marL="285750" indent="-285750" defTabSz="457200">
              <a:buFont typeface="Wingdings" panose="05000000000000000000" pitchFamily="2" charset="2"/>
              <a:buChar char="§"/>
            </a:pPr>
            <a:r>
              <a:rPr lang="en-US" dirty="0" smtClean="0">
                <a:solidFill>
                  <a:srgbClr val="333333"/>
                </a:solidFill>
                <a:latin typeface="Arial" panose="020B0604020202020204" pitchFamily="34" charset="0"/>
                <a:cs typeface="Arial" panose="020B0604020202020204" pitchFamily="34" charset="0"/>
              </a:rPr>
              <a:t>User </a:t>
            </a:r>
            <a:r>
              <a:rPr lang="en-US" dirty="0">
                <a:solidFill>
                  <a:srgbClr val="333333"/>
                </a:solidFill>
                <a:latin typeface="Arial" panose="020B0604020202020204" pitchFamily="34" charset="0"/>
                <a:cs typeface="Arial" panose="020B0604020202020204" pitchFamily="34" charset="0"/>
              </a:rPr>
              <a:t>Interface </a:t>
            </a:r>
            <a:r>
              <a:rPr lang="en-US" dirty="0" smtClean="0">
                <a:solidFill>
                  <a:srgbClr val="333333"/>
                </a:solidFill>
                <a:latin typeface="Arial" panose="020B0604020202020204" pitchFamily="34" charset="0"/>
                <a:cs typeface="Arial" panose="020B0604020202020204" pitchFamily="34" charset="0"/>
              </a:rPr>
              <a:t>/ User </a:t>
            </a:r>
            <a:r>
              <a:rPr lang="en-US" dirty="0">
                <a:solidFill>
                  <a:srgbClr val="333333"/>
                </a:solidFill>
                <a:latin typeface="Arial" panose="020B0604020202020204" pitchFamily="34" charset="0"/>
                <a:cs typeface="Arial" panose="020B0604020202020204" pitchFamily="34" charset="0"/>
              </a:rPr>
              <a:t>Manuals</a:t>
            </a:r>
          </a:p>
          <a:p>
            <a:pPr marL="285750" indent="-285750" defTabSz="457200">
              <a:buFont typeface="Wingdings" panose="05000000000000000000" pitchFamily="2" charset="2"/>
              <a:buChar char="§"/>
            </a:pPr>
            <a:r>
              <a:rPr lang="en-US" dirty="0" smtClean="0">
                <a:solidFill>
                  <a:srgbClr val="333333"/>
                </a:solidFill>
                <a:latin typeface="Arial" panose="020B0604020202020204" pitchFamily="34" charset="0"/>
                <a:cs typeface="Arial" panose="020B0604020202020204" pitchFamily="34" charset="0"/>
              </a:rPr>
              <a:t>Faster analysis</a:t>
            </a:r>
          </a:p>
          <a:p>
            <a:pPr marL="285750" indent="-285750" defTabSz="457200">
              <a:buFont typeface="Wingdings" panose="05000000000000000000" pitchFamily="2" charset="2"/>
              <a:buChar char="§"/>
            </a:pPr>
            <a:r>
              <a:rPr lang="en-US" dirty="0" smtClean="0">
                <a:solidFill>
                  <a:srgbClr val="333333"/>
                </a:solidFill>
                <a:latin typeface="Arial" panose="020B0604020202020204" pitchFamily="34" charset="0"/>
                <a:cs typeface="Arial" panose="020B0604020202020204" pitchFamily="34" charset="0"/>
              </a:rPr>
              <a:t>Save ratings </a:t>
            </a:r>
            <a:r>
              <a:rPr lang="en-US" dirty="0">
                <a:solidFill>
                  <a:srgbClr val="333333"/>
                </a:solidFill>
                <a:latin typeface="Arial" panose="020B0604020202020204" pitchFamily="34" charset="0"/>
                <a:cs typeface="Arial" panose="020B0604020202020204" pitchFamily="34" charset="0"/>
              </a:rPr>
              <a:t>and </a:t>
            </a:r>
            <a:r>
              <a:rPr lang="en-US" dirty="0" smtClean="0">
                <a:solidFill>
                  <a:srgbClr val="333333"/>
                </a:solidFill>
                <a:latin typeface="Arial" panose="020B0604020202020204" pitchFamily="34" charset="0"/>
                <a:cs typeface="Arial" panose="020B0604020202020204" pitchFamily="34" charset="0"/>
              </a:rPr>
              <a:t>design spec checks</a:t>
            </a:r>
            <a:endParaRPr lang="en-US" dirty="0">
              <a:solidFill>
                <a:srgbClr val="333333"/>
              </a:solidFill>
              <a:latin typeface="Arial" panose="020B0604020202020204" pitchFamily="34" charset="0"/>
              <a:cs typeface="Arial" panose="020B0604020202020204" pitchFamily="34" charset="0"/>
            </a:endParaRPr>
          </a:p>
          <a:p>
            <a:pPr marL="285750" indent="-285750" defTabSz="457200">
              <a:buFont typeface="Wingdings" panose="05000000000000000000" pitchFamily="2" charset="2"/>
              <a:buChar char="§"/>
            </a:pPr>
            <a:r>
              <a:rPr lang="en-US" dirty="0" smtClean="0">
                <a:solidFill>
                  <a:srgbClr val="333333"/>
                </a:solidFill>
                <a:latin typeface="Arial" panose="020B0604020202020204" pitchFamily="34" charset="0"/>
                <a:cs typeface="Arial" panose="020B0604020202020204" pitchFamily="34" charset="0"/>
              </a:rPr>
              <a:t>Integration </a:t>
            </a:r>
            <a:r>
              <a:rPr lang="en-US" dirty="0">
                <a:solidFill>
                  <a:srgbClr val="333333"/>
                </a:solidFill>
                <a:latin typeface="Arial" panose="020B0604020202020204" pitchFamily="34" charset="0"/>
                <a:cs typeface="Arial" panose="020B0604020202020204" pitchFamily="34" charset="0"/>
              </a:rPr>
              <a:t>with BIM structure </a:t>
            </a:r>
            <a:r>
              <a:rPr lang="en-US" dirty="0" smtClean="0">
                <a:solidFill>
                  <a:srgbClr val="333333"/>
                </a:solidFill>
                <a:latin typeface="Arial" panose="020B0604020202020204" pitchFamily="34" charset="0"/>
                <a:cs typeface="Arial" panose="020B0604020202020204" pitchFamily="34" charset="0"/>
              </a:rPr>
              <a:t>modeling</a:t>
            </a:r>
          </a:p>
          <a:p>
            <a:pPr marL="285750" indent="-285750" defTabSz="457200">
              <a:buFont typeface="Wingdings" panose="05000000000000000000" pitchFamily="2" charset="2"/>
              <a:buChar char="§"/>
            </a:pPr>
            <a:r>
              <a:rPr lang="en-US" dirty="0">
                <a:solidFill>
                  <a:srgbClr val="333333"/>
                </a:solidFill>
                <a:latin typeface="Arial" panose="020B0604020202020204" pitchFamily="34" charset="0"/>
                <a:cs typeface="Arial" panose="020B0604020202020204" pitchFamily="34" charset="0"/>
              </a:rPr>
              <a:t>Improved integration with automatic </a:t>
            </a:r>
            <a:r>
              <a:rPr lang="en-US" dirty="0" smtClean="0">
                <a:solidFill>
                  <a:srgbClr val="333333"/>
                </a:solidFill>
                <a:latin typeface="Arial" panose="020B0604020202020204" pitchFamily="34" charset="0"/>
                <a:cs typeface="Arial" panose="020B0604020202020204" pitchFamily="34" charset="0"/>
              </a:rPr>
              <a:t>OW/OS permitting </a:t>
            </a:r>
            <a:r>
              <a:rPr lang="en-US" dirty="0">
                <a:solidFill>
                  <a:srgbClr val="333333"/>
                </a:solidFill>
                <a:latin typeface="Arial" panose="020B0604020202020204" pitchFamily="34" charset="0"/>
                <a:cs typeface="Arial" panose="020B0604020202020204" pitchFamily="34" charset="0"/>
              </a:rPr>
              <a:t>software, including support for LRFR.</a:t>
            </a:r>
          </a:p>
          <a:p>
            <a:pPr marL="285750" indent="-285750" defTabSz="457200">
              <a:buFont typeface="Wingdings" panose="05000000000000000000" pitchFamily="2" charset="2"/>
              <a:buChar char="§"/>
            </a:pPr>
            <a:r>
              <a:rPr lang="en-US" dirty="0" smtClean="0">
                <a:solidFill>
                  <a:srgbClr val="333333"/>
                </a:solidFill>
                <a:latin typeface="Arial" panose="020B0604020202020204" pitchFamily="34" charset="0"/>
                <a:cs typeface="Arial" panose="020B0604020202020204" pitchFamily="34" charset="0"/>
              </a:rPr>
              <a:t>Include, for each type of bridge, and each past/current module;</a:t>
            </a:r>
          </a:p>
          <a:p>
            <a:pPr marL="800100" lvl="1" indent="-342900" defTabSz="457200">
              <a:buFont typeface="+mj-lt"/>
              <a:buAutoNum type="arabicPeriod"/>
            </a:pPr>
            <a:r>
              <a:rPr lang="en-US" dirty="0" smtClean="0">
                <a:solidFill>
                  <a:srgbClr val="333333"/>
                </a:solidFill>
                <a:latin typeface="Arial" panose="020B0604020202020204" pitchFamily="34" charset="0"/>
                <a:cs typeface="Arial" panose="020B0604020202020204" pitchFamily="34" charset="0"/>
              </a:rPr>
              <a:t>a </a:t>
            </a:r>
            <a:r>
              <a:rPr lang="en-US" dirty="0">
                <a:solidFill>
                  <a:srgbClr val="333333"/>
                </a:solidFill>
                <a:latin typeface="Arial" panose="020B0604020202020204" pitchFamily="34" charset="0"/>
                <a:cs typeface="Arial" panose="020B0604020202020204" pitchFamily="34" charset="0"/>
              </a:rPr>
              <a:t>standard load rating model </a:t>
            </a:r>
            <a:r>
              <a:rPr lang="en-US" dirty="0" smtClean="0">
                <a:solidFill>
                  <a:srgbClr val="333333"/>
                </a:solidFill>
                <a:latin typeface="Arial" panose="020B0604020202020204" pitchFamily="34" charset="0"/>
                <a:cs typeface="Arial" panose="020B0604020202020204" pitchFamily="34" charset="0"/>
              </a:rPr>
              <a:t>that can </a:t>
            </a:r>
            <a:r>
              <a:rPr lang="en-US" dirty="0">
                <a:solidFill>
                  <a:srgbClr val="333333"/>
                </a:solidFill>
                <a:latin typeface="Arial" panose="020B0604020202020204" pitchFamily="34" charset="0"/>
                <a:cs typeface="Arial" panose="020B0604020202020204" pitchFamily="34" charset="0"/>
              </a:rPr>
              <a:t>be run to test for errors and be compared to the prior release, and </a:t>
            </a:r>
            <a:endParaRPr lang="en-US" dirty="0" smtClean="0">
              <a:solidFill>
                <a:srgbClr val="333333"/>
              </a:solidFill>
              <a:latin typeface="Arial" panose="020B0604020202020204" pitchFamily="34" charset="0"/>
              <a:cs typeface="Arial" panose="020B0604020202020204" pitchFamily="34" charset="0"/>
            </a:endParaRPr>
          </a:p>
          <a:p>
            <a:pPr marL="800100" lvl="1" indent="-342900" defTabSz="457200">
              <a:buFont typeface="+mj-lt"/>
              <a:buAutoNum type="arabicPeriod"/>
            </a:pPr>
            <a:r>
              <a:rPr lang="en-US" dirty="0" smtClean="0">
                <a:solidFill>
                  <a:srgbClr val="333333"/>
                </a:solidFill>
                <a:latin typeface="Arial" panose="020B0604020202020204" pitchFamily="34" charset="0"/>
                <a:cs typeface="Arial" panose="020B0604020202020204" pitchFamily="34" charset="0"/>
              </a:rPr>
              <a:t>an </a:t>
            </a:r>
            <a:r>
              <a:rPr lang="en-US" dirty="0">
                <a:solidFill>
                  <a:srgbClr val="333333"/>
                </a:solidFill>
                <a:latin typeface="Arial" panose="020B0604020202020204" pitchFamily="34" charset="0"/>
                <a:cs typeface="Arial" panose="020B0604020202020204" pitchFamily="34" charset="0"/>
              </a:rPr>
              <a:t>alternative version of the same rating in either hand calculation, </a:t>
            </a:r>
            <a:r>
              <a:rPr lang="en-US" dirty="0" err="1">
                <a:solidFill>
                  <a:srgbClr val="333333"/>
                </a:solidFill>
                <a:latin typeface="Arial" panose="020B0604020202020204" pitchFamily="34" charset="0"/>
                <a:cs typeface="Arial" panose="020B0604020202020204" pitchFamily="34" charset="0"/>
              </a:rPr>
              <a:t>MathCAD</a:t>
            </a:r>
            <a:r>
              <a:rPr lang="en-US" dirty="0">
                <a:solidFill>
                  <a:srgbClr val="333333"/>
                </a:solidFill>
                <a:latin typeface="Arial" panose="020B0604020202020204" pitchFamily="34" charset="0"/>
                <a:cs typeface="Arial" panose="020B0604020202020204" pitchFamily="34" charset="0"/>
              </a:rPr>
              <a:t>, or similar format, so </a:t>
            </a:r>
            <a:r>
              <a:rPr lang="en-US" dirty="0" smtClean="0">
                <a:solidFill>
                  <a:srgbClr val="333333"/>
                </a:solidFill>
                <a:latin typeface="Arial" panose="020B0604020202020204" pitchFamily="34" charset="0"/>
                <a:cs typeface="Arial" panose="020B0604020202020204" pitchFamily="34" charset="0"/>
              </a:rPr>
              <a:t>the </a:t>
            </a:r>
            <a:r>
              <a:rPr lang="en-US" dirty="0">
                <a:solidFill>
                  <a:srgbClr val="333333"/>
                </a:solidFill>
                <a:latin typeface="Arial" panose="020B0604020202020204" pitchFamily="34" charset="0"/>
                <a:cs typeface="Arial" panose="020B0604020202020204" pitchFamily="34" charset="0"/>
              </a:rPr>
              <a:t>user can follow the process that the software is </a:t>
            </a:r>
            <a:r>
              <a:rPr lang="en-US" dirty="0" smtClean="0">
                <a:solidFill>
                  <a:srgbClr val="333333"/>
                </a:solidFill>
                <a:latin typeface="Arial" panose="020B0604020202020204" pitchFamily="34" charset="0"/>
                <a:cs typeface="Arial" panose="020B0604020202020204" pitchFamily="34" charset="0"/>
              </a:rPr>
              <a:t>using</a:t>
            </a:r>
            <a:endParaRPr lang="en-US" dirty="0">
              <a:solidFill>
                <a:srgbClr val="333333"/>
              </a:solidFill>
              <a:latin typeface="Arial" panose="020B0604020202020204" pitchFamily="34" charset="0"/>
              <a:cs typeface="Arial" panose="020B0604020202020204" pitchFamily="34" charset="0"/>
            </a:endParaRPr>
          </a:p>
          <a:p>
            <a:pPr marL="285750" indent="-285750" defTabSz="457200">
              <a:buFont typeface="Wingdings" panose="05000000000000000000" pitchFamily="2" charset="2"/>
              <a:buChar char="§"/>
            </a:pPr>
            <a:r>
              <a:rPr lang="en-US" dirty="0">
                <a:solidFill>
                  <a:srgbClr val="333333"/>
                </a:solidFill>
                <a:latin typeface="Arial" panose="020B0604020202020204" pitchFamily="34" charset="0"/>
                <a:cs typeface="Arial" panose="020B0604020202020204" pitchFamily="34" charset="0"/>
              </a:rPr>
              <a:t>Steel design tool and </a:t>
            </a:r>
            <a:r>
              <a:rPr lang="en-US" dirty="0" err="1">
                <a:solidFill>
                  <a:srgbClr val="333333"/>
                </a:solidFill>
                <a:latin typeface="Arial" panose="020B0604020202020204" pitchFamily="34" charset="0"/>
                <a:cs typeface="Arial" panose="020B0604020202020204" pitchFamily="34" charset="0"/>
              </a:rPr>
              <a:t>prestressed</a:t>
            </a:r>
            <a:r>
              <a:rPr lang="en-US" dirty="0">
                <a:solidFill>
                  <a:srgbClr val="333333"/>
                </a:solidFill>
                <a:latin typeface="Arial" panose="020B0604020202020204" pitchFamily="34" charset="0"/>
                <a:cs typeface="Arial" panose="020B0604020202020204" pitchFamily="34" charset="0"/>
              </a:rPr>
              <a:t> design tool enhancements</a:t>
            </a:r>
          </a:p>
          <a:p>
            <a:pPr marL="285750" indent="-285750" defTabSz="457200">
              <a:buFont typeface="Wingdings" panose="05000000000000000000" pitchFamily="2" charset="2"/>
              <a:buChar char="§"/>
            </a:pPr>
            <a:r>
              <a:rPr lang="en-US" dirty="0" smtClean="0">
                <a:solidFill>
                  <a:srgbClr val="333333"/>
                </a:solidFill>
                <a:latin typeface="Arial" panose="020B0604020202020204" pitchFamily="34" charset="0"/>
                <a:cs typeface="Arial" panose="020B0604020202020204" pitchFamily="34" charset="0"/>
              </a:rPr>
              <a:t>Increase the </a:t>
            </a:r>
            <a:r>
              <a:rPr lang="en-US" dirty="0">
                <a:solidFill>
                  <a:srgbClr val="333333"/>
                </a:solidFill>
                <a:latin typeface="Arial" panose="020B0604020202020204" pitchFamily="34" charset="0"/>
                <a:cs typeface="Arial" panose="020B0604020202020204" pitchFamily="34" charset="0"/>
              </a:rPr>
              <a:t>number of culverts that may be rated</a:t>
            </a:r>
          </a:p>
          <a:p>
            <a:pPr marL="800100" lvl="1" indent="-342900" defTabSz="457200">
              <a:buFont typeface="+mj-lt"/>
              <a:buAutoNum type="arabicPeriod"/>
            </a:pPr>
            <a:endParaRPr lang="en-US" dirty="0">
              <a:solidFill>
                <a:srgbClr val="333333"/>
              </a:solidFill>
              <a:latin typeface="Arial" panose="020B0604020202020204" pitchFamily="34" charset="0"/>
              <a:cs typeface="Arial" panose="020B0604020202020204" pitchFamily="34" charset="0"/>
            </a:endParaRPr>
          </a:p>
        </p:txBody>
      </p:sp>
      <p:sp>
        <p:nvSpPr>
          <p:cNvPr id="7" name="Content Placeholder 2"/>
          <p:cNvSpPr txBox="1">
            <a:spLocks/>
          </p:cNvSpPr>
          <p:nvPr/>
        </p:nvSpPr>
        <p:spPr>
          <a:xfrm>
            <a:off x="115136" y="1593899"/>
            <a:ext cx="8375720" cy="249144"/>
          </a:xfrm>
          <a:prstGeom prst="rect">
            <a:avLst/>
          </a:prstGeom>
        </p:spPr>
        <p:txBody>
          <a:bodyPr>
            <a:noAutofit/>
          </a:bodyPr>
          <a:lst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a:solidFill>
                  <a:srgbClr val="333333"/>
                </a:solidFill>
              </a:rPr>
              <a:t>Member Agency / Local Agency / U.S. Agency / Consultant  Design/Rating Management</a:t>
            </a:r>
            <a:endParaRPr lang="en-US" sz="1400" b="1" dirty="0">
              <a:solidFill>
                <a:srgbClr val="333333"/>
              </a:solidFill>
            </a:endParaRPr>
          </a:p>
        </p:txBody>
      </p:sp>
      <p:sp>
        <p:nvSpPr>
          <p:cNvPr id="5" name="TextBox 4"/>
          <p:cNvSpPr txBox="1"/>
          <p:nvPr/>
        </p:nvSpPr>
        <p:spPr>
          <a:xfrm>
            <a:off x="8192279" y="911396"/>
            <a:ext cx="1073021" cy="430887"/>
          </a:xfrm>
          <a:prstGeom prst="rect">
            <a:avLst/>
          </a:prstGeom>
          <a:noFill/>
        </p:spPr>
        <p:txBody>
          <a:bodyPr wrap="square" rtlCol="0">
            <a:spAutoFit/>
          </a:bodyPr>
          <a:lstStyle/>
          <a:p>
            <a:pPr defTabSz="457200"/>
            <a:r>
              <a:rPr lang="en-US" sz="2200" b="1" dirty="0" err="1">
                <a:solidFill>
                  <a:srgbClr val="FF9933"/>
                </a:solidFill>
              </a:rPr>
              <a:t>Mgmt</a:t>
            </a:r>
            <a:endParaRPr lang="en-US" sz="2200" b="1" dirty="0">
              <a:solidFill>
                <a:srgbClr val="FF9933"/>
              </a:solidFill>
            </a:endParaRPr>
          </a:p>
        </p:txBody>
      </p:sp>
    </p:spTree>
    <p:extLst>
      <p:ext uri="{BB962C8B-B14F-4D97-AF65-F5344CB8AC3E}">
        <p14:creationId xmlns:p14="http://schemas.microsoft.com/office/powerpoint/2010/main" val="25284452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516" y="972021"/>
            <a:ext cx="8229600" cy="857250"/>
          </a:xfrm>
        </p:spPr>
        <p:txBody>
          <a:bodyPr>
            <a:normAutofit fontScale="90000"/>
          </a:bodyPr>
          <a:lstStyle/>
          <a:p>
            <a:r>
              <a:rPr lang="en-US" dirty="0" smtClean="0"/>
              <a:t>Top </a:t>
            </a:r>
            <a:r>
              <a:rPr lang="en-US" dirty="0"/>
              <a:t>priority/request for future development of the AASHTOWare </a:t>
            </a:r>
            <a:r>
              <a:rPr lang="en-US" dirty="0" err="1"/>
              <a:t>BrD</a:t>
            </a:r>
            <a:r>
              <a:rPr lang="en-US" dirty="0"/>
              <a:t>/</a:t>
            </a:r>
            <a:r>
              <a:rPr lang="en-US" dirty="0" err="1"/>
              <a:t>BrR</a:t>
            </a:r>
            <a:r>
              <a:rPr lang="en-US" dirty="0"/>
              <a:t> products</a:t>
            </a:r>
            <a:r>
              <a:rPr lang="en-US" dirty="0" smtClean="0"/>
              <a:t>? (continued)</a:t>
            </a:r>
            <a:br>
              <a:rPr lang="en-US" dirty="0" smtClean="0"/>
            </a:br>
            <a:endParaRPr lang="en-US" dirty="0"/>
          </a:p>
        </p:txBody>
      </p:sp>
      <p:sp>
        <p:nvSpPr>
          <p:cNvPr id="6" name="Rectangle 5"/>
          <p:cNvSpPr/>
          <p:nvPr/>
        </p:nvSpPr>
        <p:spPr>
          <a:xfrm>
            <a:off x="124101" y="1828800"/>
            <a:ext cx="8501744" cy="3416320"/>
          </a:xfrm>
          <a:prstGeom prst="rect">
            <a:avLst/>
          </a:prstGeom>
        </p:spPr>
        <p:txBody>
          <a:bodyPr wrap="square">
            <a:spAutoFit/>
          </a:bodyPr>
          <a:lstStyle/>
          <a:p>
            <a:pPr marL="285750" indent="-285750" defTabSz="457200">
              <a:buFont typeface="Wingdings" panose="05000000000000000000" pitchFamily="2" charset="2"/>
              <a:buChar char="§"/>
            </a:pPr>
            <a:r>
              <a:rPr lang="en-US" dirty="0">
                <a:solidFill>
                  <a:srgbClr val="333333"/>
                </a:solidFill>
                <a:latin typeface="Arial" panose="020B0604020202020204" pitchFamily="34" charset="0"/>
                <a:cs typeface="Arial" panose="020B0604020202020204" pitchFamily="34" charset="0"/>
              </a:rPr>
              <a:t>Support the following</a:t>
            </a:r>
          </a:p>
          <a:p>
            <a:pPr marL="742950" lvl="1" indent="-285750" defTabSz="457200">
              <a:buFont typeface="Wingdings" panose="05000000000000000000" pitchFamily="2" charset="2"/>
              <a:buChar char="§"/>
            </a:pPr>
            <a:r>
              <a:rPr lang="en-US" dirty="0">
                <a:solidFill>
                  <a:srgbClr val="333333"/>
                </a:solidFill>
                <a:latin typeface="Arial" panose="020B0604020202020204" pitchFamily="34" charset="0"/>
                <a:cs typeface="Arial" panose="020B0604020202020204" pitchFamily="34" charset="0"/>
              </a:rPr>
              <a:t>three-sided buried structures</a:t>
            </a:r>
          </a:p>
          <a:p>
            <a:pPr marL="742950" lvl="1" indent="-285750" defTabSz="457200">
              <a:buFont typeface="Wingdings" panose="05000000000000000000" pitchFamily="2" charset="2"/>
              <a:buChar char="§"/>
            </a:pPr>
            <a:r>
              <a:rPr lang="en-US" dirty="0">
                <a:solidFill>
                  <a:srgbClr val="333333"/>
                </a:solidFill>
                <a:latin typeface="Arial" panose="020B0604020202020204" pitchFamily="34" charset="0"/>
                <a:cs typeface="Arial" panose="020B0604020202020204" pitchFamily="34" charset="0"/>
              </a:rPr>
              <a:t>culverts with variable slab thickness</a:t>
            </a:r>
          </a:p>
          <a:p>
            <a:pPr marL="742950" lvl="1" indent="-285750" defTabSz="457200">
              <a:buFont typeface="Wingdings" panose="05000000000000000000" pitchFamily="2" charset="2"/>
              <a:buChar char="§"/>
            </a:pPr>
            <a:r>
              <a:rPr lang="en-US" dirty="0">
                <a:solidFill>
                  <a:srgbClr val="333333"/>
                </a:solidFill>
                <a:latin typeface="Arial" panose="020B0604020202020204" pitchFamily="34" charset="0"/>
                <a:cs typeface="Arial" panose="020B0604020202020204" pitchFamily="34" charset="0"/>
              </a:rPr>
              <a:t>curved non-concentric girders</a:t>
            </a:r>
          </a:p>
          <a:p>
            <a:pPr marL="742950" lvl="1" indent="-285750" defTabSz="457200">
              <a:buFont typeface="Wingdings" panose="05000000000000000000" pitchFamily="2" charset="2"/>
              <a:buChar char="§"/>
            </a:pPr>
            <a:r>
              <a:rPr lang="en-US" dirty="0">
                <a:solidFill>
                  <a:srgbClr val="333333"/>
                </a:solidFill>
                <a:latin typeface="Arial" panose="020B0604020202020204" pitchFamily="34" charset="0"/>
                <a:cs typeface="Arial" panose="020B0604020202020204" pitchFamily="34" charset="0"/>
              </a:rPr>
              <a:t>GFS systems</a:t>
            </a:r>
          </a:p>
          <a:p>
            <a:pPr marL="742950" lvl="1" indent="-285750" defTabSz="457200">
              <a:buFont typeface="Wingdings" panose="05000000000000000000" pitchFamily="2" charset="2"/>
              <a:buChar char="§"/>
            </a:pPr>
            <a:r>
              <a:rPr lang="en-US" dirty="0">
                <a:solidFill>
                  <a:srgbClr val="333333"/>
                </a:solidFill>
                <a:latin typeface="Arial" panose="020B0604020202020204" pitchFamily="34" charset="0"/>
                <a:cs typeface="Arial" panose="020B0604020202020204" pitchFamily="34" charset="0"/>
              </a:rPr>
              <a:t>curved </a:t>
            </a:r>
            <a:r>
              <a:rPr lang="en-US" dirty="0" smtClean="0">
                <a:solidFill>
                  <a:srgbClr val="333333"/>
                </a:solidFill>
                <a:latin typeface="Arial" panose="020B0604020202020204" pitchFamily="34" charset="0"/>
                <a:cs typeface="Arial" panose="020B0604020202020204" pitchFamily="34" charset="0"/>
              </a:rPr>
              <a:t>girders</a:t>
            </a:r>
          </a:p>
          <a:p>
            <a:pPr marL="742950" lvl="1" indent="-285750" defTabSz="457200">
              <a:buFont typeface="Wingdings" panose="05000000000000000000" pitchFamily="2" charset="2"/>
              <a:buChar char="§"/>
            </a:pPr>
            <a:r>
              <a:rPr lang="en-US" dirty="0" smtClean="0">
                <a:solidFill>
                  <a:srgbClr val="333333"/>
                </a:solidFill>
                <a:latin typeface="Arial" panose="020B0604020202020204" pitchFamily="34" charset="0"/>
                <a:cs typeface="Arial" panose="020B0604020202020204" pitchFamily="34" charset="0"/>
              </a:rPr>
              <a:t>'dog-legged</a:t>
            </a:r>
            <a:r>
              <a:rPr lang="en-US" dirty="0">
                <a:solidFill>
                  <a:srgbClr val="333333"/>
                </a:solidFill>
                <a:latin typeface="Arial" panose="020B0604020202020204" pitchFamily="34" charset="0"/>
                <a:cs typeface="Arial" panose="020B0604020202020204" pitchFamily="34" charset="0"/>
              </a:rPr>
              <a:t>' or 'kinked' RC girders (straight girders on curved alignment</a:t>
            </a:r>
            <a:r>
              <a:rPr lang="en-US" dirty="0" smtClean="0">
                <a:solidFill>
                  <a:srgbClr val="333333"/>
                </a:solidFill>
                <a:latin typeface="Arial" panose="020B0604020202020204" pitchFamily="34" charset="0"/>
                <a:cs typeface="Arial" panose="020B0604020202020204" pitchFamily="34" charset="0"/>
              </a:rPr>
              <a:t>)</a:t>
            </a:r>
          </a:p>
          <a:p>
            <a:pPr marL="742950" lvl="1" indent="-285750" defTabSz="457200">
              <a:buFont typeface="Wingdings" panose="05000000000000000000" pitchFamily="2" charset="2"/>
              <a:buChar char="§"/>
            </a:pPr>
            <a:r>
              <a:rPr lang="en-US" dirty="0" smtClean="0">
                <a:solidFill>
                  <a:srgbClr val="333333"/>
                </a:solidFill>
                <a:latin typeface="Arial" panose="020B0604020202020204" pitchFamily="34" charset="0"/>
                <a:cs typeface="Arial" panose="020B0604020202020204" pitchFamily="34" charset="0"/>
              </a:rPr>
              <a:t>post-tensioned box </a:t>
            </a:r>
            <a:r>
              <a:rPr lang="en-US" dirty="0">
                <a:solidFill>
                  <a:srgbClr val="333333"/>
                </a:solidFill>
                <a:latin typeface="Arial" panose="020B0604020202020204" pitchFamily="34" charset="0"/>
                <a:cs typeface="Arial" panose="020B0604020202020204" pitchFamily="34" charset="0"/>
              </a:rPr>
              <a:t>girder bridges</a:t>
            </a:r>
          </a:p>
          <a:p>
            <a:pPr marL="285750" indent="-285750" defTabSz="457200">
              <a:buFont typeface="Wingdings" panose="05000000000000000000" pitchFamily="2" charset="2"/>
              <a:buChar char="§"/>
            </a:pPr>
            <a:endParaRPr lang="en-US" dirty="0">
              <a:solidFill>
                <a:srgbClr val="333333"/>
              </a:solidFill>
              <a:latin typeface="Arial" panose="020B0604020202020204" pitchFamily="34" charset="0"/>
              <a:cs typeface="Arial" panose="020B0604020202020204" pitchFamily="34" charset="0"/>
            </a:endParaRPr>
          </a:p>
          <a:p>
            <a:pPr marL="285750" indent="-285750" defTabSz="457200">
              <a:buFont typeface="Wingdings" panose="05000000000000000000" pitchFamily="2" charset="2"/>
              <a:buChar char="§"/>
            </a:pPr>
            <a:endParaRPr lang="en-US" dirty="0">
              <a:solidFill>
                <a:srgbClr val="333333"/>
              </a:solidFill>
              <a:latin typeface="Arial" panose="020B0604020202020204" pitchFamily="34" charset="0"/>
              <a:cs typeface="Arial" panose="020B0604020202020204" pitchFamily="34" charset="0"/>
            </a:endParaRPr>
          </a:p>
          <a:p>
            <a:pPr marL="285750" indent="-285750" defTabSz="457200">
              <a:buFont typeface="Wingdings" panose="05000000000000000000" pitchFamily="2" charset="2"/>
              <a:buChar char="§"/>
            </a:pPr>
            <a:endParaRPr lang="en-US" dirty="0">
              <a:solidFill>
                <a:srgbClr val="333333"/>
              </a:solidFill>
              <a:latin typeface="Arial" panose="020B0604020202020204" pitchFamily="34" charset="0"/>
              <a:cs typeface="Arial" panose="020B0604020202020204" pitchFamily="34" charset="0"/>
            </a:endParaRPr>
          </a:p>
          <a:p>
            <a:pPr marL="285750" indent="-285750" defTabSz="457200">
              <a:buFont typeface="Wingdings" panose="05000000000000000000" pitchFamily="2" charset="2"/>
              <a:buChar char="§"/>
            </a:pPr>
            <a:endParaRPr lang="en-US" dirty="0">
              <a:solidFill>
                <a:srgbClr val="333333"/>
              </a:solidFill>
              <a:latin typeface="Arial" panose="020B0604020202020204" pitchFamily="34" charset="0"/>
              <a:cs typeface="Arial" panose="020B0604020202020204" pitchFamily="34" charset="0"/>
            </a:endParaRPr>
          </a:p>
        </p:txBody>
      </p:sp>
      <p:sp>
        <p:nvSpPr>
          <p:cNvPr id="7" name="Content Placeholder 2"/>
          <p:cNvSpPr txBox="1">
            <a:spLocks/>
          </p:cNvSpPr>
          <p:nvPr/>
        </p:nvSpPr>
        <p:spPr>
          <a:xfrm>
            <a:off x="115136" y="1593899"/>
            <a:ext cx="8375720" cy="249144"/>
          </a:xfrm>
          <a:prstGeom prst="rect">
            <a:avLst/>
          </a:prstGeom>
        </p:spPr>
        <p:txBody>
          <a:bodyPr>
            <a:noAutofit/>
          </a:bodyPr>
          <a:lst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a:solidFill>
                  <a:srgbClr val="333333"/>
                </a:solidFill>
              </a:rPr>
              <a:t>Member Agency / Local Agency / U.S. Agency / Consultant  Design/Rating Management</a:t>
            </a:r>
            <a:endParaRPr lang="en-US" sz="1400" b="1" dirty="0">
              <a:solidFill>
                <a:srgbClr val="333333"/>
              </a:solidFill>
            </a:endParaRPr>
          </a:p>
        </p:txBody>
      </p:sp>
      <p:sp>
        <p:nvSpPr>
          <p:cNvPr id="5" name="TextBox 4"/>
          <p:cNvSpPr txBox="1"/>
          <p:nvPr/>
        </p:nvSpPr>
        <p:spPr>
          <a:xfrm>
            <a:off x="8192279" y="911396"/>
            <a:ext cx="1073021" cy="430887"/>
          </a:xfrm>
          <a:prstGeom prst="rect">
            <a:avLst/>
          </a:prstGeom>
          <a:noFill/>
        </p:spPr>
        <p:txBody>
          <a:bodyPr wrap="square" rtlCol="0">
            <a:spAutoFit/>
          </a:bodyPr>
          <a:lstStyle/>
          <a:p>
            <a:pPr defTabSz="457200"/>
            <a:r>
              <a:rPr lang="en-US" sz="2200" b="1" dirty="0" err="1">
                <a:solidFill>
                  <a:srgbClr val="FF9933"/>
                </a:solidFill>
              </a:rPr>
              <a:t>Mgmt</a:t>
            </a:r>
            <a:endParaRPr lang="en-US" sz="2200" b="1" dirty="0">
              <a:solidFill>
                <a:srgbClr val="FF9933"/>
              </a:solidFill>
            </a:endParaRPr>
          </a:p>
        </p:txBody>
      </p:sp>
    </p:spTree>
    <p:extLst>
      <p:ext uri="{BB962C8B-B14F-4D97-AF65-F5344CB8AC3E}">
        <p14:creationId xmlns:p14="http://schemas.microsoft.com/office/powerpoint/2010/main" val="29037688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516" y="968840"/>
            <a:ext cx="8390572" cy="857250"/>
          </a:xfrm>
        </p:spPr>
        <p:txBody>
          <a:bodyPr>
            <a:normAutofit fontScale="90000"/>
          </a:bodyPr>
          <a:lstStyle/>
          <a:p>
            <a:r>
              <a:rPr lang="en-US" dirty="0" smtClean="0"/>
              <a:t>Specific </a:t>
            </a:r>
            <a:r>
              <a:rPr lang="en-US" dirty="0"/>
              <a:t>comments </a:t>
            </a:r>
            <a:r>
              <a:rPr lang="en-US" dirty="0" smtClean="0"/>
              <a:t>to </a:t>
            </a:r>
            <a:r>
              <a:rPr lang="en-US" dirty="0"/>
              <a:t>share with the AASHTOWare Bridge Task Force and/or </a:t>
            </a:r>
            <a:r>
              <a:rPr lang="en-US" dirty="0" smtClean="0"/>
              <a:t>AASHTO</a:t>
            </a:r>
            <a:br>
              <a:rPr lang="en-US" dirty="0" smtClean="0"/>
            </a:br>
            <a:endParaRPr lang="en-US" dirty="0"/>
          </a:p>
        </p:txBody>
      </p:sp>
      <p:sp>
        <p:nvSpPr>
          <p:cNvPr id="6" name="Rectangle 5"/>
          <p:cNvSpPr/>
          <p:nvPr/>
        </p:nvSpPr>
        <p:spPr>
          <a:xfrm>
            <a:off x="95928" y="1677966"/>
            <a:ext cx="8775929" cy="5786199"/>
          </a:xfrm>
          <a:prstGeom prst="rect">
            <a:avLst/>
          </a:prstGeom>
        </p:spPr>
        <p:txBody>
          <a:bodyPr wrap="square">
            <a:spAutoFit/>
          </a:bodyPr>
          <a:lstStyle/>
          <a:p>
            <a:pPr defTabSz="457200"/>
            <a:r>
              <a:rPr lang="en-US" sz="1600" b="1" dirty="0">
                <a:solidFill>
                  <a:srgbClr val="333333"/>
                </a:solidFill>
                <a:latin typeface="Arial" panose="020B0604020202020204" pitchFamily="34" charset="0"/>
                <a:cs typeface="Arial" panose="020B0604020202020204" pitchFamily="34" charset="0"/>
              </a:rPr>
              <a:t>Quality / Testing</a:t>
            </a:r>
          </a:p>
          <a:p>
            <a:pPr marL="285750" indent="-285750" defTabSz="457200">
              <a:buFont typeface="Wingdings" panose="05000000000000000000" pitchFamily="2" charset="2"/>
              <a:buChar char="§"/>
            </a:pPr>
            <a:r>
              <a:rPr lang="en-US" dirty="0" smtClean="0">
                <a:solidFill>
                  <a:srgbClr val="333333"/>
                </a:solidFill>
                <a:latin typeface="Arial" panose="020B0604020202020204" pitchFamily="34" charset="0"/>
                <a:cs typeface="Arial" panose="020B0604020202020204" pitchFamily="34" charset="0"/>
              </a:rPr>
              <a:t>Improve beta testing (third party testing)</a:t>
            </a:r>
          </a:p>
          <a:p>
            <a:pPr marL="285750" indent="-285750" defTabSz="457200">
              <a:buFont typeface="Wingdings" panose="05000000000000000000" pitchFamily="2" charset="2"/>
              <a:buChar char="§"/>
            </a:pPr>
            <a:r>
              <a:rPr lang="en-US" dirty="0">
                <a:solidFill>
                  <a:srgbClr val="333333"/>
                </a:solidFill>
                <a:latin typeface="Arial" panose="020B0604020202020204" pitchFamily="34" charset="0"/>
                <a:cs typeface="Arial" panose="020B0604020202020204" pitchFamily="34" charset="0"/>
              </a:rPr>
              <a:t>Ensure releases don’t introduce systemic problems </a:t>
            </a:r>
            <a:endParaRPr lang="en-US" dirty="0" smtClean="0">
              <a:solidFill>
                <a:srgbClr val="333333"/>
              </a:solidFill>
              <a:latin typeface="Arial" panose="020B0604020202020204" pitchFamily="34" charset="0"/>
              <a:cs typeface="Arial" panose="020B0604020202020204" pitchFamily="34" charset="0"/>
            </a:endParaRPr>
          </a:p>
          <a:p>
            <a:pPr marL="285750" indent="-285750" defTabSz="457200">
              <a:buFont typeface="Wingdings" panose="05000000000000000000" pitchFamily="2" charset="2"/>
              <a:buChar char="§"/>
            </a:pPr>
            <a:r>
              <a:rPr lang="en-US" dirty="0" smtClean="0">
                <a:solidFill>
                  <a:srgbClr val="333333"/>
                </a:solidFill>
                <a:latin typeface="Arial" panose="020B0604020202020204" pitchFamily="34" charset="0"/>
                <a:cs typeface="Arial" panose="020B0604020202020204" pitchFamily="34" charset="0"/>
              </a:rPr>
              <a:t>Increase focus to address JIRA </a:t>
            </a:r>
            <a:r>
              <a:rPr lang="en-US" dirty="0">
                <a:solidFill>
                  <a:srgbClr val="333333"/>
                </a:solidFill>
                <a:latin typeface="Arial" panose="020B0604020202020204" pitchFamily="34" charset="0"/>
                <a:cs typeface="Arial" panose="020B0604020202020204" pitchFamily="34" charset="0"/>
              </a:rPr>
              <a:t>ticket </a:t>
            </a:r>
            <a:r>
              <a:rPr lang="en-US" dirty="0" smtClean="0">
                <a:solidFill>
                  <a:srgbClr val="333333"/>
                </a:solidFill>
                <a:latin typeface="Arial" panose="020B0604020202020204" pitchFamily="34" charset="0"/>
                <a:cs typeface="Arial" panose="020B0604020202020204" pitchFamily="34" charset="0"/>
              </a:rPr>
              <a:t>issues faster</a:t>
            </a:r>
          </a:p>
          <a:p>
            <a:pPr marL="285750" indent="-285750" defTabSz="457200">
              <a:buFont typeface="Wingdings" panose="05000000000000000000" pitchFamily="2" charset="2"/>
              <a:buChar char="§"/>
            </a:pPr>
            <a:r>
              <a:rPr lang="en-US" dirty="0" smtClean="0">
                <a:solidFill>
                  <a:srgbClr val="333333"/>
                </a:solidFill>
                <a:latin typeface="Arial" panose="020B0604020202020204" pitchFamily="34" charset="0"/>
                <a:cs typeface="Arial" panose="020B0604020202020204" pitchFamily="34" charset="0"/>
              </a:rPr>
              <a:t>Fix/update substructure </a:t>
            </a:r>
            <a:r>
              <a:rPr lang="en-US" dirty="0">
                <a:solidFill>
                  <a:srgbClr val="333333"/>
                </a:solidFill>
                <a:latin typeface="Arial" panose="020B0604020202020204" pitchFamily="34" charset="0"/>
                <a:cs typeface="Arial" panose="020B0604020202020204" pitchFamily="34" charset="0"/>
              </a:rPr>
              <a:t>design tools </a:t>
            </a:r>
            <a:endParaRPr lang="en-US" dirty="0" smtClean="0">
              <a:solidFill>
                <a:srgbClr val="333333"/>
              </a:solidFill>
              <a:latin typeface="Arial" panose="020B0604020202020204" pitchFamily="34" charset="0"/>
              <a:cs typeface="Arial" panose="020B0604020202020204" pitchFamily="34" charset="0"/>
            </a:endParaRPr>
          </a:p>
          <a:p>
            <a:pPr marL="285750" indent="-285750" defTabSz="457200">
              <a:buFont typeface="Wingdings" panose="05000000000000000000" pitchFamily="2" charset="2"/>
              <a:buChar char="§"/>
            </a:pPr>
            <a:r>
              <a:rPr lang="en-US" dirty="0" smtClean="0">
                <a:solidFill>
                  <a:srgbClr val="333333"/>
                </a:solidFill>
                <a:latin typeface="Arial" panose="020B0604020202020204" pitchFamily="34" charset="0"/>
                <a:cs typeface="Arial" panose="020B0604020202020204" pitchFamily="34" charset="0"/>
              </a:rPr>
              <a:t>Ensure 3D </a:t>
            </a:r>
            <a:r>
              <a:rPr lang="en-US" dirty="0">
                <a:solidFill>
                  <a:srgbClr val="333333"/>
                </a:solidFill>
                <a:latin typeface="Arial" panose="020B0604020202020204" pitchFamily="34" charset="0"/>
                <a:cs typeface="Arial" panose="020B0604020202020204" pitchFamily="34" charset="0"/>
              </a:rPr>
              <a:t>FE analyses </a:t>
            </a:r>
            <a:r>
              <a:rPr lang="en-US" dirty="0" smtClean="0">
                <a:solidFill>
                  <a:srgbClr val="333333"/>
                </a:solidFill>
                <a:latin typeface="Arial" panose="020B0604020202020204" pitchFamily="34" charset="0"/>
                <a:cs typeface="Arial" panose="020B0604020202020204" pitchFamily="34" charset="0"/>
              </a:rPr>
              <a:t>take advantage of all available computer resources</a:t>
            </a:r>
          </a:p>
          <a:p>
            <a:pPr defTabSz="457200"/>
            <a:r>
              <a:rPr lang="en-US" sz="1600" b="1" dirty="0">
                <a:solidFill>
                  <a:srgbClr val="333333"/>
                </a:solidFill>
                <a:latin typeface="Arial" panose="020B0604020202020204" pitchFamily="34" charset="0"/>
                <a:cs typeface="Arial" panose="020B0604020202020204" pitchFamily="34" charset="0"/>
              </a:rPr>
              <a:t>Support</a:t>
            </a:r>
          </a:p>
          <a:p>
            <a:pPr marL="285750" indent="-285750" defTabSz="457200">
              <a:buFont typeface="Wingdings" panose="05000000000000000000" pitchFamily="2" charset="2"/>
              <a:buChar char="§"/>
            </a:pPr>
            <a:r>
              <a:rPr lang="en-US" dirty="0">
                <a:solidFill>
                  <a:srgbClr val="333333"/>
                </a:solidFill>
                <a:latin typeface="Arial" panose="020B0604020202020204" pitchFamily="34" charset="0"/>
                <a:cs typeface="Arial" panose="020B0604020202020204" pitchFamily="34" charset="0"/>
              </a:rPr>
              <a:t>Consultants using the software </a:t>
            </a:r>
            <a:r>
              <a:rPr lang="en-US" dirty="0" smtClean="0">
                <a:solidFill>
                  <a:srgbClr val="333333"/>
                </a:solidFill>
                <a:latin typeface="Arial" panose="020B0604020202020204" pitchFamily="34" charset="0"/>
                <a:cs typeface="Arial" panose="020B0604020202020204" pitchFamily="34" charset="0"/>
              </a:rPr>
              <a:t>should </a:t>
            </a:r>
            <a:r>
              <a:rPr lang="en-US" dirty="0">
                <a:solidFill>
                  <a:srgbClr val="333333"/>
                </a:solidFill>
                <a:latin typeface="Arial" panose="020B0604020202020204" pitchFamily="34" charset="0"/>
                <a:cs typeface="Arial" panose="020B0604020202020204" pitchFamily="34" charset="0"/>
              </a:rPr>
              <a:t>have access to </a:t>
            </a:r>
            <a:r>
              <a:rPr lang="en-US" dirty="0" smtClean="0">
                <a:solidFill>
                  <a:srgbClr val="333333"/>
                </a:solidFill>
                <a:latin typeface="Arial" panose="020B0604020202020204" pitchFamily="34" charset="0"/>
                <a:cs typeface="Arial" panose="020B0604020202020204" pitchFamily="34" charset="0"/>
              </a:rPr>
              <a:t>Baker </a:t>
            </a:r>
            <a:r>
              <a:rPr lang="en-US" dirty="0">
                <a:solidFill>
                  <a:srgbClr val="333333"/>
                </a:solidFill>
                <a:latin typeface="Arial" panose="020B0604020202020204" pitchFamily="34" charset="0"/>
                <a:cs typeface="Arial" panose="020B0604020202020204" pitchFamily="34" charset="0"/>
              </a:rPr>
              <a:t>for support rather </a:t>
            </a:r>
            <a:r>
              <a:rPr lang="en-US" dirty="0" smtClean="0">
                <a:solidFill>
                  <a:srgbClr val="333333"/>
                </a:solidFill>
                <a:latin typeface="Arial" panose="020B0604020202020204" pitchFamily="34" charset="0"/>
                <a:cs typeface="Arial" panose="020B0604020202020204" pitchFamily="34" charset="0"/>
              </a:rPr>
              <a:t>then being </a:t>
            </a:r>
            <a:r>
              <a:rPr lang="en-US" dirty="0">
                <a:solidFill>
                  <a:srgbClr val="333333"/>
                </a:solidFill>
                <a:latin typeface="Arial" panose="020B0604020202020204" pitchFamily="34" charset="0"/>
                <a:cs typeface="Arial" panose="020B0604020202020204" pitchFamily="34" charset="0"/>
              </a:rPr>
              <a:t>required to route support issues through their sponsoring </a:t>
            </a:r>
            <a:r>
              <a:rPr lang="en-US" dirty="0" smtClean="0">
                <a:solidFill>
                  <a:srgbClr val="333333"/>
                </a:solidFill>
                <a:latin typeface="Arial" panose="020B0604020202020204" pitchFamily="34" charset="0"/>
                <a:cs typeface="Arial" panose="020B0604020202020204" pitchFamily="34" charset="0"/>
              </a:rPr>
              <a:t>DOT</a:t>
            </a:r>
            <a:endParaRPr lang="en-US" dirty="0">
              <a:solidFill>
                <a:srgbClr val="333333"/>
              </a:solidFill>
              <a:latin typeface="Arial" panose="020B0604020202020204" pitchFamily="34" charset="0"/>
              <a:cs typeface="Arial" panose="020B0604020202020204" pitchFamily="34" charset="0"/>
            </a:endParaRPr>
          </a:p>
          <a:p>
            <a:pPr marL="285750" indent="-285750" defTabSz="457200">
              <a:buFont typeface="Wingdings" panose="05000000000000000000" pitchFamily="2" charset="2"/>
              <a:buChar char="§"/>
            </a:pPr>
            <a:r>
              <a:rPr lang="en-US" dirty="0" smtClean="0">
                <a:solidFill>
                  <a:srgbClr val="333333"/>
                </a:solidFill>
                <a:latin typeface="Arial" panose="020B0604020202020204" pitchFamily="34" charset="0"/>
                <a:cs typeface="Arial" panose="020B0604020202020204" pitchFamily="34" charset="0"/>
              </a:rPr>
              <a:t>Improve reliability in generating and maintaining load </a:t>
            </a:r>
            <a:r>
              <a:rPr lang="en-US" dirty="0">
                <a:solidFill>
                  <a:srgbClr val="333333"/>
                </a:solidFill>
                <a:latin typeface="Arial" panose="020B0604020202020204" pitchFamily="34" charset="0"/>
                <a:cs typeface="Arial" panose="020B0604020202020204" pitchFamily="34" charset="0"/>
              </a:rPr>
              <a:t>rating tool precomputed </a:t>
            </a:r>
            <a:r>
              <a:rPr lang="en-US" dirty="0" smtClean="0">
                <a:solidFill>
                  <a:srgbClr val="333333"/>
                </a:solidFill>
                <a:latin typeface="Arial" panose="020B0604020202020204" pitchFamily="34" charset="0"/>
                <a:cs typeface="Arial" panose="020B0604020202020204" pitchFamily="34" charset="0"/>
              </a:rPr>
              <a:t>data</a:t>
            </a:r>
          </a:p>
          <a:p>
            <a:pPr marL="285750" indent="-285750" defTabSz="457200">
              <a:buFont typeface="Wingdings" panose="05000000000000000000" pitchFamily="2" charset="2"/>
              <a:buChar char="§"/>
            </a:pPr>
            <a:r>
              <a:rPr lang="en-US" dirty="0" smtClean="0">
                <a:solidFill>
                  <a:srgbClr val="333333"/>
                </a:solidFill>
                <a:latin typeface="Arial" panose="020B0604020202020204" pitchFamily="34" charset="0"/>
                <a:cs typeface="Arial" panose="020B0604020202020204" pitchFamily="34" charset="0"/>
              </a:rPr>
              <a:t>Ability </a:t>
            </a:r>
            <a:r>
              <a:rPr lang="en-US" dirty="0">
                <a:solidFill>
                  <a:srgbClr val="333333"/>
                </a:solidFill>
                <a:latin typeface="Arial" panose="020B0604020202020204" pitchFamily="34" charset="0"/>
                <a:cs typeface="Arial" panose="020B0604020202020204" pitchFamily="34" charset="0"/>
              </a:rPr>
              <a:t>to cut and paste multiple inputs from Excel, or even between inputs (currently this is limited to being able to paste into a single input box)</a:t>
            </a:r>
          </a:p>
          <a:p>
            <a:pPr defTabSz="457200"/>
            <a:r>
              <a:rPr lang="en-US" sz="1600" b="1" dirty="0" smtClean="0">
                <a:solidFill>
                  <a:srgbClr val="333333"/>
                </a:solidFill>
                <a:latin typeface="Arial" panose="020B0604020202020204" pitchFamily="34" charset="0"/>
                <a:cs typeface="Arial" panose="020B0604020202020204" pitchFamily="34" charset="0"/>
              </a:rPr>
              <a:t>Functionality</a:t>
            </a:r>
            <a:endParaRPr lang="en-US" sz="1600" b="1" dirty="0">
              <a:solidFill>
                <a:srgbClr val="333333"/>
              </a:solidFill>
              <a:latin typeface="Arial" panose="020B0604020202020204" pitchFamily="34" charset="0"/>
              <a:cs typeface="Arial" panose="020B0604020202020204" pitchFamily="34" charset="0"/>
            </a:endParaRPr>
          </a:p>
          <a:p>
            <a:pPr marL="285750" indent="-285750" defTabSz="457200">
              <a:buFont typeface="Wingdings" panose="05000000000000000000" pitchFamily="2" charset="2"/>
              <a:buChar char="§"/>
            </a:pPr>
            <a:r>
              <a:rPr lang="en-US" dirty="0">
                <a:solidFill>
                  <a:srgbClr val="333333"/>
                </a:solidFill>
                <a:latin typeface="Arial" panose="020B0604020202020204" pitchFamily="34" charset="0"/>
                <a:cs typeface="Arial" panose="020B0604020202020204" pitchFamily="34" charset="0"/>
              </a:rPr>
              <a:t>Make the design materials simple but effective</a:t>
            </a:r>
          </a:p>
          <a:p>
            <a:pPr marL="285750" indent="-285750" defTabSz="457200">
              <a:buFont typeface="Wingdings" panose="05000000000000000000" pitchFamily="2" charset="2"/>
              <a:buChar char="§"/>
            </a:pPr>
            <a:r>
              <a:rPr lang="en-US" dirty="0">
                <a:solidFill>
                  <a:srgbClr val="333333"/>
                </a:solidFill>
                <a:latin typeface="Arial" panose="020B0604020202020204" pitchFamily="34" charset="0"/>
                <a:cs typeface="Arial" panose="020B0604020202020204" pitchFamily="34" charset="0"/>
              </a:rPr>
              <a:t>Provide the ability to generate permit rating factors for Service I for concrete </a:t>
            </a:r>
            <a:r>
              <a:rPr lang="en-US" dirty="0" smtClean="0">
                <a:solidFill>
                  <a:srgbClr val="333333"/>
                </a:solidFill>
                <a:latin typeface="Arial" panose="020B0604020202020204" pitchFamily="34" charset="0"/>
                <a:cs typeface="Arial" panose="020B0604020202020204" pitchFamily="34" charset="0"/>
              </a:rPr>
              <a:t>structures</a:t>
            </a:r>
          </a:p>
          <a:p>
            <a:pPr marL="285750" indent="-285750" defTabSz="457200">
              <a:buFont typeface="Wingdings" panose="05000000000000000000" pitchFamily="2" charset="2"/>
              <a:buChar char="§"/>
            </a:pPr>
            <a:r>
              <a:rPr lang="en-US" dirty="0">
                <a:solidFill>
                  <a:srgbClr val="333333"/>
                </a:solidFill>
                <a:latin typeface="Arial" panose="020B0604020202020204" pitchFamily="34" charset="0"/>
                <a:cs typeface="Arial" panose="020B0604020202020204" pitchFamily="34" charset="0"/>
              </a:rPr>
              <a:t>When modeling single angles for </a:t>
            </a:r>
            <a:r>
              <a:rPr lang="en-US" dirty="0" smtClean="0">
                <a:solidFill>
                  <a:srgbClr val="333333"/>
                </a:solidFill>
                <a:latin typeface="Arial" panose="020B0604020202020204" pitchFamily="34" charset="0"/>
                <a:cs typeface="Arial" panose="020B0604020202020204" pitchFamily="34" charset="0"/>
              </a:rPr>
              <a:t>diaphragms, </a:t>
            </a:r>
            <a:r>
              <a:rPr lang="en-US" dirty="0">
                <a:solidFill>
                  <a:srgbClr val="333333"/>
                </a:solidFill>
                <a:latin typeface="Arial" panose="020B0604020202020204" pitchFamily="34" charset="0"/>
                <a:cs typeface="Arial" panose="020B0604020202020204" pitchFamily="34" charset="0"/>
              </a:rPr>
              <a:t>provide the ability to reduce the stiffness of those members in accordance with BDS Article 4.6.3.3.4 &amp; C4.6.3.3.4 </a:t>
            </a:r>
          </a:p>
          <a:p>
            <a:pPr marL="285750" indent="-285750" defTabSz="457200">
              <a:buFont typeface="Wingdings" panose="05000000000000000000" pitchFamily="2" charset="2"/>
              <a:buChar char="§"/>
            </a:pPr>
            <a:endParaRPr lang="en-US" dirty="0">
              <a:solidFill>
                <a:srgbClr val="333333"/>
              </a:solidFill>
              <a:latin typeface="Arial" panose="020B0604020202020204" pitchFamily="34" charset="0"/>
              <a:cs typeface="Arial" panose="020B0604020202020204" pitchFamily="34" charset="0"/>
            </a:endParaRPr>
          </a:p>
          <a:p>
            <a:pPr marL="285750" indent="-285750" defTabSz="457200">
              <a:buFont typeface="Wingdings" panose="05000000000000000000" pitchFamily="2" charset="2"/>
              <a:buChar char="§"/>
            </a:pPr>
            <a:endParaRPr lang="en-US" dirty="0">
              <a:solidFill>
                <a:srgbClr val="333333"/>
              </a:solidFill>
              <a:latin typeface="Arial" panose="020B0604020202020204" pitchFamily="34" charset="0"/>
              <a:cs typeface="Arial" panose="020B0604020202020204" pitchFamily="34" charset="0"/>
            </a:endParaRPr>
          </a:p>
          <a:p>
            <a:pPr marL="285750" indent="-285750" defTabSz="457200">
              <a:buFont typeface="Wingdings" panose="05000000000000000000" pitchFamily="2" charset="2"/>
              <a:buChar char="§"/>
            </a:pPr>
            <a:endParaRPr lang="en-US" sz="1600" dirty="0">
              <a:solidFill>
                <a:srgbClr val="333333"/>
              </a:solidFill>
              <a:latin typeface="Arial" panose="020B0604020202020204" pitchFamily="34" charset="0"/>
              <a:cs typeface="Arial" panose="020B0604020202020204" pitchFamily="34" charset="0"/>
            </a:endParaRPr>
          </a:p>
        </p:txBody>
      </p:sp>
      <p:sp>
        <p:nvSpPr>
          <p:cNvPr id="7" name="TextBox 6"/>
          <p:cNvSpPr txBox="1"/>
          <p:nvPr/>
        </p:nvSpPr>
        <p:spPr>
          <a:xfrm>
            <a:off x="8192279" y="911396"/>
            <a:ext cx="1073021" cy="430887"/>
          </a:xfrm>
          <a:prstGeom prst="rect">
            <a:avLst/>
          </a:prstGeom>
          <a:noFill/>
        </p:spPr>
        <p:txBody>
          <a:bodyPr wrap="square" rtlCol="0">
            <a:spAutoFit/>
          </a:bodyPr>
          <a:lstStyle/>
          <a:p>
            <a:pPr defTabSz="457200"/>
            <a:r>
              <a:rPr lang="en-US" sz="2200" b="1" dirty="0">
                <a:solidFill>
                  <a:srgbClr val="8BAB42">
                    <a:lumMod val="75000"/>
                  </a:srgbClr>
                </a:solidFill>
              </a:rPr>
              <a:t>   ALL</a:t>
            </a:r>
          </a:p>
        </p:txBody>
      </p:sp>
    </p:spTree>
    <p:extLst>
      <p:ext uri="{BB962C8B-B14F-4D97-AF65-F5344CB8AC3E}">
        <p14:creationId xmlns:p14="http://schemas.microsoft.com/office/powerpoint/2010/main" val="10872263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516" y="968840"/>
            <a:ext cx="8390572" cy="857250"/>
          </a:xfrm>
        </p:spPr>
        <p:txBody>
          <a:bodyPr>
            <a:normAutofit fontScale="90000"/>
          </a:bodyPr>
          <a:lstStyle/>
          <a:p>
            <a:r>
              <a:rPr lang="en-US" dirty="0" smtClean="0"/>
              <a:t>Specific </a:t>
            </a:r>
            <a:r>
              <a:rPr lang="en-US" dirty="0"/>
              <a:t>comments </a:t>
            </a:r>
            <a:r>
              <a:rPr lang="en-US" dirty="0" smtClean="0"/>
              <a:t>to </a:t>
            </a:r>
            <a:r>
              <a:rPr lang="en-US" dirty="0"/>
              <a:t>share with the AASHTOWare Bridge Task Force and/or </a:t>
            </a:r>
            <a:r>
              <a:rPr lang="en-US" dirty="0" smtClean="0"/>
              <a:t>AASHTO</a:t>
            </a:r>
            <a:br>
              <a:rPr lang="en-US" dirty="0" smtClean="0"/>
            </a:br>
            <a:endParaRPr lang="en-US" dirty="0"/>
          </a:p>
        </p:txBody>
      </p:sp>
      <p:sp>
        <p:nvSpPr>
          <p:cNvPr id="6" name="Rectangle 5"/>
          <p:cNvSpPr/>
          <p:nvPr/>
        </p:nvSpPr>
        <p:spPr>
          <a:xfrm>
            <a:off x="95928" y="1677966"/>
            <a:ext cx="8775929" cy="4955203"/>
          </a:xfrm>
          <a:prstGeom prst="rect">
            <a:avLst/>
          </a:prstGeom>
        </p:spPr>
        <p:txBody>
          <a:bodyPr wrap="square">
            <a:spAutoFit/>
          </a:bodyPr>
          <a:lstStyle/>
          <a:p>
            <a:pPr marL="285750" indent="-285750" defTabSz="457200">
              <a:buFont typeface="Wingdings" panose="05000000000000000000" pitchFamily="2" charset="2"/>
              <a:buChar char="§"/>
            </a:pPr>
            <a:r>
              <a:rPr lang="en-US" dirty="0" smtClean="0">
                <a:solidFill>
                  <a:srgbClr val="333333"/>
                </a:solidFill>
                <a:latin typeface="Arial" panose="020B0604020202020204" pitchFamily="34" charset="0"/>
                <a:cs typeface="Arial" panose="020B0604020202020204" pitchFamily="34" charset="0"/>
              </a:rPr>
              <a:t>Ability to </a:t>
            </a:r>
            <a:r>
              <a:rPr lang="en-US" dirty="0">
                <a:solidFill>
                  <a:srgbClr val="333333"/>
                </a:solidFill>
                <a:latin typeface="Arial" panose="020B0604020202020204" pitchFamily="34" charset="0"/>
                <a:cs typeface="Arial" panose="020B0604020202020204" pitchFamily="34" charset="0"/>
              </a:rPr>
              <a:t>completely save results </a:t>
            </a:r>
            <a:r>
              <a:rPr lang="en-US" dirty="0" smtClean="0">
                <a:solidFill>
                  <a:srgbClr val="333333"/>
                </a:solidFill>
                <a:latin typeface="Arial" panose="020B0604020202020204" pitchFamily="34" charset="0"/>
                <a:cs typeface="Arial" panose="020B0604020202020204" pitchFamily="34" charset="0"/>
              </a:rPr>
              <a:t>(major time </a:t>
            </a:r>
            <a:r>
              <a:rPr lang="en-US" dirty="0">
                <a:solidFill>
                  <a:srgbClr val="333333"/>
                </a:solidFill>
                <a:latin typeface="Arial" panose="020B0604020202020204" pitchFamily="34" charset="0"/>
                <a:cs typeface="Arial" panose="020B0604020202020204" pitchFamily="34" charset="0"/>
              </a:rPr>
              <a:t>saver rather than needing to re-run the </a:t>
            </a:r>
            <a:r>
              <a:rPr lang="en-US" dirty="0" smtClean="0">
                <a:solidFill>
                  <a:srgbClr val="333333"/>
                </a:solidFill>
                <a:latin typeface="Arial" panose="020B0604020202020204" pitchFamily="34" charset="0"/>
                <a:cs typeface="Arial" panose="020B0604020202020204" pitchFamily="34" charset="0"/>
              </a:rPr>
              <a:t>rating</a:t>
            </a:r>
            <a:r>
              <a:rPr lang="en-US" dirty="0">
                <a:solidFill>
                  <a:srgbClr val="333333"/>
                </a:solidFill>
                <a:latin typeface="Arial" panose="020B0604020202020204" pitchFamily="34" charset="0"/>
                <a:cs typeface="Arial" panose="020B0604020202020204" pitchFamily="34" charset="0"/>
              </a:rPr>
              <a:t>)</a:t>
            </a:r>
            <a:endParaRPr lang="en-US" dirty="0" smtClean="0">
              <a:solidFill>
                <a:srgbClr val="333333"/>
              </a:solidFill>
              <a:latin typeface="Arial" panose="020B0604020202020204" pitchFamily="34" charset="0"/>
              <a:cs typeface="Arial" panose="020B0604020202020204" pitchFamily="34" charset="0"/>
            </a:endParaRPr>
          </a:p>
          <a:p>
            <a:pPr marL="285750" indent="-285750" defTabSz="457200">
              <a:buFont typeface="Wingdings" panose="05000000000000000000" pitchFamily="2" charset="2"/>
              <a:buChar char="§"/>
            </a:pPr>
            <a:r>
              <a:rPr lang="en-US" dirty="0" smtClean="0">
                <a:solidFill>
                  <a:srgbClr val="333333"/>
                </a:solidFill>
                <a:latin typeface="Arial" panose="020B0604020202020204" pitchFamily="34" charset="0"/>
                <a:cs typeface="Arial" panose="020B0604020202020204" pitchFamily="34" charset="0"/>
              </a:rPr>
              <a:t>Make the </a:t>
            </a:r>
            <a:r>
              <a:rPr lang="en-US" dirty="0">
                <a:solidFill>
                  <a:srgbClr val="333333"/>
                </a:solidFill>
                <a:latin typeface="Arial" panose="020B0604020202020204" pitchFamily="34" charset="0"/>
                <a:cs typeface="Arial" panose="020B0604020202020204" pitchFamily="34" charset="0"/>
              </a:rPr>
              <a:t>LRFR method </a:t>
            </a:r>
            <a:r>
              <a:rPr lang="en-US" dirty="0" smtClean="0">
                <a:solidFill>
                  <a:srgbClr val="333333"/>
                </a:solidFill>
                <a:latin typeface="Arial" panose="020B0604020202020204" pitchFamily="34" charset="0"/>
                <a:cs typeface="Arial" panose="020B0604020202020204" pitchFamily="34" charset="0"/>
              </a:rPr>
              <a:t>a higher </a:t>
            </a:r>
            <a:r>
              <a:rPr lang="en-US" dirty="0">
                <a:solidFill>
                  <a:srgbClr val="333333"/>
                </a:solidFill>
                <a:latin typeface="Arial" panose="020B0604020202020204" pitchFamily="34" charset="0"/>
                <a:cs typeface="Arial" panose="020B0604020202020204" pitchFamily="34" charset="0"/>
              </a:rPr>
              <a:t>priority </a:t>
            </a:r>
            <a:r>
              <a:rPr lang="en-US" dirty="0" smtClean="0">
                <a:solidFill>
                  <a:srgbClr val="333333"/>
                </a:solidFill>
                <a:latin typeface="Arial" panose="020B0604020202020204" pitchFamily="34" charset="0"/>
                <a:cs typeface="Arial" panose="020B0604020202020204" pitchFamily="34" charset="0"/>
              </a:rPr>
              <a:t>when member agency LFR enhancements </a:t>
            </a:r>
            <a:r>
              <a:rPr lang="en-US" dirty="0">
                <a:solidFill>
                  <a:srgbClr val="333333"/>
                </a:solidFill>
                <a:latin typeface="Arial" panose="020B0604020202020204" pitchFamily="34" charset="0"/>
                <a:cs typeface="Arial" panose="020B0604020202020204" pitchFamily="34" charset="0"/>
              </a:rPr>
              <a:t>are made to the </a:t>
            </a:r>
            <a:r>
              <a:rPr lang="en-US" dirty="0" smtClean="0">
                <a:solidFill>
                  <a:srgbClr val="333333"/>
                </a:solidFill>
                <a:latin typeface="Arial" panose="020B0604020202020204" pitchFamily="34" charset="0"/>
                <a:cs typeface="Arial" panose="020B0604020202020204" pitchFamily="34" charset="0"/>
              </a:rPr>
              <a:t>software. The Task Force should also fund the LRFR </a:t>
            </a:r>
            <a:r>
              <a:rPr lang="en-US" dirty="0">
                <a:solidFill>
                  <a:srgbClr val="333333"/>
                </a:solidFill>
                <a:latin typeface="Arial" panose="020B0604020202020204" pitchFamily="34" charset="0"/>
                <a:cs typeface="Arial" panose="020B0604020202020204" pitchFamily="34" charset="0"/>
              </a:rPr>
              <a:t>feature </a:t>
            </a:r>
            <a:r>
              <a:rPr lang="en-US" dirty="0" smtClean="0">
                <a:solidFill>
                  <a:srgbClr val="333333"/>
                </a:solidFill>
                <a:latin typeface="Arial" panose="020B0604020202020204" pitchFamily="34" charset="0"/>
                <a:cs typeface="Arial" panose="020B0604020202020204" pitchFamily="34" charset="0"/>
              </a:rPr>
              <a:t>in the </a:t>
            </a:r>
            <a:r>
              <a:rPr lang="en-US" dirty="0">
                <a:solidFill>
                  <a:srgbClr val="333333"/>
                </a:solidFill>
                <a:latin typeface="Arial" panose="020B0604020202020204" pitchFamily="34" charset="0"/>
                <a:cs typeface="Arial" panose="020B0604020202020204" pitchFamily="34" charset="0"/>
              </a:rPr>
              <a:t>enhancement</a:t>
            </a:r>
            <a:r>
              <a:rPr lang="en-US" dirty="0" smtClean="0">
                <a:solidFill>
                  <a:srgbClr val="333333"/>
                </a:solidFill>
                <a:latin typeface="Arial" panose="020B0604020202020204" pitchFamily="34" charset="0"/>
                <a:cs typeface="Arial" panose="020B0604020202020204" pitchFamily="34" charset="0"/>
              </a:rPr>
              <a:t>.</a:t>
            </a:r>
          </a:p>
          <a:p>
            <a:pPr marL="285750" indent="-285750" defTabSz="457200">
              <a:buFont typeface="Wingdings" panose="05000000000000000000" pitchFamily="2" charset="2"/>
              <a:buChar char="§"/>
            </a:pPr>
            <a:r>
              <a:rPr lang="en-US" dirty="0">
                <a:solidFill>
                  <a:srgbClr val="333333"/>
                </a:solidFill>
                <a:latin typeface="Arial" panose="020B0604020202020204" pitchFamily="34" charset="0"/>
                <a:cs typeface="Arial" panose="020B0604020202020204" pitchFamily="34" charset="0"/>
              </a:rPr>
              <a:t>Reporting features are a high priority</a:t>
            </a:r>
            <a:r>
              <a:rPr lang="en-US" dirty="0" smtClean="0">
                <a:solidFill>
                  <a:srgbClr val="333333"/>
                </a:solidFill>
                <a:latin typeface="Arial" panose="020B0604020202020204" pitchFamily="34" charset="0"/>
                <a:cs typeface="Arial" panose="020B0604020202020204" pitchFamily="34" charset="0"/>
              </a:rPr>
              <a:t>.</a:t>
            </a:r>
          </a:p>
          <a:p>
            <a:pPr defTabSz="457200"/>
            <a:r>
              <a:rPr lang="en-US" sz="1600" b="1" dirty="0">
                <a:solidFill>
                  <a:srgbClr val="333333"/>
                </a:solidFill>
                <a:latin typeface="Arial" panose="020B0604020202020204" pitchFamily="34" charset="0"/>
                <a:cs typeface="Arial" panose="020B0604020202020204" pitchFamily="34" charset="0"/>
              </a:rPr>
              <a:t>Kudos</a:t>
            </a:r>
          </a:p>
          <a:p>
            <a:pPr marL="285750" indent="-285750" defTabSz="457200">
              <a:buFont typeface="Wingdings" panose="05000000000000000000" pitchFamily="2" charset="2"/>
              <a:buChar char="§"/>
            </a:pPr>
            <a:r>
              <a:rPr lang="en-US" dirty="0">
                <a:solidFill>
                  <a:srgbClr val="333333"/>
                </a:solidFill>
                <a:latin typeface="Arial" panose="020B0604020202020204" pitchFamily="34" charset="0"/>
                <a:cs typeface="Arial" panose="020B0604020202020204" pitchFamily="34" charset="0"/>
              </a:rPr>
              <a:t>Thanks for your time and work to continue to improve and update BrDR.</a:t>
            </a:r>
          </a:p>
          <a:p>
            <a:pPr marL="285750" indent="-285750" defTabSz="457200">
              <a:buFont typeface="Wingdings" panose="05000000000000000000" pitchFamily="2" charset="2"/>
              <a:buChar char="§"/>
            </a:pPr>
            <a:r>
              <a:rPr lang="en-US" dirty="0">
                <a:solidFill>
                  <a:srgbClr val="333333"/>
                </a:solidFill>
                <a:latin typeface="Arial" panose="020B0604020202020204" pitchFamily="34" charset="0"/>
                <a:cs typeface="Arial" panose="020B0604020202020204" pitchFamily="34" charset="0"/>
              </a:rPr>
              <a:t>Have done a great job in enhancing the software over time</a:t>
            </a:r>
          </a:p>
          <a:p>
            <a:pPr marL="285750" indent="-285750" defTabSz="457200">
              <a:buFont typeface="Wingdings" panose="05000000000000000000" pitchFamily="2" charset="2"/>
              <a:buChar char="§"/>
            </a:pPr>
            <a:r>
              <a:rPr lang="en-US" dirty="0">
                <a:solidFill>
                  <a:srgbClr val="333333"/>
                </a:solidFill>
                <a:latin typeface="Arial" panose="020B0604020202020204" pitchFamily="34" charset="0"/>
                <a:cs typeface="Arial" panose="020B0604020202020204" pitchFamily="34" charset="0"/>
              </a:rPr>
              <a:t>We think you are doing a great job!  The </a:t>
            </a:r>
            <a:r>
              <a:rPr lang="en-US" dirty="0" err="1">
                <a:solidFill>
                  <a:srgbClr val="333333"/>
                </a:solidFill>
                <a:latin typeface="Arial" panose="020B0604020202020204" pitchFamily="34" charset="0"/>
                <a:cs typeface="Arial" panose="020B0604020202020204" pitchFamily="34" charset="0"/>
              </a:rPr>
              <a:t>BrR</a:t>
            </a:r>
            <a:r>
              <a:rPr lang="en-US" dirty="0">
                <a:solidFill>
                  <a:srgbClr val="333333"/>
                </a:solidFill>
                <a:latin typeface="Arial" panose="020B0604020202020204" pitchFamily="34" charset="0"/>
                <a:cs typeface="Arial" panose="020B0604020202020204" pitchFamily="34" charset="0"/>
              </a:rPr>
              <a:t> software is our go-to tool and we look forward to working with it and benefiting from the continual improvements/enhancements long into the future.  Thank you!</a:t>
            </a:r>
          </a:p>
          <a:p>
            <a:pPr marL="285750" indent="-285750" defTabSz="457200">
              <a:buFont typeface="Wingdings" panose="05000000000000000000" pitchFamily="2" charset="2"/>
              <a:buChar char="§"/>
            </a:pPr>
            <a:endParaRPr lang="en-US" dirty="0">
              <a:solidFill>
                <a:srgbClr val="333333"/>
              </a:solidFill>
              <a:latin typeface="Arial" panose="020B0604020202020204" pitchFamily="34" charset="0"/>
              <a:cs typeface="Arial" panose="020B0604020202020204" pitchFamily="34" charset="0"/>
            </a:endParaRPr>
          </a:p>
          <a:p>
            <a:pPr marL="285750" indent="-285750" defTabSz="457200">
              <a:buFont typeface="Wingdings" panose="05000000000000000000" pitchFamily="2" charset="2"/>
              <a:buChar char="§"/>
            </a:pPr>
            <a:endParaRPr lang="en-US" dirty="0">
              <a:solidFill>
                <a:srgbClr val="333333"/>
              </a:solidFill>
              <a:latin typeface="Arial" panose="020B0604020202020204" pitchFamily="34" charset="0"/>
              <a:cs typeface="Arial" panose="020B0604020202020204" pitchFamily="34" charset="0"/>
            </a:endParaRPr>
          </a:p>
          <a:p>
            <a:pPr marL="285750" indent="-285750" defTabSz="457200">
              <a:buFont typeface="Wingdings" panose="05000000000000000000" pitchFamily="2" charset="2"/>
              <a:buChar char="§"/>
            </a:pPr>
            <a:endParaRPr lang="en-US" dirty="0">
              <a:solidFill>
                <a:srgbClr val="333333"/>
              </a:solidFill>
              <a:latin typeface="Arial" panose="020B0604020202020204" pitchFamily="34" charset="0"/>
              <a:cs typeface="Arial" panose="020B0604020202020204" pitchFamily="34" charset="0"/>
            </a:endParaRPr>
          </a:p>
          <a:p>
            <a:pPr marL="285750" indent="-285750" defTabSz="457200">
              <a:buFont typeface="Wingdings" panose="05000000000000000000" pitchFamily="2" charset="2"/>
              <a:buChar char="§"/>
            </a:pPr>
            <a:endParaRPr lang="en-US" sz="1600" dirty="0">
              <a:solidFill>
                <a:srgbClr val="333333"/>
              </a:solidFill>
              <a:latin typeface="Arial" panose="020B0604020202020204" pitchFamily="34" charset="0"/>
              <a:cs typeface="Arial" panose="020B0604020202020204" pitchFamily="34" charset="0"/>
            </a:endParaRPr>
          </a:p>
          <a:p>
            <a:pPr marL="285750" indent="-285750" defTabSz="457200">
              <a:buFont typeface="Wingdings" panose="05000000000000000000" pitchFamily="2" charset="2"/>
              <a:buChar char="§"/>
            </a:pPr>
            <a:endParaRPr lang="en-US" sz="1600" dirty="0">
              <a:solidFill>
                <a:srgbClr val="333333"/>
              </a:solidFill>
              <a:latin typeface="Arial" panose="020B0604020202020204" pitchFamily="34" charset="0"/>
              <a:cs typeface="Arial" panose="020B0604020202020204" pitchFamily="34" charset="0"/>
            </a:endParaRPr>
          </a:p>
          <a:p>
            <a:pPr marL="285750" indent="-285750" defTabSz="457200">
              <a:buFont typeface="Wingdings" panose="05000000000000000000" pitchFamily="2" charset="2"/>
              <a:buChar char="§"/>
            </a:pPr>
            <a:endParaRPr lang="en-US" sz="1600" dirty="0">
              <a:solidFill>
                <a:srgbClr val="333333"/>
              </a:solidFill>
              <a:latin typeface="Arial" panose="020B0604020202020204" pitchFamily="34" charset="0"/>
              <a:cs typeface="Arial" panose="020B0604020202020204" pitchFamily="34" charset="0"/>
            </a:endParaRPr>
          </a:p>
        </p:txBody>
      </p:sp>
      <p:sp>
        <p:nvSpPr>
          <p:cNvPr id="4" name="TextBox 3"/>
          <p:cNvSpPr txBox="1"/>
          <p:nvPr/>
        </p:nvSpPr>
        <p:spPr>
          <a:xfrm>
            <a:off x="8192279" y="911396"/>
            <a:ext cx="1073021" cy="430887"/>
          </a:xfrm>
          <a:prstGeom prst="rect">
            <a:avLst/>
          </a:prstGeom>
          <a:noFill/>
        </p:spPr>
        <p:txBody>
          <a:bodyPr wrap="square" rtlCol="0">
            <a:spAutoFit/>
          </a:bodyPr>
          <a:lstStyle/>
          <a:p>
            <a:pPr defTabSz="457200"/>
            <a:r>
              <a:rPr lang="en-US" sz="2200" b="1" dirty="0">
                <a:solidFill>
                  <a:srgbClr val="8BAB42">
                    <a:lumMod val="75000"/>
                  </a:srgbClr>
                </a:solidFill>
              </a:rPr>
              <a:t>   ALL</a:t>
            </a:r>
          </a:p>
        </p:txBody>
      </p:sp>
    </p:spTree>
    <p:extLst>
      <p:ext uri="{BB962C8B-B14F-4D97-AF65-F5344CB8AC3E}">
        <p14:creationId xmlns:p14="http://schemas.microsoft.com/office/powerpoint/2010/main" val="2717792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204" y="1148427"/>
            <a:ext cx="8229600" cy="391272"/>
          </a:xfrm>
        </p:spPr>
        <p:txBody>
          <a:bodyPr>
            <a:normAutofit fontScale="90000"/>
          </a:bodyPr>
          <a:lstStyle/>
          <a:p>
            <a:r>
              <a:rPr sz="2200" dirty="0"/>
              <a:t>Do you wish to be contacted by a member of the AASHTOWare Bridge Task Force?</a:t>
            </a:r>
            <a:r>
              <a:rPr dirty="0"/>
              <a:t> </a:t>
            </a:r>
          </a:p>
        </p:txBody>
      </p:sp>
      <p:pic>
        <p:nvPicPr>
          <p:cNvPr id="5" name="Picture 4" descr="chart2974646440.png"/>
          <p:cNvPicPr>
            <a:picLocks noChangeAspect="1"/>
          </p:cNvPicPr>
          <p:nvPr/>
        </p:nvPicPr>
        <p:blipFill rotWithShape="1">
          <a:blip r:embed="rId2"/>
          <a:srcRect l="27252" r="26538"/>
          <a:stretch/>
        </p:blipFill>
        <p:spPr>
          <a:xfrm>
            <a:off x="1548619" y="2313538"/>
            <a:ext cx="2489981" cy="2902857"/>
          </a:xfrm>
          <a:prstGeom prst="rect">
            <a:avLst/>
          </a:prstGeom>
        </p:spPr>
      </p:pic>
      <p:sp>
        <p:nvSpPr>
          <p:cNvPr id="6" name="Rectangle 5"/>
          <p:cNvSpPr/>
          <p:nvPr/>
        </p:nvSpPr>
        <p:spPr>
          <a:xfrm>
            <a:off x="3786804" y="4800600"/>
            <a:ext cx="4572000" cy="1200329"/>
          </a:xfrm>
          <a:prstGeom prst="rect">
            <a:avLst/>
          </a:prstGeom>
        </p:spPr>
        <p:txBody>
          <a:bodyPr>
            <a:spAutoFit/>
          </a:bodyPr>
          <a:lstStyle/>
          <a:p>
            <a:r>
              <a:rPr lang="en-US" dirty="0">
                <a:latin typeface="Calibri" panose="020F0502020204030204" pitchFamily="34" charset="0"/>
                <a:ea typeface="Times New Roman" panose="02020603050405020304" pitchFamily="18" charset="0"/>
                <a:cs typeface="Times New Roman" panose="02020603050405020304" pitchFamily="18" charset="0"/>
              </a:rPr>
              <a:t>Seven (7) member agency respondents and six (6) consultant respondents requested to be contacted by a member of the AASHTOWare Bridge Task Force.</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79247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Questions / Comments?</a:t>
            </a:r>
            <a:endParaRPr lang="en-US" sz="3300" dirty="0"/>
          </a:p>
        </p:txBody>
      </p:sp>
      <p:sp>
        <p:nvSpPr>
          <p:cNvPr id="5" name="Content Placeholder 2"/>
          <p:cNvSpPr>
            <a:spLocks noGrp="1"/>
          </p:cNvSpPr>
          <p:nvPr>
            <p:ph sz="half" idx="1"/>
          </p:nvPr>
        </p:nvSpPr>
        <p:spPr>
          <a:xfrm>
            <a:off x="1219200" y="1600200"/>
            <a:ext cx="7696200" cy="5257800"/>
          </a:xfrm>
        </p:spPr>
        <p:txBody>
          <a:bodyPr>
            <a:normAutofit/>
          </a:bodyPr>
          <a:lstStyle/>
          <a:p>
            <a:endParaRPr lang="en-US" dirty="0" smtClean="0"/>
          </a:p>
          <a:p>
            <a:endParaRPr lang="en-US" dirty="0" smtClean="0"/>
          </a:p>
          <a:p>
            <a:endParaRPr lang="en-US" dirty="0" smtClean="0"/>
          </a:p>
          <a:p>
            <a:pPr lvl="1"/>
            <a:endParaRPr lang="en-US" dirty="0" smtClean="0"/>
          </a:p>
          <a:p>
            <a:endParaRPr lang="en-US" dirty="0"/>
          </a:p>
        </p:txBody>
      </p:sp>
      <p:sp>
        <p:nvSpPr>
          <p:cNvPr id="4" name="Content Placeholder 2"/>
          <p:cNvSpPr>
            <a:spLocks noGrp="1"/>
          </p:cNvSpPr>
          <p:nvPr>
            <p:ph sz="half" idx="1"/>
          </p:nvPr>
        </p:nvSpPr>
        <p:spPr>
          <a:xfrm>
            <a:off x="1143000" y="1600200"/>
            <a:ext cx="7790688" cy="5105400"/>
          </a:xfrm>
        </p:spPr>
        <p:txBody>
          <a:bodyPr>
            <a:noAutofit/>
          </a:bodyPr>
          <a:lstStyle/>
          <a:p>
            <a:endParaRPr lang="en-US" sz="2200" dirty="0"/>
          </a:p>
          <a:p>
            <a:pPr lvl="0"/>
            <a:endParaRPr lang="en-US" sz="2200" dirty="0"/>
          </a:p>
          <a:p>
            <a:pPr lvl="0"/>
            <a:endParaRPr lang="en-US" sz="2200" dirty="0"/>
          </a:p>
          <a:p>
            <a:endParaRPr lang="en-US" sz="3200" dirty="0" smtClean="0"/>
          </a:p>
          <a:p>
            <a:pPr lvl="0"/>
            <a:endParaRPr lang="en-US" sz="3100" dirty="0"/>
          </a:p>
          <a:p>
            <a:endParaRPr lang="en-US" dirty="0" smtClean="0"/>
          </a:p>
          <a:p>
            <a:pPr lvl="1"/>
            <a:endParaRPr lang="en-US" dirty="0" smtClean="0"/>
          </a:p>
          <a:p>
            <a:endParaRPr lang="en-US" dirty="0"/>
          </a:p>
        </p:txBody>
      </p:sp>
    </p:spTree>
    <p:extLst>
      <p:ext uri="{BB962C8B-B14F-4D97-AF65-F5344CB8AC3E}">
        <p14:creationId xmlns:p14="http://schemas.microsoft.com/office/powerpoint/2010/main" val="4239586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35608" y="1447800"/>
            <a:ext cx="6870192" cy="5334000"/>
          </a:xfrm>
        </p:spPr>
        <p:txBody>
          <a:bodyPr>
            <a:noAutofit/>
          </a:bodyPr>
          <a:lstStyle/>
          <a:p>
            <a:pPr marL="82296" indent="0">
              <a:buNone/>
            </a:pPr>
            <a:endParaRPr lang="en-US" sz="2200" b="1" u="sng" dirty="0" smtClean="0"/>
          </a:p>
          <a:p>
            <a:pPr marL="82296" indent="0">
              <a:buNone/>
            </a:pPr>
            <a:r>
              <a:rPr lang="en-US" sz="2200" b="1" u="sng" dirty="0" smtClean="0"/>
              <a:t>Concur</a:t>
            </a:r>
            <a:r>
              <a:rPr lang="en-US" sz="2200" dirty="0" smtClean="0"/>
              <a:t> – A majority of the AASHTO travel reimbursements will be handled via electronic input, submission, and approval.</a:t>
            </a:r>
          </a:p>
          <a:p>
            <a:r>
              <a:rPr lang="en-US" sz="2000" dirty="0" smtClean="0"/>
              <a:t>Judy Tarwater will conduct a brief Concur “how-to” session this afternoon at 4:30 for AASHTO member agency attendees.</a:t>
            </a:r>
          </a:p>
          <a:p>
            <a:pPr marL="82296" indent="0">
              <a:buNone/>
            </a:pPr>
            <a:r>
              <a:rPr lang="en-US" sz="2200" b="1" u="sng" dirty="0" smtClean="0"/>
              <a:t>Current </a:t>
            </a:r>
            <a:r>
              <a:rPr lang="en-US" sz="2200" b="1" u="sng" dirty="0"/>
              <a:t>Travel Reimbursement form on the RADBUG </a:t>
            </a:r>
            <a:r>
              <a:rPr lang="en-US" sz="2200" b="1" u="sng" dirty="0" smtClean="0"/>
              <a:t>website</a:t>
            </a:r>
          </a:p>
          <a:p>
            <a:r>
              <a:rPr lang="en-US" sz="2000" dirty="0" smtClean="0"/>
              <a:t>For those AASHTO-reimbursable attendees who require travel reimbursements to go through their agency, the manual travel expense reimbursement process may be used. </a:t>
            </a:r>
            <a:r>
              <a:rPr lang="en-US" sz="2000" dirty="0"/>
              <a:t>Sign reimbursement form, scan form and receipts, email submission to Judy </a:t>
            </a:r>
            <a:r>
              <a:rPr lang="en-US" sz="2000" dirty="0" smtClean="0"/>
              <a:t>Tarwater </a:t>
            </a:r>
            <a:r>
              <a:rPr lang="en-US" sz="2000" dirty="0" smtClean="0">
                <a:solidFill>
                  <a:srgbClr val="0070C0"/>
                </a:solidFill>
                <a:hlinkClick r:id="rId2"/>
              </a:rPr>
              <a:t>jtarwater@aashto.org</a:t>
            </a:r>
            <a:endParaRPr lang="en-US" sz="2000" dirty="0">
              <a:solidFill>
                <a:srgbClr val="0070C0"/>
              </a:solidFill>
            </a:endParaRPr>
          </a:p>
          <a:p>
            <a:pPr lvl="1"/>
            <a:endParaRPr lang="en-US" sz="2900" dirty="0" smtClean="0"/>
          </a:p>
          <a:p>
            <a:pPr lvl="1"/>
            <a:endParaRPr lang="en-US" sz="2500" dirty="0" smtClean="0"/>
          </a:p>
          <a:p>
            <a:endParaRPr lang="en-US" sz="2900" dirty="0"/>
          </a:p>
        </p:txBody>
      </p:sp>
      <p:sp>
        <p:nvSpPr>
          <p:cNvPr id="4" name="Title 1"/>
          <p:cNvSpPr>
            <a:spLocks noGrp="1"/>
          </p:cNvSpPr>
          <p:nvPr>
            <p:ph type="title"/>
          </p:nvPr>
        </p:nvSpPr>
        <p:spPr>
          <a:xfrm>
            <a:off x="1435608" y="274320"/>
            <a:ext cx="7498080" cy="1143000"/>
          </a:xfrm>
        </p:spPr>
        <p:txBody>
          <a:bodyPr>
            <a:normAutofit fontScale="90000"/>
          </a:bodyPr>
          <a:lstStyle/>
          <a:p>
            <a:r>
              <a:rPr lang="en-US" dirty="0" smtClean="0"/>
              <a:t>AASHTO Expense Reimbursements</a:t>
            </a:r>
            <a:endParaRPr lang="en-US" sz="3300" dirty="0"/>
          </a:p>
        </p:txBody>
      </p:sp>
    </p:spTree>
    <p:extLst>
      <p:ext uri="{BB962C8B-B14F-4D97-AF65-F5344CB8AC3E}">
        <p14:creationId xmlns:p14="http://schemas.microsoft.com/office/powerpoint/2010/main" val="2477643882"/>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FY2019 Bridge Design-Rating  Revenue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68386705"/>
              </p:ext>
            </p:extLst>
          </p:nvPr>
        </p:nvGraphicFramePr>
        <p:xfrm>
          <a:off x="1219200" y="1694543"/>
          <a:ext cx="749935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096000" y="1806601"/>
            <a:ext cx="1172116" cy="646331"/>
          </a:xfrm>
          <a:prstGeom prst="rect">
            <a:avLst/>
          </a:prstGeom>
          <a:noFill/>
        </p:spPr>
        <p:txBody>
          <a:bodyPr wrap="none" rtlCol="0">
            <a:spAutoFit/>
          </a:bodyPr>
          <a:lstStyle/>
          <a:p>
            <a:pPr algn="ctr"/>
            <a:r>
              <a:rPr lang="en-US" b="1" dirty="0" smtClean="0"/>
              <a:t>Design</a:t>
            </a:r>
          </a:p>
          <a:p>
            <a:r>
              <a:rPr lang="en-US" b="1" dirty="0" smtClean="0"/>
              <a:t>Licenses</a:t>
            </a:r>
          </a:p>
        </p:txBody>
      </p:sp>
      <p:sp>
        <p:nvSpPr>
          <p:cNvPr id="7" name="TextBox 6"/>
          <p:cNvSpPr txBox="1"/>
          <p:nvPr/>
        </p:nvSpPr>
        <p:spPr>
          <a:xfrm>
            <a:off x="6934200" y="4876800"/>
            <a:ext cx="1172116" cy="646331"/>
          </a:xfrm>
          <a:prstGeom prst="rect">
            <a:avLst/>
          </a:prstGeom>
          <a:noFill/>
        </p:spPr>
        <p:txBody>
          <a:bodyPr wrap="none" rtlCol="0">
            <a:spAutoFit/>
          </a:bodyPr>
          <a:lstStyle/>
          <a:p>
            <a:pPr algn="ctr"/>
            <a:r>
              <a:rPr lang="en-US" b="1" dirty="0" smtClean="0"/>
              <a:t>Rating</a:t>
            </a:r>
          </a:p>
          <a:p>
            <a:pPr algn="ctr"/>
            <a:r>
              <a:rPr lang="en-US" b="1" dirty="0" smtClean="0"/>
              <a:t>Licenses</a:t>
            </a:r>
          </a:p>
        </p:txBody>
      </p:sp>
      <p:sp>
        <p:nvSpPr>
          <p:cNvPr id="8" name="TextBox 7"/>
          <p:cNvSpPr txBox="1"/>
          <p:nvPr/>
        </p:nvSpPr>
        <p:spPr>
          <a:xfrm>
            <a:off x="1752600" y="3060744"/>
            <a:ext cx="1005403" cy="646331"/>
          </a:xfrm>
          <a:prstGeom prst="rect">
            <a:avLst/>
          </a:prstGeom>
          <a:noFill/>
        </p:spPr>
        <p:txBody>
          <a:bodyPr wrap="none" rtlCol="0">
            <a:spAutoFit/>
          </a:bodyPr>
          <a:lstStyle/>
          <a:p>
            <a:pPr algn="ctr"/>
            <a:r>
              <a:rPr lang="en-US" b="1" dirty="0" smtClean="0"/>
              <a:t>Service</a:t>
            </a:r>
          </a:p>
          <a:p>
            <a:pPr algn="ctr"/>
            <a:r>
              <a:rPr lang="en-US" b="1" dirty="0" smtClean="0"/>
              <a:t>Units</a:t>
            </a:r>
          </a:p>
        </p:txBody>
      </p:sp>
      <p:sp>
        <p:nvSpPr>
          <p:cNvPr id="9" name="TextBox 8"/>
          <p:cNvSpPr txBox="1"/>
          <p:nvPr/>
        </p:nvSpPr>
        <p:spPr>
          <a:xfrm>
            <a:off x="2362200" y="1668102"/>
            <a:ext cx="1749197" cy="923330"/>
          </a:xfrm>
          <a:prstGeom prst="rect">
            <a:avLst/>
          </a:prstGeom>
          <a:noFill/>
        </p:spPr>
        <p:txBody>
          <a:bodyPr wrap="none" rtlCol="0">
            <a:spAutoFit/>
          </a:bodyPr>
          <a:lstStyle/>
          <a:p>
            <a:pPr algn="ctr"/>
            <a:r>
              <a:rPr lang="en-US" b="1" dirty="0" smtClean="0"/>
              <a:t>BrDR</a:t>
            </a:r>
          </a:p>
          <a:p>
            <a:pPr algn="ctr"/>
            <a:r>
              <a:rPr lang="en-US" b="1" dirty="0" smtClean="0"/>
              <a:t>Modernization</a:t>
            </a:r>
          </a:p>
          <a:p>
            <a:pPr algn="ctr"/>
            <a:r>
              <a:rPr lang="en-US" b="1" dirty="0" smtClean="0"/>
              <a:t>Project</a:t>
            </a:r>
          </a:p>
        </p:txBody>
      </p:sp>
    </p:spTree>
    <p:extLst>
      <p:ext uri="{BB962C8B-B14F-4D97-AF65-F5344CB8AC3E}">
        <p14:creationId xmlns:p14="http://schemas.microsoft.com/office/powerpoint/2010/main" val="426920913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FY2018 Expenditures</a:t>
            </a:r>
            <a:endParaRPr lang="en-US" dirty="0"/>
          </a:p>
        </p:txBody>
      </p:sp>
      <p:graphicFrame>
        <p:nvGraphicFramePr>
          <p:cNvPr id="3" name="Chart 2"/>
          <p:cNvGraphicFramePr/>
          <p:nvPr>
            <p:extLst>
              <p:ext uri="{D42A27DB-BD31-4B8C-83A1-F6EECF244321}">
                <p14:modId xmlns:p14="http://schemas.microsoft.com/office/powerpoint/2010/main" val="236522952"/>
              </p:ext>
            </p:extLst>
          </p:nvPr>
        </p:nvGraphicFramePr>
        <p:xfrm>
          <a:off x="1371600" y="1524000"/>
          <a:ext cx="7391400" cy="50038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3314700" y="4412549"/>
            <a:ext cx="1752600" cy="646331"/>
          </a:xfrm>
          <a:prstGeom prst="rect">
            <a:avLst/>
          </a:prstGeom>
        </p:spPr>
        <p:txBody>
          <a:bodyPr wrap="square">
            <a:spAutoFit/>
          </a:bodyPr>
          <a:lstStyle/>
          <a:p>
            <a:pPr algn="ctr">
              <a:defRPr sz="1800" b="0" i="0" u="none" strike="noStrike" kern="1200" baseline="0">
                <a:solidFill>
                  <a:srgbClr val="000000"/>
                </a:solidFill>
                <a:latin typeface="+mn-lt"/>
                <a:ea typeface="+mn-ea"/>
                <a:cs typeface="+mn-cs"/>
              </a:defRPr>
            </a:pPr>
            <a:r>
              <a:rPr lang="en-US" dirty="0" smtClean="0"/>
              <a:t>Modernization</a:t>
            </a:r>
            <a:r>
              <a:rPr lang="en-US" dirty="0"/>
              <a:t>
</a:t>
            </a:r>
            <a:r>
              <a:rPr lang="en-US" dirty="0" smtClean="0"/>
              <a:t>64%</a:t>
            </a:r>
            <a:endParaRPr lang="en-US" dirty="0"/>
          </a:p>
        </p:txBody>
      </p:sp>
      <p:cxnSp>
        <p:nvCxnSpPr>
          <p:cNvPr id="9" name="Straight Connector 8"/>
          <p:cNvCxnSpPr/>
          <p:nvPr/>
        </p:nvCxnSpPr>
        <p:spPr>
          <a:xfrm flipH="1" flipV="1">
            <a:off x="2895600" y="2743200"/>
            <a:ext cx="13716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2732846"/>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FY2019 Expenditures</a:t>
            </a:r>
            <a:endParaRPr lang="en-US" dirty="0"/>
          </a:p>
        </p:txBody>
      </p:sp>
      <p:graphicFrame>
        <p:nvGraphicFramePr>
          <p:cNvPr id="3" name="Chart 2"/>
          <p:cNvGraphicFramePr/>
          <p:nvPr>
            <p:extLst>
              <p:ext uri="{D42A27DB-BD31-4B8C-83A1-F6EECF244321}">
                <p14:modId xmlns:p14="http://schemas.microsoft.com/office/powerpoint/2010/main" val="3433626814"/>
              </p:ext>
            </p:extLst>
          </p:nvPr>
        </p:nvGraphicFramePr>
        <p:xfrm>
          <a:off x="1371600" y="1524000"/>
          <a:ext cx="7391400" cy="50038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3314700" y="4412549"/>
            <a:ext cx="1752600" cy="646331"/>
          </a:xfrm>
          <a:prstGeom prst="rect">
            <a:avLst/>
          </a:prstGeom>
        </p:spPr>
        <p:txBody>
          <a:bodyPr wrap="square">
            <a:spAutoFit/>
          </a:bodyPr>
          <a:lstStyle/>
          <a:p>
            <a:pPr algn="ctr">
              <a:defRPr sz="1800" b="0" i="0" u="none" strike="noStrike" kern="1200" baseline="0">
                <a:solidFill>
                  <a:srgbClr val="000000"/>
                </a:solidFill>
                <a:latin typeface="+mn-lt"/>
                <a:ea typeface="+mn-ea"/>
                <a:cs typeface="+mn-cs"/>
              </a:defRPr>
            </a:pPr>
            <a:r>
              <a:rPr lang="en-US" dirty="0" smtClean="0"/>
              <a:t>Modernization</a:t>
            </a:r>
            <a:r>
              <a:rPr lang="en-US" dirty="0"/>
              <a:t>
</a:t>
            </a:r>
            <a:r>
              <a:rPr lang="en-US" dirty="0" smtClean="0"/>
              <a:t>58%</a:t>
            </a:r>
            <a:endParaRPr lang="en-US" dirty="0"/>
          </a:p>
        </p:txBody>
      </p:sp>
      <p:cxnSp>
        <p:nvCxnSpPr>
          <p:cNvPr id="9" name="Straight Connector 8"/>
          <p:cNvCxnSpPr/>
          <p:nvPr/>
        </p:nvCxnSpPr>
        <p:spPr>
          <a:xfrm flipH="1">
            <a:off x="2743200" y="2971800"/>
            <a:ext cx="15240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37195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41"/>
          <p:cNvSpPr>
            <a:spLocks noChangeArrowheads="1"/>
          </p:cNvSpPr>
          <p:nvPr/>
        </p:nvSpPr>
        <p:spPr bwMode="auto">
          <a:xfrm>
            <a:off x="114300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533400"/>
            <a:ext cx="3571961" cy="2194379"/>
          </a:xfrm>
          <a:prstGeom prst="rect">
            <a:avLst/>
          </a:prstGeom>
        </p:spPr>
      </p:pic>
      <p:sp>
        <p:nvSpPr>
          <p:cNvPr id="8" name="Title 2"/>
          <p:cNvSpPr txBox="1">
            <a:spLocks/>
          </p:cNvSpPr>
          <p:nvPr/>
        </p:nvSpPr>
        <p:spPr>
          <a:xfrm>
            <a:off x="1353589" y="3858309"/>
            <a:ext cx="7562088" cy="1143000"/>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US" sz="6000" dirty="0" smtClean="0"/>
              <a:t>DOT Driven</a:t>
            </a:r>
          </a:p>
          <a:p>
            <a:pPr algn="ctr"/>
            <a:r>
              <a:rPr lang="en-US" sz="6000" dirty="0" smtClean="0"/>
              <a:t>Software Solutions</a:t>
            </a:r>
            <a:endParaRPr lang="en-US" sz="6000" dirty="0"/>
          </a:p>
        </p:txBody>
      </p:sp>
    </p:spTree>
    <p:extLst>
      <p:ext uri="{BB962C8B-B14F-4D97-AF65-F5344CB8AC3E}">
        <p14:creationId xmlns:p14="http://schemas.microsoft.com/office/powerpoint/2010/main" val="1407211056"/>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4" name="Picture 8"/>
          <p:cNvPicPr>
            <a:picLocks noChangeAspect="1" noChangeArrowheads="1"/>
          </p:cNvPicPr>
          <p:nvPr/>
        </p:nvPicPr>
        <p:blipFill>
          <a:blip r:embed="rId3" cstate="print"/>
          <a:srcRect/>
          <a:stretch>
            <a:fillRect/>
          </a:stretch>
        </p:blipFill>
        <p:spPr bwMode="auto">
          <a:xfrm>
            <a:off x="1472514" y="2514600"/>
            <a:ext cx="1352550" cy="3595688"/>
          </a:xfrm>
          <a:prstGeom prst="rect">
            <a:avLst/>
          </a:prstGeom>
          <a:noFill/>
          <a:ln w="9525">
            <a:noFill/>
            <a:miter lim="800000"/>
            <a:headEnd/>
            <a:tailEnd/>
          </a:ln>
        </p:spPr>
      </p:pic>
      <p:sp>
        <p:nvSpPr>
          <p:cNvPr id="3" name="Title 2"/>
          <p:cNvSpPr>
            <a:spLocks noGrp="1"/>
          </p:cNvSpPr>
          <p:nvPr>
            <p:ph type="title"/>
          </p:nvPr>
        </p:nvSpPr>
        <p:spPr/>
        <p:txBody>
          <a:bodyPr>
            <a:normAutofit fontScale="90000"/>
          </a:bodyPr>
          <a:lstStyle/>
          <a:p>
            <a:r>
              <a:rPr lang="en-US" dirty="0" smtClean="0"/>
              <a:t>AASHTOWare Program Management</a:t>
            </a:r>
            <a:endParaRPr lang="en-US" dirty="0"/>
          </a:p>
        </p:txBody>
      </p:sp>
      <p:sp>
        <p:nvSpPr>
          <p:cNvPr id="4"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41"/>
          <p:cNvSpPr>
            <a:spLocks noChangeArrowheads="1"/>
          </p:cNvSpPr>
          <p:nvPr/>
        </p:nvSpPr>
        <p:spPr bwMode="auto">
          <a:xfrm>
            <a:off x="114300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p:cNvPicPr>
            <a:picLocks noChangeAspect="1"/>
          </p:cNvPicPr>
          <p:nvPr/>
        </p:nvPicPr>
        <p:blipFill>
          <a:blip r:embed="rId4"/>
          <a:stretch>
            <a:fillRect/>
          </a:stretch>
        </p:blipFill>
        <p:spPr>
          <a:xfrm>
            <a:off x="3505200" y="1657042"/>
            <a:ext cx="5257800" cy="4604120"/>
          </a:xfrm>
          <a:prstGeom prst="rect">
            <a:avLst/>
          </a:prstGeom>
        </p:spPr>
      </p:pic>
    </p:spTree>
    <p:extLst>
      <p:ext uri="{BB962C8B-B14F-4D97-AF65-F5344CB8AC3E}">
        <p14:creationId xmlns:p14="http://schemas.microsoft.com/office/powerpoint/2010/main" val="3232445129"/>
      </p:ext>
    </p:extLst>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0.xml><?xml version="1.0" encoding="utf-8"?>
<a:theme xmlns:a="http://schemas.openxmlformats.org/drawingml/2006/main" name="4_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3_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10094</TotalTime>
  <Words>3923</Words>
  <Application>Microsoft Office PowerPoint</Application>
  <PresentationFormat>On-screen Show (4:3)</PresentationFormat>
  <Paragraphs>465</Paragraphs>
  <Slides>49</Slides>
  <Notes>8</Notes>
  <HiddenSlides>0</HiddenSlides>
  <MMClips>0</MMClips>
  <ScaleCrop>false</ScaleCrop>
  <HeadingPairs>
    <vt:vector size="8" baseType="variant">
      <vt:variant>
        <vt:lpstr>Fonts Used</vt:lpstr>
      </vt:variant>
      <vt:variant>
        <vt:i4>9</vt:i4>
      </vt:variant>
      <vt:variant>
        <vt:lpstr>Theme</vt:lpstr>
      </vt:variant>
      <vt:variant>
        <vt:i4>10</vt:i4>
      </vt:variant>
      <vt:variant>
        <vt:lpstr>Embedded OLE Servers</vt:lpstr>
      </vt:variant>
      <vt:variant>
        <vt:i4>1</vt:i4>
      </vt:variant>
      <vt:variant>
        <vt:lpstr>Slide Titles</vt:lpstr>
      </vt:variant>
      <vt:variant>
        <vt:i4>49</vt:i4>
      </vt:variant>
    </vt:vector>
  </HeadingPairs>
  <TitlesOfParts>
    <vt:vector size="69" baseType="lpstr">
      <vt:lpstr>Arial</vt:lpstr>
      <vt:lpstr>Calibri</vt:lpstr>
      <vt:lpstr>Gill Sans MT</vt:lpstr>
      <vt:lpstr>Helvetica Neue</vt:lpstr>
      <vt:lpstr>Symbol</vt:lpstr>
      <vt:lpstr>Times New Roman</vt:lpstr>
      <vt:lpstr>Verdana</vt:lpstr>
      <vt:lpstr>Wingdings</vt:lpstr>
      <vt:lpstr>Wingdings 2</vt:lpstr>
      <vt:lpstr>Solstice</vt:lpstr>
      <vt:lpstr>Data slides</vt:lpstr>
      <vt:lpstr>1_Data slides</vt:lpstr>
      <vt:lpstr>Response Summary</vt:lpstr>
      <vt:lpstr>SM-template-20140529</vt:lpstr>
      <vt:lpstr>2_Data slides</vt:lpstr>
      <vt:lpstr>1_Response Summary</vt:lpstr>
      <vt:lpstr>1_SM-template-20140529</vt:lpstr>
      <vt:lpstr>3_Data slides</vt:lpstr>
      <vt:lpstr>4_Data slides</vt:lpstr>
      <vt:lpstr>Worksheet</vt:lpstr>
      <vt:lpstr>Bridge Design-Rating AASHTO Overview</vt:lpstr>
      <vt:lpstr>Outreach / Marketing</vt:lpstr>
      <vt:lpstr>Outreach / Marketing</vt:lpstr>
      <vt:lpstr>FY2018 Bridge Design-Rating  Revenue</vt:lpstr>
      <vt:lpstr>FY2019 Bridge Design-Rating  Revenue</vt:lpstr>
      <vt:lpstr>FY2018 Expenditures</vt:lpstr>
      <vt:lpstr>FY2019 Expenditures</vt:lpstr>
      <vt:lpstr>PowerPoint Presentation</vt:lpstr>
      <vt:lpstr>AASHTOWare Program Management</vt:lpstr>
      <vt:lpstr>AASHTO Administrative Overhead</vt:lpstr>
      <vt:lpstr>PowerPoint Presentation</vt:lpstr>
      <vt:lpstr>PowerPoint Presentation</vt:lpstr>
      <vt:lpstr>AASHTOWare Service Units  AASHTOWare Software Renewal Process </vt:lpstr>
      <vt:lpstr>AASHTOWare Bridge Design-Rating Modernization </vt:lpstr>
      <vt:lpstr>PowerPoint Presentation</vt:lpstr>
      <vt:lpstr>BrDR Modernization Road Map </vt:lpstr>
      <vt:lpstr>2019 Bridge Design-Rating Customer Survey Results</vt:lpstr>
      <vt:lpstr>Organization Type</vt:lpstr>
      <vt:lpstr>Member Agency State</vt:lpstr>
      <vt:lpstr>AASHTOWare Bridge Software – Experience </vt:lpstr>
      <vt:lpstr>AASHTOWare Bridge Software Interaction</vt:lpstr>
      <vt:lpstr>Respondent’s Role</vt:lpstr>
      <vt:lpstr>AASHTOWare Bridge Design Ease of Use</vt:lpstr>
      <vt:lpstr>AASHTOWare Bridge Design Functionality - the ability to design bridges commonly constructed in your state</vt:lpstr>
      <vt:lpstr>Recommendations on how to make BrD a better tool for bridge design</vt:lpstr>
      <vt:lpstr>Help features provided with BrD; informational tips inside the product, tutorials, sample bridges, etc.</vt:lpstr>
      <vt:lpstr>Recommendations on how to better support BrD users</vt:lpstr>
      <vt:lpstr>Most important topic to address in future enhancements</vt:lpstr>
      <vt:lpstr>PowerPoint Presentation</vt:lpstr>
      <vt:lpstr>How well does AASHTOWare and the Bridge Task Force perform at developing the AASHTOWare Bridge Design/Rating products to meet State DOT needs? </vt:lpstr>
      <vt:lpstr>AASHTOWare Bridge Rating Ease of Use</vt:lpstr>
      <vt:lpstr>AASHTOWare Bridge Rating functionality - the ability to rate / analyze bridges commonly found in your state</vt:lpstr>
      <vt:lpstr>Recommendations on how to make BrR a better tool for bridge rating</vt:lpstr>
      <vt:lpstr>Help features provided with BrR; informational tips inside the product, tutorials, sample bridges, etc. </vt:lpstr>
      <vt:lpstr>Recommendations on how to better support BrR users</vt:lpstr>
      <vt:lpstr>Most important topic to address in future enhancements</vt:lpstr>
      <vt:lpstr>Top priority/request for future development of BrR</vt:lpstr>
      <vt:lpstr>PowerPoint Presentation</vt:lpstr>
      <vt:lpstr>Support provided by Michael Baker through JIRA? </vt:lpstr>
      <vt:lpstr>Staff Satisfaction with the AASHTOWare bridge products</vt:lpstr>
      <vt:lpstr>How integral is AASHTOWare BrR/BrR in the day-to-day business of your bridge section?</vt:lpstr>
      <vt:lpstr>Relative to the cost, how would you rate the value that the AASHTOWare bridge products provides for your agency?</vt:lpstr>
      <vt:lpstr>Top priority/request for future development of the AASHTOWare BrD/BrR products </vt:lpstr>
      <vt:lpstr>Top priority/request for future development of the AASHTOWare BrD/BrR products? (continued) </vt:lpstr>
      <vt:lpstr>Specific comments to share with the AASHTOWare Bridge Task Force and/or AASHTO </vt:lpstr>
      <vt:lpstr>Specific comments to share with the AASHTOWare Bridge Task Force and/or AASHTO </vt:lpstr>
      <vt:lpstr>Do you wish to be contacted by a member of the AASHTOWare Bridge Task Force? </vt:lpstr>
      <vt:lpstr>Questions / Comments?</vt:lpstr>
      <vt:lpstr>AASHTO Expense Reimbursements</vt:lpstr>
    </vt:vector>
  </TitlesOfParts>
  <Company>AASHTO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Satisfaction Survey</dc:title>
  <dc:creator>amohseni</dc:creator>
  <cp:lastModifiedBy>Tarwater Judy</cp:lastModifiedBy>
  <cp:revision>360</cp:revision>
  <dcterms:created xsi:type="dcterms:W3CDTF">2011-10-04T14:58:41Z</dcterms:created>
  <dcterms:modified xsi:type="dcterms:W3CDTF">2019-07-30T14:45:19Z</dcterms:modified>
</cp:coreProperties>
</file>