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4"/>
  </p:notesMasterIdLst>
  <p:sldIdLst>
    <p:sldId id="256" r:id="rId2"/>
    <p:sldId id="257" r:id="rId3"/>
    <p:sldId id="268" r:id="rId4"/>
    <p:sldId id="321" r:id="rId5"/>
    <p:sldId id="272" r:id="rId6"/>
    <p:sldId id="318" r:id="rId7"/>
    <p:sldId id="322" r:id="rId8"/>
    <p:sldId id="319" r:id="rId9"/>
    <p:sldId id="317" r:id="rId10"/>
    <p:sldId id="273" r:id="rId11"/>
    <p:sldId id="274" r:id="rId12"/>
    <p:sldId id="300" r:id="rId13"/>
    <p:sldId id="323" r:id="rId14"/>
    <p:sldId id="301" r:id="rId15"/>
    <p:sldId id="305" r:id="rId16"/>
    <p:sldId id="327" r:id="rId17"/>
    <p:sldId id="326" r:id="rId18"/>
    <p:sldId id="328" r:id="rId19"/>
    <p:sldId id="269" r:id="rId20"/>
    <p:sldId id="329" r:id="rId21"/>
    <p:sldId id="331" r:id="rId22"/>
    <p:sldId id="270" r:id="rId23"/>
    <p:sldId id="276" r:id="rId24"/>
    <p:sldId id="302" r:id="rId25"/>
    <p:sldId id="303" r:id="rId26"/>
    <p:sldId id="278" r:id="rId27"/>
    <p:sldId id="279" r:id="rId28"/>
    <p:sldId id="280" r:id="rId29"/>
    <p:sldId id="277" r:id="rId30"/>
    <p:sldId id="297" r:id="rId31"/>
    <p:sldId id="295" r:id="rId32"/>
    <p:sldId id="298" r:id="rId33"/>
    <p:sldId id="286" r:id="rId34"/>
    <p:sldId id="281" r:id="rId35"/>
    <p:sldId id="307" r:id="rId36"/>
    <p:sldId id="296" r:id="rId37"/>
    <p:sldId id="293" r:id="rId38"/>
    <p:sldId id="282" r:id="rId39"/>
    <p:sldId id="311" r:id="rId40"/>
    <p:sldId id="283" r:id="rId41"/>
    <p:sldId id="284" r:id="rId42"/>
    <p:sldId id="285" r:id="rId43"/>
    <p:sldId id="294" r:id="rId44"/>
    <p:sldId id="304" r:id="rId45"/>
    <p:sldId id="312" r:id="rId46"/>
    <p:sldId id="275" r:id="rId47"/>
    <p:sldId id="316" r:id="rId48"/>
    <p:sldId id="290" r:id="rId49"/>
    <p:sldId id="314" r:id="rId50"/>
    <p:sldId id="324" r:id="rId51"/>
    <p:sldId id="325" r:id="rId52"/>
    <p:sldId id="28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lly, Krisha" initials="KK" lastIdx="1" clrIdx="0">
    <p:extLst>
      <p:ext uri="{19B8F6BF-5375-455C-9EA6-DF929625EA0E}">
        <p15:presenceInfo xmlns:p15="http://schemas.microsoft.com/office/powerpoint/2012/main" userId="S-1-5-21-3337747696-1680488233-3861033917-24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7" autoAdjust="0"/>
    <p:restoredTop sz="80919" autoAdjust="0"/>
  </p:normalViewPr>
  <p:slideViewPr>
    <p:cSldViewPr snapToGrid="0" showGuides="1">
      <p:cViewPr>
        <p:scale>
          <a:sx n="100" d="100"/>
          <a:sy n="100" d="100"/>
        </p:scale>
        <p:origin x="-354" y="-150"/>
      </p:cViewPr>
      <p:guideLst>
        <p:guide orient="horz" pos="2160"/>
        <p:guide pos="3864"/>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90" d="100"/>
          <a:sy n="90" d="100"/>
        </p:scale>
        <p:origin x="31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72168-1D6B-42D5-BFEF-A3D355CD71F4}" type="datetimeFigureOut">
              <a:rPr lang="en-US" smtClean="0"/>
              <a:t>7/26/2019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5E6DB-B41D-49BC-8AEA-D98C758D231D}" type="slidenum">
              <a:rPr lang="en-US" smtClean="0"/>
              <a:t>‹#›</a:t>
            </a:fld>
            <a:endParaRPr lang="en-US"/>
          </a:p>
        </p:txBody>
      </p:sp>
    </p:spTree>
    <p:extLst>
      <p:ext uri="{BB962C8B-B14F-4D97-AF65-F5344CB8AC3E}">
        <p14:creationId xmlns:p14="http://schemas.microsoft.com/office/powerpoint/2010/main" val="263441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a:t>
            </a:fld>
            <a:endParaRPr lang="en-US"/>
          </a:p>
        </p:txBody>
      </p:sp>
    </p:spTree>
    <p:extLst>
      <p:ext uri="{BB962C8B-B14F-4D97-AF65-F5344CB8AC3E}">
        <p14:creationId xmlns:p14="http://schemas.microsoft.com/office/powerpoint/2010/main" val="350775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10</a:t>
            </a:fld>
            <a:endParaRPr lang="en-US"/>
          </a:p>
        </p:txBody>
      </p:sp>
    </p:spTree>
    <p:extLst>
      <p:ext uri="{BB962C8B-B14F-4D97-AF65-F5344CB8AC3E}">
        <p14:creationId xmlns:p14="http://schemas.microsoft.com/office/powerpoint/2010/main" val="1241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12</a:t>
            </a:fld>
            <a:endParaRPr lang="en-US"/>
          </a:p>
        </p:txBody>
      </p:sp>
    </p:spTree>
    <p:extLst>
      <p:ext uri="{BB962C8B-B14F-4D97-AF65-F5344CB8AC3E}">
        <p14:creationId xmlns:p14="http://schemas.microsoft.com/office/powerpoint/2010/main" val="275681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13</a:t>
            </a:fld>
            <a:endParaRPr lang="en-US"/>
          </a:p>
        </p:txBody>
      </p:sp>
    </p:spTree>
    <p:extLst>
      <p:ext uri="{BB962C8B-B14F-4D97-AF65-F5344CB8AC3E}">
        <p14:creationId xmlns:p14="http://schemas.microsoft.com/office/powerpoint/2010/main" val="81731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14</a:t>
            </a:fld>
            <a:endParaRPr lang="en-US"/>
          </a:p>
        </p:txBody>
      </p:sp>
    </p:spTree>
    <p:extLst>
      <p:ext uri="{BB962C8B-B14F-4D97-AF65-F5344CB8AC3E}">
        <p14:creationId xmlns:p14="http://schemas.microsoft.com/office/powerpoint/2010/main" val="425748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15</a:t>
            </a:fld>
            <a:endParaRPr lang="en-US"/>
          </a:p>
        </p:txBody>
      </p:sp>
    </p:spTree>
    <p:extLst>
      <p:ext uri="{BB962C8B-B14F-4D97-AF65-F5344CB8AC3E}">
        <p14:creationId xmlns:p14="http://schemas.microsoft.com/office/powerpoint/2010/main" val="354765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16</a:t>
            </a:fld>
            <a:endParaRPr lang="en-US"/>
          </a:p>
        </p:txBody>
      </p:sp>
    </p:spTree>
    <p:extLst>
      <p:ext uri="{BB962C8B-B14F-4D97-AF65-F5344CB8AC3E}">
        <p14:creationId xmlns:p14="http://schemas.microsoft.com/office/powerpoint/2010/main" val="262786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17</a:t>
            </a:fld>
            <a:endParaRPr lang="en-US"/>
          </a:p>
        </p:txBody>
      </p:sp>
    </p:spTree>
    <p:extLst>
      <p:ext uri="{BB962C8B-B14F-4D97-AF65-F5344CB8AC3E}">
        <p14:creationId xmlns:p14="http://schemas.microsoft.com/office/powerpoint/2010/main" val="143165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18</a:t>
            </a:fld>
            <a:endParaRPr lang="en-US"/>
          </a:p>
        </p:txBody>
      </p:sp>
    </p:spTree>
    <p:extLst>
      <p:ext uri="{BB962C8B-B14F-4D97-AF65-F5344CB8AC3E}">
        <p14:creationId xmlns:p14="http://schemas.microsoft.com/office/powerpoint/2010/main" val="207438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5E6DB-B41D-49BC-8AEA-D98C758D231D}" type="slidenum">
              <a:rPr lang="en-US" smtClean="0"/>
              <a:t>21</a:t>
            </a:fld>
            <a:endParaRPr lang="en-US"/>
          </a:p>
        </p:txBody>
      </p:sp>
    </p:spTree>
    <p:extLst>
      <p:ext uri="{BB962C8B-B14F-4D97-AF65-F5344CB8AC3E}">
        <p14:creationId xmlns:p14="http://schemas.microsoft.com/office/powerpoint/2010/main" val="407313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23</a:t>
            </a:fld>
            <a:endParaRPr lang="en-US"/>
          </a:p>
        </p:txBody>
      </p:sp>
    </p:spTree>
    <p:extLst>
      <p:ext uri="{BB962C8B-B14F-4D97-AF65-F5344CB8AC3E}">
        <p14:creationId xmlns:p14="http://schemas.microsoft.com/office/powerpoint/2010/main" val="167377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a:t>
            </a:fld>
            <a:endParaRPr lang="en-US"/>
          </a:p>
        </p:txBody>
      </p:sp>
    </p:spTree>
    <p:extLst>
      <p:ext uri="{BB962C8B-B14F-4D97-AF65-F5344CB8AC3E}">
        <p14:creationId xmlns:p14="http://schemas.microsoft.com/office/powerpoint/2010/main" val="3613955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24</a:t>
            </a:fld>
            <a:endParaRPr lang="en-US"/>
          </a:p>
        </p:txBody>
      </p:sp>
    </p:spTree>
    <p:extLst>
      <p:ext uri="{BB962C8B-B14F-4D97-AF65-F5344CB8AC3E}">
        <p14:creationId xmlns:p14="http://schemas.microsoft.com/office/powerpoint/2010/main" val="6614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25</a:t>
            </a:fld>
            <a:endParaRPr lang="en-US"/>
          </a:p>
        </p:txBody>
      </p:sp>
    </p:spTree>
    <p:extLst>
      <p:ext uri="{BB962C8B-B14F-4D97-AF65-F5344CB8AC3E}">
        <p14:creationId xmlns:p14="http://schemas.microsoft.com/office/powerpoint/2010/main" val="2458977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26</a:t>
            </a:fld>
            <a:endParaRPr lang="en-US"/>
          </a:p>
        </p:txBody>
      </p:sp>
    </p:spTree>
    <p:extLst>
      <p:ext uri="{BB962C8B-B14F-4D97-AF65-F5344CB8AC3E}">
        <p14:creationId xmlns:p14="http://schemas.microsoft.com/office/powerpoint/2010/main" val="299986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27</a:t>
            </a:fld>
            <a:endParaRPr lang="en-US"/>
          </a:p>
        </p:txBody>
      </p:sp>
    </p:spTree>
    <p:extLst>
      <p:ext uri="{BB962C8B-B14F-4D97-AF65-F5344CB8AC3E}">
        <p14:creationId xmlns:p14="http://schemas.microsoft.com/office/powerpoint/2010/main" val="145214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28</a:t>
            </a:fld>
            <a:endParaRPr lang="en-US"/>
          </a:p>
        </p:txBody>
      </p:sp>
    </p:spTree>
    <p:extLst>
      <p:ext uri="{BB962C8B-B14F-4D97-AF65-F5344CB8AC3E}">
        <p14:creationId xmlns:p14="http://schemas.microsoft.com/office/powerpoint/2010/main" val="234550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29</a:t>
            </a:fld>
            <a:endParaRPr lang="en-US"/>
          </a:p>
        </p:txBody>
      </p:sp>
    </p:spTree>
    <p:extLst>
      <p:ext uri="{BB962C8B-B14F-4D97-AF65-F5344CB8AC3E}">
        <p14:creationId xmlns:p14="http://schemas.microsoft.com/office/powerpoint/2010/main" val="3634268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30</a:t>
            </a:fld>
            <a:endParaRPr lang="en-US"/>
          </a:p>
        </p:txBody>
      </p:sp>
    </p:spTree>
    <p:extLst>
      <p:ext uri="{BB962C8B-B14F-4D97-AF65-F5344CB8AC3E}">
        <p14:creationId xmlns:p14="http://schemas.microsoft.com/office/powerpoint/2010/main" val="519285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34</a:t>
            </a:fld>
            <a:endParaRPr lang="en-US"/>
          </a:p>
        </p:txBody>
      </p:sp>
    </p:spTree>
    <p:extLst>
      <p:ext uri="{BB962C8B-B14F-4D97-AF65-F5344CB8AC3E}">
        <p14:creationId xmlns:p14="http://schemas.microsoft.com/office/powerpoint/2010/main" val="1353555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35</a:t>
            </a:fld>
            <a:endParaRPr lang="en-US"/>
          </a:p>
        </p:txBody>
      </p:sp>
    </p:spTree>
    <p:extLst>
      <p:ext uri="{BB962C8B-B14F-4D97-AF65-F5344CB8AC3E}">
        <p14:creationId xmlns:p14="http://schemas.microsoft.com/office/powerpoint/2010/main" val="3676255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36</a:t>
            </a:fld>
            <a:endParaRPr lang="en-US"/>
          </a:p>
        </p:txBody>
      </p:sp>
    </p:spTree>
    <p:extLst>
      <p:ext uri="{BB962C8B-B14F-4D97-AF65-F5344CB8AC3E}">
        <p14:creationId xmlns:p14="http://schemas.microsoft.com/office/powerpoint/2010/main" val="294097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3</a:t>
            </a:fld>
            <a:endParaRPr lang="en-US"/>
          </a:p>
        </p:txBody>
      </p:sp>
    </p:spTree>
    <p:extLst>
      <p:ext uri="{BB962C8B-B14F-4D97-AF65-F5344CB8AC3E}">
        <p14:creationId xmlns:p14="http://schemas.microsoft.com/office/powerpoint/2010/main" val="3854988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38</a:t>
            </a:fld>
            <a:endParaRPr lang="en-US"/>
          </a:p>
        </p:txBody>
      </p:sp>
    </p:spTree>
    <p:extLst>
      <p:ext uri="{BB962C8B-B14F-4D97-AF65-F5344CB8AC3E}">
        <p14:creationId xmlns:p14="http://schemas.microsoft.com/office/powerpoint/2010/main" val="1201623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39</a:t>
            </a:fld>
            <a:endParaRPr lang="en-US"/>
          </a:p>
        </p:txBody>
      </p:sp>
    </p:spTree>
    <p:extLst>
      <p:ext uri="{BB962C8B-B14F-4D97-AF65-F5344CB8AC3E}">
        <p14:creationId xmlns:p14="http://schemas.microsoft.com/office/powerpoint/2010/main" val="3254775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46</a:t>
            </a:fld>
            <a:endParaRPr lang="en-US"/>
          </a:p>
        </p:txBody>
      </p:sp>
    </p:spTree>
    <p:extLst>
      <p:ext uri="{BB962C8B-B14F-4D97-AF65-F5344CB8AC3E}">
        <p14:creationId xmlns:p14="http://schemas.microsoft.com/office/powerpoint/2010/main" val="558478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47</a:t>
            </a:fld>
            <a:endParaRPr lang="en-US"/>
          </a:p>
        </p:txBody>
      </p:sp>
    </p:spTree>
    <p:extLst>
      <p:ext uri="{BB962C8B-B14F-4D97-AF65-F5344CB8AC3E}">
        <p14:creationId xmlns:p14="http://schemas.microsoft.com/office/powerpoint/2010/main" val="445841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48</a:t>
            </a:fld>
            <a:endParaRPr lang="en-US"/>
          </a:p>
        </p:txBody>
      </p:sp>
    </p:spTree>
    <p:extLst>
      <p:ext uri="{BB962C8B-B14F-4D97-AF65-F5344CB8AC3E}">
        <p14:creationId xmlns:p14="http://schemas.microsoft.com/office/powerpoint/2010/main" val="1184547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49</a:t>
            </a:fld>
            <a:endParaRPr lang="en-US"/>
          </a:p>
        </p:txBody>
      </p:sp>
    </p:spTree>
    <p:extLst>
      <p:ext uri="{BB962C8B-B14F-4D97-AF65-F5344CB8AC3E}">
        <p14:creationId xmlns:p14="http://schemas.microsoft.com/office/powerpoint/2010/main" val="1446541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50</a:t>
            </a:fld>
            <a:endParaRPr lang="en-US"/>
          </a:p>
        </p:txBody>
      </p:sp>
    </p:spTree>
    <p:extLst>
      <p:ext uri="{BB962C8B-B14F-4D97-AF65-F5344CB8AC3E}">
        <p14:creationId xmlns:p14="http://schemas.microsoft.com/office/powerpoint/2010/main" val="188343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51</a:t>
            </a:fld>
            <a:endParaRPr lang="en-US"/>
          </a:p>
        </p:txBody>
      </p:sp>
    </p:spTree>
    <p:extLst>
      <p:ext uri="{BB962C8B-B14F-4D97-AF65-F5344CB8AC3E}">
        <p14:creationId xmlns:p14="http://schemas.microsoft.com/office/powerpoint/2010/main" val="357071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4</a:t>
            </a:fld>
            <a:endParaRPr lang="en-US"/>
          </a:p>
        </p:txBody>
      </p:sp>
    </p:spTree>
    <p:extLst>
      <p:ext uri="{BB962C8B-B14F-4D97-AF65-F5344CB8AC3E}">
        <p14:creationId xmlns:p14="http://schemas.microsoft.com/office/powerpoint/2010/main" val="85268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5</a:t>
            </a:fld>
            <a:endParaRPr lang="en-US"/>
          </a:p>
        </p:txBody>
      </p:sp>
    </p:spTree>
    <p:extLst>
      <p:ext uri="{BB962C8B-B14F-4D97-AF65-F5344CB8AC3E}">
        <p14:creationId xmlns:p14="http://schemas.microsoft.com/office/powerpoint/2010/main" val="101120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6</a:t>
            </a:fld>
            <a:endParaRPr lang="en-US"/>
          </a:p>
        </p:txBody>
      </p:sp>
    </p:spTree>
    <p:extLst>
      <p:ext uri="{BB962C8B-B14F-4D97-AF65-F5344CB8AC3E}">
        <p14:creationId xmlns:p14="http://schemas.microsoft.com/office/powerpoint/2010/main" val="207250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7</a:t>
            </a:fld>
            <a:endParaRPr lang="en-US"/>
          </a:p>
        </p:txBody>
      </p:sp>
    </p:spTree>
    <p:extLst>
      <p:ext uri="{BB962C8B-B14F-4D97-AF65-F5344CB8AC3E}">
        <p14:creationId xmlns:p14="http://schemas.microsoft.com/office/powerpoint/2010/main" val="126015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8</a:t>
            </a:fld>
            <a:endParaRPr lang="en-US"/>
          </a:p>
        </p:txBody>
      </p:sp>
    </p:spTree>
    <p:extLst>
      <p:ext uri="{BB962C8B-B14F-4D97-AF65-F5344CB8AC3E}">
        <p14:creationId xmlns:p14="http://schemas.microsoft.com/office/powerpoint/2010/main" val="49632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3B95E6DB-B41D-49BC-8AEA-D98C758D231D}" type="slidenum">
              <a:rPr lang="en-US" smtClean="0"/>
              <a:t>9</a:t>
            </a:fld>
            <a:endParaRPr lang="en-US"/>
          </a:p>
        </p:txBody>
      </p:sp>
    </p:spTree>
    <p:extLst>
      <p:ext uri="{BB962C8B-B14F-4D97-AF65-F5344CB8AC3E}">
        <p14:creationId xmlns:p14="http://schemas.microsoft.com/office/powerpoint/2010/main" val="1649399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userDrawn="1"/>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14755AA5-21E3-4B19-BED9-ED3712C9B28C}"/>
              </a:ext>
            </a:extLst>
          </p:cNvPr>
          <p:cNvSpPr/>
          <p:nvPr userDrawn="1"/>
        </p:nvSpPr>
        <p:spPr>
          <a:xfrm>
            <a:off x="475989" y="463463"/>
            <a:ext cx="11248374" cy="5293290"/>
          </a:xfrm>
          <a:prstGeom prst="rect">
            <a:avLst/>
          </a:prstGeom>
          <a:gradFill>
            <a:gsLst>
              <a:gs pos="0">
                <a:schemeClr val="tx2"/>
              </a:gs>
              <a:gs pos="75000">
                <a:schemeClr val="tx2">
                  <a:lumMod val="90000"/>
                  <a:lumOff val="10000"/>
                </a:schemeClr>
              </a:gs>
              <a:gs pos="100000">
                <a:schemeClr val="tx2">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2E49411-AC96-4528-BF78-6C83789BA620}" type="datetime1">
              <a:rPr lang="en-US" smtClean="0"/>
              <a:t>7/26/2019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
        <p:nvSpPr>
          <p:cNvPr id="19" name="Rectangle 18">
            <a:extLst>
              <a:ext uri="{FF2B5EF4-FFF2-40B4-BE49-F238E27FC236}">
                <a16:creationId xmlns:a16="http://schemas.microsoft.com/office/drawing/2014/main" id="{7F4B4488-E7E6-4EB7-A4FE-FB27CB7DB167}"/>
              </a:ext>
            </a:extLst>
          </p:cNvPr>
          <p:cNvSpPr/>
          <p:nvPr userDrawn="1"/>
        </p:nvSpPr>
        <p:spPr>
          <a:xfrm>
            <a:off x="0" y="5762828"/>
            <a:ext cx="12188780" cy="109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CCA64EA4-9489-476D-9608-8837C8767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2928" y="5814146"/>
            <a:ext cx="1653121" cy="915575"/>
          </a:xfrm>
          <a:prstGeom prst="rect">
            <a:avLst/>
          </a:prstGeom>
        </p:spPr>
      </p:pic>
      <p:pic>
        <p:nvPicPr>
          <p:cNvPr id="21" name="Picture 2" descr="C:\Users\KKENNE~1\AppData\Local\Temp\SNAGHTML1e9305e5.PNG">
            <a:extLst>
              <a:ext uri="{FF2B5EF4-FFF2-40B4-BE49-F238E27FC236}">
                <a16:creationId xmlns:a16="http://schemas.microsoft.com/office/drawing/2014/main" id="{045761BE-AB2A-4110-B620-1FCA180E64F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5951" y="6044409"/>
            <a:ext cx="2961186" cy="466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F0406C-0B76-4404-8A65-C5879FCD9D90}" type="datetime1">
              <a:rPr lang="en-US" smtClean="0"/>
              <a:t>7/26/2019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478807D-3BED-484D-8B5E-FAF63C822F3B}" type="datetime1">
              <a:rPr lang="en-US" smtClean="0"/>
              <a:t>7/26/2019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AD04776-73C2-44FA-B4BC-180C8B1D49A5}" type="datetime1">
              <a:rPr lang="en-US" smtClean="0"/>
              <a:t>7/26/2019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672B0D-19D6-4510-B6FC-4F55EA2EE7D9}" type="datetime1">
              <a:rPr lang="en-US" smtClean="0"/>
              <a:t>7/26/2019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6B0E73-5A07-4E68-91F6-50E19010F449}" type="datetime1">
              <a:rPr lang="en-US" smtClean="0"/>
              <a:t>7/26/2019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4B3F3F7-9921-4305-94A3-081EB513E5A8}" type="datetime1">
              <a:rPr lang="en-US" smtClean="0"/>
              <a:t>7/26/2019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9103DA-8BC1-4EC5-9FDD-533171A79864}" type="datetime1">
              <a:rPr lang="en-US" smtClean="0"/>
              <a:t>7/26/2019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CF505-21EE-49B4-88A5-C818B64A61CA}" type="datetime1">
              <a:rPr lang="en-US" smtClean="0"/>
              <a:t>7/26/2019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ADB774-02BB-4B58-B20D-2C7DA26CB5CC}"/>
              </a:ext>
            </a:extLst>
          </p:cNvPr>
          <p:cNvSpPr/>
          <p:nvPr userDrawn="1"/>
        </p:nvSpPr>
        <p:spPr>
          <a:xfrm>
            <a:off x="475989" y="463463"/>
            <a:ext cx="11248374" cy="5293290"/>
          </a:xfrm>
          <a:prstGeom prst="rect">
            <a:avLst/>
          </a:prstGeom>
          <a:gradFill>
            <a:gsLst>
              <a:gs pos="0">
                <a:schemeClr val="tx2"/>
              </a:gs>
              <a:gs pos="75000">
                <a:schemeClr val="tx2">
                  <a:lumMod val="90000"/>
                  <a:lumOff val="10000"/>
                </a:schemeClr>
              </a:gs>
              <a:gs pos="100000">
                <a:schemeClr val="tx2">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6953" y="531952"/>
            <a:ext cx="9638460" cy="70696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7657" y="1438729"/>
            <a:ext cx="10871200" cy="4318024"/>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Rectangle 9">
            <a:extLst>
              <a:ext uri="{FF2B5EF4-FFF2-40B4-BE49-F238E27FC236}">
                <a16:creationId xmlns:a16="http://schemas.microsoft.com/office/drawing/2014/main" id="{C0D3F5F1-2900-4E6E-8172-14DA2D6CFF0D}"/>
              </a:ext>
            </a:extLst>
          </p:cNvPr>
          <p:cNvSpPr/>
          <p:nvPr userDrawn="1"/>
        </p:nvSpPr>
        <p:spPr>
          <a:xfrm>
            <a:off x="10437812" y="0"/>
            <a:ext cx="6858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78CA9B-DAB0-4123-BB35-C9C41C2C0FDD}" type="datetime1">
              <a:rPr lang="en-US" smtClean="0"/>
              <a:t>7/26/2019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sz="3200">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60DF19-F3CB-42E1-B7A5-A534E9D37521}" type="datetime1">
              <a:rPr lang="en-US" smtClean="0"/>
              <a:t>7/26/2019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439F-2DE5-435A-9586-DD03A8B8B26D}" type="datetime1">
              <a:rPr lang="en-US" smtClean="0"/>
              <a:t>7/26/2019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E6854F-28C2-4FBB-A25B-606574A6FA11}" type="datetime1">
              <a:rPr lang="en-US" smtClean="0"/>
              <a:t>7/26/2019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31EBB-06D5-40F0-BAE7-603A76B73CD7}" type="datetime1">
              <a:rPr lang="en-US" smtClean="0"/>
              <a:t>7/26/2019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5DA0DA-86C3-4D75-9A14-F249A73E3077}" type="datetime1">
              <a:rPr lang="en-US" smtClean="0"/>
              <a:t>7/26/2019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4AAE4-44AD-4291-B336-0BE3833CDEEB}" type="datetime1">
              <a:rPr lang="en-US" smtClean="0"/>
              <a:t>7/26/2019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8E3CD3F-4B37-48CF-A371-31DE9EA04F18}" type="datetime1">
              <a:rPr lang="en-US" smtClean="0"/>
              <a:t>7/26/2019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
        <p:nvSpPr>
          <p:cNvPr id="24" name="Rectangle 23">
            <a:extLst>
              <a:ext uri="{FF2B5EF4-FFF2-40B4-BE49-F238E27FC236}">
                <a16:creationId xmlns:a16="http://schemas.microsoft.com/office/drawing/2014/main" id="{2177598D-ABC3-4B38-B39A-16C38D8823D0}"/>
              </a:ext>
            </a:extLst>
          </p:cNvPr>
          <p:cNvSpPr/>
          <p:nvPr userDrawn="1"/>
        </p:nvSpPr>
        <p:spPr>
          <a:xfrm>
            <a:off x="0" y="5762828"/>
            <a:ext cx="12188780" cy="109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a:extLst>
              <a:ext uri="{FF2B5EF4-FFF2-40B4-BE49-F238E27FC236}">
                <a16:creationId xmlns:a16="http://schemas.microsoft.com/office/drawing/2014/main" id="{88DF2357-C112-4706-B9E4-BDE5E39D364A}"/>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062928" y="5814146"/>
            <a:ext cx="1653121" cy="915575"/>
          </a:xfrm>
          <a:prstGeom prst="rect">
            <a:avLst/>
          </a:prstGeom>
        </p:spPr>
      </p:pic>
      <p:pic>
        <p:nvPicPr>
          <p:cNvPr id="27" name="Picture 2" descr="C:\Users\KKENNE~1\AppData\Local\Temp\SNAGHTML1e9305e5.PNG">
            <a:extLst>
              <a:ext uri="{FF2B5EF4-FFF2-40B4-BE49-F238E27FC236}">
                <a16:creationId xmlns:a16="http://schemas.microsoft.com/office/drawing/2014/main" id="{071B80AD-F8D0-4674-850D-5ED65B19E8EC}"/>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75951" y="6044409"/>
            <a:ext cx="2961186" cy="46685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5.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emf"/><Relationship Id="rId5" Type="http://schemas.openxmlformats.org/officeDocument/2006/relationships/oleObject" Target="../embeddings/oleObject7.bin"/><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4.e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E121-34B4-4A09-8E51-7DCB0EEE582A}"/>
              </a:ext>
            </a:extLst>
          </p:cNvPr>
          <p:cNvSpPr>
            <a:spLocks noGrp="1"/>
          </p:cNvSpPr>
          <p:nvPr>
            <p:ph type="ctrTitle"/>
          </p:nvPr>
        </p:nvSpPr>
        <p:spPr>
          <a:xfrm>
            <a:off x="1105527" y="1717412"/>
            <a:ext cx="10089694" cy="2677648"/>
          </a:xfrm>
        </p:spPr>
        <p:txBody>
          <a:bodyPr/>
          <a:lstStyle/>
          <a:p>
            <a:r>
              <a:rPr lang="en-US" sz="4000" b="1" dirty="0" err="1"/>
              <a:t>AASHTOWare</a:t>
            </a:r>
            <a:r>
              <a:rPr lang="en-US" sz="4000" b="1" dirty="0"/>
              <a:t> Bridge Design &amp; Rating (BrDR)</a:t>
            </a:r>
            <a:br>
              <a:rPr lang="en-US" sz="4000" b="1" dirty="0"/>
            </a:br>
            <a:r>
              <a:rPr lang="en-US" sz="4000" b="1" dirty="0"/>
              <a:t>3D FEM Analysis Capabilities</a:t>
            </a:r>
            <a:br>
              <a:rPr lang="en-US" sz="4000" b="1" dirty="0"/>
            </a:br>
            <a:br>
              <a:rPr lang="en-US" sz="4000" b="1" dirty="0"/>
            </a:br>
            <a:endParaRPr lang="en-US" sz="4000" dirty="0"/>
          </a:p>
        </p:txBody>
      </p:sp>
      <p:sp>
        <p:nvSpPr>
          <p:cNvPr id="3" name="Subtitle 2">
            <a:extLst>
              <a:ext uri="{FF2B5EF4-FFF2-40B4-BE49-F238E27FC236}">
                <a16:creationId xmlns:a16="http://schemas.microsoft.com/office/drawing/2014/main" id="{F261F18D-2977-4530-A82B-5BC6519710A0}"/>
              </a:ext>
            </a:extLst>
          </p:cNvPr>
          <p:cNvSpPr>
            <a:spLocks noGrp="1"/>
          </p:cNvSpPr>
          <p:nvPr>
            <p:ph type="subTitle" idx="1"/>
          </p:nvPr>
        </p:nvSpPr>
        <p:spPr>
          <a:xfrm>
            <a:off x="1720242" y="4464523"/>
            <a:ext cx="8825658" cy="861420"/>
          </a:xfrm>
        </p:spPr>
        <p:txBody>
          <a:bodyPr>
            <a:noAutofit/>
          </a:bodyPr>
          <a:lstStyle/>
          <a:p>
            <a:pPr algn="ctr">
              <a:spcBef>
                <a:spcPts val="300"/>
              </a:spcBef>
            </a:pPr>
            <a:r>
              <a:rPr lang="en-US" sz="2400" b="1" cap="none" dirty="0" err="1"/>
              <a:t>AASHTOWare</a:t>
            </a:r>
            <a:r>
              <a:rPr lang="en-US" sz="2400" b="1" cap="none" dirty="0"/>
              <a:t> RADBUG Meeting</a:t>
            </a:r>
          </a:p>
          <a:p>
            <a:pPr algn="ctr">
              <a:spcBef>
                <a:spcPts val="300"/>
              </a:spcBef>
            </a:pPr>
            <a:r>
              <a:rPr lang="en-US" sz="2400" b="1" cap="none" dirty="0"/>
              <a:t>July 30-31, 2019</a:t>
            </a:r>
          </a:p>
          <a:p>
            <a:pPr algn="ctr">
              <a:spcBef>
                <a:spcPts val="300"/>
              </a:spcBef>
            </a:pPr>
            <a:r>
              <a:rPr lang="en-US" sz="2400" b="1" cap="none" dirty="0"/>
              <a:t>South Lake Tahoe, CA</a:t>
            </a:r>
          </a:p>
        </p:txBody>
      </p:sp>
    </p:spTree>
    <p:extLst>
      <p:ext uri="{BB962C8B-B14F-4D97-AF65-F5344CB8AC3E}">
        <p14:creationId xmlns:p14="http://schemas.microsoft.com/office/powerpoint/2010/main" val="274375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FB2F-A42D-487B-81BE-FE0628983A51}"/>
              </a:ext>
            </a:extLst>
          </p:cNvPr>
          <p:cNvSpPr>
            <a:spLocks noGrp="1"/>
          </p:cNvSpPr>
          <p:nvPr>
            <p:ph type="title"/>
          </p:nvPr>
        </p:nvSpPr>
        <p:spPr>
          <a:xfrm>
            <a:off x="1154953" y="535258"/>
            <a:ext cx="8761413" cy="706964"/>
          </a:xfrm>
        </p:spPr>
        <p:txBody>
          <a:bodyPr/>
          <a:lstStyle/>
          <a:p>
            <a:r>
              <a:rPr lang="en-US" b="1" dirty="0"/>
              <a:t>3D Steel Beam Modeling</a:t>
            </a:r>
          </a:p>
        </p:txBody>
      </p:sp>
      <p:sp>
        <p:nvSpPr>
          <p:cNvPr id="3" name="Content Placeholder 2">
            <a:extLst>
              <a:ext uri="{FF2B5EF4-FFF2-40B4-BE49-F238E27FC236}">
                <a16:creationId xmlns:a16="http://schemas.microsoft.com/office/drawing/2014/main" id="{089D38F4-E41F-4835-BCDB-61EB39FF7838}"/>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F37D5EB-9668-4C39-9262-9CD895783B8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8" name="Rectangle 2">
            <a:extLst>
              <a:ext uri="{FF2B5EF4-FFF2-40B4-BE49-F238E27FC236}">
                <a16:creationId xmlns:a16="http://schemas.microsoft.com/office/drawing/2014/main" id="{E31E0088-C81E-4A55-B6E4-957A7CFEFB19}"/>
              </a:ext>
            </a:extLst>
          </p:cNvPr>
          <p:cNvSpPr>
            <a:spLocks noChangeArrowheads="1"/>
          </p:cNvSpPr>
          <p:nvPr/>
        </p:nvSpPr>
        <p:spPr bwMode="auto">
          <a:xfrm>
            <a:off x="3128962" y="2295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66029993-2C1E-488E-8B57-B3C4FF0D27E5}"/>
              </a:ext>
            </a:extLst>
          </p:cNvPr>
          <p:cNvGraphicFramePr>
            <a:graphicFrameLocks noChangeAspect="1"/>
          </p:cNvGraphicFramePr>
          <p:nvPr>
            <p:extLst>
              <p:ext uri="{D42A27DB-BD31-4B8C-83A1-F6EECF244321}">
                <p14:modId xmlns:p14="http://schemas.microsoft.com/office/powerpoint/2010/main" val="126716316"/>
              </p:ext>
            </p:extLst>
          </p:nvPr>
        </p:nvGraphicFramePr>
        <p:xfrm>
          <a:off x="2043673" y="1451677"/>
          <a:ext cx="8104653" cy="4266976"/>
        </p:xfrm>
        <a:graphic>
          <a:graphicData uri="http://schemas.openxmlformats.org/presentationml/2006/ole">
            <mc:AlternateContent xmlns:mc="http://schemas.openxmlformats.org/markup-compatibility/2006">
              <mc:Choice xmlns:v="urn:schemas-microsoft-com:vml" Requires="v">
                <p:oleObj spid="_x0000_s7284" name="Visio" r:id="rId4" imgW="8839200" imgH="4591056" progId="Visio.Drawing.11">
                  <p:embed/>
                </p:oleObj>
              </mc:Choice>
              <mc:Fallback>
                <p:oleObj name="Visio" r:id="rId4" imgW="8839200" imgH="4591056" progId="Visio.Drawing.11">
                  <p:embed/>
                  <p:pic>
                    <p:nvPicPr>
                      <p:cNvPr id="0" name="Object 1"/>
                      <p:cNvPicPr>
                        <a:picLocks noChangeAspect="1" noChangeArrowheads="1"/>
                      </p:cNvPicPr>
                      <p:nvPr/>
                    </p:nvPicPr>
                    <p:blipFill>
                      <a:blip r:embed="rId5"/>
                      <a:srcRect/>
                      <a:stretch>
                        <a:fillRect/>
                      </a:stretch>
                    </p:blipFill>
                    <p:spPr bwMode="auto">
                      <a:xfrm>
                        <a:off x="2043673" y="1451677"/>
                        <a:ext cx="8104653" cy="426697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37576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09B1-D66F-43B8-8F40-C75CB15B86E2}"/>
              </a:ext>
            </a:extLst>
          </p:cNvPr>
          <p:cNvSpPr>
            <a:spLocks noGrp="1"/>
          </p:cNvSpPr>
          <p:nvPr>
            <p:ph type="title"/>
          </p:nvPr>
        </p:nvSpPr>
        <p:spPr/>
        <p:txBody>
          <a:bodyPr/>
          <a:lstStyle/>
          <a:p>
            <a:r>
              <a:rPr lang="en-US" b="1" dirty="0"/>
              <a:t>3D Steel Beam Modeling</a:t>
            </a:r>
            <a:endParaRPr lang="en-US" dirty="0"/>
          </a:p>
        </p:txBody>
      </p:sp>
      <p:sp>
        <p:nvSpPr>
          <p:cNvPr id="3" name="Content Placeholder 2">
            <a:extLst>
              <a:ext uri="{FF2B5EF4-FFF2-40B4-BE49-F238E27FC236}">
                <a16:creationId xmlns:a16="http://schemas.microsoft.com/office/drawing/2014/main" id="{5A4FC821-D28C-4D30-88F2-017637878D23}"/>
              </a:ext>
            </a:extLst>
          </p:cNvPr>
          <p:cNvSpPr>
            <a:spLocks noGrp="1"/>
          </p:cNvSpPr>
          <p:nvPr>
            <p:ph idx="1"/>
          </p:nvPr>
        </p:nvSpPr>
        <p:spPr>
          <a:xfrm>
            <a:off x="685338" y="1366157"/>
            <a:ext cx="10374547" cy="4318024"/>
          </a:xfrm>
        </p:spPr>
        <p:txBody>
          <a:bodyPr>
            <a:noAutofit/>
          </a:bodyPr>
          <a:lstStyle/>
          <a:p>
            <a:r>
              <a:rPr lang="en-US" sz="3200" dirty="0">
                <a:cs typeface="Arial" pitchFamily="34" charset="0"/>
              </a:rPr>
              <a:t>Cross-frames modeled using beam or truss elements based on the end connection type specified by the user.</a:t>
            </a:r>
          </a:p>
          <a:p>
            <a:r>
              <a:rPr lang="en-US" sz="3200" dirty="0">
                <a:cs typeface="Arial" pitchFamily="34" charset="0"/>
              </a:rPr>
              <a:t>Curvature is represented by straight elements with small kinks at node points instead of curved elements</a:t>
            </a:r>
          </a:p>
        </p:txBody>
      </p:sp>
      <p:sp>
        <p:nvSpPr>
          <p:cNvPr id="4" name="Slide Number Placeholder 3">
            <a:extLst>
              <a:ext uri="{FF2B5EF4-FFF2-40B4-BE49-F238E27FC236}">
                <a16:creationId xmlns:a16="http://schemas.microsoft.com/office/drawing/2014/main" id="{17B0E94E-4C7A-4B37-A69C-E9BD9704DC22}"/>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8494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6756-131E-4C55-B6A2-37B404344514}"/>
              </a:ext>
            </a:extLst>
          </p:cNvPr>
          <p:cNvSpPr>
            <a:spLocks noGrp="1"/>
          </p:cNvSpPr>
          <p:nvPr>
            <p:ph type="title"/>
          </p:nvPr>
        </p:nvSpPr>
        <p:spPr/>
        <p:txBody>
          <a:bodyPr/>
          <a:lstStyle/>
          <a:p>
            <a:r>
              <a:rPr lang="en-US" b="1" dirty="0"/>
              <a:t>3D Diaphragm Modeling</a:t>
            </a:r>
          </a:p>
        </p:txBody>
      </p:sp>
      <p:pic>
        <p:nvPicPr>
          <p:cNvPr id="7172" name="Picture 4" descr="C:\Users\KKENNE~1\AppData\Local\Temp\SNAGHTML30a5db.PNG">
            <a:extLst>
              <a:ext uri="{FF2B5EF4-FFF2-40B4-BE49-F238E27FC236}">
                <a16:creationId xmlns:a16="http://schemas.microsoft.com/office/drawing/2014/main" id="{1CCB6573-260F-44DF-A2C3-E26B8E23B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504" y="1322278"/>
            <a:ext cx="6112881" cy="4417575"/>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E2F25FC1-0DF0-4F9E-BC11-E7BD9ECABBA9}"/>
              </a:ext>
            </a:extLst>
          </p:cNvPr>
          <p:cNvPicPr>
            <a:picLocks noGrp="1" noChangeAspect="1"/>
          </p:cNvPicPr>
          <p:nvPr>
            <p:ph idx="1"/>
          </p:nvPr>
        </p:nvPicPr>
        <p:blipFill>
          <a:blip r:embed="rId4"/>
          <a:stretch>
            <a:fillRect/>
          </a:stretch>
        </p:blipFill>
        <p:spPr>
          <a:xfrm>
            <a:off x="5993269" y="3004524"/>
            <a:ext cx="2920339" cy="2885366"/>
          </a:xfrm>
        </p:spPr>
      </p:pic>
      <p:pic>
        <p:nvPicPr>
          <p:cNvPr id="12" name="Picture 11">
            <a:extLst>
              <a:ext uri="{FF2B5EF4-FFF2-40B4-BE49-F238E27FC236}">
                <a16:creationId xmlns:a16="http://schemas.microsoft.com/office/drawing/2014/main" id="{38F2162A-B866-432B-88D2-065D4E0C39CF}"/>
              </a:ext>
            </a:extLst>
          </p:cNvPr>
          <p:cNvPicPr>
            <a:picLocks noChangeAspect="1"/>
          </p:cNvPicPr>
          <p:nvPr/>
        </p:nvPicPr>
        <p:blipFill>
          <a:blip r:embed="rId5"/>
          <a:stretch>
            <a:fillRect/>
          </a:stretch>
        </p:blipFill>
        <p:spPr>
          <a:xfrm>
            <a:off x="8354425" y="2907637"/>
            <a:ext cx="3110959" cy="3094757"/>
          </a:xfrm>
          <a:prstGeom prst="rect">
            <a:avLst/>
          </a:prstGeom>
        </p:spPr>
      </p:pic>
      <p:sp>
        <p:nvSpPr>
          <p:cNvPr id="18" name="Content Placeholder 2">
            <a:extLst>
              <a:ext uri="{FF2B5EF4-FFF2-40B4-BE49-F238E27FC236}">
                <a16:creationId xmlns:a16="http://schemas.microsoft.com/office/drawing/2014/main" id="{27FAB7B9-3602-4253-8B6B-1A5293DB7E33}"/>
              </a:ext>
            </a:extLst>
          </p:cNvPr>
          <p:cNvSpPr txBox="1">
            <a:spLocks/>
          </p:cNvSpPr>
          <p:nvPr/>
        </p:nvSpPr>
        <p:spPr>
          <a:xfrm>
            <a:off x="646953" y="1438729"/>
            <a:ext cx="4563676" cy="43011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bg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bg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bg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bg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bg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3200" dirty="0">
                <a:latin typeface="Arial" panose="020B0604020202020204" pitchFamily="34" charset="0"/>
                <a:cs typeface="Arial" panose="020B0604020202020204" pitchFamily="34" charset="0"/>
              </a:rPr>
              <a:t>Diaphragm definitions are assigned to locations along the structure.</a:t>
            </a:r>
          </a:p>
          <a:p>
            <a:r>
              <a:rPr lang="en-US" sz="3200" dirty="0">
                <a:latin typeface="Arial" panose="020B0604020202020204" pitchFamily="34" charset="0"/>
                <a:cs typeface="Arial" panose="020B0604020202020204" pitchFamily="34" charset="0"/>
              </a:rPr>
              <a:t>Users can control the 3D modeling of the diaphragms through these definitions</a:t>
            </a:r>
          </a:p>
        </p:txBody>
      </p:sp>
      <p:sp>
        <p:nvSpPr>
          <p:cNvPr id="3" name="Slide Number Placeholder 2">
            <a:extLst>
              <a:ext uri="{FF2B5EF4-FFF2-40B4-BE49-F238E27FC236}">
                <a16:creationId xmlns:a16="http://schemas.microsoft.com/office/drawing/2014/main" id="{2638307D-654A-4F42-BC0D-38F0DD81800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4466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6756-131E-4C55-B6A2-37B404344514}"/>
              </a:ext>
            </a:extLst>
          </p:cNvPr>
          <p:cNvSpPr>
            <a:spLocks noGrp="1"/>
          </p:cNvSpPr>
          <p:nvPr>
            <p:ph type="title"/>
          </p:nvPr>
        </p:nvSpPr>
        <p:spPr/>
        <p:txBody>
          <a:bodyPr/>
          <a:lstStyle/>
          <a:p>
            <a:r>
              <a:rPr lang="en-US" b="1" dirty="0"/>
              <a:t>3D Diaphragm Modeling</a:t>
            </a:r>
          </a:p>
        </p:txBody>
      </p:sp>
      <p:sp>
        <p:nvSpPr>
          <p:cNvPr id="18" name="Content Placeholder 2">
            <a:extLst>
              <a:ext uri="{FF2B5EF4-FFF2-40B4-BE49-F238E27FC236}">
                <a16:creationId xmlns:a16="http://schemas.microsoft.com/office/drawing/2014/main" id="{27FAB7B9-3602-4253-8B6B-1A5293DB7E33}"/>
              </a:ext>
            </a:extLst>
          </p:cNvPr>
          <p:cNvSpPr txBox="1">
            <a:spLocks/>
          </p:cNvSpPr>
          <p:nvPr/>
        </p:nvSpPr>
        <p:spPr>
          <a:xfrm>
            <a:off x="646952" y="1438729"/>
            <a:ext cx="11051061" cy="43011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bg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bg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bg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bg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bg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3200" dirty="0">
                <a:latin typeface="Arial" panose="020B0604020202020204" pitchFamily="34" charset="0"/>
                <a:cs typeface="Arial" panose="020B0604020202020204" pitchFamily="34" charset="0"/>
              </a:rPr>
              <a:t>Steel beam systems – All diaphragm types</a:t>
            </a:r>
          </a:p>
          <a:p>
            <a:r>
              <a:rPr lang="en-US" sz="3200" dirty="0">
                <a:latin typeface="Arial" panose="020B0604020202020204" pitchFamily="34" charset="0"/>
                <a:cs typeface="Arial" panose="020B0604020202020204" pitchFamily="34" charset="0"/>
              </a:rPr>
              <a:t>Concrete beam systems – only Type 4</a:t>
            </a:r>
          </a:p>
        </p:txBody>
      </p:sp>
      <p:sp>
        <p:nvSpPr>
          <p:cNvPr id="3" name="Slide Number Placeholder 2">
            <a:extLst>
              <a:ext uri="{FF2B5EF4-FFF2-40B4-BE49-F238E27FC236}">
                <a16:creationId xmlns:a16="http://schemas.microsoft.com/office/drawing/2014/main" id="{2638307D-654A-4F42-BC0D-38F0DD81800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10242" name="Picture 2" descr="C:\Users\KKENNE~1\AppData\Local\Temp\17\SNAGHTML3deb5057.PNG">
            <a:extLst>
              <a:ext uri="{FF2B5EF4-FFF2-40B4-BE49-F238E27FC236}">
                <a16:creationId xmlns:a16="http://schemas.microsoft.com/office/drawing/2014/main" id="{17A9C802-3468-43AD-BD2F-DF6564C3E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20" y="3131574"/>
            <a:ext cx="2464210" cy="197136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KKENNE~1\AppData\Local\Temp\17\SNAGHTML3def7e39.PNG">
            <a:extLst>
              <a:ext uri="{FF2B5EF4-FFF2-40B4-BE49-F238E27FC236}">
                <a16:creationId xmlns:a16="http://schemas.microsoft.com/office/drawing/2014/main" id="{206C73AF-F33A-4E9E-9E38-338671D02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014" y="3131574"/>
            <a:ext cx="2500716" cy="197136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KKENNE~1\AppData\Local\Temp\17\SNAGHTML3defe65a.PNG">
            <a:extLst>
              <a:ext uri="{FF2B5EF4-FFF2-40B4-BE49-F238E27FC236}">
                <a16:creationId xmlns:a16="http://schemas.microsoft.com/office/drawing/2014/main" id="{B9B01A85-1F7A-4CD1-BA06-DE730E55F5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614" y="3131574"/>
            <a:ext cx="2532032" cy="1971368"/>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Users\KKENNE~1\AppData\Local\Temp\17\SNAGHTML3df14cc0.PNG">
            <a:extLst>
              <a:ext uri="{FF2B5EF4-FFF2-40B4-BE49-F238E27FC236}">
                <a16:creationId xmlns:a16="http://schemas.microsoft.com/office/drawing/2014/main" id="{4D3ED093-2DEE-4EFF-A1F0-ECAC8BF7E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5530" y="3131574"/>
            <a:ext cx="2468816" cy="197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2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5AC9-E2D4-40ED-9ACF-D21BC838FF5B}"/>
              </a:ext>
            </a:extLst>
          </p:cNvPr>
          <p:cNvSpPr>
            <a:spLocks noGrp="1"/>
          </p:cNvSpPr>
          <p:nvPr>
            <p:ph type="title"/>
          </p:nvPr>
        </p:nvSpPr>
        <p:spPr/>
        <p:txBody>
          <a:bodyPr/>
          <a:lstStyle/>
          <a:p>
            <a:r>
              <a:rPr lang="en-US" b="1" dirty="0"/>
              <a:t>3D Diaphragm Spec Checking</a:t>
            </a:r>
          </a:p>
        </p:txBody>
      </p:sp>
      <p:sp>
        <p:nvSpPr>
          <p:cNvPr id="3" name="Content Placeholder 2">
            <a:extLst>
              <a:ext uri="{FF2B5EF4-FFF2-40B4-BE49-F238E27FC236}">
                <a16:creationId xmlns:a16="http://schemas.microsoft.com/office/drawing/2014/main" id="{D2786242-28F3-4EDE-9DD7-73DE30FFD509}"/>
              </a:ext>
            </a:extLst>
          </p:cNvPr>
          <p:cNvSpPr>
            <a:spLocks noGrp="1"/>
          </p:cNvSpPr>
          <p:nvPr>
            <p:ph idx="1"/>
          </p:nvPr>
        </p:nvSpPr>
        <p:spPr/>
        <p:txBody>
          <a:bodyPr/>
          <a:lstStyle/>
          <a:p>
            <a:endParaRPr lang="en-US" dirty="0"/>
          </a:p>
        </p:txBody>
      </p:sp>
      <p:pic>
        <p:nvPicPr>
          <p:cNvPr id="10246" name="Picture 6" descr="C:\Users\KKENNE~1\AppData\Local\Temp\SNAGHTMLf6edce.PNG">
            <a:extLst>
              <a:ext uri="{FF2B5EF4-FFF2-40B4-BE49-F238E27FC236}">
                <a16:creationId xmlns:a16="http://schemas.microsoft.com/office/drawing/2014/main" id="{F7EC81FE-39D0-43B2-9114-3DAE7061E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53" y="1392714"/>
            <a:ext cx="6858000" cy="39814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KKENNE~1\AppData\Local\Temp\SNAGHTMLf5578e.PNG">
            <a:extLst>
              <a:ext uri="{FF2B5EF4-FFF2-40B4-BE49-F238E27FC236}">
                <a16:creationId xmlns:a16="http://schemas.microsoft.com/office/drawing/2014/main" id="{92E97525-7285-45D7-939B-956EFEE1E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593" y="1522868"/>
            <a:ext cx="5822442" cy="4318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613AB9-FBAC-4933-975D-46EB45E9A9C0}"/>
              </a:ext>
            </a:extLst>
          </p:cNvPr>
          <p:cNvSpPr/>
          <p:nvPr/>
        </p:nvSpPr>
        <p:spPr>
          <a:xfrm>
            <a:off x="3376943" y="2960483"/>
            <a:ext cx="706170" cy="706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553C5-E10A-4FD5-A341-7ED45CA26238}"/>
              </a:ext>
            </a:extLst>
          </p:cNvPr>
          <p:cNvSpPr/>
          <p:nvPr/>
        </p:nvSpPr>
        <p:spPr>
          <a:xfrm>
            <a:off x="4083113" y="2960483"/>
            <a:ext cx="3594226" cy="706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F84768D-5975-4D69-8F70-753EFA1D309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244" name="Picture 4" descr="C:\Users\KKENNE~1\AppData\Local\Temp\SNAGHTMLf65a77.PNG">
            <a:extLst>
              <a:ext uri="{FF2B5EF4-FFF2-40B4-BE49-F238E27FC236}">
                <a16:creationId xmlns:a16="http://schemas.microsoft.com/office/drawing/2014/main" id="{1224F41C-E5EC-413C-A2A5-10C146D8B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245" y="3040912"/>
            <a:ext cx="5333215" cy="2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4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5AC9-E2D4-40ED-9ACF-D21BC838FF5B}"/>
              </a:ext>
            </a:extLst>
          </p:cNvPr>
          <p:cNvSpPr>
            <a:spLocks noGrp="1"/>
          </p:cNvSpPr>
          <p:nvPr>
            <p:ph type="title"/>
          </p:nvPr>
        </p:nvSpPr>
        <p:spPr/>
        <p:txBody>
          <a:bodyPr/>
          <a:lstStyle/>
          <a:p>
            <a:r>
              <a:rPr lang="en-US" b="1" dirty="0"/>
              <a:t>3D Bottom Flange Lateral Bracing</a:t>
            </a:r>
          </a:p>
        </p:txBody>
      </p:sp>
      <p:sp>
        <p:nvSpPr>
          <p:cNvPr id="3" name="Content Placeholder 2">
            <a:extLst>
              <a:ext uri="{FF2B5EF4-FFF2-40B4-BE49-F238E27FC236}">
                <a16:creationId xmlns:a16="http://schemas.microsoft.com/office/drawing/2014/main" id="{D2786242-28F3-4EDE-9DD7-73DE30FFD509}"/>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4F84768D-5975-4D69-8F70-753EFA1D309F}"/>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8196" name="Picture 4" descr="C:\Users\KKENNE~1\AppData\Local\Temp\SNAGHTML1c31dc66.PNG">
            <a:extLst>
              <a:ext uri="{FF2B5EF4-FFF2-40B4-BE49-F238E27FC236}">
                <a16:creationId xmlns:a16="http://schemas.microsoft.com/office/drawing/2014/main" id="{19678BCD-5601-44B1-AB8B-ACE9A264F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198" y="1438729"/>
            <a:ext cx="7577168" cy="431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6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5AC9-E2D4-40ED-9ACF-D21BC838FF5B}"/>
              </a:ext>
            </a:extLst>
          </p:cNvPr>
          <p:cNvSpPr>
            <a:spLocks noGrp="1"/>
          </p:cNvSpPr>
          <p:nvPr>
            <p:ph type="title"/>
          </p:nvPr>
        </p:nvSpPr>
        <p:spPr/>
        <p:txBody>
          <a:bodyPr/>
          <a:lstStyle/>
          <a:p>
            <a:r>
              <a:rPr lang="en-US" b="1" dirty="0"/>
              <a:t>3D Analysis Control Options</a:t>
            </a:r>
          </a:p>
        </p:txBody>
      </p:sp>
      <p:sp>
        <p:nvSpPr>
          <p:cNvPr id="3" name="Content Placeholder 2">
            <a:extLst>
              <a:ext uri="{FF2B5EF4-FFF2-40B4-BE49-F238E27FC236}">
                <a16:creationId xmlns:a16="http://schemas.microsoft.com/office/drawing/2014/main" id="{D2786242-28F3-4EDE-9DD7-73DE30FFD509}"/>
              </a:ext>
            </a:extLst>
          </p:cNvPr>
          <p:cNvSpPr>
            <a:spLocks noGrp="1"/>
          </p:cNvSpPr>
          <p:nvPr>
            <p:ph idx="1"/>
          </p:nvPr>
        </p:nvSpPr>
        <p:spPr>
          <a:xfrm>
            <a:off x="667657" y="1438729"/>
            <a:ext cx="10737629" cy="4318024"/>
          </a:xfrm>
        </p:spPr>
        <p:txBody>
          <a:bodyPr>
            <a:normAutofit/>
          </a:bodyPr>
          <a:lstStyle/>
          <a:p>
            <a:r>
              <a:rPr lang="en-US" sz="3200" dirty="0"/>
              <a:t>If checked, master-slave constraint in non-composite region only binds vertical displacement</a:t>
            </a:r>
          </a:p>
        </p:txBody>
      </p:sp>
      <p:sp>
        <p:nvSpPr>
          <p:cNvPr id="5" name="Slide Number Placeholder 4">
            <a:extLst>
              <a:ext uri="{FF2B5EF4-FFF2-40B4-BE49-F238E27FC236}">
                <a16:creationId xmlns:a16="http://schemas.microsoft.com/office/drawing/2014/main" id="{4F84768D-5975-4D69-8F70-753EFA1D309F}"/>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242" name="Picture 2" descr="C:\Users\KKENNE~1\AppData\Local\Temp\15\SNAGHTML2d114bba.PNG">
            <a:extLst>
              <a:ext uri="{FF2B5EF4-FFF2-40B4-BE49-F238E27FC236}">
                <a16:creationId xmlns:a16="http://schemas.microsoft.com/office/drawing/2014/main" id="{0F1F5BAD-0858-40CB-81EF-A9CE9B38C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656" y="2851462"/>
            <a:ext cx="8437782" cy="275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5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5AC9-E2D4-40ED-9ACF-D21BC838FF5B}"/>
              </a:ext>
            </a:extLst>
          </p:cNvPr>
          <p:cNvSpPr>
            <a:spLocks noGrp="1"/>
          </p:cNvSpPr>
          <p:nvPr>
            <p:ph type="title"/>
          </p:nvPr>
        </p:nvSpPr>
        <p:spPr/>
        <p:txBody>
          <a:bodyPr/>
          <a:lstStyle/>
          <a:p>
            <a:r>
              <a:rPr lang="en-US" b="1" dirty="0"/>
              <a:t>3D Analysis Control Options</a:t>
            </a:r>
          </a:p>
        </p:txBody>
      </p:sp>
      <p:sp>
        <p:nvSpPr>
          <p:cNvPr id="3" name="Content Placeholder 2">
            <a:extLst>
              <a:ext uri="{FF2B5EF4-FFF2-40B4-BE49-F238E27FC236}">
                <a16:creationId xmlns:a16="http://schemas.microsoft.com/office/drawing/2014/main" id="{D2786242-28F3-4EDE-9DD7-73DE30FFD509}"/>
              </a:ext>
            </a:extLst>
          </p:cNvPr>
          <p:cNvSpPr>
            <a:spLocks noGrp="1"/>
          </p:cNvSpPr>
          <p:nvPr>
            <p:ph idx="1"/>
          </p:nvPr>
        </p:nvSpPr>
        <p:spPr>
          <a:xfrm>
            <a:off x="667657" y="1438729"/>
            <a:ext cx="5300657" cy="4318024"/>
          </a:xfrm>
        </p:spPr>
        <p:txBody>
          <a:bodyPr>
            <a:normAutofit/>
          </a:bodyPr>
          <a:lstStyle/>
          <a:p>
            <a:r>
              <a:rPr lang="en-US" sz="3200" dirty="0"/>
              <a:t>LRFD 6.13.1:</a:t>
            </a:r>
          </a:p>
        </p:txBody>
      </p:sp>
      <p:sp>
        <p:nvSpPr>
          <p:cNvPr id="5" name="Slide Number Placeholder 4">
            <a:extLst>
              <a:ext uri="{FF2B5EF4-FFF2-40B4-BE49-F238E27FC236}">
                <a16:creationId xmlns:a16="http://schemas.microsoft.com/office/drawing/2014/main" id="{4F84768D-5975-4D69-8F70-753EFA1D309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0246" name="Picture 6" descr="C:\Users\KKENNE~1\AppData\Local\Temp\15\SNAGHTML2d2cfbfc.PNG">
            <a:extLst>
              <a:ext uri="{FF2B5EF4-FFF2-40B4-BE49-F238E27FC236}">
                <a16:creationId xmlns:a16="http://schemas.microsoft.com/office/drawing/2014/main" id="{21D1EC69-5E0E-4667-A44B-15D336D39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53" y="2528705"/>
            <a:ext cx="7320325" cy="351375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KKENNE~1\AppData\Local\Temp\15\SNAGHTML2d24eacd.PNG">
            <a:extLst>
              <a:ext uri="{FF2B5EF4-FFF2-40B4-BE49-F238E27FC236}">
                <a16:creationId xmlns:a16="http://schemas.microsoft.com/office/drawing/2014/main" id="{E424D48A-BFC8-4820-9B63-504D732C7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394" y="1235676"/>
            <a:ext cx="6100966" cy="133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7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5AC9-E2D4-40ED-9ACF-D21BC838FF5B}"/>
              </a:ext>
            </a:extLst>
          </p:cNvPr>
          <p:cNvSpPr>
            <a:spLocks noGrp="1"/>
          </p:cNvSpPr>
          <p:nvPr>
            <p:ph type="title"/>
          </p:nvPr>
        </p:nvSpPr>
        <p:spPr/>
        <p:txBody>
          <a:bodyPr/>
          <a:lstStyle/>
          <a:p>
            <a:r>
              <a:rPr lang="en-US" b="1" dirty="0"/>
              <a:t>3D Analysis Control Options</a:t>
            </a:r>
          </a:p>
        </p:txBody>
      </p:sp>
      <p:sp>
        <p:nvSpPr>
          <p:cNvPr id="3" name="Content Placeholder 2">
            <a:extLst>
              <a:ext uri="{FF2B5EF4-FFF2-40B4-BE49-F238E27FC236}">
                <a16:creationId xmlns:a16="http://schemas.microsoft.com/office/drawing/2014/main" id="{D2786242-28F3-4EDE-9DD7-73DE30FFD509}"/>
              </a:ext>
            </a:extLst>
          </p:cNvPr>
          <p:cNvSpPr>
            <a:spLocks noGrp="1"/>
          </p:cNvSpPr>
          <p:nvPr>
            <p:ph idx="1"/>
          </p:nvPr>
        </p:nvSpPr>
        <p:spPr>
          <a:xfrm>
            <a:off x="667657" y="1438729"/>
            <a:ext cx="3014657" cy="4318024"/>
          </a:xfrm>
        </p:spPr>
        <p:txBody>
          <a:bodyPr>
            <a:normAutofit/>
          </a:bodyPr>
          <a:lstStyle/>
          <a:p>
            <a:r>
              <a:rPr lang="en-US" sz="3200" dirty="0"/>
              <a:t>Default</a:t>
            </a:r>
          </a:p>
          <a:p>
            <a:endParaRPr lang="en-US" sz="3200" dirty="0"/>
          </a:p>
          <a:p>
            <a:endParaRPr lang="en-US" sz="3200" dirty="0"/>
          </a:p>
          <a:p>
            <a:r>
              <a:rPr lang="en-US" sz="3200" dirty="0"/>
              <a:t>Location override</a:t>
            </a:r>
          </a:p>
        </p:txBody>
      </p:sp>
      <p:sp>
        <p:nvSpPr>
          <p:cNvPr id="5" name="Slide Number Placeholder 4">
            <a:extLst>
              <a:ext uri="{FF2B5EF4-FFF2-40B4-BE49-F238E27FC236}">
                <a16:creationId xmlns:a16="http://schemas.microsoft.com/office/drawing/2014/main" id="{4F84768D-5975-4D69-8F70-753EFA1D309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12290" name="Picture 2" descr="C:\Users\KKENNE~1\AppData\Local\Temp\15\SNAGHTML2d303a4f.PNG">
            <a:extLst>
              <a:ext uri="{FF2B5EF4-FFF2-40B4-BE49-F238E27FC236}">
                <a16:creationId xmlns:a16="http://schemas.microsoft.com/office/drawing/2014/main" id="{C7A43664-A8CE-4ABB-A86A-89B97BB4A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595" y="1323453"/>
            <a:ext cx="7506049" cy="172866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KKENNE~1\AppData\Local\Temp\15\SNAGHTML2d339e79.PNG">
            <a:extLst>
              <a:ext uri="{FF2B5EF4-FFF2-40B4-BE49-F238E27FC236}">
                <a16:creationId xmlns:a16="http://schemas.microsoft.com/office/drawing/2014/main" id="{AD486A9E-87EC-40BA-920E-E86ED98CE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381" y="3167395"/>
            <a:ext cx="8634443" cy="24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4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06D5-CDAA-4066-9816-514A75BD1866}"/>
              </a:ext>
            </a:extLst>
          </p:cNvPr>
          <p:cNvSpPr>
            <a:spLocks noGrp="1"/>
          </p:cNvSpPr>
          <p:nvPr>
            <p:ph type="title"/>
          </p:nvPr>
        </p:nvSpPr>
        <p:spPr/>
        <p:txBody>
          <a:bodyPr/>
          <a:lstStyle/>
          <a:p>
            <a:r>
              <a:rPr lang="en-US" b="1" dirty="0"/>
              <a:t>3D Mesh Generation</a:t>
            </a:r>
            <a:endParaRPr lang="en-US" dirty="0"/>
          </a:p>
        </p:txBody>
      </p:sp>
      <p:sp>
        <p:nvSpPr>
          <p:cNvPr id="3" name="Content Placeholder 2">
            <a:extLst>
              <a:ext uri="{FF2B5EF4-FFF2-40B4-BE49-F238E27FC236}">
                <a16:creationId xmlns:a16="http://schemas.microsoft.com/office/drawing/2014/main" id="{8BB5E733-86B6-4C37-9ADA-F5B441E11CC3}"/>
              </a:ext>
            </a:extLst>
          </p:cNvPr>
          <p:cNvSpPr>
            <a:spLocks noGrp="1"/>
          </p:cNvSpPr>
          <p:nvPr>
            <p:ph idx="1"/>
          </p:nvPr>
        </p:nvSpPr>
        <p:spPr/>
        <p:txBody>
          <a:bodyPr>
            <a:normAutofit/>
          </a:bodyPr>
          <a:lstStyle/>
          <a:p>
            <a:r>
              <a:rPr lang="en-US" sz="3200" dirty="0">
                <a:cs typeface="Arial" pitchFamily="34" charset="0"/>
              </a:rPr>
              <a:t>Automatic mesh generation with user controls</a:t>
            </a:r>
          </a:p>
          <a:p>
            <a:r>
              <a:rPr lang="en-US" sz="3200" dirty="0">
                <a:cs typeface="Arial" pitchFamily="34" charset="0"/>
              </a:rPr>
              <a:t>Nodes always created at:</a:t>
            </a:r>
          </a:p>
          <a:p>
            <a:pPr lvl="1"/>
            <a:r>
              <a:rPr lang="en-US" sz="3200" dirty="0">
                <a:cs typeface="Arial" pitchFamily="34" charset="0"/>
              </a:rPr>
              <a:t>Tenth points</a:t>
            </a:r>
          </a:p>
          <a:p>
            <a:pPr lvl="1"/>
            <a:r>
              <a:rPr lang="en-US" sz="3200" dirty="0">
                <a:cs typeface="Arial" pitchFamily="34" charset="0"/>
              </a:rPr>
              <a:t>Section change points</a:t>
            </a:r>
          </a:p>
          <a:p>
            <a:pPr lvl="1"/>
            <a:r>
              <a:rPr lang="en-US" sz="3200" dirty="0">
                <a:cs typeface="Arial" pitchFamily="34" charset="0"/>
              </a:rPr>
              <a:t>Diaphragms, bottom flange lateral brace points</a:t>
            </a:r>
          </a:p>
          <a:p>
            <a:pPr lvl="1"/>
            <a:r>
              <a:rPr lang="en-US" sz="3200" dirty="0">
                <a:cs typeface="Arial" pitchFamily="34" charset="0"/>
              </a:rPr>
              <a:t>Supports</a:t>
            </a:r>
          </a:p>
          <a:p>
            <a:pPr lvl="1"/>
            <a:r>
              <a:rPr lang="en-US" sz="3200" dirty="0">
                <a:cs typeface="Arial" pitchFamily="34" charset="0"/>
              </a:rPr>
              <a:t>User defined points of interest</a:t>
            </a:r>
          </a:p>
          <a:p>
            <a:endParaRPr lang="en-US" sz="3200" dirty="0"/>
          </a:p>
        </p:txBody>
      </p:sp>
      <p:sp>
        <p:nvSpPr>
          <p:cNvPr id="4" name="Slide Number Placeholder 3">
            <a:extLst>
              <a:ext uri="{FF2B5EF4-FFF2-40B4-BE49-F238E27FC236}">
                <a16:creationId xmlns:a16="http://schemas.microsoft.com/office/drawing/2014/main" id="{3F3C291B-77DC-4B04-A9C1-B6E7EA3B470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69312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1D19-325A-4118-A9E7-9FEF728CD4B1}"/>
              </a:ext>
            </a:extLst>
          </p:cNvPr>
          <p:cNvSpPr>
            <a:spLocks noGrp="1"/>
          </p:cNvSpPr>
          <p:nvPr>
            <p:ph type="title"/>
          </p:nvPr>
        </p:nvSpPr>
        <p:spPr>
          <a:xfrm>
            <a:off x="472783" y="541027"/>
            <a:ext cx="10195218" cy="706964"/>
          </a:xfrm>
        </p:spPr>
        <p:txBody>
          <a:bodyPr/>
          <a:lstStyle/>
          <a:p>
            <a:r>
              <a:rPr lang="en-US" b="1" dirty="0" err="1"/>
              <a:t>AASHTOWare</a:t>
            </a:r>
            <a:r>
              <a:rPr lang="en-US" b="1" dirty="0"/>
              <a:t> Bridge Design &amp; Rating (BrDR)</a:t>
            </a:r>
          </a:p>
        </p:txBody>
      </p:sp>
      <p:sp>
        <p:nvSpPr>
          <p:cNvPr id="3" name="Content Placeholder 2">
            <a:extLst>
              <a:ext uri="{FF2B5EF4-FFF2-40B4-BE49-F238E27FC236}">
                <a16:creationId xmlns:a16="http://schemas.microsoft.com/office/drawing/2014/main" id="{A8B52CFB-5294-494A-9850-AFB8772286B7}"/>
              </a:ext>
            </a:extLst>
          </p:cNvPr>
          <p:cNvSpPr>
            <a:spLocks noGrp="1"/>
          </p:cNvSpPr>
          <p:nvPr>
            <p:ph idx="1"/>
          </p:nvPr>
        </p:nvSpPr>
        <p:spPr>
          <a:xfrm>
            <a:off x="1193339" y="1266157"/>
            <a:ext cx="9805321" cy="3704771"/>
          </a:xfrm>
        </p:spPr>
        <p:txBody>
          <a:bodyPr>
            <a:noAutofit/>
          </a:bodyPr>
          <a:lstStyle/>
          <a:p>
            <a:r>
              <a:rPr lang="en-US" sz="3400" dirty="0"/>
              <a:t>Concrete Beam Modeling</a:t>
            </a:r>
          </a:p>
          <a:p>
            <a:r>
              <a:rPr lang="en-US" sz="3400" dirty="0"/>
              <a:t>Steel Beam Modeling</a:t>
            </a:r>
          </a:p>
          <a:p>
            <a:r>
              <a:rPr lang="en-US" sz="3400" dirty="0"/>
              <a:t>Mesh Generation</a:t>
            </a:r>
          </a:p>
          <a:p>
            <a:r>
              <a:rPr lang="en-US" sz="3400" dirty="0"/>
              <a:t>Support Conditions</a:t>
            </a:r>
          </a:p>
          <a:p>
            <a:r>
              <a:rPr lang="en-US" sz="3400" dirty="0"/>
              <a:t>Concrete Deck Behavior</a:t>
            </a:r>
          </a:p>
          <a:p>
            <a:r>
              <a:rPr lang="en-US" sz="3400" dirty="0"/>
              <a:t>Loading</a:t>
            </a:r>
          </a:p>
          <a:p>
            <a:r>
              <a:rPr lang="en-US" sz="3400" dirty="0"/>
              <a:t>Specification Checking</a:t>
            </a:r>
          </a:p>
          <a:p>
            <a:pPr marL="0" indent="0">
              <a:buNone/>
            </a:pPr>
            <a:endParaRPr lang="en-US" sz="3200" dirty="0"/>
          </a:p>
          <a:p>
            <a:endParaRPr lang="en-US" sz="3200" dirty="0"/>
          </a:p>
        </p:txBody>
      </p:sp>
      <p:sp>
        <p:nvSpPr>
          <p:cNvPr id="4" name="Slide Number Placeholder 3">
            <a:extLst>
              <a:ext uri="{FF2B5EF4-FFF2-40B4-BE49-F238E27FC236}">
                <a16:creationId xmlns:a16="http://schemas.microsoft.com/office/drawing/2014/main" id="{F17E5565-AFE2-4E80-9644-C18A271915E4}"/>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5181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06D5-CDAA-4066-9816-514A75BD1866}"/>
              </a:ext>
            </a:extLst>
          </p:cNvPr>
          <p:cNvSpPr>
            <a:spLocks noGrp="1"/>
          </p:cNvSpPr>
          <p:nvPr>
            <p:ph type="title"/>
          </p:nvPr>
        </p:nvSpPr>
        <p:spPr/>
        <p:txBody>
          <a:bodyPr/>
          <a:lstStyle/>
          <a:p>
            <a:r>
              <a:rPr lang="en-US" b="1" dirty="0"/>
              <a:t>3D Mesh Generation</a:t>
            </a:r>
            <a:endParaRPr lang="en-US" dirty="0"/>
          </a:p>
        </p:txBody>
      </p:sp>
      <p:sp>
        <p:nvSpPr>
          <p:cNvPr id="3" name="Content Placeholder 2">
            <a:extLst>
              <a:ext uri="{FF2B5EF4-FFF2-40B4-BE49-F238E27FC236}">
                <a16:creationId xmlns:a16="http://schemas.microsoft.com/office/drawing/2014/main" id="{8BB5E733-86B6-4C37-9ADA-F5B441E11CC3}"/>
              </a:ext>
            </a:extLst>
          </p:cNvPr>
          <p:cNvSpPr>
            <a:spLocks noGrp="1"/>
          </p:cNvSpPr>
          <p:nvPr>
            <p:ph idx="1"/>
          </p:nvPr>
        </p:nvSpPr>
        <p:spPr/>
        <p:txBody>
          <a:bodyPr>
            <a:normAutofit/>
          </a:bodyPr>
          <a:lstStyle/>
          <a:p>
            <a:r>
              <a:rPr lang="en-US" sz="3200" dirty="0">
                <a:cs typeface="Arial" pitchFamily="34" charset="0"/>
              </a:rPr>
              <a:t>Rectangular deck slab shells require same number of nodes along each girder</a:t>
            </a:r>
          </a:p>
          <a:p>
            <a:r>
              <a:rPr lang="en-US" sz="3200" dirty="0"/>
              <a:t>Equal number of nodes per span for each girder</a:t>
            </a:r>
          </a:p>
          <a:p>
            <a:r>
              <a:rPr lang="en-US" sz="3200" dirty="0">
                <a:cs typeface="Arial" pitchFamily="34" charset="0"/>
              </a:rPr>
              <a:t>Nodes kept at same percentage of span length</a:t>
            </a:r>
          </a:p>
          <a:p>
            <a:pPr lvl="1"/>
            <a:endParaRPr lang="en-US" sz="3200" dirty="0">
              <a:cs typeface="Arial" pitchFamily="34" charset="0"/>
            </a:endParaRPr>
          </a:p>
          <a:p>
            <a:endParaRPr lang="en-US" sz="3200" dirty="0"/>
          </a:p>
        </p:txBody>
      </p:sp>
      <p:sp>
        <p:nvSpPr>
          <p:cNvPr id="4" name="Slide Number Placeholder 3">
            <a:extLst>
              <a:ext uri="{FF2B5EF4-FFF2-40B4-BE49-F238E27FC236}">
                <a16:creationId xmlns:a16="http://schemas.microsoft.com/office/drawing/2014/main" id="{3F3C291B-77DC-4B04-A9C1-B6E7EA3B470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75430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KENNE~1\AppData\Local\Temp\17\SNAGHTML32ac6336.PNG">
            <a:extLst>
              <a:ext uri="{FF2B5EF4-FFF2-40B4-BE49-F238E27FC236}">
                <a16:creationId xmlns:a16="http://schemas.microsoft.com/office/drawing/2014/main" id="{A19E5C96-BCAD-443F-B659-2F5D09560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447" y="1242386"/>
            <a:ext cx="7785305" cy="43732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6406D5-CDAA-4066-9816-514A75BD1866}"/>
              </a:ext>
            </a:extLst>
          </p:cNvPr>
          <p:cNvSpPr>
            <a:spLocks noGrp="1"/>
          </p:cNvSpPr>
          <p:nvPr>
            <p:ph type="title"/>
          </p:nvPr>
        </p:nvSpPr>
        <p:spPr/>
        <p:txBody>
          <a:bodyPr/>
          <a:lstStyle/>
          <a:p>
            <a:r>
              <a:rPr lang="en-US" b="1" dirty="0"/>
              <a:t>3D Mesh Generation</a:t>
            </a:r>
            <a:endParaRPr lang="en-US" dirty="0"/>
          </a:p>
        </p:txBody>
      </p:sp>
      <p:sp>
        <p:nvSpPr>
          <p:cNvPr id="3" name="Content Placeholder 2">
            <a:extLst>
              <a:ext uri="{FF2B5EF4-FFF2-40B4-BE49-F238E27FC236}">
                <a16:creationId xmlns:a16="http://schemas.microsoft.com/office/drawing/2014/main" id="{8BB5E733-86B6-4C37-9ADA-F5B441E11CC3}"/>
              </a:ext>
            </a:extLst>
          </p:cNvPr>
          <p:cNvSpPr>
            <a:spLocks noGrp="1"/>
          </p:cNvSpPr>
          <p:nvPr>
            <p:ph idx="1"/>
          </p:nvPr>
        </p:nvSpPr>
        <p:spPr/>
        <p:txBody>
          <a:bodyPr>
            <a:normAutofit/>
          </a:bodyPr>
          <a:lstStyle/>
          <a:p>
            <a:pPr marL="0" indent="0">
              <a:buNone/>
            </a:pPr>
            <a:endParaRPr lang="en-US" sz="3200" dirty="0">
              <a:cs typeface="Arial" pitchFamily="34" charset="0"/>
            </a:endParaRPr>
          </a:p>
          <a:p>
            <a:pPr lvl="1"/>
            <a:endParaRPr lang="en-US" sz="3200" dirty="0">
              <a:cs typeface="Arial" pitchFamily="34" charset="0"/>
            </a:endParaRPr>
          </a:p>
          <a:p>
            <a:endParaRPr lang="en-US" sz="3200" dirty="0"/>
          </a:p>
        </p:txBody>
      </p:sp>
      <p:sp>
        <p:nvSpPr>
          <p:cNvPr id="4" name="Slide Number Placeholder 3">
            <a:extLst>
              <a:ext uri="{FF2B5EF4-FFF2-40B4-BE49-F238E27FC236}">
                <a16:creationId xmlns:a16="http://schemas.microsoft.com/office/drawing/2014/main" id="{3F3C291B-77DC-4B04-A9C1-B6E7EA3B470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grpSp>
        <p:nvGrpSpPr>
          <p:cNvPr id="14" name="Group 13">
            <a:extLst>
              <a:ext uri="{FF2B5EF4-FFF2-40B4-BE49-F238E27FC236}">
                <a16:creationId xmlns:a16="http://schemas.microsoft.com/office/drawing/2014/main" id="{64806C05-0FB7-47D0-A2A5-46D80DD93CCA}"/>
              </a:ext>
            </a:extLst>
          </p:cNvPr>
          <p:cNvGrpSpPr/>
          <p:nvPr/>
        </p:nvGrpSpPr>
        <p:grpSpPr>
          <a:xfrm>
            <a:off x="2613660" y="1828800"/>
            <a:ext cx="2698115" cy="2174875"/>
            <a:chOff x="2613660" y="1828800"/>
            <a:chExt cx="2698115" cy="2174875"/>
          </a:xfrm>
        </p:grpSpPr>
        <p:sp>
          <p:nvSpPr>
            <p:cNvPr id="5" name="Oval 4">
              <a:extLst>
                <a:ext uri="{FF2B5EF4-FFF2-40B4-BE49-F238E27FC236}">
                  <a16:creationId xmlns:a16="http://schemas.microsoft.com/office/drawing/2014/main" id="{588DF459-7101-4C56-8384-E523397C6CC8}"/>
                </a:ext>
              </a:extLst>
            </p:cNvPr>
            <p:cNvSpPr/>
            <p:nvPr/>
          </p:nvSpPr>
          <p:spPr>
            <a:xfrm>
              <a:off x="4864100" y="2898508"/>
              <a:ext cx="145681" cy="1456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D8C3D1C-B0A5-4EB1-8FB5-471A325D9CBA}"/>
                </a:ext>
              </a:extLst>
            </p:cNvPr>
            <p:cNvCxnSpPr>
              <a:cxnSpLocks/>
            </p:cNvCxnSpPr>
            <p:nvPr/>
          </p:nvCxnSpPr>
          <p:spPr>
            <a:xfrm flipH="1" flipV="1">
              <a:off x="4931878" y="2950872"/>
              <a:ext cx="379897" cy="1052803"/>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6B12B7-F3F4-4F0C-9776-76C61A8FA2E5}"/>
                </a:ext>
              </a:extLst>
            </p:cNvPr>
            <p:cNvSpPr txBox="1"/>
            <p:nvPr/>
          </p:nvSpPr>
          <p:spPr>
            <a:xfrm>
              <a:off x="2613660" y="1828800"/>
              <a:ext cx="2364740" cy="1200329"/>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Point added at 75% of G1 Span 1 (bitmask 0)</a:t>
              </a:r>
            </a:p>
          </p:txBody>
        </p:sp>
        <p:cxnSp>
          <p:nvCxnSpPr>
            <p:cNvPr id="11" name="Straight Arrow Connector 10">
              <a:extLst>
                <a:ext uri="{FF2B5EF4-FFF2-40B4-BE49-F238E27FC236}">
                  <a16:creationId xmlns:a16="http://schemas.microsoft.com/office/drawing/2014/main" id="{DF2E5F72-1611-48BA-BF14-222166022371}"/>
                </a:ext>
              </a:extLst>
            </p:cNvPr>
            <p:cNvCxnSpPr>
              <a:cxnSpLocks/>
            </p:cNvCxnSpPr>
            <p:nvPr/>
          </p:nvCxnSpPr>
          <p:spPr>
            <a:xfrm>
              <a:off x="4328160" y="2606040"/>
              <a:ext cx="573238" cy="306732"/>
            </a:xfrm>
            <a:prstGeom prst="straightConnector1">
              <a:avLst/>
            </a:prstGeom>
            <a:ln w="3175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0B6C621-4F1F-406C-AD0B-38388FBAA847}"/>
              </a:ext>
            </a:extLst>
          </p:cNvPr>
          <p:cNvGrpSpPr/>
          <p:nvPr/>
        </p:nvGrpSpPr>
        <p:grpSpPr>
          <a:xfrm>
            <a:off x="5350613" y="2823018"/>
            <a:ext cx="4014367" cy="1927000"/>
            <a:chOff x="5350613" y="2823018"/>
            <a:chExt cx="4014367" cy="1927000"/>
          </a:xfrm>
        </p:grpSpPr>
        <p:cxnSp>
          <p:nvCxnSpPr>
            <p:cNvPr id="19" name="Straight Connector 18">
              <a:extLst>
                <a:ext uri="{FF2B5EF4-FFF2-40B4-BE49-F238E27FC236}">
                  <a16:creationId xmlns:a16="http://schemas.microsoft.com/office/drawing/2014/main" id="{938EFB9F-7E10-491F-A7CC-5D69A55D17A4}"/>
                </a:ext>
              </a:extLst>
            </p:cNvPr>
            <p:cNvCxnSpPr>
              <a:cxnSpLocks/>
            </p:cNvCxnSpPr>
            <p:nvPr/>
          </p:nvCxnSpPr>
          <p:spPr>
            <a:xfrm flipH="1" flipV="1">
              <a:off x="5350613" y="2823018"/>
              <a:ext cx="306665" cy="907123"/>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AB0C5F-3454-4C06-975F-C7AF650CBB2C}"/>
                </a:ext>
              </a:extLst>
            </p:cNvPr>
            <p:cNvSpPr txBox="1"/>
            <p:nvPr/>
          </p:nvSpPr>
          <p:spPr>
            <a:xfrm>
              <a:off x="6247446" y="3919021"/>
              <a:ext cx="3117534" cy="830997"/>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Point added at 76% of G2 Span 1 (bitmask 0)</a:t>
              </a:r>
            </a:p>
          </p:txBody>
        </p:sp>
        <p:cxnSp>
          <p:nvCxnSpPr>
            <p:cNvPr id="21" name="Straight Arrow Connector 20">
              <a:extLst>
                <a:ext uri="{FF2B5EF4-FFF2-40B4-BE49-F238E27FC236}">
                  <a16:creationId xmlns:a16="http://schemas.microsoft.com/office/drawing/2014/main" id="{4C3E88A8-6B7C-48E9-98A9-A014664B7E1C}"/>
                </a:ext>
              </a:extLst>
            </p:cNvPr>
            <p:cNvCxnSpPr>
              <a:cxnSpLocks/>
            </p:cNvCxnSpPr>
            <p:nvPr/>
          </p:nvCxnSpPr>
          <p:spPr>
            <a:xfrm flipH="1" flipV="1">
              <a:off x="5756206" y="3870416"/>
              <a:ext cx="517716" cy="493245"/>
            </a:xfrm>
            <a:prstGeom prst="straightConnector1">
              <a:avLst/>
            </a:prstGeom>
            <a:ln w="3175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C170F9B-69E4-4192-BB47-4B7BF1A59AF8}"/>
                </a:ext>
              </a:extLst>
            </p:cNvPr>
            <p:cNvSpPr/>
            <p:nvPr/>
          </p:nvSpPr>
          <p:spPr>
            <a:xfrm>
              <a:off x="5631047" y="3775015"/>
              <a:ext cx="145681" cy="1456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21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AD48-C40C-4587-B81E-5A4A6E552CA8}"/>
              </a:ext>
            </a:extLst>
          </p:cNvPr>
          <p:cNvSpPr>
            <a:spLocks noGrp="1"/>
          </p:cNvSpPr>
          <p:nvPr>
            <p:ph type="title"/>
          </p:nvPr>
        </p:nvSpPr>
        <p:spPr/>
        <p:txBody>
          <a:bodyPr/>
          <a:lstStyle/>
          <a:p>
            <a:r>
              <a:rPr lang="en-US" b="1" dirty="0"/>
              <a:t>3D Mesh Generation</a:t>
            </a:r>
          </a:p>
        </p:txBody>
      </p:sp>
      <p:sp>
        <p:nvSpPr>
          <p:cNvPr id="3" name="Content Placeholder 2">
            <a:extLst>
              <a:ext uri="{FF2B5EF4-FFF2-40B4-BE49-F238E27FC236}">
                <a16:creationId xmlns:a16="http://schemas.microsoft.com/office/drawing/2014/main" id="{3C1B2698-B3B6-424E-9471-97BAF6854B3E}"/>
              </a:ext>
            </a:extLst>
          </p:cNvPr>
          <p:cNvSpPr>
            <a:spLocks noGrp="1"/>
          </p:cNvSpPr>
          <p:nvPr>
            <p:ph idx="1"/>
          </p:nvPr>
        </p:nvSpPr>
        <p:spPr>
          <a:xfrm>
            <a:off x="715922" y="1238915"/>
            <a:ext cx="5227678" cy="4407141"/>
          </a:xfrm>
        </p:spPr>
        <p:txBody>
          <a:bodyPr>
            <a:noAutofit/>
          </a:bodyPr>
          <a:lstStyle/>
          <a:p>
            <a:r>
              <a:rPr lang="en-US" sz="2800" dirty="0"/>
              <a:t>The user sets either the number of shell elements in the deck between girders or the number of shell elements in the web along with a target aspect ratio.</a:t>
            </a:r>
          </a:p>
          <a:p>
            <a:r>
              <a:rPr lang="en-US" sz="2800" dirty="0"/>
              <a:t>Presence of nodes at standard locations may result in some elements falling outside the target aspect ratio</a:t>
            </a:r>
          </a:p>
        </p:txBody>
      </p:sp>
      <p:pic>
        <p:nvPicPr>
          <p:cNvPr id="7172" name="Picture 4" descr="C:\Users\KKENNE~1\AppData\Local\Temp\SNAGHTML1fbb246.PNG">
            <a:extLst>
              <a:ext uri="{FF2B5EF4-FFF2-40B4-BE49-F238E27FC236}">
                <a16:creationId xmlns:a16="http://schemas.microsoft.com/office/drawing/2014/main" id="{A568E25B-9130-446E-BC57-AC4D1976F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0454"/>
            <a:ext cx="4635500" cy="52262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89F84ED-63D0-4DFA-A257-858DF969D20A}"/>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495855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1A07-75CC-4561-A0F6-319481AADDB3}"/>
              </a:ext>
            </a:extLst>
          </p:cNvPr>
          <p:cNvSpPr>
            <a:spLocks noGrp="1"/>
          </p:cNvSpPr>
          <p:nvPr>
            <p:ph type="title"/>
          </p:nvPr>
        </p:nvSpPr>
        <p:spPr/>
        <p:txBody>
          <a:bodyPr/>
          <a:lstStyle/>
          <a:p>
            <a:r>
              <a:rPr lang="en-US" b="1" dirty="0"/>
              <a:t>3D Diaphragm Modeling</a:t>
            </a:r>
          </a:p>
        </p:txBody>
      </p:sp>
      <p:sp>
        <p:nvSpPr>
          <p:cNvPr id="3" name="Content Placeholder 2">
            <a:extLst>
              <a:ext uri="{FF2B5EF4-FFF2-40B4-BE49-F238E27FC236}">
                <a16:creationId xmlns:a16="http://schemas.microsoft.com/office/drawing/2014/main" id="{D1690699-A710-480A-9FE1-AFC25E69D037}"/>
              </a:ext>
            </a:extLst>
          </p:cNvPr>
          <p:cNvSpPr>
            <a:spLocks noGrp="1"/>
          </p:cNvSpPr>
          <p:nvPr>
            <p:ph idx="1"/>
          </p:nvPr>
        </p:nvSpPr>
        <p:spPr>
          <a:xfrm>
            <a:off x="844638" y="1308047"/>
            <a:ext cx="6136733" cy="4318024"/>
          </a:xfrm>
        </p:spPr>
        <p:txBody>
          <a:bodyPr>
            <a:noAutofit/>
          </a:bodyPr>
          <a:lstStyle/>
          <a:p>
            <a:r>
              <a:rPr lang="en-US" sz="2400" dirty="0">
                <a:cs typeface="Arial" pitchFamily="34" charset="0"/>
              </a:rPr>
              <a:t>Original web nodes are evenly spaced over the web height</a:t>
            </a:r>
          </a:p>
          <a:p>
            <a:r>
              <a:rPr lang="en-US" sz="2400" dirty="0">
                <a:cs typeface="Arial" pitchFamily="34" charset="0"/>
              </a:rPr>
              <a:t>Web nodes closest to diaphragm connection points are found and shifted to match the user input diaphragm connection points</a:t>
            </a:r>
          </a:p>
          <a:p>
            <a:r>
              <a:rPr lang="en-US" sz="2400" dirty="0">
                <a:cs typeface="Arial" pitchFamily="34" charset="0"/>
              </a:rPr>
              <a:t>Beam nodes are held constant.  If a diaphragm connection point is within ½ the web shell height of a beam node, the diaphragm connection is moved to the beam node</a:t>
            </a:r>
            <a:endParaRPr lang="en-US" sz="2400" dirty="0"/>
          </a:p>
        </p:txBody>
      </p:sp>
      <p:sp>
        <p:nvSpPr>
          <p:cNvPr id="4" name="Rectangle 3">
            <a:extLst>
              <a:ext uri="{FF2B5EF4-FFF2-40B4-BE49-F238E27FC236}">
                <a16:creationId xmlns:a16="http://schemas.microsoft.com/office/drawing/2014/main" id="{78D32A6A-AFAC-4C14-A159-F237C9986B25}"/>
              </a:ext>
            </a:extLst>
          </p:cNvPr>
          <p:cNvSpPr/>
          <p:nvPr/>
        </p:nvSpPr>
        <p:spPr>
          <a:xfrm>
            <a:off x="7239359" y="1143801"/>
            <a:ext cx="2637972" cy="205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A2C322AC-3D6E-4D7E-A150-6B710879AFD7}"/>
              </a:ext>
            </a:extLst>
          </p:cNvPr>
          <p:cNvGraphicFramePr>
            <a:graphicFrameLocks noChangeAspect="1"/>
          </p:cNvGraphicFramePr>
          <p:nvPr>
            <p:extLst>
              <p:ext uri="{D42A27DB-BD31-4B8C-83A1-F6EECF244321}">
                <p14:modId xmlns:p14="http://schemas.microsoft.com/office/powerpoint/2010/main" val="2029055334"/>
              </p:ext>
            </p:extLst>
          </p:nvPr>
        </p:nvGraphicFramePr>
        <p:xfrm>
          <a:off x="7243742" y="692408"/>
          <a:ext cx="6429995" cy="2443155"/>
        </p:xfrm>
        <a:graphic>
          <a:graphicData uri="http://schemas.openxmlformats.org/presentationml/2006/ole">
            <mc:AlternateContent xmlns:mc="http://schemas.openxmlformats.org/markup-compatibility/2006">
              <mc:Choice xmlns:v="urn:schemas-microsoft-com:vml" Requires="v">
                <p:oleObj spid="_x0000_s4421" name="Visio" r:id="rId4" imgW="5029200" imgH="1933575" progId="Visio.Drawing.11">
                  <p:embed/>
                </p:oleObj>
              </mc:Choice>
              <mc:Fallback>
                <p:oleObj name="Visio" r:id="rId4" imgW="5029200" imgH="1933575" progId="Visio.Drawing.11">
                  <p:embed/>
                  <p:pic>
                    <p:nvPicPr>
                      <p:cNvPr id="11" name="Object 10">
                        <a:extLst>
                          <a:ext uri="{FF2B5EF4-FFF2-40B4-BE49-F238E27FC236}">
                            <a16:creationId xmlns:a16="http://schemas.microsoft.com/office/drawing/2014/main" id="{5C9C2C88-27AB-4395-BB72-31A56BD25756}"/>
                          </a:ext>
                        </a:extLst>
                      </p:cNvPr>
                      <p:cNvPicPr>
                        <a:picLocks noChangeAspect="1" noChangeArrowheads="1"/>
                      </p:cNvPicPr>
                      <p:nvPr/>
                    </p:nvPicPr>
                    <p:blipFill>
                      <a:blip r:embed="rId5"/>
                      <a:srcRect/>
                      <a:stretch>
                        <a:fillRect/>
                      </a:stretch>
                    </p:blipFill>
                    <p:spPr bwMode="auto">
                      <a:xfrm>
                        <a:off x="7243742" y="692408"/>
                        <a:ext cx="6429995" cy="2443155"/>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B3E6769D-09D8-42B7-BF29-591630671FB6}"/>
              </a:ext>
            </a:extLst>
          </p:cNvPr>
          <p:cNvSpPr/>
          <p:nvPr/>
        </p:nvSpPr>
        <p:spPr>
          <a:xfrm>
            <a:off x="7239359" y="3280261"/>
            <a:ext cx="2637972" cy="2433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a:extLst>
              <a:ext uri="{FF2B5EF4-FFF2-40B4-BE49-F238E27FC236}">
                <a16:creationId xmlns:a16="http://schemas.microsoft.com/office/drawing/2014/main" id="{4021376F-43AC-48E9-845B-3655B55BB913}"/>
              </a:ext>
            </a:extLst>
          </p:cNvPr>
          <p:cNvGraphicFramePr>
            <a:graphicFrameLocks noChangeAspect="1"/>
          </p:cNvGraphicFramePr>
          <p:nvPr>
            <p:extLst>
              <p:ext uri="{D42A27DB-BD31-4B8C-83A1-F6EECF244321}">
                <p14:modId xmlns:p14="http://schemas.microsoft.com/office/powerpoint/2010/main" val="1238106570"/>
              </p:ext>
            </p:extLst>
          </p:nvPr>
        </p:nvGraphicFramePr>
        <p:xfrm>
          <a:off x="4917367" y="3271044"/>
          <a:ext cx="6429995" cy="2443155"/>
        </p:xfrm>
        <a:graphic>
          <a:graphicData uri="http://schemas.openxmlformats.org/presentationml/2006/ole">
            <mc:AlternateContent xmlns:mc="http://schemas.openxmlformats.org/markup-compatibility/2006">
              <mc:Choice xmlns:v="urn:schemas-microsoft-com:vml" Requires="v">
                <p:oleObj spid="_x0000_s4422" name="Visio" r:id="rId6" imgW="5029200" imgH="1933575" progId="Visio.Drawing.11">
                  <p:embed/>
                </p:oleObj>
              </mc:Choice>
              <mc:Fallback>
                <p:oleObj name="Visio" r:id="rId6" imgW="5029200" imgH="1933575" progId="Visio.Drawing.11">
                  <p:embed/>
                  <p:pic>
                    <p:nvPicPr>
                      <p:cNvPr id="5" name="Object 4">
                        <a:extLst>
                          <a:ext uri="{FF2B5EF4-FFF2-40B4-BE49-F238E27FC236}">
                            <a16:creationId xmlns:a16="http://schemas.microsoft.com/office/drawing/2014/main" id="{A2C322AC-3D6E-4D7E-A150-6B710879AFD7}"/>
                          </a:ext>
                        </a:extLst>
                      </p:cNvPr>
                      <p:cNvPicPr>
                        <a:picLocks noChangeAspect="1" noChangeArrowheads="1"/>
                      </p:cNvPicPr>
                      <p:nvPr/>
                    </p:nvPicPr>
                    <p:blipFill>
                      <a:blip r:embed="rId7"/>
                      <a:srcRect/>
                      <a:stretch>
                        <a:fillRect/>
                      </a:stretch>
                    </p:blipFill>
                    <p:spPr bwMode="auto">
                      <a:xfrm>
                        <a:off x="4917367" y="3271044"/>
                        <a:ext cx="6429995" cy="2443155"/>
                      </a:xfrm>
                      <a:prstGeom prst="rect">
                        <a:avLst/>
                      </a:prstGeom>
                      <a:noFill/>
                    </p:spPr>
                  </p:pic>
                </p:oleObj>
              </mc:Fallback>
            </mc:AlternateContent>
          </a:graphicData>
        </a:graphic>
      </p:graphicFrame>
      <p:sp>
        <p:nvSpPr>
          <p:cNvPr id="6" name="Slide Number Placeholder 5">
            <a:extLst>
              <a:ext uri="{FF2B5EF4-FFF2-40B4-BE49-F238E27FC236}">
                <a16:creationId xmlns:a16="http://schemas.microsoft.com/office/drawing/2014/main" id="{42AB0019-CF40-47FF-A84A-7EE93596D16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06786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B71B-73C2-4CB2-8F3A-216222FB2951}"/>
              </a:ext>
            </a:extLst>
          </p:cNvPr>
          <p:cNvSpPr>
            <a:spLocks noGrp="1"/>
          </p:cNvSpPr>
          <p:nvPr>
            <p:ph type="title"/>
          </p:nvPr>
        </p:nvSpPr>
        <p:spPr/>
        <p:txBody>
          <a:bodyPr/>
          <a:lstStyle/>
          <a:p>
            <a:r>
              <a:rPr lang="en-US" b="1" dirty="0"/>
              <a:t>3D Mesh Generation</a:t>
            </a:r>
          </a:p>
        </p:txBody>
      </p:sp>
      <p:sp>
        <p:nvSpPr>
          <p:cNvPr id="3" name="Content Placeholder 2">
            <a:extLst>
              <a:ext uri="{FF2B5EF4-FFF2-40B4-BE49-F238E27FC236}">
                <a16:creationId xmlns:a16="http://schemas.microsoft.com/office/drawing/2014/main" id="{8434A3C3-FA18-47B6-8757-91602944AD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1CEEA48-BAEC-4DD2-B223-826A74B9F1F1}"/>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10242" name="Picture 2" descr="C:\Users\KKENNE~1\AppData\Local\Temp\SNAGHTML1fc78972.PNG">
            <a:extLst>
              <a:ext uri="{FF2B5EF4-FFF2-40B4-BE49-F238E27FC236}">
                <a16:creationId xmlns:a16="http://schemas.microsoft.com/office/drawing/2014/main" id="{58D618C9-B4D9-46E4-B061-CDB97A64C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622" y="1398410"/>
            <a:ext cx="7758755" cy="452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17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B71B-73C2-4CB2-8F3A-216222FB2951}"/>
              </a:ext>
            </a:extLst>
          </p:cNvPr>
          <p:cNvSpPr>
            <a:spLocks noGrp="1"/>
          </p:cNvSpPr>
          <p:nvPr>
            <p:ph type="title"/>
          </p:nvPr>
        </p:nvSpPr>
        <p:spPr/>
        <p:txBody>
          <a:bodyPr/>
          <a:lstStyle/>
          <a:p>
            <a:r>
              <a:rPr lang="en-US" b="1" dirty="0"/>
              <a:t>3D Mesh Generation</a:t>
            </a:r>
          </a:p>
        </p:txBody>
      </p:sp>
      <p:sp>
        <p:nvSpPr>
          <p:cNvPr id="3" name="Content Placeholder 2">
            <a:extLst>
              <a:ext uri="{FF2B5EF4-FFF2-40B4-BE49-F238E27FC236}">
                <a16:creationId xmlns:a16="http://schemas.microsoft.com/office/drawing/2014/main" id="{8434A3C3-FA18-47B6-8757-91602944AD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1CEEA48-BAEC-4DD2-B223-826A74B9F1F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grpSp>
        <p:nvGrpSpPr>
          <p:cNvPr id="6" name="Group 5">
            <a:extLst>
              <a:ext uri="{FF2B5EF4-FFF2-40B4-BE49-F238E27FC236}">
                <a16:creationId xmlns:a16="http://schemas.microsoft.com/office/drawing/2014/main" id="{93F9D8B0-DE9D-469C-8509-D3FCF1072469}"/>
              </a:ext>
            </a:extLst>
          </p:cNvPr>
          <p:cNvGrpSpPr/>
          <p:nvPr/>
        </p:nvGrpSpPr>
        <p:grpSpPr>
          <a:xfrm>
            <a:off x="2889011" y="1438729"/>
            <a:ext cx="6413978" cy="4604260"/>
            <a:chOff x="2466975" y="1429828"/>
            <a:chExt cx="6413978" cy="4604260"/>
          </a:xfrm>
        </p:grpSpPr>
        <p:pic>
          <p:nvPicPr>
            <p:cNvPr id="10242" name="Picture 2" descr="C:\Users\KKENNE~1\AppData\Local\Temp\SNAGHTML1b25ddb5.PNG">
              <a:extLst>
                <a:ext uri="{FF2B5EF4-FFF2-40B4-BE49-F238E27FC236}">
                  <a16:creationId xmlns:a16="http://schemas.microsoft.com/office/drawing/2014/main" id="{DD893336-EE45-48EE-B618-F5D50481F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429828"/>
              <a:ext cx="6413978" cy="4604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DA683F-3031-4F62-9D09-176070EE7ED7}"/>
                </a:ext>
              </a:extLst>
            </p:cNvPr>
            <p:cNvSpPr txBox="1"/>
            <p:nvPr/>
          </p:nvSpPr>
          <p:spPr>
            <a:xfrm>
              <a:off x="2990849" y="4924425"/>
              <a:ext cx="214313" cy="261610"/>
            </a:xfrm>
            <a:prstGeom prst="rect">
              <a:avLst/>
            </a:prstGeom>
            <a:noFill/>
          </p:spPr>
          <p:txBody>
            <a:bodyPr wrap="square" rtlCol="0">
              <a:spAutoFit/>
            </a:bodyPr>
            <a:lstStyle/>
            <a:p>
              <a:pPr algn="ctr"/>
              <a:r>
                <a:rPr lang="en-US" sz="1100" dirty="0"/>
                <a:t>X</a:t>
              </a:r>
            </a:p>
          </p:txBody>
        </p:sp>
        <p:sp>
          <p:nvSpPr>
            <p:cNvPr id="7" name="TextBox 6">
              <a:extLst>
                <a:ext uri="{FF2B5EF4-FFF2-40B4-BE49-F238E27FC236}">
                  <a16:creationId xmlns:a16="http://schemas.microsoft.com/office/drawing/2014/main" id="{83D12F0E-62E6-4711-859F-A8EEEA33DABA}"/>
                </a:ext>
              </a:extLst>
            </p:cNvPr>
            <p:cNvSpPr txBox="1"/>
            <p:nvPr/>
          </p:nvSpPr>
          <p:spPr>
            <a:xfrm>
              <a:off x="2733674" y="4886325"/>
              <a:ext cx="214313" cy="261610"/>
            </a:xfrm>
            <a:prstGeom prst="rect">
              <a:avLst/>
            </a:prstGeom>
            <a:noFill/>
          </p:spPr>
          <p:txBody>
            <a:bodyPr wrap="square" rtlCol="0">
              <a:spAutoFit/>
            </a:bodyPr>
            <a:lstStyle/>
            <a:p>
              <a:pPr algn="ctr"/>
              <a:r>
                <a:rPr lang="en-US" sz="1100" dirty="0"/>
                <a:t>Y</a:t>
              </a:r>
            </a:p>
          </p:txBody>
        </p:sp>
        <p:sp>
          <p:nvSpPr>
            <p:cNvPr id="8" name="TextBox 7">
              <a:extLst>
                <a:ext uri="{FF2B5EF4-FFF2-40B4-BE49-F238E27FC236}">
                  <a16:creationId xmlns:a16="http://schemas.microsoft.com/office/drawing/2014/main" id="{8F436566-4551-445A-8751-D347A8DC2118}"/>
                </a:ext>
              </a:extLst>
            </p:cNvPr>
            <p:cNvSpPr txBox="1"/>
            <p:nvPr/>
          </p:nvSpPr>
          <p:spPr>
            <a:xfrm>
              <a:off x="3257549" y="5357813"/>
              <a:ext cx="214313" cy="261610"/>
            </a:xfrm>
            <a:prstGeom prst="rect">
              <a:avLst/>
            </a:prstGeom>
            <a:noFill/>
          </p:spPr>
          <p:txBody>
            <a:bodyPr wrap="square" rtlCol="0">
              <a:spAutoFit/>
            </a:bodyPr>
            <a:lstStyle/>
            <a:p>
              <a:pPr algn="ctr"/>
              <a:r>
                <a:rPr lang="en-US" sz="1100" dirty="0"/>
                <a:t>Z</a:t>
              </a:r>
            </a:p>
          </p:txBody>
        </p:sp>
      </p:grpSp>
    </p:spTree>
    <p:extLst>
      <p:ext uri="{BB962C8B-B14F-4D97-AF65-F5344CB8AC3E}">
        <p14:creationId xmlns:p14="http://schemas.microsoft.com/office/powerpoint/2010/main" val="130355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0D20-078D-4F88-BC63-5F543AA8AD3A}"/>
              </a:ext>
            </a:extLst>
          </p:cNvPr>
          <p:cNvSpPr>
            <a:spLocks noGrp="1"/>
          </p:cNvSpPr>
          <p:nvPr>
            <p:ph type="title"/>
          </p:nvPr>
        </p:nvSpPr>
        <p:spPr/>
        <p:txBody>
          <a:bodyPr/>
          <a:lstStyle/>
          <a:p>
            <a:r>
              <a:rPr lang="en-US" b="1" dirty="0"/>
              <a:t>3D Support Conditions</a:t>
            </a:r>
          </a:p>
        </p:txBody>
      </p:sp>
      <p:sp>
        <p:nvSpPr>
          <p:cNvPr id="3" name="Content Placeholder 2">
            <a:extLst>
              <a:ext uri="{FF2B5EF4-FFF2-40B4-BE49-F238E27FC236}">
                <a16:creationId xmlns:a16="http://schemas.microsoft.com/office/drawing/2014/main" id="{BCDE6DAA-3A69-4860-A00C-898EDF23D80E}"/>
              </a:ext>
            </a:extLst>
          </p:cNvPr>
          <p:cNvSpPr>
            <a:spLocks noGrp="1"/>
          </p:cNvSpPr>
          <p:nvPr>
            <p:ph idx="1"/>
          </p:nvPr>
        </p:nvSpPr>
        <p:spPr>
          <a:xfrm>
            <a:off x="667657" y="1438729"/>
            <a:ext cx="10871200" cy="4318024"/>
          </a:xfrm>
        </p:spPr>
        <p:txBody>
          <a:bodyPr>
            <a:normAutofit/>
          </a:bodyPr>
          <a:lstStyle/>
          <a:p>
            <a:r>
              <a:rPr lang="en-US" sz="2600" dirty="0">
                <a:cs typeface="Arial" pitchFamily="34" charset="0"/>
              </a:rPr>
              <a:t>For all support types other than “fixed’, only the bottom-most node of the beam is set as a support.</a:t>
            </a:r>
          </a:p>
          <a:p>
            <a:r>
              <a:rPr lang="en-US" sz="2600" dirty="0">
                <a:cs typeface="Arial" pitchFamily="34" charset="0"/>
              </a:rPr>
              <a:t>If the support type is specified as “fixed”, then all nodes vertically above the support node and including the support node and deck node are set as supports according to the following rules:</a:t>
            </a:r>
          </a:p>
          <a:p>
            <a:pPr lvl="1"/>
            <a:r>
              <a:rPr lang="en-US" sz="2600" dirty="0">
                <a:cs typeface="Arial" pitchFamily="34" charset="0"/>
              </a:rPr>
              <a:t>All nodes are fixed for all translation constraints</a:t>
            </a:r>
          </a:p>
          <a:p>
            <a:pPr lvl="1"/>
            <a:r>
              <a:rPr lang="en-US" sz="2600" dirty="0">
                <a:cs typeface="Arial" pitchFamily="34" charset="0"/>
              </a:rPr>
              <a:t>Rotation X is never constrained</a:t>
            </a:r>
          </a:p>
          <a:p>
            <a:pPr lvl="1"/>
            <a:r>
              <a:rPr lang="en-US" sz="2600" dirty="0">
                <a:cs typeface="Arial" pitchFamily="34" charset="0"/>
              </a:rPr>
              <a:t>Rotation Y is restrained for just the beam elements</a:t>
            </a:r>
          </a:p>
          <a:p>
            <a:pPr lvl="1"/>
            <a:r>
              <a:rPr lang="en-US" sz="2600" dirty="0">
                <a:cs typeface="Arial" pitchFamily="34" charset="0"/>
              </a:rPr>
              <a:t>Rotation Z is restrained for all nodes</a:t>
            </a:r>
          </a:p>
          <a:p>
            <a:pPr marL="0" indent="0">
              <a:buNone/>
            </a:pPr>
            <a:endParaRPr lang="en-US" sz="2600" dirty="0"/>
          </a:p>
        </p:txBody>
      </p:sp>
      <p:sp>
        <p:nvSpPr>
          <p:cNvPr id="4" name="Slide Number Placeholder 3">
            <a:extLst>
              <a:ext uri="{FF2B5EF4-FFF2-40B4-BE49-F238E27FC236}">
                <a16:creationId xmlns:a16="http://schemas.microsoft.com/office/drawing/2014/main" id="{77B8D899-E45E-4BEE-A6C5-8A3567990C1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8204" name="Picture 12" descr="C:\Users\KKENNE~1\AppData\Local\Temp\SNAGHTML1fbc6c1c.PNG">
            <a:extLst>
              <a:ext uri="{FF2B5EF4-FFF2-40B4-BE49-F238E27FC236}">
                <a16:creationId xmlns:a16="http://schemas.microsoft.com/office/drawing/2014/main" id="{F34948BE-84D6-45AF-8B65-B39DA793D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910" y="3429000"/>
            <a:ext cx="2381250" cy="2114550"/>
          </a:xfrm>
          <a:prstGeom prst="ellipse">
            <a:avLst/>
          </a:prstGeom>
          <a:ln>
            <a:noFill/>
          </a:ln>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9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EF3E-5D8F-45D5-B8FA-23A5321D2824}"/>
              </a:ext>
            </a:extLst>
          </p:cNvPr>
          <p:cNvSpPr>
            <a:spLocks noGrp="1"/>
          </p:cNvSpPr>
          <p:nvPr>
            <p:ph type="title"/>
          </p:nvPr>
        </p:nvSpPr>
        <p:spPr/>
        <p:txBody>
          <a:bodyPr/>
          <a:lstStyle/>
          <a:p>
            <a:r>
              <a:rPr lang="en-US" b="1" dirty="0"/>
              <a:t>Example of a Fixed End Support</a:t>
            </a:r>
          </a:p>
        </p:txBody>
      </p:sp>
      <p:sp>
        <p:nvSpPr>
          <p:cNvPr id="3" name="Content Placeholder 2">
            <a:extLst>
              <a:ext uri="{FF2B5EF4-FFF2-40B4-BE49-F238E27FC236}">
                <a16:creationId xmlns:a16="http://schemas.microsoft.com/office/drawing/2014/main" id="{EB4579C1-5350-485B-803C-4FB21B0D8949}"/>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6F95FD4D-A80E-4068-A5B9-46D1039F3DE1}"/>
              </a:ext>
            </a:extLst>
          </p:cNvPr>
          <p:cNvGraphicFramePr>
            <a:graphicFrameLocks noChangeAspect="1"/>
          </p:cNvGraphicFramePr>
          <p:nvPr>
            <p:extLst>
              <p:ext uri="{D42A27DB-BD31-4B8C-83A1-F6EECF244321}">
                <p14:modId xmlns:p14="http://schemas.microsoft.com/office/powerpoint/2010/main" val="544768479"/>
              </p:ext>
            </p:extLst>
          </p:nvPr>
        </p:nvGraphicFramePr>
        <p:xfrm>
          <a:off x="2808441" y="1349853"/>
          <a:ext cx="6575117" cy="4386918"/>
        </p:xfrm>
        <a:graphic>
          <a:graphicData uri="http://schemas.openxmlformats.org/presentationml/2006/ole">
            <mc:AlternateContent xmlns:mc="http://schemas.openxmlformats.org/markup-compatibility/2006">
              <mc:Choice xmlns:v="urn:schemas-microsoft-com:vml" Requires="v">
                <p:oleObj spid="_x0000_s6335" name="Visio" r:id="rId4" imgW="7800254" imgH="5135785" progId="Visio.Drawing.11">
                  <p:embed/>
                </p:oleObj>
              </mc:Choice>
              <mc:Fallback>
                <p:oleObj name="Visio" r:id="rId4" imgW="7800254" imgH="5135785" progId="Visio.Drawing.11">
                  <p:embed/>
                  <p:pic>
                    <p:nvPicPr>
                      <p:cNvPr id="10" name="Object 9">
                        <a:extLst>
                          <a:ext uri="{FF2B5EF4-FFF2-40B4-BE49-F238E27FC236}">
                            <a16:creationId xmlns:a16="http://schemas.microsoft.com/office/drawing/2014/main" id="{20C32663-01AF-4220-B16B-A8CAEEC05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441" y="1349853"/>
                        <a:ext cx="6575117" cy="4386918"/>
                      </a:xfrm>
                      <a:prstGeom prst="rect">
                        <a:avLst/>
                      </a:prstGeom>
                      <a:solidFill>
                        <a:schemeClr val="bg1"/>
                      </a:solidFill>
                    </p:spPr>
                  </p:pic>
                </p:oleObj>
              </mc:Fallback>
            </mc:AlternateContent>
          </a:graphicData>
        </a:graphic>
      </p:graphicFrame>
      <p:sp>
        <p:nvSpPr>
          <p:cNvPr id="5" name="Slide Number Placeholder 4">
            <a:extLst>
              <a:ext uri="{FF2B5EF4-FFF2-40B4-BE49-F238E27FC236}">
                <a16:creationId xmlns:a16="http://schemas.microsoft.com/office/drawing/2014/main" id="{A5D1E2D5-3D73-4876-90EB-6D345C7556A8}"/>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56338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19C6-C172-41D0-93D9-49C6170F6DAE}"/>
              </a:ext>
            </a:extLst>
          </p:cNvPr>
          <p:cNvSpPr>
            <a:spLocks noGrp="1"/>
          </p:cNvSpPr>
          <p:nvPr>
            <p:ph type="title"/>
          </p:nvPr>
        </p:nvSpPr>
        <p:spPr>
          <a:xfrm>
            <a:off x="588899" y="531952"/>
            <a:ext cx="9197587" cy="706964"/>
          </a:xfrm>
        </p:spPr>
        <p:txBody>
          <a:bodyPr/>
          <a:lstStyle/>
          <a:p>
            <a:r>
              <a:rPr lang="en-US" b="1" dirty="0"/>
              <a:t>Curved Structure 3D Support Conditions</a:t>
            </a:r>
          </a:p>
        </p:txBody>
      </p:sp>
      <p:sp>
        <p:nvSpPr>
          <p:cNvPr id="3" name="Content Placeholder 2">
            <a:extLst>
              <a:ext uri="{FF2B5EF4-FFF2-40B4-BE49-F238E27FC236}">
                <a16:creationId xmlns:a16="http://schemas.microsoft.com/office/drawing/2014/main" id="{A2700BFA-9B1A-4598-BBB4-01D72FC1479B}"/>
              </a:ext>
            </a:extLst>
          </p:cNvPr>
          <p:cNvSpPr>
            <a:spLocks noGrp="1"/>
          </p:cNvSpPr>
          <p:nvPr>
            <p:ph idx="1"/>
          </p:nvPr>
        </p:nvSpPr>
        <p:spPr>
          <a:xfrm>
            <a:off x="757911" y="1438728"/>
            <a:ext cx="5700946" cy="4200071"/>
          </a:xfrm>
        </p:spPr>
        <p:txBody>
          <a:bodyPr>
            <a:noAutofit/>
          </a:bodyPr>
          <a:lstStyle/>
          <a:p>
            <a:r>
              <a:rPr lang="en-US" sz="3000" dirty="0"/>
              <a:t>Bearing constraints are specified by the user in a local coordinate system at each support</a:t>
            </a:r>
          </a:p>
          <a:p>
            <a:r>
              <a:rPr lang="en-US" sz="3000" dirty="0"/>
              <a:t>This local coordinate system can be specified as either tangent to the member at the support or along a specified chord angle at the support</a:t>
            </a:r>
          </a:p>
        </p:txBody>
      </p:sp>
      <p:pic>
        <p:nvPicPr>
          <p:cNvPr id="8194" name="Picture 2" descr="C:\Users\KKENNE~1\AppData\Local\Temp\SNAGHTML5dcfe74.PNG">
            <a:extLst>
              <a:ext uri="{FF2B5EF4-FFF2-40B4-BE49-F238E27FC236}">
                <a16:creationId xmlns:a16="http://schemas.microsoft.com/office/drawing/2014/main" id="{D75B8444-A4DE-4EA2-B6F5-66ECBAFD9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836" y="1238916"/>
            <a:ext cx="4560464" cy="43998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2F2F6E8-3362-42BB-B8A7-5C7BB47F1C60}"/>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57708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B7C6-99C5-423F-9748-4157F01A143F}"/>
              </a:ext>
            </a:extLst>
          </p:cNvPr>
          <p:cNvSpPr>
            <a:spLocks noGrp="1"/>
          </p:cNvSpPr>
          <p:nvPr>
            <p:ph type="title"/>
          </p:nvPr>
        </p:nvSpPr>
        <p:spPr/>
        <p:txBody>
          <a:bodyPr/>
          <a:lstStyle/>
          <a:p>
            <a:r>
              <a:rPr lang="en-US" b="1" dirty="0"/>
              <a:t>Example of Movement Along a Chord</a:t>
            </a:r>
          </a:p>
        </p:txBody>
      </p:sp>
      <p:sp>
        <p:nvSpPr>
          <p:cNvPr id="3" name="Content Placeholder 2">
            <a:extLst>
              <a:ext uri="{FF2B5EF4-FFF2-40B4-BE49-F238E27FC236}">
                <a16:creationId xmlns:a16="http://schemas.microsoft.com/office/drawing/2014/main" id="{0A25F942-C097-4DFF-8440-FA71078A3A90}"/>
              </a:ext>
            </a:extLst>
          </p:cNvPr>
          <p:cNvSpPr>
            <a:spLocks noGrp="1"/>
          </p:cNvSpPr>
          <p:nvPr>
            <p:ph idx="1"/>
          </p:nvPr>
        </p:nvSpPr>
        <p:spPr/>
        <p:txBody>
          <a:bodyPr/>
          <a:lstStyle/>
          <a:p>
            <a:pPr marL="0" indent="0">
              <a:buNone/>
            </a:pPr>
            <a:endParaRPr lang="en-US" dirty="0"/>
          </a:p>
        </p:txBody>
      </p:sp>
      <p:pic>
        <p:nvPicPr>
          <p:cNvPr id="5171" name="Picture 51" descr="C:\Users\KKENNE~1\AppData\Local\Temp\SNAGHTML5e274a6.PNG">
            <a:extLst>
              <a:ext uri="{FF2B5EF4-FFF2-40B4-BE49-F238E27FC236}">
                <a16:creationId xmlns:a16="http://schemas.microsoft.com/office/drawing/2014/main" id="{E58B50C2-877F-4936-900D-0D9FB8EF9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39" y="1438729"/>
            <a:ext cx="4972050" cy="4038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38BC4DC5-51D3-4D44-8DA6-17CC9C662182}"/>
              </a:ext>
            </a:extLst>
          </p:cNvPr>
          <p:cNvGraphicFramePr>
            <a:graphicFrameLocks noChangeAspect="1"/>
          </p:cNvGraphicFramePr>
          <p:nvPr>
            <p:extLst>
              <p:ext uri="{D42A27DB-BD31-4B8C-83A1-F6EECF244321}">
                <p14:modId xmlns:p14="http://schemas.microsoft.com/office/powerpoint/2010/main" val="597832491"/>
              </p:ext>
            </p:extLst>
          </p:nvPr>
        </p:nvGraphicFramePr>
        <p:xfrm>
          <a:off x="4848356" y="1815984"/>
          <a:ext cx="6835111" cy="3893572"/>
        </p:xfrm>
        <a:graphic>
          <a:graphicData uri="http://schemas.openxmlformats.org/presentationml/2006/ole">
            <mc:AlternateContent xmlns:mc="http://schemas.openxmlformats.org/markup-compatibility/2006">
              <mc:Choice xmlns:v="urn:schemas-microsoft-com:vml" Requires="v">
                <p:oleObj spid="_x0000_s5318" name="Visio" r:id="rId5" imgW="4124332" imgH="2362200" progId="Visio.Drawing.11">
                  <p:embed/>
                </p:oleObj>
              </mc:Choice>
              <mc:Fallback>
                <p:oleObj name="Visio" r:id="rId5" imgW="4124332" imgH="2362200" progId="Visio.Drawing.11">
                  <p:embed/>
                  <p:pic>
                    <p:nvPicPr>
                      <p:cNvPr id="12" name="Object 11">
                        <a:extLst>
                          <a:ext uri="{FF2B5EF4-FFF2-40B4-BE49-F238E27FC236}">
                            <a16:creationId xmlns:a16="http://schemas.microsoft.com/office/drawing/2014/main" id="{69BC932C-158D-488F-ADA6-B4E9DF797BD7}"/>
                          </a:ext>
                        </a:extLst>
                      </p:cNvPr>
                      <p:cNvPicPr>
                        <a:picLocks noChangeAspect="1" noChangeArrowheads="1"/>
                      </p:cNvPicPr>
                      <p:nvPr/>
                    </p:nvPicPr>
                    <p:blipFill>
                      <a:blip r:embed="rId6"/>
                      <a:srcRect/>
                      <a:stretch>
                        <a:fillRect/>
                      </a:stretch>
                    </p:blipFill>
                    <p:spPr bwMode="auto">
                      <a:xfrm>
                        <a:off x="4848356" y="1815984"/>
                        <a:ext cx="6835111" cy="3893572"/>
                      </a:xfrm>
                      <a:prstGeom prst="rect">
                        <a:avLst/>
                      </a:prstGeom>
                      <a:solidFill>
                        <a:schemeClr val="bg1"/>
                      </a:solidFill>
                      <a:ln>
                        <a:solidFill>
                          <a:schemeClr val="tx1"/>
                        </a:solidFill>
                      </a:ln>
                    </p:spPr>
                  </p:pic>
                </p:oleObj>
              </mc:Fallback>
            </mc:AlternateContent>
          </a:graphicData>
        </a:graphic>
      </p:graphicFrame>
      <p:sp>
        <p:nvSpPr>
          <p:cNvPr id="4" name="Slide Number Placeholder 3">
            <a:extLst>
              <a:ext uri="{FF2B5EF4-FFF2-40B4-BE49-F238E27FC236}">
                <a16:creationId xmlns:a16="http://schemas.microsoft.com/office/drawing/2014/main" id="{3920DA49-2A62-4570-822E-16766D09A27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59013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20C8-4E6F-4E23-BD24-D2B7319BA5E6}"/>
              </a:ext>
            </a:extLst>
          </p:cNvPr>
          <p:cNvSpPr>
            <a:spLocks noGrp="1"/>
          </p:cNvSpPr>
          <p:nvPr>
            <p:ph type="title"/>
          </p:nvPr>
        </p:nvSpPr>
        <p:spPr/>
        <p:txBody>
          <a:bodyPr/>
          <a:lstStyle/>
          <a:p>
            <a:r>
              <a:rPr lang="en-US" b="1" dirty="0"/>
              <a:t>BrDR 3D Capabilities</a:t>
            </a:r>
            <a:endParaRPr lang="en-US" dirty="0"/>
          </a:p>
        </p:txBody>
      </p:sp>
      <p:sp>
        <p:nvSpPr>
          <p:cNvPr id="3" name="Content Placeholder 2">
            <a:extLst>
              <a:ext uri="{FF2B5EF4-FFF2-40B4-BE49-F238E27FC236}">
                <a16:creationId xmlns:a16="http://schemas.microsoft.com/office/drawing/2014/main" id="{42F4D187-7386-4D77-BAF9-E0F79E5F46F3}"/>
              </a:ext>
            </a:extLst>
          </p:cNvPr>
          <p:cNvSpPr>
            <a:spLocks noGrp="1"/>
          </p:cNvSpPr>
          <p:nvPr>
            <p:ph idx="1"/>
          </p:nvPr>
        </p:nvSpPr>
        <p:spPr/>
        <p:txBody>
          <a:bodyPr>
            <a:normAutofit/>
          </a:bodyPr>
          <a:lstStyle/>
          <a:p>
            <a:r>
              <a:rPr lang="en-US" sz="3200" dirty="0">
                <a:cs typeface="Arial" pitchFamily="34" charset="0"/>
              </a:rPr>
              <a:t>Straight multi-girder systems</a:t>
            </a:r>
          </a:p>
          <a:p>
            <a:pPr lvl="1"/>
            <a:r>
              <a:rPr lang="en-US" sz="3200" dirty="0"/>
              <a:t>Steel beams</a:t>
            </a:r>
            <a:endParaRPr lang="en-US" sz="3200" dirty="0">
              <a:cs typeface="Arial" pitchFamily="34" charset="0"/>
            </a:endParaRPr>
          </a:p>
          <a:p>
            <a:pPr lvl="1"/>
            <a:r>
              <a:rPr lang="en-US" sz="3200" dirty="0">
                <a:cs typeface="Arial" pitchFamily="34" charset="0"/>
              </a:rPr>
              <a:t>Reinforced concrete beams (I’s and Tee’s)</a:t>
            </a:r>
          </a:p>
          <a:p>
            <a:pPr lvl="1"/>
            <a:r>
              <a:rPr lang="en-US" sz="3200" dirty="0"/>
              <a:t>P</a:t>
            </a:r>
            <a:r>
              <a:rPr lang="en-US" sz="3200" dirty="0">
                <a:cs typeface="Arial" pitchFamily="34" charset="0"/>
              </a:rPr>
              <a:t>restressed concrete beams</a:t>
            </a:r>
          </a:p>
          <a:p>
            <a:r>
              <a:rPr lang="en-US" sz="3200" dirty="0">
                <a:cs typeface="Arial" pitchFamily="34" charset="0"/>
              </a:rPr>
              <a:t>Curved multi-girder systems</a:t>
            </a:r>
          </a:p>
          <a:p>
            <a:pPr lvl="1"/>
            <a:r>
              <a:rPr lang="en-US" sz="3200" dirty="0">
                <a:cs typeface="Arial" pitchFamily="34" charset="0"/>
              </a:rPr>
              <a:t>Steel beams</a:t>
            </a:r>
          </a:p>
          <a:p>
            <a:endParaRPr lang="en-US" sz="3200" dirty="0"/>
          </a:p>
        </p:txBody>
      </p:sp>
      <p:sp>
        <p:nvSpPr>
          <p:cNvPr id="4" name="Slide Number Placeholder 3">
            <a:extLst>
              <a:ext uri="{FF2B5EF4-FFF2-40B4-BE49-F238E27FC236}">
                <a16:creationId xmlns:a16="http://schemas.microsoft.com/office/drawing/2014/main" id="{1F77415C-604A-4F70-B4B3-1094BC54649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02413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40C8-5535-4548-ADA0-838B9FBFED44}"/>
              </a:ext>
            </a:extLst>
          </p:cNvPr>
          <p:cNvSpPr>
            <a:spLocks noGrp="1"/>
          </p:cNvSpPr>
          <p:nvPr>
            <p:ph type="title"/>
          </p:nvPr>
        </p:nvSpPr>
        <p:spPr/>
        <p:txBody>
          <a:bodyPr/>
          <a:lstStyle/>
          <a:p>
            <a:r>
              <a:rPr lang="en-US" b="1" dirty="0"/>
              <a:t>Inclined Supports</a:t>
            </a:r>
          </a:p>
        </p:txBody>
      </p:sp>
      <p:sp>
        <p:nvSpPr>
          <p:cNvPr id="3" name="Content Placeholder 2">
            <a:extLst>
              <a:ext uri="{FF2B5EF4-FFF2-40B4-BE49-F238E27FC236}">
                <a16:creationId xmlns:a16="http://schemas.microsoft.com/office/drawing/2014/main" id="{63047664-9334-4B04-A8B2-DFD051C543E6}"/>
              </a:ext>
            </a:extLst>
          </p:cNvPr>
          <p:cNvSpPr>
            <a:spLocks noGrp="1"/>
          </p:cNvSpPr>
          <p:nvPr>
            <p:ph idx="1"/>
          </p:nvPr>
        </p:nvSpPr>
        <p:spPr/>
        <p:txBody>
          <a:bodyPr>
            <a:normAutofit/>
          </a:bodyPr>
          <a:lstStyle/>
          <a:p>
            <a:r>
              <a:rPr lang="en-US" sz="3200" dirty="0"/>
              <a:t>Restricting movement in a direction other than the global axes is accomplished through inclined supports</a:t>
            </a:r>
          </a:p>
          <a:p>
            <a:r>
              <a:rPr lang="en-US" sz="3200" dirty="0"/>
              <a:t>Inclined supports define the local X and Z components of a point that when connected to the global X and Z coordinates of the support form a line oriented in the direction of the constraint.</a:t>
            </a:r>
          </a:p>
        </p:txBody>
      </p:sp>
      <p:sp>
        <p:nvSpPr>
          <p:cNvPr id="4" name="Slide Number Placeholder 3">
            <a:extLst>
              <a:ext uri="{FF2B5EF4-FFF2-40B4-BE49-F238E27FC236}">
                <a16:creationId xmlns:a16="http://schemas.microsoft.com/office/drawing/2014/main" id="{1F62C883-E11E-4A64-BC53-FE5D0228807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428827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FB5F-DF1B-43CE-B7C4-C99F1402274E}"/>
              </a:ext>
            </a:extLst>
          </p:cNvPr>
          <p:cNvSpPr>
            <a:spLocks noGrp="1"/>
          </p:cNvSpPr>
          <p:nvPr>
            <p:ph type="title"/>
          </p:nvPr>
        </p:nvSpPr>
        <p:spPr/>
        <p:txBody>
          <a:bodyPr/>
          <a:lstStyle/>
          <a:p>
            <a:r>
              <a:rPr lang="en-US" b="1" dirty="0"/>
              <a:t>Sample Boundary Conditions</a:t>
            </a:r>
          </a:p>
        </p:txBody>
      </p:sp>
      <p:sp>
        <p:nvSpPr>
          <p:cNvPr id="5" name="Content Placeholder 4">
            <a:extLst>
              <a:ext uri="{FF2B5EF4-FFF2-40B4-BE49-F238E27FC236}">
                <a16:creationId xmlns:a16="http://schemas.microsoft.com/office/drawing/2014/main" id="{96BBBEB9-8A24-4199-ABD0-E7127FFE364D}"/>
              </a:ext>
            </a:extLst>
          </p:cNvPr>
          <p:cNvSpPr>
            <a:spLocks noGrp="1"/>
          </p:cNvSpPr>
          <p:nvPr>
            <p:ph idx="1"/>
          </p:nvPr>
        </p:nvSpPr>
        <p:spPr/>
        <p:txBody>
          <a:bodyPr/>
          <a:lstStyle/>
          <a:p>
            <a:endParaRPr lang="en-US" dirty="0"/>
          </a:p>
        </p:txBody>
      </p:sp>
      <p:pic>
        <p:nvPicPr>
          <p:cNvPr id="7178" name="Picture 10" descr="C:\Users\KKENNE~1\AppData\Local\Temp\SNAGHTML60d133b.PNG">
            <a:extLst>
              <a:ext uri="{FF2B5EF4-FFF2-40B4-BE49-F238E27FC236}">
                <a16:creationId xmlns:a16="http://schemas.microsoft.com/office/drawing/2014/main" id="{A5C947FE-A106-4241-98C8-1A9A18B5A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39" y="1284934"/>
            <a:ext cx="9805321" cy="4417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4" name="Picture 6" descr="C:\Users\KKENNE~1\AppData\Local\Temp\SNAGHTML5fc83e9.PNG">
            <a:extLst>
              <a:ext uri="{FF2B5EF4-FFF2-40B4-BE49-F238E27FC236}">
                <a16:creationId xmlns:a16="http://schemas.microsoft.com/office/drawing/2014/main" id="{8FFED273-2302-474E-9DDD-9B712DEC1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39" y="3870336"/>
            <a:ext cx="6500812" cy="18320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8558DF9-C3E9-4312-B069-B1ECED610A0C}"/>
              </a:ext>
            </a:extLst>
          </p:cNvPr>
          <p:cNvSpPr/>
          <p:nvPr/>
        </p:nvSpPr>
        <p:spPr>
          <a:xfrm>
            <a:off x="8338242" y="3348771"/>
            <a:ext cx="497940" cy="49794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DA53E4D-477B-4A8B-93ED-B548CC450510}"/>
              </a:ext>
            </a:extLst>
          </p:cNvPr>
          <p:cNvSpPr/>
          <p:nvPr/>
        </p:nvSpPr>
        <p:spPr>
          <a:xfrm>
            <a:off x="6334125" y="4676775"/>
            <a:ext cx="1238250" cy="1619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1B93BEE-4B2C-4BC3-81DC-1C2B64937DA8}"/>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5983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513B-213C-4037-9CD9-91DF4DD91D37}"/>
              </a:ext>
            </a:extLst>
          </p:cNvPr>
          <p:cNvSpPr>
            <a:spLocks noGrp="1"/>
          </p:cNvSpPr>
          <p:nvPr>
            <p:ph type="title"/>
          </p:nvPr>
        </p:nvSpPr>
        <p:spPr/>
        <p:txBody>
          <a:bodyPr/>
          <a:lstStyle/>
          <a:p>
            <a:r>
              <a:rPr lang="en-US" b="1" dirty="0"/>
              <a:t>Inclined Support Example</a:t>
            </a:r>
          </a:p>
        </p:txBody>
      </p:sp>
      <p:sp>
        <p:nvSpPr>
          <p:cNvPr id="3" name="Content Placeholder 2">
            <a:extLst>
              <a:ext uri="{FF2B5EF4-FFF2-40B4-BE49-F238E27FC236}">
                <a16:creationId xmlns:a16="http://schemas.microsoft.com/office/drawing/2014/main" id="{1F005306-1F32-4309-B278-302A7F677973}"/>
              </a:ext>
            </a:extLst>
          </p:cNvPr>
          <p:cNvSpPr>
            <a:spLocks noGrp="1"/>
          </p:cNvSpPr>
          <p:nvPr>
            <p:ph idx="1"/>
          </p:nvPr>
        </p:nvSpPr>
        <p:spPr/>
        <p:txBody>
          <a:bodyPr/>
          <a:lstStyle/>
          <a:p>
            <a:endParaRPr lang="en-US"/>
          </a:p>
        </p:txBody>
      </p:sp>
      <p:pic>
        <p:nvPicPr>
          <p:cNvPr id="5" name="Picture 4" descr="C:\Users\KKENNE~1\AppData\Local\Temp\SNAGHTMLeab95b.PNG">
            <a:extLst>
              <a:ext uri="{FF2B5EF4-FFF2-40B4-BE49-F238E27FC236}">
                <a16:creationId xmlns:a16="http://schemas.microsoft.com/office/drawing/2014/main" id="{1531743F-EEBA-48E8-968A-390A3FD1E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207" y="1443085"/>
            <a:ext cx="8605220" cy="418564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KKENNE~1\AppData\Local\Temp\SNAGHTMLedb2d4.PNG">
            <a:extLst>
              <a:ext uri="{FF2B5EF4-FFF2-40B4-BE49-F238E27FC236}">
                <a16:creationId xmlns:a16="http://schemas.microsoft.com/office/drawing/2014/main" id="{885079CA-D3B7-4043-B018-14FBDD42E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583" y="4004365"/>
            <a:ext cx="4940833" cy="16883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1495A18-6B0E-42A0-8F8D-4014A323A30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051784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1B3A-4338-46D7-9999-860770FEF2B1}"/>
              </a:ext>
            </a:extLst>
          </p:cNvPr>
          <p:cNvSpPr>
            <a:spLocks noGrp="1"/>
          </p:cNvSpPr>
          <p:nvPr>
            <p:ph type="title"/>
          </p:nvPr>
        </p:nvSpPr>
        <p:spPr/>
        <p:txBody>
          <a:bodyPr/>
          <a:lstStyle/>
          <a:p>
            <a:r>
              <a:rPr lang="en-US" b="1" dirty="0"/>
              <a:t>Concrete Deck Behavior</a:t>
            </a:r>
            <a:endParaRPr lang="en-US" dirty="0"/>
          </a:p>
        </p:txBody>
      </p:sp>
      <p:sp>
        <p:nvSpPr>
          <p:cNvPr id="3" name="Content Placeholder 2">
            <a:extLst>
              <a:ext uri="{FF2B5EF4-FFF2-40B4-BE49-F238E27FC236}">
                <a16:creationId xmlns:a16="http://schemas.microsoft.com/office/drawing/2014/main" id="{DE12BF98-837B-430F-B0B6-06CE38779BB5}"/>
              </a:ext>
            </a:extLst>
          </p:cNvPr>
          <p:cNvSpPr>
            <a:spLocks noGrp="1"/>
          </p:cNvSpPr>
          <p:nvPr>
            <p:ph idx="1"/>
          </p:nvPr>
        </p:nvSpPr>
        <p:spPr>
          <a:xfrm>
            <a:off x="667657" y="1250047"/>
            <a:ext cx="10871200" cy="4318024"/>
          </a:xfrm>
        </p:spPr>
        <p:txBody>
          <a:bodyPr>
            <a:noAutofit/>
          </a:bodyPr>
          <a:lstStyle/>
          <a:p>
            <a:r>
              <a:rPr lang="en-US" sz="2500" dirty="0">
                <a:cs typeface="Arial" pitchFamily="34" charset="0"/>
              </a:rPr>
              <a:t>Non-Composite Dead Load Model </a:t>
            </a:r>
          </a:p>
          <a:p>
            <a:pPr lvl="1"/>
            <a:r>
              <a:rPr lang="en-US" sz="2500" dirty="0">
                <a:cs typeface="Arial" pitchFamily="34" charset="0"/>
              </a:rPr>
              <a:t>Wet concrete deck load is computed for the user and applied to the top flange beam elements</a:t>
            </a:r>
          </a:p>
          <a:p>
            <a:r>
              <a:rPr lang="en-US" sz="2500" dirty="0">
                <a:cs typeface="Arial" pitchFamily="34" charset="0"/>
              </a:rPr>
              <a:t>Composite Dead Load Model</a:t>
            </a:r>
          </a:p>
          <a:p>
            <a:pPr lvl="1"/>
            <a:r>
              <a:rPr lang="en-US" sz="2500" dirty="0">
                <a:cs typeface="Arial" pitchFamily="34" charset="0"/>
              </a:rPr>
              <a:t>Composite deck is considered based on the shell thickness and concrete properties.  </a:t>
            </a:r>
            <a:r>
              <a:rPr lang="en-US" sz="2500" dirty="0"/>
              <a:t>S</a:t>
            </a:r>
            <a:r>
              <a:rPr lang="en-US" sz="2500" dirty="0">
                <a:cs typeface="Arial" pitchFamily="34" charset="0"/>
              </a:rPr>
              <a:t>tiffness is not adjusted by the sustained modular ratio factor. </a:t>
            </a:r>
          </a:p>
          <a:p>
            <a:r>
              <a:rPr lang="en-US" sz="2500" dirty="0">
                <a:cs typeface="Arial" pitchFamily="34" charset="0"/>
              </a:rPr>
              <a:t>Composite Live Load Model</a:t>
            </a:r>
          </a:p>
          <a:p>
            <a:pPr lvl="1"/>
            <a:r>
              <a:rPr lang="en-US" sz="2500" dirty="0">
                <a:cs typeface="Arial" pitchFamily="34" charset="0"/>
              </a:rPr>
              <a:t>Composite deck is considered based on the shell thickness and concrete properties.  </a:t>
            </a:r>
          </a:p>
          <a:p>
            <a:endParaRPr lang="en-US" sz="2500" dirty="0"/>
          </a:p>
        </p:txBody>
      </p:sp>
      <p:sp>
        <p:nvSpPr>
          <p:cNvPr id="4" name="Slide Number Placeholder 3">
            <a:extLst>
              <a:ext uri="{FF2B5EF4-FFF2-40B4-BE49-F238E27FC236}">
                <a16:creationId xmlns:a16="http://schemas.microsoft.com/office/drawing/2014/main" id="{1EA59F48-8CFF-4A65-81A5-128514FE18FC}"/>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555855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1B41-B078-4727-B627-0223BF8BD217}"/>
              </a:ext>
            </a:extLst>
          </p:cNvPr>
          <p:cNvSpPr>
            <a:spLocks noGrp="1"/>
          </p:cNvSpPr>
          <p:nvPr>
            <p:ph type="title"/>
          </p:nvPr>
        </p:nvSpPr>
        <p:spPr/>
        <p:txBody>
          <a:bodyPr/>
          <a:lstStyle/>
          <a:p>
            <a:r>
              <a:rPr lang="en-US" b="1" dirty="0"/>
              <a:t>Dead Load Analysis</a:t>
            </a:r>
            <a:endParaRPr lang="en-US" dirty="0"/>
          </a:p>
        </p:txBody>
      </p:sp>
      <p:sp>
        <p:nvSpPr>
          <p:cNvPr id="3" name="Content Placeholder 2">
            <a:extLst>
              <a:ext uri="{FF2B5EF4-FFF2-40B4-BE49-F238E27FC236}">
                <a16:creationId xmlns:a16="http://schemas.microsoft.com/office/drawing/2014/main" id="{9E7C19F1-BA8F-4833-836C-4B0D21063863}"/>
              </a:ext>
            </a:extLst>
          </p:cNvPr>
          <p:cNvSpPr>
            <a:spLocks noGrp="1"/>
          </p:cNvSpPr>
          <p:nvPr>
            <p:ph idx="1"/>
          </p:nvPr>
        </p:nvSpPr>
        <p:spPr>
          <a:xfrm>
            <a:off x="686708" y="1438729"/>
            <a:ext cx="10368184" cy="4318024"/>
          </a:xfrm>
        </p:spPr>
        <p:txBody>
          <a:bodyPr>
            <a:normAutofit/>
          </a:bodyPr>
          <a:lstStyle/>
          <a:p>
            <a:r>
              <a:rPr lang="en-US" sz="3200" dirty="0">
                <a:cs typeface="Arial" pitchFamily="34" charset="0"/>
              </a:rPr>
              <a:t>Dead loads computed for user include:</a:t>
            </a:r>
          </a:p>
          <a:p>
            <a:pPr lvl="1"/>
            <a:r>
              <a:rPr lang="en-US" sz="3200" dirty="0">
                <a:cs typeface="Arial" pitchFamily="34" charset="0"/>
              </a:rPr>
              <a:t>Girder and diaphragm self-weight</a:t>
            </a:r>
          </a:p>
          <a:p>
            <a:pPr lvl="1"/>
            <a:r>
              <a:rPr lang="en-US" sz="3200" dirty="0">
                <a:cs typeface="Arial" pitchFamily="34" charset="0"/>
              </a:rPr>
              <a:t>Concrete slab and haunch</a:t>
            </a:r>
          </a:p>
          <a:p>
            <a:pPr lvl="1"/>
            <a:r>
              <a:rPr lang="en-US" sz="3200" dirty="0">
                <a:cs typeface="Arial" pitchFamily="34" charset="0"/>
              </a:rPr>
              <a:t>Parapets and medians</a:t>
            </a:r>
          </a:p>
          <a:p>
            <a:pPr lvl="1"/>
            <a:r>
              <a:rPr lang="en-US" sz="3200" dirty="0">
                <a:cs typeface="Arial" pitchFamily="34" charset="0"/>
              </a:rPr>
              <a:t>Future wearing surface</a:t>
            </a:r>
          </a:p>
          <a:p>
            <a:r>
              <a:rPr lang="en-US" sz="3200" dirty="0">
                <a:cs typeface="Arial" pitchFamily="34" charset="0"/>
              </a:rPr>
              <a:t>User can enter member loads for stay-in-place forms or utilities</a:t>
            </a:r>
          </a:p>
          <a:p>
            <a:endParaRPr lang="en-US" sz="3200" dirty="0">
              <a:cs typeface="Arial" pitchFamily="34" charset="0"/>
            </a:endParaRPr>
          </a:p>
          <a:p>
            <a:endParaRPr lang="en-US" sz="3200" dirty="0"/>
          </a:p>
        </p:txBody>
      </p:sp>
      <p:sp>
        <p:nvSpPr>
          <p:cNvPr id="4" name="Slide Number Placeholder 3">
            <a:extLst>
              <a:ext uri="{FF2B5EF4-FFF2-40B4-BE49-F238E27FC236}">
                <a16:creationId xmlns:a16="http://schemas.microsoft.com/office/drawing/2014/main" id="{CB2BDE49-EE7D-48A7-A819-0ABC054CC1A0}"/>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258632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1B41-B078-4727-B627-0223BF8BD217}"/>
              </a:ext>
            </a:extLst>
          </p:cNvPr>
          <p:cNvSpPr>
            <a:spLocks noGrp="1"/>
          </p:cNvSpPr>
          <p:nvPr>
            <p:ph type="title"/>
          </p:nvPr>
        </p:nvSpPr>
        <p:spPr/>
        <p:txBody>
          <a:bodyPr/>
          <a:lstStyle/>
          <a:p>
            <a:r>
              <a:rPr lang="en-US" b="1" dirty="0"/>
              <a:t>Live Load Analysis</a:t>
            </a:r>
            <a:endParaRPr lang="en-US" dirty="0"/>
          </a:p>
        </p:txBody>
      </p:sp>
      <p:sp>
        <p:nvSpPr>
          <p:cNvPr id="3" name="Content Placeholder 2">
            <a:extLst>
              <a:ext uri="{FF2B5EF4-FFF2-40B4-BE49-F238E27FC236}">
                <a16:creationId xmlns:a16="http://schemas.microsoft.com/office/drawing/2014/main" id="{9E7C19F1-BA8F-4833-836C-4B0D21063863}"/>
              </a:ext>
            </a:extLst>
          </p:cNvPr>
          <p:cNvSpPr>
            <a:spLocks noGrp="1"/>
          </p:cNvSpPr>
          <p:nvPr>
            <p:ph idx="1"/>
          </p:nvPr>
        </p:nvSpPr>
        <p:spPr>
          <a:xfrm>
            <a:off x="685339" y="1438729"/>
            <a:ext cx="5410661" cy="4318024"/>
          </a:xfrm>
        </p:spPr>
        <p:txBody>
          <a:bodyPr>
            <a:normAutofit/>
          </a:bodyPr>
          <a:lstStyle/>
          <a:p>
            <a:r>
              <a:rPr lang="en-US" sz="3200" dirty="0">
                <a:cs typeface="Arial" pitchFamily="34" charset="0"/>
              </a:rPr>
              <a:t>Influence surfaces are generated for each deck shell node within the user defined travel way</a:t>
            </a:r>
          </a:p>
          <a:p>
            <a:r>
              <a:rPr lang="en-US" sz="3200" dirty="0">
                <a:cs typeface="Arial" pitchFamily="34" charset="0"/>
              </a:rPr>
              <a:t>User can define travel way anywhere on deck including under parapets</a:t>
            </a:r>
          </a:p>
          <a:p>
            <a:endParaRPr lang="en-US" sz="3200" dirty="0">
              <a:cs typeface="Arial" pitchFamily="34" charset="0"/>
            </a:endParaRPr>
          </a:p>
          <a:p>
            <a:endParaRPr lang="en-US" sz="3200" dirty="0"/>
          </a:p>
        </p:txBody>
      </p:sp>
      <p:pic>
        <p:nvPicPr>
          <p:cNvPr id="7170" name="Picture 2" descr="C:\Users\KKENNE~1\AppData\Local\Temp\SNAGHTML25a0530.PNG">
            <a:extLst>
              <a:ext uri="{FF2B5EF4-FFF2-40B4-BE49-F238E27FC236}">
                <a16:creationId xmlns:a16="http://schemas.microsoft.com/office/drawing/2014/main" id="{C9EBAB93-AB92-484C-83B4-FF3BFECED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032" y="1175415"/>
            <a:ext cx="5201396" cy="45522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B2BDE49-EE7D-48A7-A819-0ABC054CC1A0}"/>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685593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EFF0-1BC1-4036-BF22-F3222F2AA921}"/>
              </a:ext>
            </a:extLst>
          </p:cNvPr>
          <p:cNvSpPr>
            <a:spLocks noGrp="1"/>
          </p:cNvSpPr>
          <p:nvPr>
            <p:ph type="title"/>
          </p:nvPr>
        </p:nvSpPr>
        <p:spPr/>
        <p:txBody>
          <a:bodyPr/>
          <a:lstStyle/>
          <a:p>
            <a:r>
              <a:rPr lang="en-US" b="1" dirty="0"/>
              <a:t>Influence Surfaces</a:t>
            </a:r>
          </a:p>
        </p:txBody>
      </p:sp>
      <p:sp>
        <p:nvSpPr>
          <p:cNvPr id="3" name="Content Placeholder 2">
            <a:extLst>
              <a:ext uri="{FF2B5EF4-FFF2-40B4-BE49-F238E27FC236}">
                <a16:creationId xmlns:a16="http://schemas.microsoft.com/office/drawing/2014/main" id="{6F9DDB07-EC95-40A7-B4BB-8EDEB9AA2E69}"/>
              </a:ext>
            </a:extLst>
          </p:cNvPr>
          <p:cNvSpPr>
            <a:spLocks noGrp="1"/>
          </p:cNvSpPr>
          <p:nvPr>
            <p:ph idx="1"/>
          </p:nvPr>
        </p:nvSpPr>
        <p:spPr/>
        <p:txBody>
          <a:bodyPr/>
          <a:lstStyle/>
          <a:p>
            <a:endParaRPr lang="en-US" dirty="0"/>
          </a:p>
        </p:txBody>
      </p:sp>
      <p:pic>
        <p:nvPicPr>
          <p:cNvPr id="7170" name="Picture 2" descr="C:\Users\KKENNE~1\AppData\Local\Temp\SNAGHTML2781f1e.PNG">
            <a:extLst>
              <a:ext uri="{FF2B5EF4-FFF2-40B4-BE49-F238E27FC236}">
                <a16:creationId xmlns:a16="http://schemas.microsoft.com/office/drawing/2014/main" id="{D5493921-1F25-4AAB-82B0-A65B47968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770" y="644416"/>
            <a:ext cx="5399087" cy="51123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2C55BBF-4AD4-4499-9D9E-26D19AB151C5}"/>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234146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4969-0F46-47F9-8A89-91FB0B8FA8D6}"/>
              </a:ext>
            </a:extLst>
          </p:cNvPr>
          <p:cNvSpPr>
            <a:spLocks noGrp="1"/>
          </p:cNvSpPr>
          <p:nvPr>
            <p:ph type="title"/>
          </p:nvPr>
        </p:nvSpPr>
        <p:spPr/>
        <p:txBody>
          <a:bodyPr/>
          <a:lstStyle/>
          <a:p>
            <a:r>
              <a:rPr lang="en-US" b="1" dirty="0"/>
              <a:t>Live Load Analysis</a:t>
            </a:r>
          </a:p>
        </p:txBody>
      </p:sp>
      <p:sp>
        <p:nvSpPr>
          <p:cNvPr id="3" name="Content Placeholder 2">
            <a:extLst>
              <a:ext uri="{FF2B5EF4-FFF2-40B4-BE49-F238E27FC236}">
                <a16:creationId xmlns:a16="http://schemas.microsoft.com/office/drawing/2014/main" id="{4DFED9B3-EB73-4626-B653-8BA1D1502EF3}"/>
              </a:ext>
            </a:extLst>
          </p:cNvPr>
          <p:cNvSpPr>
            <a:spLocks noGrp="1"/>
          </p:cNvSpPr>
          <p:nvPr>
            <p:ph idx="1"/>
          </p:nvPr>
        </p:nvSpPr>
        <p:spPr/>
        <p:txBody>
          <a:bodyPr>
            <a:normAutofit/>
          </a:bodyPr>
          <a:lstStyle/>
          <a:p>
            <a:r>
              <a:rPr lang="en-US" sz="3200" dirty="0"/>
              <a:t>The user controls the application of live load to the user defined </a:t>
            </a:r>
            <a:r>
              <a:rPr lang="en-US" sz="3200" dirty="0" err="1"/>
              <a:t>travelway</a:t>
            </a:r>
            <a:endParaRPr lang="en-US" sz="3200" dirty="0"/>
          </a:p>
        </p:txBody>
      </p:sp>
      <p:pic>
        <p:nvPicPr>
          <p:cNvPr id="8196" name="Picture 4" descr="C:\Users\KKENNE~1\AppData\Local\Temp\SNAGHTML20e9099.PNG">
            <a:extLst>
              <a:ext uri="{FF2B5EF4-FFF2-40B4-BE49-F238E27FC236}">
                <a16:creationId xmlns:a16="http://schemas.microsoft.com/office/drawing/2014/main" id="{CA1807E0-E6F8-4910-8685-DB0074219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978" y="2433842"/>
            <a:ext cx="5875361" cy="32260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C109254-8431-45DF-A99D-767ABCA18CCF}"/>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146655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8CAB-4546-4888-8418-6BA9C49960DD}"/>
              </a:ext>
            </a:extLst>
          </p:cNvPr>
          <p:cNvSpPr>
            <a:spLocks noGrp="1"/>
          </p:cNvSpPr>
          <p:nvPr>
            <p:ph type="title"/>
          </p:nvPr>
        </p:nvSpPr>
        <p:spPr/>
        <p:txBody>
          <a:bodyPr/>
          <a:lstStyle/>
          <a:p>
            <a:r>
              <a:rPr lang="en-US" b="1" dirty="0"/>
              <a:t>Live Load Analysis – Transverse Loader</a:t>
            </a:r>
          </a:p>
        </p:txBody>
      </p:sp>
      <p:sp>
        <p:nvSpPr>
          <p:cNvPr id="3" name="Content Placeholder 2">
            <a:extLst>
              <a:ext uri="{FF2B5EF4-FFF2-40B4-BE49-F238E27FC236}">
                <a16:creationId xmlns:a16="http://schemas.microsoft.com/office/drawing/2014/main" id="{9B495D1D-DC20-4343-8546-981F3FE7BC93}"/>
              </a:ext>
            </a:extLst>
          </p:cNvPr>
          <p:cNvSpPr>
            <a:spLocks noGrp="1"/>
          </p:cNvSpPr>
          <p:nvPr>
            <p:ph idx="1"/>
          </p:nvPr>
        </p:nvSpPr>
        <p:spPr/>
        <p:txBody>
          <a:bodyPr>
            <a:normAutofit/>
          </a:bodyPr>
          <a:lstStyle/>
          <a:p>
            <a:pPr marL="0" indent="0">
              <a:buNone/>
            </a:pPr>
            <a:endParaRPr lang="en-US" sz="3200" dirty="0"/>
          </a:p>
        </p:txBody>
      </p:sp>
      <p:sp>
        <p:nvSpPr>
          <p:cNvPr id="4" name="Slide Number Placeholder 3">
            <a:extLst>
              <a:ext uri="{FF2B5EF4-FFF2-40B4-BE49-F238E27FC236}">
                <a16:creationId xmlns:a16="http://schemas.microsoft.com/office/drawing/2014/main" id="{1DBF6FCF-1758-46A5-A98D-12CBCF00112C}"/>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5">
            <a:extLst>
              <a:ext uri="{FF2B5EF4-FFF2-40B4-BE49-F238E27FC236}">
                <a16:creationId xmlns:a16="http://schemas.microsoft.com/office/drawing/2014/main" id="{B56345E7-F523-46F3-B4FF-6C9C0E45138E}"/>
              </a:ext>
            </a:extLst>
          </p:cNvPr>
          <p:cNvPicPr>
            <a:picLocks noChangeAspect="1"/>
          </p:cNvPicPr>
          <p:nvPr/>
        </p:nvPicPr>
        <p:blipFill>
          <a:blip r:embed="rId3"/>
          <a:stretch>
            <a:fillRect/>
          </a:stretch>
        </p:blipFill>
        <p:spPr>
          <a:xfrm>
            <a:off x="2099684" y="1434125"/>
            <a:ext cx="7992631" cy="4180779"/>
          </a:xfrm>
          <a:prstGeom prst="rect">
            <a:avLst/>
          </a:prstGeom>
          <a:solidFill>
            <a:schemeClr val="bg1"/>
          </a:solidFill>
        </p:spPr>
      </p:pic>
    </p:spTree>
    <p:extLst>
      <p:ext uri="{BB962C8B-B14F-4D97-AF65-F5344CB8AC3E}">
        <p14:creationId xmlns:p14="http://schemas.microsoft.com/office/powerpoint/2010/main" val="150456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8CAB-4546-4888-8418-6BA9C49960DD}"/>
              </a:ext>
            </a:extLst>
          </p:cNvPr>
          <p:cNvSpPr>
            <a:spLocks noGrp="1"/>
          </p:cNvSpPr>
          <p:nvPr>
            <p:ph type="title"/>
          </p:nvPr>
        </p:nvSpPr>
        <p:spPr/>
        <p:txBody>
          <a:bodyPr/>
          <a:lstStyle/>
          <a:p>
            <a:r>
              <a:rPr lang="en-US" b="1" dirty="0"/>
              <a:t>Live Load Analysis – Transverse Loader</a:t>
            </a:r>
          </a:p>
        </p:txBody>
      </p:sp>
      <p:sp>
        <p:nvSpPr>
          <p:cNvPr id="3" name="Content Placeholder 2">
            <a:extLst>
              <a:ext uri="{FF2B5EF4-FFF2-40B4-BE49-F238E27FC236}">
                <a16:creationId xmlns:a16="http://schemas.microsoft.com/office/drawing/2014/main" id="{9B495D1D-DC20-4343-8546-981F3FE7BC93}"/>
              </a:ext>
            </a:extLst>
          </p:cNvPr>
          <p:cNvSpPr>
            <a:spLocks noGrp="1"/>
          </p:cNvSpPr>
          <p:nvPr>
            <p:ph idx="1"/>
          </p:nvPr>
        </p:nvSpPr>
        <p:spPr/>
        <p:txBody>
          <a:bodyPr>
            <a:normAutofit/>
          </a:bodyPr>
          <a:lstStyle/>
          <a:p>
            <a:pPr marL="0" indent="0">
              <a:buNone/>
            </a:pPr>
            <a:endParaRPr lang="en-US" sz="3200" dirty="0"/>
          </a:p>
        </p:txBody>
      </p:sp>
      <p:sp>
        <p:nvSpPr>
          <p:cNvPr id="4" name="Slide Number Placeholder 3">
            <a:extLst>
              <a:ext uri="{FF2B5EF4-FFF2-40B4-BE49-F238E27FC236}">
                <a16:creationId xmlns:a16="http://schemas.microsoft.com/office/drawing/2014/main" id="{1DBF6FCF-1758-46A5-A98D-12CBCF00112C}"/>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7" name="Picture 6">
            <a:extLst>
              <a:ext uri="{FF2B5EF4-FFF2-40B4-BE49-F238E27FC236}">
                <a16:creationId xmlns:a16="http://schemas.microsoft.com/office/drawing/2014/main" id="{DD0F70A0-9CA8-4F15-BE98-E4016B506430}"/>
              </a:ext>
            </a:extLst>
          </p:cNvPr>
          <p:cNvPicPr>
            <a:picLocks noChangeAspect="1"/>
          </p:cNvPicPr>
          <p:nvPr/>
        </p:nvPicPr>
        <p:blipFill>
          <a:blip r:embed="rId3"/>
          <a:stretch>
            <a:fillRect/>
          </a:stretch>
        </p:blipFill>
        <p:spPr>
          <a:xfrm>
            <a:off x="3042683" y="1575202"/>
            <a:ext cx="6106633" cy="4045078"/>
          </a:xfrm>
          <a:prstGeom prst="rect">
            <a:avLst/>
          </a:prstGeom>
          <a:solidFill>
            <a:schemeClr val="bg1"/>
          </a:solidFill>
        </p:spPr>
      </p:pic>
    </p:spTree>
    <p:extLst>
      <p:ext uri="{BB962C8B-B14F-4D97-AF65-F5344CB8AC3E}">
        <p14:creationId xmlns:p14="http://schemas.microsoft.com/office/powerpoint/2010/main" val="372318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20C8-4E6F-4E23-BD24-D2B7319BA5E6}"/>
              </a:ext>
            </a:extLst>
          </p:cNvPr>
          <p:cNvSpPr>
            <a:spLocks noGrp="1"/>
          </p:cNvSpPr>
          <p:nvPr>
            <p:ph type="title"/>
          </p:nvPr>
        </p:nvSpPr>
        <p:spPr/>
        <p:txBody>
          <a:bodyPr/>
          <a:lstStyle/>
          <a:p>
            <a:r>
              <a:rPr lang="en-US" b="1" dirty="0"/>
              <a:t>BrDR 3D Capabilities</a:t>
            </a:r>
            <a:endParaRPr lang="en-US" dirty="0"/>
          </a:p>
        </p:txBody>
      </p:sp>
      <p:sp>
        <p:nvSpPr>
          <p:cNvPr id="3" name="Content Placeholder 2">
            <a:extLst>
              <a:ext uri="{FF2B5EF4-FFF2-40B4-BE49-F238E27FC236}">
                <a16:creationId xmlns:a16="http://schemas.microsoft.com/office/drawing/2014/main" id="{42F4D187-7386-4D77-BAF9-E0F79E5F46F3}"/>
              </a:ext>
            </a:extLst>
          </p:cNvPr>
          <p:cNvSpPr>
            <a:spLocks noGrp="1"/>
          </p:cNvSpPr>
          <p:nvPr>
            <p:ph idx="1"/>
          </p:nvPr>
        </p:nvSpPr>
        <p:spPr/>
        <p:txBody>
          <a:bodyPr>
            <a:normAutofit/>
          </a:bodyPr>
          <a:lstStyle/>
          <a:p>
            <a:r>
              <a:rPr lang="en-US" sz="3200" dirty="0"/>
              <a:t>Beam elements are Timoshenko beam elements that capture shear deformations</a:t>
            </a:r>
          </a:p>
          <a:p>
            <a:r>
              <a:rPr lang="en-US" sz="3200" dirty="0"/>
              <a:t>Shell elements have 4 nodes with six DOF at each node</a:t>
            </a:r>
          </a:p>
          <a:p>
            <a:r>
              <a:rPr lang="en-US" sz="3200" dirty="0"/>
              <a:t>Shell elements use a locking-free formulation that can be used for thin and thick shells.  These elements will not lock as the shell becomes thinner.  Shear deformations are captured.</a:t>
            </a:r>
          </a:p>
          <a:p>
            <a:endParaRPr lang="en-US" sz="3200" dirty="0"/>
          </a:p>
        </p:txBody>
      </p:sp>
      <p:sp>
        <p:nvSpPr>
          <p:cNvPr id="4" name="Slide Number Placeholder 3">
            <a:extLst>
              <a:ext uri="{FF2B5EF4-FFF2-40B4-BE49-F238E27FC236}">
                <a16:creationId xmlns:a16="http://schemas.microsoft.com/office/drawing/2014/main" id="{1F77415C-604A-4F70-B4B3-1094BC546490}"/>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9937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F416-69C4-4639-BE9A-D14427EE2544}"/>
              </a:ext>
            </a:extLst>
          </p:cNvPr>
          <p:cNvSpPr>
            <a:spLocks noGrp="1"/>
          </p:cNvSpPr>
          <p:nvPr>
            <p:ph type="title"/>
          </p:nvPr>
        </p:nvSpPr>
        <p:spPr/>
        <p:txBody>
          <a:bodyPr/>
          <a:lstStyle/>
          <a:p>
            <a:r>
              <a:rPr lang="en-US" b="1" dirty="0"/>
              <a:t>Longitudinal Live Load Analysis - Truck</a:t>
            </a:r>
          </a:p>
        </p:txBody>
      </p:sp>
      <p:sp>
        <p:nvSpPr>
          <p:cNvPr id="3" name="Content Placeholder 2">
            <a:extLst>
              <a:ext uri="{FF2B5EF4-FFF2-40B4-BE49-F238E27FC236}">
                <a16:creationId xmlns:a16="http://schemas.microsoft.com/office/drawing/2014/main" id="{FA5F24FC-39EF-46BD-BA39-96D7D8DF3E06}"/>
              </a:ext>
            </a:extLst>
          </p:cNvPr>
          <p:cNvSpPr>
            <a:spLocks noGrp="1"/>
          </p:cNvSpPr>
          <p:nvPr>
            <p:ph idx="1"/>
          </p:nvPr>
        </p:nvSpPr>
        <p:spPr/>
        <p:txBody>
          <a:bodyPr>
            <a:noAutofit/>
          </a:bodyPr>
          <a:lstStyle/>
          <a:p>
            <a:r>
              <a:rPr lang="en-US" sz="3200" dirty="0">
                <a:cs typeface="Arial" pitchFamily="34" charset="0"/>
              </a:rPr>
              <a:t>Truck is positioned based on lane positions generated by transverse live loader and moved along the length of the structure at user specified intervals</a:t>
            </a:r>
          </a:p>
          <a:p>
            <a:r>
              <a:rPr lang="en-US" sz="3200" dirty="0">
                <a:cs typeface="Arial" pitchFamily="34" charset="0"/>
              </a:rPr>
              <a:t>The influence value for a wheel is interpolated from the values at the 4 corners of the FE shell the wheel is on.</a:t>
            </a:r>
          </a:p>
          <a:p>
            <a:r>
              <a:rPr lang="en-US" sz="3200" dirty="0">
                <a:cs typeface="Arial" pitchFamily="34" charset="0"/>
              </a:rPr>
              <a:t>Considers Notional trucks – only wheels adding to the force effect are considered</a:t>
            </a:r>
          </a:p>
          <a:p>
            <a:r>
              <a:rPr lang="en-US" sz="3200" dirty="0">
                <a:cs typeface="Arial" pitchFamily="34" charset="0"/>
              </a:rPr>
              <a:t>Variable axle spacing is considered</a:t>
            </a:r>
          </a:p>
          <a:p>
            <a:endParaRPr lang="en-US" sz="3200" dirty="0"/>
          </a:p>
        </p:txBody>
      </p:sp>
      <p:sp>
        <p:nvSpPr>
          <p:cNvPr id="4" name="Slide Number Placeholder 3">
            <a:extLst>
              <a:ext uri="{FF2B5EF4-FFF2-40B4-BE49-F238E27FC236}">
                <a16:creationId xmlns:a16="http://schemas.microsoft.com/office/drawing/2014/main" id="{B21678C3-147C-4303-86E1-609450431BBD}"/>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593228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0B3D-CD3F-4528-989E-FC5AEE6B43AF}"/>
              </a:ext>
            </a:extLst>
          </p:cNvPr>
          <p:cNvSpPr>
            <a:spLocks noGrp="1"/>
          </p:cNvSpPr>
          <p:nvPr>
            <p:ph type="title"/>
          </p:nvPr>
        </p:nvSpPr>
        <p:spPr/>
        <p:txBody>
          <a:bodyPr/>
          <a:lstStyle/>
          <a:p>
            <a:r>
              <a:rPr lang="en-US" b="1" dirty="0"/>
              <a:t>Longitudinal Live Load Analysis - Truck</a:t>
            </a:r>
          </a:p>
        </p:txBody>
      </p:sp>
      <p:sp>
        <p:nvSpPr>
          <p:cNvPr id="3" name="Content Placeholder 2">
            <a:extLst>
              <a:ext uri="{FF2B5EF4-FFF2-40B4-BE49-F238E27FC236}">
                <a16:creationId xmlns:a16="http://schemas.microsoft.com/office/drawing/2014/main" id="{06E4E558-4F3E-4D66-9627-39B57A2250B4}"/>
              </a:ext>
            </a:extLst>
          </p:cNvPr>
          <p:cNvSpPr>
            <a:spLocks noGrp="1"/>
          </p:cNvSpPr>
          <p:nvPr>
            <p:ph idx="1"/>
          </p:nvPr>
        </p:nvSpPr>
        <p:spPr>
          <a:xfrm>
            <a:off x="670825" y="1438729"/>
            <a:ext cx="10839003" cy="4318024"/>
          </a:xfrm>
        </p:spPr>
        <p:txBody>
          <a:bodyPr>
            <a:noAutofit/>
          </a:bodyPr>
          <a:lstStyle/>
          <a:p>
            <a:r>
              <a:rPr lang="en-US" sz="3000" dirty="0">
                <a:cs typeface="Arial" pitchFamily="34" charset="0"/>
              </a:rPr>
              <a:t>Position of maximum force effect found</a:t>
            </a:r>
            <a:endParaRPr lang="en-US" sz="3000" dirty="0"/>
          </a:p>
          <a:p>
            <a:r>
              <a:rPr lang="en-US" sz="3000" dirty="0">
                <a:cs typeface="Arial" pitchFamily="34" charset="0"/>
              </a:rPr>
              <a:t>Reposition truck on deck at smaller intervals ahead and behind </a:t>
            </a:r>
            <a:endParaRPr lang="en-US" sz="3000" dirty="0"/>
          </a:p>
          <a:p>
            <a:r>
              <a:rPr lang="en-US" sz="3000" dirty="0">
                <a:cs typeface="Arial" pitchFamily="34" charset="0"/>
              </a:rPr>
              <a:t>Recalculate force effects - new maximum location identified</a:t>
            </a:r>
          </a:p>
          <a:p>
            <a:r>
              <a:rPr lang="en-US" sz="3000" dirty="0"/>
              <a:t>Iterate un</a:t>
            </a:r>
            <a:r>
              <a:rPr lang="en-US" sz="3000" dirty="0">
                <a:cs typeface="Arial" pitchFamily="34" charset="0"/>
              </a:rPr>
              <a:t>til max is located</a:t>
            </a:r>
          </a:p>
          <a:p>
            <a:r>
              <a:rPr lang="en-US" sz="3000" dirty="0"/>
              <a:t>Compute </a:t>
            </a:r>
            <a:r>
              <a:rPr lang="en-US" sz="3000" dirty="0">
                <a:cs typeface="Arial" pitchFamily="34" charset="0"/>
              </a:rPr>
              <a:t>simultaneous forces</a:t>
            </a:r>
          </a:p>
          <a:p>
            <a:r>
              <a:rPr lang="en-US" sz="3000" dirty="0"/>
              <a:t>Unless truck is symmetrical or specified as single direction, truck’s orientation is reversed and the process is repeated</a:t>
            </a:r>
          </a:p>
          <a:p>
            <a:endParaRPr lang="en-US" sz="3000" dirty="0"/>
          </a:p>
        </p:txBody>
      </p:sp>
      <p:sp>
        <p:nvSpPr>
          <p:cNvPr id="4" name="Slide Number Placeholder 3">
            <a:extLst>
              <a:ext uri="{FF2B5EF4-FFF2-40B4-BE49-F238E27FC236}">
                <a16:creationId xmlns:a16="http://schemas.microsoft.com/office/drawing/2014/main" id="{A5C55B0D-ABF4-462D-80E3-7B5DCDA15F29}"/>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583854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DEE2-7297-494B-9A48-2A6D72BC8732}"/>
              </a:ext>
            </a:extLst>
          </p:cNvPr>
          <p:cNvSpPr>
            <a:spLocks noGrp="1"/>
          </p:cNvSpPr>
          <p:nvPr>
            <p:ph type="title"/>
          </p:nvPr>
        </p:nvSpPr>
        <p:spPr/>
        <p:txBody>
          <a:bodyPr/>
          <a:lstStyle/>
          <a:p>
            <a:r>
              <a:rPr lang="en-US" b="1" dirty="0"/>
              <a:t>Longitudinal Live Load Analysis - Lane</a:t>
            </a:r>
          </a:p>
        </p:txBody>
      </p:sp>
      <p:sp>
        <p:nvSpPr>
          <p:cNvPr id="3" name="Content Placeholder 2">
            <a:extLst>
              <a:ext uri="{FF2B5EF4-FFF2-40B4-BE49-F238E27FC236}">
                <a16:creationId xmlns:a16="http://schemas.microsoft.com/office/drawing/2014/main" id="{66EE193F-B51F-43F6-84CA-318FF86DA2B7}"/>
              </a:ext>
            </a:extLst>
          </p:cNvPr>
          <p:cNvSpPr>
            <a:spLocks noGrp="1"/>
          </p:cNvSpPr>
          <p:nvPr>
            <p:ph idx="1"/>
          </p:nvPr>
        </p:nvSpPr>
        <p:spPr/>
        <p:txBody>
          <a:bodyPr>
            <a:normAutofit/>
          </a:bodyPr>
          <a:lstStyle/>
          <a:p>
            <a:r>
              <a:rPr lang="en-US" sz="3200" dirty="0">
                <a:cs typeface="Arial" pitchFamily="34" charset="0"/>
              </a:rPr>
              <a:t>Each shell on the deck is loaded with the uniform lane load based on the lane positions generated by the transverse loader</a:t>
            </a:r>
          </a:p>
          <a:p>
            <a:r>
              <a:rPr lang="en-US" sz="3200" dirty="0">
                <a:cs typeface="Arial" pitchFamily="34" charset="0"/>
              </a:rPr>
              <a:t>A shell may be fully or partially loaded</a:t>
            </a:r>
          </a:p>
          <a:p>
            <a:r>
              <a:rPr lang="en-US" sz="3200" dirty="0">
                <a:cs typeface="Arial" pitchFamily="34" charset="0"/>
              </a:rPr>
              <a:t>Only those shells producing a positive force effect are added together to produce the maximum positive effect.  Likewise for negative force effect.</a:t>
            </a:r>
          </a:p>
        </p:txBody>
      </p:sp>
      <p:sp>
        <p:nvSpPr>
          <p:cNvPr id="4" name="Slide Number Placeholder 3">
            <a:extLst>
              <a:ext uri="{FF2B5EF4-FFF2-40B4-BE49-F238E27FC236}">
                <a16:creationId xmlns:a16="http://schemas.microsoft.com/office/drawing/2014/main" id="{C76BFA0B-3072-4E3C-94D1-5543EC47D0A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221991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6232-CC94-49B1-A79D-7F177E21C1D1}"/>
              </a:ext>
            </a:extLst>
          </p:cNvPr>
          <p:cNvSpPr>
            <a:spLocks noGrp="1"/>
          </p:cNvSpPr>
          <p:nvPr>
            <p:ph type="title"/>
          </p:nvPr>
        </p:nvSpPr>
        <p:spPr/>
        <p:txBody>
          <a:bodyPr/>
          <a:lstStyle/>
          <a:p>
            <a:r>
              <a:rPr lang="en-US" b="1" dirty="0"/>
              <a:t>Live Load Analysis</a:t>
            </a:r>
          </a:p>
        </p:txBody>
      </p:sp>
      <p:sp>
        <p:nvSpPr>
          <p:cNvPr id="3" name="Content Placeholder 2">
            <a:extLst>
              <a:ext uri="{FF2B5EF4-FFF2-40B4-BE49-F238E27FC236}">
                <a16:creationId xmlns:a16="http://schemas.microsoft.com/office/drawing/2014/main" id="{F5A50862-B146-4CCB-B5C6-579CFD27F9F8}"/>
              </a:ext>
            </a:extLst>
          </p:cNvPr>
          <p:cNvSpPr>
            <a:spLocks noGrp="1"/>
          </p:cNvSpPr>
          <p:nvPr>
            <p:ph idx="1"/>
          </p:nvPr>
        </p:nvSpPr>
        <p:spPr/>
        <p:txBody>
          <a:bodyPr>
            <a:normAutofit/>
          </a:bodyPr>
          <a:lstStyle/>
          <a:p>
            <a:r>
              <a:rPr lang="en-US" sz="3200" dirty="0">
                <a:cs typeface="Arial" pitchFamily="34" charset="0"/>
              </a:rPr>
              <a:t>Centrifugal force is applied to truck loads</a:t>
            </a:r>
          </a:p>
          <a:p>
            <a:r>
              <a:rPr lang="en-US" sz="3200" dirty="0">
                <a:cs typeface="Arial" pitchFamily="34" charset="0"/>
              </a:rPr>
              <a:t>The worst case between with and without centrifugal force is selected</a:t>
            </a:r>
          </a:p>
          <a:p>
            <a:r>
              <a:rPr lang="en-US" sz="3200" dirty="0">
                <a:cs typeface="Arial" pitchFamily="34" charset="0"/>
              </a:rPr>
              <a:t>Truck and Lane loads are combined and multiple presence factor is applied</a:t>
            </a:r>
          </a:p>
          <a:p>
            <a:endParaRPr lang="en-US" sz="3200" dirty="0"/>
          </a:p>
        </p:txBody>
      </p:sp>
      <p:sp>
        <p:nvSpPr>
          <p:cNvPr id="4" name="Slide Number Placeholder 3">
            <a:extLst>
              <a:ext uri="{FF2B5EF4-FFF2-40B4-BE49-F238E27FC236}">
                <a16:creationId xmlns:a16="http://schemas.microsoft.com/office/drawing/2014/main" id="{0460C2CE-B9D1-4447-A862-635215A30B83}"/>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01774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6232-CC94-49B1-A79D-7F177E21C1D1}"/>
              </a:ext>
            </a:extLst>
          </p:cNvPr>
          <p:cNvSpPr>
            <a:spLocks noGrp="1"/>
          </p:cNvSpPr>
          <p:nvPr>
            <p:ph type="title"/>
          </p:nvPr>
        </p:nvSpPr>
        <p:spPr/>
        <p:txBody>
          <a:bodyPr/>
          <a:lstStyle/>
          <a:p>
            <a:r>
              <a:rPr lang="en-US" b="1" dirty="0"/>
              <a:t>Live Load Analysis</a:t>
            </a:r>
          </a:p>
        </p:txBody>
      </p:sp>
      <p:sp>
        <p:nvSpPr>
          <p:cNvPr id="3" name="Content Placeholder 2">
            <a:extLst>
              <a:ext uri="{FF2B5EF4-FFF2-40B4-BE49-F238E27FC236}">
                <a16:creationId xmlns:a16="http://schemas.microsoft.com/office/drawing/2014/main" id="{F5A50862-B146-4CCB-B5C6-579CFD27F9F8}"/>
              </a:ext>
            </a:extLst>
          </p:cNvPr>
          <p:cNvSpPr>
            <a:spLocks noGrp="1"/>
          </p:cNvSpPr>
          <p:nvPr>
            <p:ph idx="1"/>
          </p:nvPr>
        </p:nvSpPr>
        <p:spPr/>
        <p:txBody>
          <a:bodyPr>
            <a:normAutofit/>
          </a:bodyPr>
          <a:lstStyle/>
          <a:p>
            <a:r>
              <a:rPr lang="en-US" sz="3200" dirty="0">
                <a:cs typeface="Arial" pitchFamily="34" charset="0"/>
              </a:rPr>
              <a:t>90% of HL-93 truck pair loading is considered</a:t>
            </a:r>
          </a:p>
          <a:p>
            <a:r>
              <a:rPr lang="en-US" sz="3200" dirty="0">
                <a:cs typeface="Arial" pitchFamily="34" charset="0"/>
              </a:rPr>
              <a:t>Optional HL-93 tandem pair loading can be selected</a:t>
            </a:r>
          </a:p>
          <a:p>
            <a:r>
              <a:rPr lang="en-US" sz="3200" dirty="0">
                <a:cs typeface="Arial" pitchFamily="34" charset="0"/>
              </a:rPr>
              <a:t>User can also specify a vehicle path instead of robustly loading the full deck</a:t>
            </a:r>
          </a:p>
          <a:p>
            <a:r>
              <a:rPr lang="en-US" sz="3200" dirty="0">
                <a:cs typeface="Arial" pitchFamily="34" charset="0"/>
              </a:rPr>
              <a:t>Non-standard gage vehicles can be used in the vehicle path loading option</a:t>
            </a:r>
          </a:p>
          <a:p>
            <a:endParaRPr lang="en-US" sz="3200" dirty="0"/>
          </a:p>
        </p:txBody>
      </p:sp>
      <p:sp>
        <p:nvSpPr>
          <p:cNvPr id="4" name="Slide Number Placeholder 3">
            <a:extLst>
              <a:ext uri="{FF2B5EF4-FFF2-40B4-BE49-F238E27FC236}">
                <a16:creationId xmlns:a16="http://schemas.microsoft.com/office/drawing/2014/main" id="{0460C2CE-B9D1-4447-A862-635215A30B83}"/>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259807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6232-CC94-49B1-A79D-7F177E21C1D1}"/>
              </a:ext>
            </a:extLst>
          </p:cNvPr>
          <p:cNvSpPr>
            <a:spLocks noGrp="1"/>
          </p:cNvSpPr>
          <p:nvPr>
            <p:ph type="title"/>
          </p:nvPr>
        </p:nvSpPr>
        <p:spPr>
          <a:xfrm>
            <a:off x="646953" y="531952"/>
            <a:ext cx="9638460" cy="706964"/>
          </a:xfrm>
        </p:spPr>
        <p:txBody>
          <a:bodyPr/>
          <a:lstStyle/>
          <a:p>
            <a:r>
              <a:rPr lang="en-US" b="1" dirty="0"/>
              <a:t>Wind Load Analysis</a:t>
            </a:r>
          </a:p>
        </p:txBody>
      </p:sp>
      <p:sp>
        <p:nvSpPr>
          <p:cNvPr id="3" name="Content Placeholder 2">
            <a:extLst>
              <a:ext uri="{FF2B5EF4-FFF2-40B4-BE49-F238E27FC236}">
                <a16:creationId xmlns:a16="http://schemas.microsoft.com/office/drawing/2014/main" id="{F5A50862-B146-4CCB-B5C6-579CFD27F9F8}"/>
              </a:ext>
            </a:extLst>
          </p:cNvPr>
          <p:cNvSpPr>
            <a:spLocks noGrp="1"/>
          </p:cNvSpPr>
          <p:nvPr>
            <p:ph idx="1"/>
          </p:nvPr>
        </p:nvSpPr>
        <p:spPr/>
        <p:txBody>
          <a:bodyPr>
            <a:normAutofit/>
          </a:bodyPr>
          <a:lstStyle/>
          <a:p>
            <a:endParaRPr lang="en-US" sz="3200" dirty="0">
              <a:cs typeface="Arial" pitchFamily="34" charset="0"/>
            </a:endParaRPr>
          </a:p>
          <a:p>
            <a:endParaRPr lang="en-US" sz="3200" dirty="0"/>
          </a:p>
        </p:txBody>
      </p:sp>
      <p:sp>
        <p:nvSpPr>
          <p:cNvPr id="4" name="Slide Number Placeholder 3">
            <a:extLst>
              <a:ext uri="{FF2B5EF4-FFF2-40B4-BE49-F238E27FC236}">
                <a16:creationId xmlns:a16="http://schemas.microsoft.com/office/drawing/2014/main" id="{0460C2CE-B9D1-4447-A862-635215A30B83}"/>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8194" name="Picture 2" descr="C:\Users\KKENNE~1\AppData\Local\Temp\SNAGHTML2a1efb4c.PNG">
            <a:extLst>
              <a:ext uri="{FF2B5EF4-FFF2-40B4-BE49-F238E27FC236}">
                <a16:creationId xmlns:a16="http://schemas.microsoft.com/office/drawing/2014/main" id="{0615B0B1-AB91-4FC4-BD08-71399961D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265" y="1263391"/>
            <a:ext cx="8526275" cy="449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35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AB16-1E0B-4697-9C8E-DD16E69316F8}"/>
              </a:ext>
            </a:extLst>
          </p:cNvPr>
          <p:cNvSpPr>
            <a:spLocks noGrp="1"/>
          </p:cNvSpPr>
          <p:nvPr>
            <p:ph type="title"/>
          </p:nvPr>
        </p:nvSpPr>
        <p:spPr/>
        <p:txBody>
          <a:bodyPr/>
          <a:lstStyle/>
          <a:p>
            <a:r>
              <a:rPr lang="en-US" b="1" dirty="0"/>
              <a:t>3D Moment Calculation</a:t>
            </a:r>
            <a:endParaRPr lang="en-US" dirty="0"/>
          </a:p>
        </p:txBody>
      </p:sp>
      <p:sp>
        <p:nvSpPr>
          <p:cNvPr id="3" name="Content Placeholder 2">
            <a:extLst>
              <a:ext uri="{FF2B5EF4-FFF2-40B4-BE49-F238E27FC236}">
                <a16:creationId xmlns:a16="http://schemas.microsoft.com/office/drawing/2014/main" id="{D16D0989-4D6F-4181-847B-C8F0B9670BE0}"/>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4E304DAF-DE3E-4A95-B527-93476F7B541F}"/>
              </a:ext>
            </a:extLst>
          </p:cNvPr>
          <p:cNvGraphicFramePr>
            <a:graphicFrameLocks noChangeAspect="1"/>
          </p:cNvGraphicFramePr>
          <p:nvPr>
            <p:extLst>
              <p:ext uri="{D42A27DB-BD31-4B8C-83A1-F6EECF244321}">
                <p14:modId xmlns:p14="http://schemas.microsoft.com/office/powerpoint/2010/main" val="3894497100"/>
              </p:ext>
            </p:extLst>
          </p:nvPr>
        </p:nvGraphicFramePr>
        <p:xfrm>
          <a:off x="1735246" y="1441758"/>
          <a:ext cx="8721506" cy="4242140"/>
        </p:xfrm>
        <a:graphic>
          <a:graphicData uri="http://schemas.openxmlformats.org/presentationml/2006/ole">
            <mc:AlternateContent xmlns:mc="http://schemas.openxmlformats.org/markup-compatibility/2006">
              <mc:Choice xmlns:v="urn:schemas-microsoft-com:vml" Requires="v">
                <p:oleObj spid="_x0000_s3267" name="Visio" r:id="rId4" imgW="9344179" imgH="4591050" progId="Visio.Drawing.11">
                  <p:embed/>
                </p:oleObj>
              </mc:Choice>
              <mc:Fallback>
                <p:oleObj name="Visio" r:id="rId4" imgW="9344179" imgH="4591050" progId="Visio.Drawing.11">
                  <p:embed/>
                  <p:pic>
                    <p:nvPicPr>
                      <p:cNvPr id="7" name="Object 6">
                        <a:extLst>
                          <a:ext uri="{FF2B5EF4-FFF2-40B4-BE49-F238E27FC236}">
                            <a16:creationId xmlns:a16="http://schemas.microsoft.com/office/drawing/2014/main" id="{9901B2EA-9DD6-44BC-8326-0DFE1D4533C6}"/>
                          </a:ext>
                        </a:extLst>
                      </p:cNvPr>
                      <p:cNvPicPr>
                        <a:picLocks noChangeAspect="1" noChangeArrowheads="1"/>
                      </p:cNvPicPr>
                      <p:nvPr/>
                    </p:nvPicPr>
                    <p:blipFill>
                      <a:blip r:embed="rId5"/>
                      <a:srcRect/>
                      <a:stretch>
                        <a:fillRect/>
                      </a:stretch>
                    </p:blipFill>
                    <p:spPr bwMode="auto">
                      <a:xfrm>
                        <a:off x="1735246" y="1441758"/>
                        <a:ext cx="8721506" cy="4242140"/>
                      </a:xfrm>
                      <a:prstGeom prst="rect">
                        <a:avLst/>
                      </a:prstGeom>
                      <a:solidFill>
                        <a:schemeClr val="bg1"/>
                      </a:solidFill>
                      <a:ln>
                        <a:noFill/>
                      </a:ln>
                    </p:spPr>
                  </p:pic>
                </p:oleObj>
              </mc:Fallback>
            </mc:AlternateContent>
          </a:graphicData>
        </a:graphic>
      </p:graphicFrame>
      <p:sp>
        <p:nvSpPr>
          <p:cNvPr id="5" name="Slide Number Placeholder 4">
            <a:extLst>
              <a:ext uri="{FF2B5EF4-FFF2-40B4-BE49-F238E27FC236}">
                <a16:creationId xmlns:a16="http://schemas.microsoft.com/office/drawing/2014/main" id="{E8873537-B593-4280-B18C-22E186DC8B2C}"/>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502101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AB16-1E0B-4697-9C8E-DD16E69316F8}"/>
              </a:ext>
            </a:extLst>
          </p:cNvPr>
          <p:cNvSpPr>
            <a:spLocks noGrp="1"/>
          </p:cNvSpPr>
          <p:nvPr>
            <p:ph type="title"/>
          </p:nvPr>
        </p:nvSpPr>
        <p:spPr/>
        <p:txBody>
          <a:bodyPr/>
          <a:lstStyle/>
          <a:p>
            <a:r>
              <a:rPr lang="en-US" b="1" dirty="0"/>
              <a:t>3D Moment Calculation</a:t>
            </a:r>
            <a:endParaRPr lang="en-US" dirty="0"/>
          </a:p>
        </p:txBody>
      </p:sp>
      <p:sp>
        <p:nvSpPr>
          <p:cNvPr id="5" name="Slide Number Placeholder 4">
            <a:extLst>
              <a:ext uri="{FF2B5EF4-FFF2-40B4-BE49-F238E27FC236}">
                <a16:creationId xmlns:a16="http://schemas.microsoft.com/office/drawing/2014/main" id="{E8873537-B593-4280-B18C-22E186DC8B2C}"/>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12290" name="Picture 2" descr="C:\Users\KKENNE~1\AppData\Local\Temp\SNAGHTML2a5188e3.PNG">
            <a:extLst>
              <a:ext uri="{FF2B5EF4-FFF2-40B4-BE49-F238E27FC236}">
                <a16:creationId xmlns:a16="http://schemas.microsoft.com/office/drawing/2014/main" id="{B7C814D6-0607-4EC5-8005-9E055C9957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1944" y="1321315"/>
            <a:ext cx="7923988"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32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3C3A-1DCE-4B50-8584-EFC3C12721A8}"/>
              </a:ext>
            </a:extLst>
          </p:cNvPr>
          <p:cNvSpPr>
            <a:spLocks noGrp="1"/>
          </p:cNvSpPr>
          <p:nvPr>
            <p:ph type="title"/>
          </p:nvPr>
        </p:nvSpPr>
        <p:spPr/>
        <p:txBody>
          <a:bodyPr/>
          <a:lstStyle/>
          <a:p>
            <a:r>
              <a:rPr lang="en-US" b="1" dirty="0"/>
              <a:t>Specification Checking</a:t>
            </a:r>
          </a:p>
        </p:txBody>
      </p:sp>
      <p:sp>
        <p:nvSpPr>
          <p:cNvPr id="3" name="Content Placeholder 2">
            <a:extLst>
              <a:ext uri="{FF2B5EF4-FFF2-40B4-BE49-F238E27FC236}">
                <a16:creationId xmlns:a16="http://schemas.microsoft.com/office/drawing/2014/main" id="{7B75F904-525C-4DE0-9288-E9A3691B8D72}"/>
              </a:ext>
            </a:extLst>
          </p:cNvPr>
          <p:cNvSpPr>
            <a:spLocks noGrp="1"/>
          </p:cNvSpPr>
          <p:nvPr>
            <p:ph idx="1"/>
          </p:nvPr>
        </p:nvSpPr>
        <p:spPr/>
        <p:txBody>
          <a:bodyPr>
            <a:noAutofit/>
          </a:bodyPr>
          <a:lstStyle/>
          <a:p>
            <a:r>
              <a:rPr lang="en-US" sz="3000" dirty="0"/>
              <a:t>ASD -  not supported</a:t>
            </a:r>
          </a:p>
          <a:p>
            <a:r>
              <a:rPr lang="en-US" sz="3000" dirty="0">
                <a:cs typeface="Arial" pitchFamily="34" charset="0"/>
              </a:rPr>
              <a:t>LFD</a:t>
            </a:r>
          </a:p>
          <a:p>
            <a:pPr lvl="1"/>
            <a:r>
              <a:rPr lang="en-US" sz="3000" dirty="0"/>
              <a:t>Straight Steel, PS, RC:  AASHTO Standard Specifications</a:t>
            </a:r>
          </a:p>
          <a:p>
            <a:pPr lvl="1"/>
            <a:r>
              <a:rPr lang="en-US" sz="3000" dirty="0">
                <a:cs typeface="Arial" pitchFamily="34" charset="0"/>
              </a:rPr>
              <a:t>Curved Steel – AASHTO Guide Specifications for Horizontally Curved Steel Girder Highway Bridges, 2003</a:t>
            </a:r>
            <a:endParaRPr lang="en-US" sz="3000" dirty="0"/>
          </a:p>
          <a:p>
            <a:r>
              <a:rPr lang="en-US" sz="3000" dirty="0">
                <a:cs typeface="Arial" pitchFamily="34" charset="0"/>
              </a:rPr>
              <a:t>LRFD/LRFR</a:t>
            </a:r>
          </a:p>
          <a:p>
            <a:pPr lvl="1"/>
            <a:r>
              <a:rPr lang="en-US" sz="3000" dirty="0"/>
              <a:t>AASHTO LRFD Bridge Design Specifications</a:t>
            </a:r>
            <a:endParaRPr lang="en-US" sz="3000" dirty="0">
              <a:cs typeface="Arial" pitchFamily="34" charset="0"/>
            </a:endParaRPr>
          </a:p>
        </p:txBody>
      </p:sp>
      <p:sp>
        <p:nvSpPr>
          <p:cNvPr id="5" name="Slide Number Placeholder 4">
            <a:extLst>
              <a:ext uri="{FF2B5EF4-FFF2-40B4-BE49-F238E27FC236}">
                <a16:creationId xmlns:a16="http://schemas.microsoft.com/office/drawing/2014/main" id="{590B3893-F809-4E7B-BB80-D980E0F1AF1D}"/>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407215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3C3A-1DCE-4B50-8584-EFC3C12721A8}"/>
              </a:ext>
            </a:extLst>
          </p:cNvPr>
          <p:cNvSpPr>
            <a:spLocks noGrp="1"/>
          </p:cNvSpPr>
          <p:nvPr>
            <p:ph type="title"/>
          </p:nvPr>
        </p:nvSpPr>
        <p:spPr/>
        <p:txBody>
          <a:bodyPr/>
          <a:lstStyle/>
          <a:p>
            <a:r>
              <a:rPr lang="en-US" b="1" dirty="0"/>
              <a:t>Specification Checking</a:t>
            </a:r>
          </a:p>
        </p:txBody>
      </p:sp>
      <p:sp>
        <p:nvSpPr>
          <p:cNvPr id="3" name="Content Placeholder 2">
            <a:extLst>
              <a:ext uri="{FF2B5EF4-FFF2-40B4-BE49-F238E27FC236}">
                <a16:creationId xmlns:a16="http://schemas.microsoft.com/office/drawing/2014/main" id="{7B75F904-525C-4DE0-9288-E9A3691B8D72}"/>
              </a:ext>
            </a:extLst>
          </p:cNvPr>
          <p:cNvSpPr>
            <a:spLocks noGrp="1"/>
          </p:cNvSpPr>
          <p:nvPr>
            <p:ph idx="1"/>
          </p:nvPr>
        </p:nvSpPr>
        <p:spPr/>
        <p:txBody>
          <a:bodyPr>
            <a:normAutofit/>
          </a:bodyPr>
          <a:lstStyle/>
          <a:p>
            <a:pPr marL="0" indent="0">
              <a:buNone/>
            </a:pPr>
            <a:endParaRPr lang="en-US" sz="2000" dirty="0">
              <a:cs typeface="Arial" pitchFamily="34" charset="0"/>
            </a:endParaRPr>
          </a:p>
        </p:txBody>
      </p:sp>
      <p:sp>
        <p:nvSpPr>
          <p:cNvPr id="5" name="Slide Number Placeholder 4">
            <a:extLst>
              <a:ext uri="{FF2B5EF4-FFF2-40B4-BE49-F238E27FC236}">
                <a16:creationId xmlns:a16="http://schemas.microsoft.com/office/drawing/2014/main" id="{590B3893-F809-4E7B-BB80-D980E0F1AF1D}"/>
              </a:ext>
            </a:extLst>
          </p:cNvPr>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10244" name="Picture 4" descr="C:\Users\KKENNE~1\AppData\Local\Temp\SNAGHTML2a4686a6.PNG">
            <a:extLst>
              <a:ext uri="{FF2B5EF4-FFF2-40B4-BE49-F238E27FC236}">
                <a16:creationId xmlns:a16="http://schemas.microsoft.com/office/drawing/2014/main" id="{B5FBC04D-890F-4F02-BC5A-BA38A501A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68" y="1430204"/>
            <a:ext cx="5324054" cy="398906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KKENNE~1\AppData\Local\Temp\SNAGHTML2a47580f.PNG">
            <a:extLst>
              <a:ext uri="{FF2B5EF4-FFF2-40B4-BE49-F238E27FC236}">
                <a16:creationId xmlns:a16="http://schemas.microsoft.com/office/drawing/2014/main" id="{51F96A50-0113-46DB-A154-5EB2C1308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79" y="1460647"/>
            <a:ext cx="5847776" cy="404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6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C2D7-F9EB-45A1-9A8B-63F43214BACC}"/>
              </a:ext>
            </a:extLst>
          </p:cNvPr>
          <p:cNvSpPr>
            <a:spLocks noGrp="1"/>
          </p:cNvSpPr>
          <p:nvPr>
            <p:ph type="title"/>
          </p:nvPr>
        </p:nvSpPr>
        <p:spPr/>
        <p:txBody>
          <a:bodyPr/>
          <a:lstStyle/>
          <a:p>
            <a:r>
              <a:rPr lang="en-US" b="1" dirty="0"/>
              <a:t>3D Reinforced Concrete Beam Modeling</a:t>
            </a:r>
            <a:endParaRPr lang="en-US" dirty="0"/>
          </a:p>
        </p:txBody>
      </p:sp>
      <p:sp>
        <p:nvSpPr>
          <p:cNvPr id="3" name="Content Placeholder 2">
            <a:extLst>
              <a:ext uri="{FF2B5EF4-FFF2-40B4-BE49-F238E27FC236}">
                <a16:creationId xmlns:a16="http://schemas.microsoft.com/office/drawing/2014/main" id="{543AF811-8442-41D3-93B3-51F3F915A27C}"/>
              </a:ext>
            </a:extLst>
          </p:cNvPr>
          <p:cNvSpPr>
            <a:spLocks noGrp="1"/>
          </p:cNvSpPr>
          <p:nvPr>
            <p:ph idx="1"/>
          </p:nvPr>
        </p:nvSpPr>
        <p:spPr>
          <a:xfrm>
            <a:off x="542473" y="1409407"/>
            <a:ext cx="11156481" cy="4318024"/>
          </a:xfrm>
        </p:spPr>
        <p:txBody>
          <a:bodyPr>
            <a:noAutofit/>
          </a:bodyPr>
          <a:lstStyle/>
          <a:p>
            <a:r>
              <a:rPr lang="en-US" sz="2800" dirty="0">
                <a:cs typeface="Arial" pitchFamily="34" charset="0"/>
              </a:rPr>
              <a:t>Stage 1 </a:t>
            </a:r>
            <a:r>
              <a:rPr lang="en-US" sz="2800" dirty="0"/>
              <a:t>Model (for dead load analysis)</a:t>
            </a:r>
            <a:endParaRPr lang="en-US" sz="2800" dirty="0">
              <a:cs typeface="Arial" pitchFamily="34" charset="0"/>
            </a:endParaRPr>
          </a:p>
          <a:p>
            <a:pPr lvl="1"/>
            <a:r>
              <a:rPr lang="en-US" sz="2800" dirty="0">
                <a:cs typeface="Arial" pitchFamily="34" charset="0"/>
              </a:rPr>
              <a:t>Beam element with I and A of full beam shape including the deck</a:t>
            </a:r>
          </a:p>
          <a:p>
            <a:r>
              <a:rPr lang="en-US" sz="2800" dirty="0"/>
              <a:t>Stage 3 Model (for live load analysis)</a:t>
            </a:r>
            <a:endParaRPr lang="en-US" sz="2800" dirty="0">
              <a:cs typeface="Arial" pitchFamily="34" charset="0"/>
            </a:endParaRPr>
          </a:p>
          <a:p>
            <a:pPr lvl="1"/>
            <a:r>
              <a:rPr lang="en-US" sz="2800" dirty="0">
                <a:cs typeface="Arial" pitchFamily="34" charset="0"/>
              </a:rPr>
              <a:t>Girder web and bottom flange (if applicable) modeled as beam elements</a:t>
            </a:r>
          </a:p>
          <a:p>
            <a:pPr lvl="1"/>
            <a:r>
              <a:rPr lang="en-US" sz="2800" dirty="0"/>
              <a:t>Slab modeled with shell elements</a:t>
            </a:r>
          </a:p>
          <a:p>
            <a:pPr lvl="1"/>
            <a:r>
              <a:rPr lang="en-US" sz="2800" dirty="0"/>
              <a:t>Master-slave connections connect the girder beam element (master) to the middle of the deck shells (slave)</a:t>
            </a:r>
            <a:endParaRPr lang="en-US" sz="3000" dirty="0"/>
          </a:p>
          <a:p>
            <a:pPr lvl="1"/>
            <a:endParaRPr lang="en-US" sz="2800" dirty="0">
              <a:cs typeface="Arial" pitchFamily="34" charset="0"/>
            </a:endParaRPr>
          </a:p>
        </p:txBody>
      </p:sp>
      <p:sp>
        <p:nvSpPr>
          <p:cNvPr id="4" name="Slide Number Placeholder 3">
            <a:extLst>
              <a:ext uri="{FF2B5EF4-FFF2-40B4-BE49-F238E27FC236}">
                <a16:creationId xmlns:a16="http://schemas.microsoft.com/office/drawing/2014/main" id="{A6EA2F88-C519-44D2-B24D-6FB142E9432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443095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3C3A-1DCE-4B50-8584-EFC3C12721A8}"/>
              </a:ext>
            </a:extLst>
          </p:cNvPr>
          <p:cNvSpPr>
            <a:spLocks noGrp="1"/>
          </p:cNvSpPr>
          <p:nvPr>
            <p:ph type="title"/>
          </p:nvPr>
        </p:nvSpPr>
        <p:spPr/>
        <p:txBody>
          <a:bodyPr/>
          <a:lstStyle/>
          <a:p>
            <a:r>
              <a:rPr lang="en-US" b="1" dirty="0"/>
              <a:t>Diaphragm Specification Checking</a:t>
            </a:r>
          </a:p>
        </p:txBody>
      </p:sp>
      <p:sp>
        <p:nvSpPr>
          <p:cNvPr id="3" name="Content Placeholder 2">
            <a:extLst>
              <a:ext uri="{FF2B5EF4-FFF2-40B4-BE49-F238E27FC236}">
                <a16:creationId xmlns:a16="http://schemas.microsoft.com/office/drawing/2014/main" id="{7B75F904-525C-4DE0-9288-E9A3691B8D72}"/>
              </a:ext>
            </a:extLst>
          </p:cNvPr>
          <p:cNvSpPr>
            <a:spLocks noGrp="1"/>
          </p:cNvSpPr>
          <p:nvPr>
            <p:ph idx="1"/>
          </p:nvPr>
        </p:nvSpPr>
        <p:spPr/>
        <p:txBody>
          <a:bodyPr>
            <a:normAutofit/>
          </a:bodyPr>
          <a:lstStyle/>
          <a:p>
            <a:pPr marL="0" indent="0">
              <a:buNone/>
            </a:pPr>
            <a:endParaRPr lang="en-US" sz="2000" dirty="0">
              <a:cs typeface="Arial" pitchFamily="34" charset="0"/>
            </a:endParaRPr>
          </a:p>
        </p:txBody>
      </p:sp>
      <p:sp>
        <p:nvSpPr>
          <p:cNvPr id="5" name="Slide Number Placeholder 4">
            <a:extLst>
              <a:ext uri="{FF2B5EF4-FFF2-40B4-BE49-F238E27FC236}">
                <a16:creationId xmlns:a16="http://schemas.microsoft.com/office/drawing/2014/main" id="{590B3893-F809-4E7B-BB80-D980E0F1AF1D}"/>
              </a:ext>
            </a:extLst>
          </p:cNvPr>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11266" name="Picture 2" descr="C:\Users\KKENNE~1\AppData\Local\Temp\5\SNAGHTML96080fd.PNG">
            <a:extLst>
              <a:ext uri="{FF2B5EF4-FFF2-40B4-BE49-F238E27FC236}">
                <a16:creationId xmlns:a16="http://schemas.microsoft.com/office/drawing/2014/main" id="{0F46A9DE-0260-48D3-B424-51C457C4A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74" y="1458479"/>
            <a:ext cx="10374691" cy="340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73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3C3A-1DCE-4B50-8584-EFC3C12721A8}"/>
              </a:ext>
            </a:extLst>
          </p:cNvPr>
          <p:cNvSpPr>
            <a:spLocks noGrp="1"/>
          </p:cNvSpPr>
          <p:nvPr>
            <p:ph type="title"/>
          </p:nvPr>
        </p:nvSpPr>
        <p:spPr>
          <a:xfrm>
            <a:off x="646953" y="531952"/>
            <a:ext cx="9638460" cy="706964"/>
          </a:xfrm>
        </p:spPr>
        <p:txBody>
          <a:bodyPr/>
          <a:lstStyle/>
          <a:p>
            <a:r>
              <a:rPr lang="en-US" b="1" dirty="0"/>
              <a:t>Model Viewer</a:t>
            </a:r>
          </a:p>
        </p:txBody>
      </p:sp>
      <p:sp>
        <p:nvSpPr>
          <p:cNvPr id="3" name="Content Placeholder 2">
            <a:extLst>
              <a:ext uri="{FF2B5EF4-FFF2-40B4-BE49-F238E27FC236}">
                <a16:creationId xmlns:a16="http://schemas.microsoft.com/office/drawing/2014/main" id="{7B75F904-525C-4DE0-9288-E9A3691B8D72}"/>
              </a:ext>
            </a:extLst>
          </p:cNvPr>
          <p:cNvSpPr>
            <a:spLocks noGrp="1"/>
          </p:cNvSpPr>
          <p:nvPr>
            <p:ph idx="1"/>
          </p:nvPr>
        </p:nvSpPr>
        <p:spPr/>
        <p:txBody>
          <a:bodyPr>
            <a:normAutofit/>
          </a:bodyPr>
          <a:lstStyle/>
          <a:p>
            <a:pPr marL="0" indent="0">
              <a:buNone/>
            </a:pPr>
            <a:endParaRPr lang="en-US" sz="2000" dirty="0">
              <a:cs typeface="Arial" pitchFamily="34" charset="0"/>
            </a:endParaRPr>
          </a:p>
        </p:txBody>
      </p:sp>
      <p:sp>
        <p:nvSpPr>
          <p:cNvPr id="5" name="Slide Number Placeholder 4">
            <a:extLst>
              <a:ext uri="{FF2B5EF4-FFF2-40B4-BE49-F238E27FC236}">
                <a16:creationId xmlns:a16="http://schemas.microsoft.com/office/drawing/2014/main" id="{590B3893-F809-4E7B-BB80-D980E0F1AF1D}"/>
              </a:ext>
            </a:extLst>
          </p:cNvPr>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12290" name="Picture 2" descr="C:\Users\KKENNE~1\AppData\Local\Temp\5\SNAGHTML97ad48e.PNG">
            <a:extLst>
              <a:ext uri="{FF2B5EF4-FFF2-40B4-BE49-F238E27FC236}">
                <a16:creationId xmlns:a16="http://schemas.microsoft.com/office/drawing/2014/main" id="{3AC1EDB3-4327-4411-B9F2-ACAFDACEB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012" y="1314450"/>
            <a:ext cx="8392297" cy="439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79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FD45-4118-442F-9E26-EBEC7F114BF6}"/>
              </a:ext>
            </a:extLst>
          </p:cNvPr>
          <p:cNvSpPr>
            <a:spLocks noGrp="1"/>
          </p:cNvSpPr>
          <p:nvPr>
            <p:ph type="ctrTitle"/>
          </p:nvPr>
        </p:nvSpPr>
        <p:spPr>
          <a:xfrm>
            <a:off x="669471" y="617463"/>
            <a:ext cx="10858500" cy="730553"/>
          </a:xfrm>
        </p:spPr>
        <p:txBody>
          <a:bodyPr/>
          <a:lstStyle/>
          <a:p>
            <a:endParaRPr lang="en-US" sz="4400" dirty="0"/>
          </a:p>
        </p:txBody>
      </p:sp>
      <p:sp>
        <p:nvSpPr>
          <p:cNvPr id="5" name="Content Placeholder 2">
            <a:extLst>
              <a:ext uri="{FF2B5EF4-FFF2-40B4-BE49-F238E27FC236}">
                <a16:creationId xmlns:a16="http://schemas.microsoft.com/office/drawing/2014/main" id="{DDD5501E-0895-4D90-B215-B236C938DFFF}"/>
              </a:ext>
            </a:extLst>
          </p:cNvPr>
          <p:cNvSpPr txBox="1">
            <a:spLocks/>
          </p:cNvSpPr>
          <p:nvPr/>
        </p:nvSpPr>
        <p:spPr>
          <a:xfrm>
            <a:off x="732435" y="1449636"/>
            <a:ext cx="10306466" cy="41213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tabLst>
                <a:tab pos="2630488" algn="l"/>
              </a:tabLst>
            </a:pPr>
            <a:endParaRPr lang="en-US" sz="4000" b="1" dirty="0">
              <a:solidFill>
                <a:schemeClr val="bg1"/>
              </a:solidFill>
              <a:latin typeface="Arial" panose="020B0604020202020204" pitchFamily="34" charset="0"/>
              <a:cs typeface="Arial" panose="020B0604020202020204" pitchFamily="34" charset="0"/>
            </a:endParaRPr>
          </a:p>
          <a:p>
            <a:pPr marL="0" indent="0" algn="ctr">
              <a:buNone/>
              <a:tabLst>
                <a:tab pos="2630488" algn="l"/>
              </a:tabLst>
            </a:pPr>
            <a:endParaRPr lang="en-US" sz="4000" b="1" dirty="0">
              <a:solidFill>
                <a:schemeClr val="bg1"/>
              </a:solidFill>
              <a:latin typeface="Arial" panose="020B0604020202020204" pitchFamily="34" charset="0"/>
              <a:cs typeface="Arial" panose="020B0604020202020204" pitchFamily="34" charset="0"/>
            </a:endParaRPr>
          </a:p>
          <a:p>
            <a:pPr marL="0" indent="0" algn="ctr">
              <a:buNone/>
              <a:tabLst>
                <a:tab pos="2630488" algn="l"/>
              </a:tabLst>
            </a:pPr>
            <a:r>
              <a:rPr lang="en-US" sz="4000" b="1" dirty="0">
                <a:solidFill>
                  <a:schemeClr val="bg1"/>
                </a:solidFill>
                <a:latin typeface="Arial" panose="020B0604020202020204" pitchFamily="34" charset="0"/>
                <a:cs typeface="Arial" panose="020B0604020202020204" pitchFamily="34" charset="0"/>
              </a:rPr>
              <a:t>Thank You</a:t>
            </a:r>
          </a:p>
          <a:p>
            <a:pPr lvl="1" algn="ctr"/>
            <a:endParaRPr lang="en-US" sz="4000" b="1" dirty="0">
              <a:solidFill>
                <a:schemeClr val="bg1"/>
              </a:solidFill>
              <a:latin typeface="Arial" panose="020B0604020202020204" pitchFamily="34" charset="0"/>
              <a:cs typeface="Arial" panose="020B0604020202020204" pitchFamily="34" charset="0"/>
            </a:endParaRPr>
          </a:p>
          <a:p>
            <a:pPr algn="ctr"/>
            <a:endParaRPr lang="en-US" sz="4000" b="1" dirty="0">
              <a:solidFill>
                <a:schemeClr val="bg1"/>
              </a:solidFill>
              <a:latin typeface="Arial" panose="020B0604020202020204" pitchFamily="34" charset="0"/>
              <a:cs typeface="Arial" panose="020B0604020202020204" pitchFamily="34" charset="0"/>
            </a:endParaRPr>
          </a:p>
          <a:p>
            <a:pPr marL="0" indent="0" algn="ctr">
              <a:buNone/>
            </a:pPr>
            <a:endParaRPr lang="en-US" sz="4000" b="1" dirty="0">
              <a:solidFill>
                <a:schemeClr val="bg1"/>
              </a:solidFill>
              <a:latin typeface="Arial" panose="020B0604020202020204" pitchFamily="34" charset="0"/>
              <a:cs typeface="Arial" panose="020B0604020202020204" pitchFamily="34" charset="0"/>
            </a:endParaRPr>
          </a:p>
          <a:p>
            <a:pPr lvl="1" algn="ctr"/>
            <a:endParaRPr lang="en-US" sz="4000" b="1" dirty="0">
              <a:solidFill>
                <a:schemeClr val="bg1"/>
              </a:solidFill>
              <a:latin typeface="Arial" panose="020B0604020202020204" pitchFamily="34" charset="0"/>
              <a:cs typeface="Arial" panose="020B0604020202020204" pitchFamily="34" charset="0"/>
            </a:endParaRPr>
          </a:p>
          <a:p>
            <a:pPr lvl="1" algn="ctr"/>
            <a:endParaRPr lang="en-US" sz="4000" b="1" dirty="0">
              <a:solidFill>
                <a:schemeClr val="bg1"/>
              </a:solidFill>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endParaRPr lang="en-US" sz="4000" b="1" dirty="0">
              <a:solidFill>
                <a:schemeClr val="bg1"/>
              </a:solidFill>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endParaRPr lang="en-US" sz="4000" b="1" dirty="0">
              <a:solidFill>
                <a:schemeClr val="bg1"/>
              </a:solidFill>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endParaRPr lang="en-US" sz="4000" b="1" dirty="0">
              <a:solidFill>
                <a:schemeClr val="bg1"/>
              </a:solidFill>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endParaRPr lang="en-US" sz="4000" b="1" dirty="0">
              <a:solidFill>
                <a:schemeClr val="bg1"/>
              </a:solidFill>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endParaRPr lang="en-US" sz="4000" b="1" dirty="0">
              <a:solidFill>
                <a:schemeClr val="bg1"/>
              </a:solidFill>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endParaRPr lang="en-US" sz="4000" b="1" dirty="0">
              <a:solidFill>
                <a:schemeClr val="bg1"/>
              </a:solidFill>
              <a:latin typeface="Arial" panose="020B0604020202020204" pitchFamily="34" charset="0"/>
              <a:cs typeface="Arial" panose="020B0604020202020204" pitchFamily="34" charset="0"/>
            </a:endParaRPr>
          </a:p>
          <a:p>
            <a:pPr marL="0" indent="0" algn="ctr">
              <a:buFont typeface="Wingdings 3" charset="2"/>
              <a:buNone/>
            </a:pP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81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C2D7-F9EB-45A1-9A8B-63F43214BACC}"/>
              </a:ext>
            </a:extLst>
          </p:cNvPr>
          <p:cNvSpPr>
            <a:spLocks noGrp="1"/>
          </p:cNvSpPr>
          <p:nvPr>
            <p:ph type="title"/>
          </p:nvPr>
        </p:nvSpPr>
        <p:spPr/>
        <p:txBody>
          <a:bodyPr/>
          <a:lstStyle/>
          <a:p>
            <a:r>
              <a:rPr lang="en-US" b="1" dirty="0"/>
              <a:t>3D Reinforced Concrete Beam Modeling</a:t>
            </a:r>
            <a:endParaRPr lang="en-US" dirty="0"/>
          </a:p>
        </p:txBody>
      </p:sp>
      <p:sp>
        <p:nvSpPr>
          <p:cNvPr id="3" name="Content Placeholder 2">
            <a:extLst>
              <a:ext uri="{FF2B5EF4-FFF2-40B4-BE49-F238E27FC236}">
                <a16:creationId xmlns:a16="http://schemas.microsoft.com/office/drawing/2014/main" id="{543AF811-8442-41D3-93B3-51F3F915A27C}"/>
              </a:ext>
            </a:extLst>
          </p:cNvPr>
          <p:cNvSpPr>
            <a:spLocks noGrp="1"/>
          </p:cNvSpPr>
          <p:nvPr>
            <p:ph idx="1"/>
          </p:nvPr>
        </p:nvSpPr>
        <p:spPr>
          <a:xfrm>
            <a:off x="667657" y="1438729"/>
            <a:ext cx="10871200" cy="4318024"/>
          </a:xfrm>
        </p:spPr>
        <p:txBody>
          <a:bodyPr>
            <a:noAutofit/>
          </a:bodyPr>
          <a:lstStyle/>
          <a:p>
            <a:endParaRPr lang="en-US" sz="2800" dirty="0">
              <a:cs typeface="Arial" pitchFamily="34" charset="0"/>
            </a:endParaRPr>
          </a:p>
        </p:txBody>
      </p:sp>
      <p:sp>
        <p:nvSpPr>
          <p:cNvPr id="4" name="Slide Number Placeholder 3">
            <a:extLst>
              <a:ext uri="{FF2B5EF4-FFF2-40B4-BE49-F238E27FC236}">
                <a16:creationId xmlns:a16="http://schemas.microsoft.com/office/drawing/2014/main" id="{A6EA2F88-C519-44D2-B24D-6FB142E9432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Rectangle 2">
            <a:extLst>
              <a:ext uri="{FF2B5EF4-FFF2-40B4-BE49-F238E27FC236}">
                <a16:creationId xmlns:a16="http://schemas.microsoft.com/office/drawing/2014/main" id="{51E8AE46-4D73-4352-B3D2-82F727D6BB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BA991A65-D006-4EAA-A0D0-55140E3E10D5}"/>
              </a:ext>
            </a:extLst>
          </p:cNvPr>
          <p:cNvGraphicFramePr>
            <a:graphicFrameLocks noChangeAspect="1"/>
          </p:cNvGraphicFramePr>
          <p:nvPr>
            <p:extLst>
              <p:ext uri="{D42A27DB-BD31-4B8C-83A1-F6EECF244321}">
                <p14:modId xmlns:p14="http://schemas.microsoft.com/office/powerpoint/2010/main" val="590154076"/>
              </p:ext>
            </p:extLst>
          </p:nvPr>
        </p:nvGraphicFramePr>
        <p:xfrm>
          <a:off x="926115" y="1438729"/>
          <a:ext cx="10415970" cy="3980542"/>
        </p:xfrm>
        <a:graphic>
          <a:graphicData uri="http://schemas.openxmlformats.org/presentationml/2006/ole">
            <mc:AlternateContent xmlns:mc="http://schemas.openxmlformats.org/markup-compatibility/2006">
              <mc:Choice xmlns:v="urn:schemas-microsoft-com:vml" Requires="v">
                <p:oleObj spid="_x0000_s8221" name="Visio" r:id="rId4" imgW="7515394" imgH="2809759" progId="Visio.Drawing.11">
                  <p:embed/>
                </p:oleObj>
              </mc:Choice>
              <mc:Fallback>
                <p:oleObj name="Visio" r:id="rId4" imgW="7515394" imgH="2809759" progId="Visio.Drawing.11">
                  <p:embed/>
                  <p:pic>
                    <p:nvPicPr>
                      <p:cNvPr id="0" name=""/>
                      <p:cNvPicPr/>
                      <p:nvPr/>
                    </p:nvPicPr>
                    <p:blipFill>
                      <a:blip r:embed="rId5"/>
                      <a:stretch>
                        <a:fillRect/>
                      </a:stretch>
                    </p:blipFill>
                    <p:spPr>
                      <a:xfrm>
                        <a:off x="926115" y="1438729"/>
                        <a:ext cx="10415970" cy="398054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3085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C2D7-F9EB-45A1-9A8B-63F43214BACC}"/>
              </a:ext>
            </a:extLst>
          </p:cNvPr>
          <p:cNvSpPr>
            <a:spLocks noGrp="1"/>
          </p:cNvSpPr>
          <p:nvPr>
            <p:ph type="title"/>
          </p:nvPr>
        </p:nvSpPr>
        <p:spPr/>
        <p:txBody>
          <a:bodyPr/>
          <a:lstStyle/>
          <a:p>
            <a:r>
              <a:rPr lang="en-US" b="1" dirty="0"/>
              <a:t>3D Prestressed Concrete Beam Modeling</a:t>
            </a:r>
            <a:endParaRPr lang="en-US" dirty="0"/>
          </a:p>
        </p:txBody>
      </p:sp>
      <p:sp>
        <p:nvSpPr>
          <p:cNvPr id="3" name="Content Placeholder 2">
            <a:extLst>
              <a:ext uri="{FF2B5EF4-FFF2-40B4-BE49-F238E27FC236}">
                <a16:creationId xmlns:a16="http://schemas.microsoft.com/office/drawing/2014/main" id="{543AF811-8442-41D3-93B3-51F3F915A27C}"/>
              </a:ext>
            </a:extLst>
          </p:cNvPr>
          <p:cNvSpPr>
            <a:spLocks noGrp="1"/>
          </p:cNvSpPr>
          <p:nvPr>
            <p:ph idx="1"/>
          </p:nvPr>
        </p:nvSpPr>
        <p:spPr>
          <a:xfrm>
            <a:off x="667656" y="1438729"/>
            <a:ext cx="11156481" cy="4318024"/>
          </a:xfrm>
        </p:spPr>
        <p:txBody>
          <a:bodyPr>
            <a:noAutofit/>
          </a:bodyPr>
          <a:lstStyle/>
          <a:p>
            <a:r>
              <a:rPr lang="en-US" sz="3200" dirty="0">
                <a:cs typeface="Arial" pitchFamily="34" charset="0"/>
              </a:rPr>
              <a:t>Stage 1 </a:t>
            </a:r>
            <a:r>
              <a:rPr lang="en-US" sz="3200" dirty="0"/>
              <a:t>Model (non-composite section)</a:t>
            </a:r>
            <a:endParaRPr lang="en-US" sz="3200" dirty="0">
              <a:cs typeface="Arial" pitchFamily="34" charset="0"/>
            </a:endParaRPr>
          </a:p>
          <a:p>
            <a:pPr lvl="1"/>
            <a:r>
              <a:rPr lang="en-US" sz="3200" dirty="0">
                <a:cs typeface="Arial" pitchFamily="34" charset="0"/>
              </a:rPr>
              <a:t>Beam element with I and A of PS beam shape</a:t>
            </a:r>
          </a:p>
          <a:p>
            <a:r>
              <a:rPr lang="en-US" sz="3200" dirty="0"/>
              <a:t>Stage 2 and Stage 3 Models (composite sections)</a:t>
            </a:r>
            <a:endParaRPr lang="en-US" sz="3200" dirty="0">
              <a:cs typeface="Arial" pitchFamily="34" charset="0"/>
            </a:endParaRPr>
          </a:p>
          <a:p>
            <a:pPr lvl="1"/>
            <a:r>
              <a:rPr lang="en-US" sz="3200" dirty="0">
                <a:cs typeface="Arial" pitchFamily="34" charset="0"/>
              </a:rPr>
              <a:t>Girder modeled as beam elements</a:t>
            </a:r>
          </a:p>
          <a:p>
            <a:pPr lvl="1"/>
            <a:r>
              <a:rPr lang="en-US" sz="3200" dirty="0"/>
              <a:t>Slab modeled with shell elements</a:t>
            </a:r>
          </a:p>
          <a:p>
            <a:pPr lvl="1"/>
            <a:r>
              <a:rPr lang="en-US" sz="3200" dirty="0"/>
              <a:t>Master-slave connections connect the girder beam element (master) to the middle of the deck shells (slave)</a:t>
            </a:r>
            <a:endParaRPr lang="en-US" sz="3200" dirty="0">
              <a:cs typeface="Arial" pitchFamily="34" charset="0"/>
            </a:endParaRPr>
          </a:p>
        </p:txBody>
      </p:sp>
      <p:sp>
        <p:nvSpPr>
          <p:cNvPr id="4" name="Slide Number Placeholder 3">
            <a:extLst>
              <a:ext uri="{FF2B5EF4-FFF2-40B4-BE49-F238E27FC236}">
                <a16:creationId xmlns:a16="http://schemas.microsoft.com/office/drawing/2014/main" id="{A6EA2F88-C519-44D2-B24D-6FB142E9432F}"/>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68243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C2D7-F9EB-45A1-9A8B-63F43214BACC}"/>
              </a:ext>
            </a:extLst>
          </p:cNvPr>
          <p:cNvSpPr>
            <a:spLocks noGrp="1"/>
          </p:cNvSpPr>
          <p:nvPr>
            <p:ph type="title"/>
          </p:nvPr>
        </p:nvSpPr>
        <p:spPr/>
        <p:txBody>
          <a:bodyPr/>
          <a:lstStyle/>
          <a:p>
            <a:r>
              <a:rPr lang="en-US" b="1" dirty="0"/>
              <a:t>3D Prestressed Concrete Beam Modeling</a:t>
            </a:r>
            <a:endParaRPr lang="en-US" dirty="0"/>
          </a:p>
        </p:txBody>
      </p:sp>
      <p:sp>
        <p:nvSpPr>
          <p:cNvPr id="3" name="Content Placeholder 2">
            <a:extLst>
              <a:ext uri="{FF2B5EF4-FFF2-40B4-BE49-F238E27FC236}">
                <a16:creationId xmlns:a16="http://schemas.microsoft.com/office/drawing/2014/main" id="{543AF811-8442-41D3-93B3-51F3F915A27C}"/>
              </a:ext>
            </a:extLst>
          </p:cNvPr>
          <p:cNvSpPr>
            <a:spLocks noGrp="1"/>
          </p:cNvSpPr>
          <p:nvPr>
            <p:ph idx="1"/>
          </p:nvPr>
        </p:nvSpPr>
        <p:spPr>
          <a:xfrm>
            <a:off x="667657" y="1438729"/>
            <a:ext cx="10871200" cy="4318024"/>
          </a:xfrm>
        </p:spPr>
        <p:txBody>
          <a:bodyPr>
            <a:noAutofit/>
          </a:bodyPr>
          <a:lstStyle/>
          <a:p>
            <a:endParaRPr lang="en-US" sz="2800" dirty="0">
              <a:cs typeface="Arial" pitchFamily="34" charset="0"/>
            </a:endParaRPr>
          </a:p>
        </p:txBody>
      </p:sp>
      <p:sp>
        <p:nvSpPr>
          <p:cNvPr id="4" name="Slide Number Placeholder 3">
            <a:extLst>
              <a:ext uri="{FF2B5EF4-FFF2-40B4-BE49-F238E27FC236}">
                <a16:creationId xmlns:a16="http://schemas.microsoft.com/office/drawing/2014/main" id="{A6EA2F88-C519-44D2-B24D-6FB142E9432F}"/>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Rectangle 2">
            <a:extLst>
              <a:ext uri="{FF2B5EF4-FFF2-40B4-BE49-F238E27FC236}">
                <a16:creationId xmlns:a16="http://schemas.microsoft.com/office/drawing/2014/main" id="{51E8AE46-4D73-4352-B3D2-82F727D6BB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9F4BAC50-C5CB-4E2F-9200-09449E9B7243}"/>
              </a:ext>
            </a:extLst>
          </p:cNvPr>
          <p:cNvGraphicFramePr>
            <a:graphicFrameLocks noChangeAspect="1"/>
          </p:cNvGraphicFramePr>
          <p:nvPr>
            <p:extLst>
              <p:ext uri="{D42A27DB-BD31-4B8C-83A1-F6EECF244321}">
                <p14:modId xmlns:p14="http://schemas.microsoft.com/office/powerpoint/2010/main" val="749285270"/>
              </p:ext>
            </p:extLst>
          </p:nvPr>
        </p:nvGraphicFramePr>
        <p:xfrm>
          <a:off x="2224255" y="1438729"/>
          <a:ext cx="7834148" cy="4287591"/>
        </p:xfrm>
        <a:graphic>
          <a:graphicData uri="http://schemas.openxmlformats.org/presentationml/2006/ole">
            <mc:AlternateContent xmlns:mc="http://schemas.openxmlformats.org/markup-compatibility/2006">
              <mc:Choice xmlns:v="urn:schemas-microsoft-com:vml" Requires="v">
                <p:oleObj spid="_x0000_s9245" name="Visio" r:id="rId4" imgW="7515394" imgH="4028959" progId="Visio.Drawing.11">
                  <p:embed/>
                </p:oleObj>
              </mc:Choice>
              <mc:Fallback>
                <p:oleObj name="Visio" r:id="rId4" imgW="7515394" imgH="4028959" progId="Visio.Drawing.11">
                  <p:embed/>
                  <p:pic>
                    <p:nvPicPr>
                      <p:cNvPr id="0" name=""/>
                      <p:cNvPicPr/>
                      <p:nvPr/>
                    </p:nvPicPr>
                    <p:blipFill>
                      <a:blip r:embed="rId5"/>
                      <a:stretch>
                        <a:fillRect/>
                      </a:stretch>
                    </p:blipFill>
                    <p:spPr>
                      <a:xfrm>
                        <a:off x="2224255" y="1438729"/>
                        <a:ext cx="7834148" cy="4287591"/>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5997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C2D7-F9EB-45A1-9A8B-63F43214BACC}"/>
              </a:ext>
            </a:extLst>
          </p:cNvPr>
          <p:cNvSpPr>
            <a:spLocks noGrp="1"/>
          </p:cNvSpPr>
          <p:nvPr>
            <p:ph type="title"/>
          </p:nvPr>
        </p:nvSpPr>
        <p:spPr/>
        <p:txBody>
          <a:bodyPr/>
          <a:lstStyle/>
          <a:p>
            <a:r>
              <a:rPr lang="en-US" b="1" dirty="0"/>
              <a:t>3D Steel Beam Modeling</a:t>
            </a:r>
            <a:endParaRPr lang="en-US" dirty="0"/>
          </a:p>
        </p:txBody>
      </p:sp>
      <p:sp>
        <p:nvSpPr>
          <p:cNvPr id="3" name="Content Placeholder 2">
            <a:extLst>
              <a:ext uri="{FF2B5EF4-FFF2-40B4-BE49-F238E27FC236}">
                <a16:creationId xmlns:a16="http://schemas.microsoft.com/office/drawing/2014/main" id="{543AF811-8442-41D3-93B3-51F3F915A27C}"/>
              </a:ext>
            </a:extLst>
          </p:cNvPr>
          <p:cNvSpPr>
            <a:spLocks noGrp="1"/>
          </p:cNvSpPr>
          <p:nvPr>
            <p:ph idx="1"/>
          </p:nvPr>
        </p:nvSpPr>
        <p:spPr>
          <a:xfrm>
            <a:off x="457200" y="1438729"/>
            <a:ext cx="11257005" cy="4318024"/>
          </a:xfrm>
        </p:spPr>
        <p:txBody>
          <a:bodyPr>
            <a:noAutofit/>
          </a:bodyPr>
          <a:lstStyle/>
          <a:p>
            <a:r>
              <a:rPr lang="en-US" sz="3000" dirty="0">
                <a:cs typeface="Arial" pitchFamily="34" charset="0"/>
              </a:rPr>
              <a:t>Stage 1 Model (non-composite section)</a:t>
            </a:r>
          </a:p>
          <a:p>
            <a:pPr lvl="1"/>
            <a:r>
              <a:rPr lang="en-US" sz="3000" dirty="0">
                <a:cs typeface="Arial" pitchFamily="34" charset="0"/>
              </a:rPr>
              <a:t>Girder flanges modeled using beam elements, girder web modeled using shell elements</a:t>
            </a:r>
          </a:p>
          <a:p>
            <a:r>
              <a:rPr lang="en-US" sz="3000" dirty="0"/>
              <a:t>Stage 2 and Stage 3 Models (composite sections)</a:t>
            </a:r>
          </a:p>
          <a:p>
            <a:pPr lvl="1"/>
            <a:r>
              <a:rPr lang="en-US" sz="3000" dirty="0"/>
              <a:t>Girder flanges modeled using beam elements</a:t>
            </a:r>
            <a:endParaRPr lang="en-US" sz="3000" dirty="0">
              <a:cs typeface="Arial" pitchFamily="34" charset="0"/>
            </a:endParaRPr>
          </a:p>
          <a:p>
            <a:pPr lvl="1"/>
            <a:r>
              <a:rPr lang="en-US" sz="3000" dirty="0">
                <a:cs typeface="Arial" pitchFamily="34" charset="0"/>
              </a:rPr>
              <a:t>Girder webs and deck modeled using shell elements</a:t>
            </a:r>
          </a:p>
          <a:p>
            <a:pPr lvl="1"/>
            <a:r>
              <a:rPr lang="en-US" sz="3000" dirty="0"/>
              <a:t>Master-slave connections connect the girder top flange beam element (master) to the middle of the deck shells (slave)</a:t>
            </a:r>
          </a:p>
          <a:p>
            <a:endParaRPr lang="en-US" sz="3000" dirty="0">
              <a:cs typeface="Arial" pitchFamily="34" charset="0"/>
            </a:endParaRPr>
          </a:p>
          <a:p>
            <a:endParaRPr lang="en-US" sz="3000" dirty="0">
              <a:cs typeface="Arial" pitchFamily="34" charset="0"/>
            </a:endParaRPr>
          </a:p>
        </p:txBody>
      </p:sp>
      <p:sp>
        <p:nvSpPr>
          <p:cNvPr id="4" name="Slide Number Placeholder 3">
            <a:extLst>
              <a:ext uri="{FF2B5EF4-FFF2-40B4-BE49-F238E27FC236}">
                <a16:creationId xmlns:a16="http://schemas.microsoft.com/office/drawing/2014/main" id="{A6EA2F88-C519-44D2-B24D-6FB142E9432F}"/>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518449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2654</TotalTime>
  <Words>1460</Words>
  <Application>Microsoft Office PowerPoint</Application>
  <PresentationFormat>Widescreen</PresentationFormat>
  <Paragraphs>272</Paragraphs>
  <Slides>52</Slides>
  <Notes>37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Arial</vt:lpstr>
      <vt:lpstr>Calibri</vt:lpstr>
      <vt:lpstr>Century Gothic</vt:lpstr>
      <vt:lpstr>Wingdings 3</vt:lpstr>
      <vt:lpstr>Ion Boardroom</vt:lpstr>
      <vt:lpstr>Visio</vt:lpstr>
      <vt:lpstr>AASHTOWare Bridge Design &amp; Rating (BrDR) 3D FEM Analysis Capabilities  </vt:lpstr>
      <vt:lpstr>AASHTOWare Bridge Design &amp; Rating (BrDR)</vt:lpstr>
      <vt:lpstr>BrDR 3D Capabilities</vt:lpstr>
      <vt:lpstr>BrDR 3D Capabilities</vt:lpstr>
      <vt:lpstr>3D Reinforced Concrete Beam Modeling</vt:lpstr>
      <vt:lpstr>3D Reinforced Concrete Beam Modeling</vt:lpstr>
      <vt:lpstr>3D Prestressed Concrete Beam Modeling</vt:lpstr>
      <vt:lpstr>3D Prestressed Concrete Beam Modeling</vt:lpstr>
      <vt:lpstr>3D Steel Beam Modeling</vt:lpstr>
      <vt:lpstr>3D Steel Beam Modeling</vt:lpstr>
      <vt:lpstr>3D Steel Beam Modeling</vt:lpstr>
      <vt:lpstr>3D Diaphragm Modeling</vt:lpstr>
      <vt:lpstr>3D Diaphragm Modeling</vt:lpstr>
      <vt:lpstr>3D Diaphragm Spec Checking</vt:lpstr>
      <vt:lpstr>3D Bottom Flange Lateral Bracing</vt:lpstr>
      <vt:lpstr>3D Analysis Control Options</vt:lpstr>
      <vt:lpstr>3D Analysis Control Options</vt:lpstr>
      <vt:lpstr>3D Analysis Control Options</vt:lpstr>
      <vt:lpstr>3D Mesh Generation</vt:lpstr>
      <vt:lpstr>3D Mesh Generation</vt:lpstr>
      <vt:lpstr>3D Mesh Generation</vt:lpstr>
      <vt:lpstr>3D Mesh Generation</vt:lpstr>
      <vt:lpstr>3D Diaphragm Modeling</vt:lpstr>
      <vt:lpstr>3D Mesh Generation</vt:lpstr>
      <vt:lpstr>3D Mesh Generation</vt:lpstr>
      <vt:lpstr>3D Support Conditions</vt:lpstr>
      <vt:lpstr>Example of a Fixed End Support</vt:lpstr>
      <vt:lpstr>Curved Structure 3D Support Conditions</vt:lpstr>
      <vt:lpstr>Example of Movement Along a Chord</vt:lpstr>
      <vt:lpstr>Inclined Supports</vt:lpstr>
      <vt:lpstr>Sample Boundary Conditions</vt:lpstr>
      <vt:lpstr>Inclined Support Example</vt:lpstr>
      <vt:lpstr>Concrete Deck Behavior</vt:lpstr>
      <vt:lpstr>Dead Load Analysis</vt:lpstr>
      <vt:lpstr>Live Load Analysis</vt:lpstr>
      <vt:lpstr>Influence Surfaces</vt:lpstr>
      <vt:lpstr>Live Load Analysis</vt:lpstr>
      <vt:lpstr>Live Load Analysis – Transverse Loader</vt:lpstr>
      <vt:lpstr>Live Load Analysis – Transverse Loader</vt:lpstr>
      <vt:lpstr>Longitudinal Live Load Analysis - Truck</vt:lpstr>
      <vt:lpstr>Longitudinal Live Load Analysis - Truck</vt:lpstr>
      <vt:lpstr>Longitudinal Live Load Analysis - Lane</vt:lpstr>
      <vt:lpstr>Live Load Analysis</vt:lpstr>
      <vt:lpstr>Live Load Analysis</vt:lpstr>
      <vt:lpstr>Wind Load Analysis</vt:lpstr>
      <vt:lpstr>3D Moment Calculation</vt:lpstr>
      <vt:lpstr>3D Moment Calculation</vt:lpstr>
      <vt:lpstr>Specification Checking</vt:lpstr>
      <vt:lpstr>Specification Checking</vt:lpstr>
      <vt:lpstr>Diaphragm Specification Checking</vt:lpstr>
      <vt:lpstr>Model Viewer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Kennelly, Krisha</dc:creator>
  <cp:lastModifiedBy>Kennelly, Krisha</cp:lastModifiedBy>
  <cp:revision>178</cp:revision>
  <dcterms:created xsi:type="dcterms:W3CDTF">2018-12-16T23:53:02Z</dcterms:created>
  <dcterms:modified xsi:type="dcterms:W3CDTF">2019-07-26T18:10:33Z</dcterms:modified>
  <cp:contentStatus/>
</cp:coreProperties>
</file>