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90" r:id="rId4"/>
    <p:sldId id="292" r:id="rId5"/>
    <p:sldId id="299" r:id="rId6"/>
    <p:sldId id="294" r:id="rId7"/>
    <p:sldId id="291" r:id="rId8"/>
    <p:sldId id="300" r:id="rId9"/>
    <p:sldId id="298" r:id="rId10"/>
    <p:sldId id="301" r:id="rId11"/>
    <p:sldId id="311" r:id="rId12"/>
    <p:sldId id="312" r:id="rId13"/>
    <p:sldId id="313" r:id="rId14"/>
    <p:sldId id="302" r:id="rId15"/>
    <p:sldId id="314" r:id="rId16"/>
    <p:sldId id="304" r:id="rId17"/>
    <p:sldId id="305" r:id="rId18"/>
    <p:sldId id="306" r:id="rId19"/>
    <p:sldId id="296" r:id="rId20"/>
    <p:sldId id="303" r:id="rId21"/>
    <p:sldId id="307" r:id="rId22"/>
    <p:sldId id="308" r:id="rId23"/>
    <p:sldId id="297" r:id="rId24"/>
    <p:sldId id="309" r:id="rId25"/>
    <p:sldId id="310" r:id="rId26"/>
    <p:sldId id="28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lly, Krisha" initials="KK" lastIdx="1" clrIdx="0">
    <p:extLst>
      <p:ext uri="{19B8F6BF-5375-455C-9EA6-DF929625EA0E}">
        <p15:presenceInfo xmlns:p15="http://schemas.microsoft.com/office/powerpoint/2012/main" userId="S-1-5-21-3337747696-1680488233-3861033917-24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7" autoAdjust="0"/>
    <p:restoredTop sz="80919" autoAdjust="0"/>
  </p:normalViewPr>
  <p:slideViewPr>
    <p:cSldViewPr snapToGrid="0" showGuides="1">
      <p:cViewPr varScale="1">
        <p:scale>
          <a:sx n="78" d="100"/>
          <a:sy n="78" d="100"/>
        </p:scale>
        <p:origin x="102" y="348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180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72168-1D6B-42D5-BFEF-A3D355CD71F4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5E6DB-B41D-49BC-8AEA-D98C758D2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10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E6DB-B41D-49BC-8AEA-D98C758D23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57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E6DB-B41D-49BC-8AEA-D98C758D23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99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E6DB-B41D-49BC-8AEA-D98C758D23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95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E6DB-B41D-49BC-8AEA-D98C758D23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36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E6DB-B41D-49BC-8AEA-D98C758D23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8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E6DB-B41D-49BC-8AEA-D98C758D23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23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E6DB-B41D-49BC-8AEA-D98C758D23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07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E6DB-B41D-49BC-8AEA-D98C758D23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00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E6DB-B41D-49BC-8AEA-D98C758D23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17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E6DB-B41D-49BC-8AEA-D98C758D23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30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E6DB-B41D-49BC-8AEA-D98C758D231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81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E6DB-B41D-49BC-8AEA-D98C758D23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55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E6DB-B41D-49BC-8AEA-D98C758D231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10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E6DB-B41D-49BC-8AEA-D98C758D231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40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E6DB-B41D-49BC-8AEA-D98C758D23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62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E6DB-B41D-49BC-8AEA-D98C758D231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67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E6DB-B41D-49BC-8AEA-D98C758D231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654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E6DB-B41D-49BC-8AEA-D98C758D231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92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E6DB-B41D-49BC-8AEA-D98C758D23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47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E6DB-B41D-49BC-8AEA-D98C758D23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31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E6DB-B41D-49BC-8AEA-D98C758D23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09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E6DB-B41D-49BC-8AEA-D98C758D23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06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E6DB-B41D-49BC-8AEA-D98C758D23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38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E6DB-B41D-49BC-8AEA-D98C758D23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92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E6DB-B41D-49BC-8AEA-D98C758D23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0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4755AA5-21E3-4B19-BED9-ED3712C9B28C}"/>
              </a:ext>
            </a:extLst>
          </p:cNvPr>
          <p:cNvSpPr/>
          <p:nvPr userDrawn="1"/>
        </p:nvSpPr>
        <p:spPr>
          <a:xfrm>
            <a:off x="475989" y="463463"/>
            <a:ext cx="11248374" cy="5293290"/>
          </a:xfrm>
          <a:prstGeom prst="rect">
            <a:avLst/>
          </a:prstGeom>
          <a:gradFill>
            <a:gsLst>
              <a:gs pos="0">
                <a:schemeClr val="tx2"/>
              </a:gs>
              <a:gs pos="75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2E49411-AC96-4528-BF78-6C83789BA620}" type="datetime1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4B4488-E7E6-4EB7-A4FE-FB27CB7DB167}"/>
              </a:ext>
            </a:extLst>
          </p:cNvPr>
          <p:cNvSpPr/>
          <p:nvPr userDrawn="1"/>
        </p:nvSpPr>
        <p:spPr>
          <a:xfrm>
            <a:off x="0" y="5762828"/>
            <a:ext cx="12188780" cy="1090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CA64EA4-9489-476D-9608-8837C8767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928" y="5814146"/>
            <a:ext cx="1653121" cy="915575"/>
          </a:xfrm>
          <a:prstGeom prst="rect">
            <a:avLst/>
          </a:prstGeom>
        </p:spPr>
      </p:pic>
      <p:pic>
        <p:nvPicPr>
          <p:cNvPr id="21" name="Picture 2" descr="C:\Users\KKENNE~1\AppData\Local\Temp\SNAGHTML1e9305e5.PNG">
            <a:extLst>
              <a:ext uri="{FF2B5EF4-FFF2-40B4-BE49-F238E27FC236}">
                <a16:creationId xmlns:a16="http://schemas.microsoft.com/office/drawing/2014/main" id="{045761BE-AB2A-4110-B620-1FCA180E64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1" y="6044409"/>
            <a:ext cx="2961186" cy="46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406C-0B76-4404-8A65-C5879FCD9D90}" type="datetime1">
              <a:rPr lang="en-US" smtClean="0"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07D-3BED-484D-8B5E-FAF63C822F3B}" type="datetime1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4776-73C2-44FA-B4BC-180C8B1D49A5}" type="datetime1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2B0D-19D6-4510-B6FC-4F55EA2EE7D9}" type="datetime1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0E73-5A07-4E68-91F6-50E19010F449}" type="datetime1">
              <a:rPr lang="en-US" smtClean="0"/>
              <a:t>7/26/2019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F3F7-9921-4305-94A3-081EB513E5A8}" type="datetime1">
              <a:rPr lang="en-US" smtClean="0"/>
              <a:t>7/26/2019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03DA-8BC1-4EC5-9FDD-533171A79864}" type="datetime1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F505-21EE-49B4-88A5-C818B64A61CA}" type="datetime1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ADB774-02BB-4B58-B20D-2C7DA26CB5CC}"/>
              </a:ext>
            </a:extLst>
          </p:cNvPr>
          <p:cNvSpPr/>
          <p:nvPr userDrawn="1"/>
        </p:nvSpPr>
        <p:spPr>
          <a:xfrm>
            <a:off x="475989" y="463463"/>
            <a:ext cx="11248374" cy="5293290"/>
          </a:xfrm>
          <a:prstGeom prst="rect">
            <a:avLst/>
          </a:prstGeom>
          <a:gradFill>
            <a:gsLst>
              <a:gs pos="0">
                <a:schemeClr val="tx2"/>
              </a:gs>
              <a:gs pos="75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953" y="531952"/>
            <a:ext cx="9638460" cy="70696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657" y="1438729"/>
            <a:ext cx="10871200" cy="431802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3F5F1-2900-4E6E-8172-14DA2D6CFF0D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CA9B-DAB0-4123-BB35-C9C41C2C0FDD}" type="datetime1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DF19-F3CB-42E1-B7A5-A534E9D37521}" type="datetime1">
              <a:rPr lang="en-US" smtClean="0"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439F-2DE5-435A-9586-DD03A8B8B26D}" type="datetime1">
              <a:rPr lang="en-US" smtClean="0"/>
              <a:t>7/26/2019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854F-28C2-4FBB-A25B-606574A6FA11}" type="datetime1">
              <a:rPr lang="en-US" smtClean="0"/>
              <a:t>7/26/2019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1EBB-06D5-40F0-BAE7-603A76B73CD7}" type="datetime1">
              <a:rPr lang="en-US" smtClean="0"/>
              <a:t>7/26/2019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A0DA-86C3-4D75-9A14-F249A73E3077}" type="datetime1">
              <a:rPr lang="en-US" smtClean="0"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AE4-44AD-4291-B336-0BE3833CDEEB}" type="datetime1">
              <a:rPr lang="en-US" smtClean="0"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E3CD3F-4B37-48CF-A371-31DE9EA04F18}" type="datetime1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177598D-ABC3-4B38-B39A-16C38D8823D0}"/>
              </a:ext>
            </a:extLst>
          </p:cNvPr>
          <p:cNvSpPr/>
          <p:nvPr userDrawn="1"/>
        </p:nvSpPr>
        <p:spPr>
          <a:xfrm>
            <a:off x="0" y="5762828"/>
            <a:ext cx="12188780" cy="1090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8DF2357-C112-4706-B9E4-BDE5E39D364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928" y="5814146"/>
            <a:ext cx="1653121" cy="915575"/>
          </a:xfrm>
          <a:prstGeom prst="rect">
            <a:avLst/>
          </a:prstGeom>
        </p:spPr>
      </p:pic>
      <p:pic>
        <p:nvPicPr>
          <p:cNvPr id="27" name="Picture 2" descr="C:\Users\KKENNE~1\AppData\Local\Temp\SNAGHTML1e9305e5.PNG">
            <a:extLst>
              <a:ext uri="{FF2B5EF4-FFF2-40B4-BE49-F238E27FC236}">
                <a16:creationId xmlns:a16="http://schemas.microsoft.com/office/drawing/2014/main" id="{071B80AD-F8D0-4674-850D-5ED65B19E8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1" y="6044409"/>
            <a:ext cx="2961186" cy="46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9E121-34B4-4A09-8E51-7DCB0EEE5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544414"/>
            <a:ext cx="10003196" cy="2677648"/>
          </a:xfrm>
        </p:spPr>
        <p:txBody>
          <a:bodyPr/>
          <a:lstStyle/>
          <a:p>
            <a:r>
              <a:rPr lang="en-US" sz="4000" b="1" dirty="0" err="1"/>
              <a:t>AASHTOWare</a:t>
            </a:r>
            <a:r>
              <a:rPr lang="en-US" sz="4000" b="1" dirty="0"/>
              <a:t> Bridge Design &amp; Rating (BrDR)</a:t>
            </a:r>
            <a:br>
              <a:rPr lang="en-US" sz="4000" b="1" dirty="0"/>
            </a:br>
            <a:r>
              <a:rPr lang="en-US" sz="4000" b="1" dirty="0"/>
              <a:t>3D FEM Analysis Troubleshooting</a:t>
            </a:r>
            <a:br>
              <a:rPr lang="en-US" sz="4000" b="1" dirty="0"/>
            </a:br>
            <a:br>
              <a:rPr lang="en-US" sz="4000" b="1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1F18D-2977-4530-A82B-5BC651971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4479834"/>
            <a:ext cx="8825658" cy="861420"/>
          </a:xfrm>
        </p:spPr>
        <p:txBody>
          <a:bodyPr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2400" b="1" cap="none" dirty="0" err="1"/>
              <a:t>AASHTOWare</a:t>
            </a:r>
            <a:r>
              <a:rPr lang="en-US" sz="2400" b="1" cap="none" dirty="0"/>
              <a:t> RADBUG Meeting</a:t>
            </a:r>
          </a:p>
          <a:p>
            <a:pPr algn="ctr">
              <a:spcBef>
                <a:spcPts val="300"/>
              </a:spcBef>
            </a:pPr>
            <a:r>
              <a:rPr lang="en-US" sz="2400" b="1" cap="none" dirty="0"/>
              <a:t>July 30-31, 2019</a:t>
            </a:r>
          </a:p>
          <a:p>
            <a:pPr algn="ctr">
              <a:spcBef>
                <a:spcPts val="300"/>
              </a:spcBef>
            </a:pPr>
            <a:r>
              <a:rPr lang="en-US" sz="2400" b="1" cap="none" dirty="0"/>
              <a:t>South Lake Tahoe, CA</a:t>
            </a:r>
          </a:p>
        </p:txBody>
      </p:sp>
    </p:spTree>
    <p:extLst>
      <p:ext uri="{BB962C8B-B14F-4D97-AF65-F5344CB8AC3E}">
        <p14:creationId xmlns:p14="http://schemas.microsoft.com/office/powerpoint/2010/main" val="274375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3C3A-1DCE-4B50-8584-EFC3C127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Tips for Successful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F904-525C-4DE0-9288-E9A3691B8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438729"/>
            <a:ext cx="10861197" cy="4318024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Review the DL model with Model Viewer</a:t>
            </a:r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marL="0" indent="0">
              <a:buNone/>
            </a:pPr>
            <a:endParaRPr lang="en-US" sz="3200" dirty="0"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B3893-F809-4E7B-BB80-D980E0F1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 descr="C:\Users\KKENNE~1\AppData\Local\Temp\17\SNAGHTML32198967.PNG">
            <a:extLst>
              <a:ext uri="{FF2B5EF4-FFF2-40B4-BE49-F238E27FC236}">
                <a16:creationId xmlns:a16="http://schemas.microsoft.com/office/drawing/2014/main" id="{DB6776C4-2A31-4DB4-B20A-DE2E7313D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86" y="2012372"/>
            <a:ext cx="72009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503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3C3A-1DCE-4B50-8584-EFC3C127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Tips for Successful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F904-525C-4DE0-9288-E9A3691B8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438729"/>
            <a:ext cx="10861197" cy="4318024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Check the moments to see if they look ‘normal’</a:t>
            </a:r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Run coarser meshes initially and only then fine tune the model</a:t>
            </a:r>
          </a:p>
          <a:p>
            <a:pPr lvl="0"/>
            <a:endParaRPr lang="en-US" sz="3200" dirty="0"/>
          </a:p>
          <a:p>
            <a:pPr marL="0" indent="0">
              <a:buNone/>
            </a:pPr>
            <a:endParaRPr lang="en-US" sz="3200" dirty="0"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B3893-F809-4E7B-BB80-D980E0F1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0" name="Picture 2" descr="C:\Users\KKENNE~1\AppData\Local\Temp\17\SNAGHTML32213ca7.PNG">
            <a:extLst>
              <a:ext uri="{FF2B5EF4-FFF2-40B4-BE49-F238E27FC236}">
                <a16:creationId xmlns:a16="http://schemas.microsoft.com/office/drawing/2014/main" id="{A2553EB3-F68C-4739-A9EC-A2E0F34E9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15" y="2039216"/>
            <a:ext cx="8970818" cy="231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791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3C3A-1DCE-4B50-8584-EFC3C127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Tips for Successful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F904-525C-4DE0-9288-E9A3691B8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43" y="1764722"/>
            <a:ext cx="5296726" cy="4572756"/>
          </a:xfrm>
        </p:spPr>
        <p:txBody>
          <a:bodyPr>
            <a:normAutofit/>
          </a:bodyPr>
          <a:lstStyle/>
          <a:p>
            <a:r>
              <a:rPr lang="en-US" sz="3200" dirty="0"/>
              <a:t>Do first spec check of 1 girder only</a:t>
            </a:r>
          </a:p>
          <a:p>
            <a:pPr lvl="1"/>
            <a:r>
              <a:rPr lang="en-US" sz="3000" dirty="0"/>
              <a:t>Launch 3D analysis from the member alternative</a:t>
            </a:r>
          </a:p>
          <a:p>
            <a:pPr lvl="1"/>
            <a:r>
              <a:rPr lang="en-US" sz="3000" dirty="0"/>
              <a:t>Only “Existing” alternatives have influence surfaces loaded and are spec checked</a:t>
            </a:r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marL="0" lvl="0" indent="0">
              <a:buNone/>
            </a:pPr>
            <a:endParaRPr lang="en-US" sz="3200" dirty="0"/>
          </a:p>
          <a:p>
            <a:pPr lvl="0"/>
            <a:endParaRPr lang="en-US" sz="3200" dirty="0"/>
          </a:p>
          <a:p>
            <a:pPr marL="0" indent="0">
              <a:buNone/>
            </a:pPr>
            <a:endParaRPr lang="en-US" sz="3200" dirty="0"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B3893-F809-4E7B-BB80-D980E0F1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77763C-C252-4236-AF93-BF134494E02D}"/>
              </a:ext>
            </a:extLst>
          </p:cNvPr>
          <p:cNvSpPr txBox="1">
            <a:spLocks/>
          </p:cNvSpPr>
          <p:nvPr/>
        </p:nvSpPr>
        <p:spPr>
          <a:xfrm>
            <a:off x="719343" y="1253738"/>
            <a:ext cx="9684882" cy="706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Do initial live load analysis for a single vehicle only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Font typeface="Wingdings 3" charset="2"/>
              <a:buNone/>
            </a:pPr>
            <a:endParaRPr lang="en-US" sz="3200" dirty="0"/>
          </a:p>
        </p:txBody>
      </p:sp>
      <p:pic>
        <p:nvPicPr>
          <p:cNvPr id="1026" name="Picture 2" descr="C:\Users\KKENNE~1\AppData\Local\Temp\18\SNAGHTML32fa89ed.PNG">
            <a:extLst>
              <a:ext uri="{FF2B5EF4-FFF2-40B4-BE49-F238E27FC236}">
                <a16:creationId xmlns:a16="http://schemas.microsoft.com/office/drawing/2014/main" id="{185DC0DE-D51B-4A2E-8D45-20AECB046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209" y="1764722"/>
            <a:ext cx="4448732" cy="400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606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3C3A-1DCE-4B50-8584-EFC3C127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Tips for Successful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B3893-F809-4E7B-BB80-D980E0F1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77763C-C252-4236-AF93-BF134494E02D}"/>
              </a:ext>
            </a:extLst>
          </p:cNvPr>
          <p:cNvSpPr txBox="1">
            <a:spLocks/>
          </p:cNvSpPr>
          <p:nvPr/>
        </p:nvSpPr>
        <p:spPr>
          <a:xfrm>
            <a:off x="615703" y="1303646"/>
            <a:ext cx="9684882" cy="1693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Do not select diaphragms for spec checking until satisfied with girders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Font typeface="Wingdings 3" charset="2"/>
              <a:buNone/>
            </a:pPr>
            <a:endParaRPr lang="en-US" sz="3200" dirty="0"/>
          </a:p>
          <a:p>
            <a:endParaRPr lang="en-US" sz="3200" dirty="0"/>
          </a:p>
          <a:p>
            <a:pPr marL="0" indent="0">
              <a:buFont typeface="Wingdings 3" charset="2"/>
              <a:buNone/>
            </a:pPr>
            <a:endParaRPr lang="en-US" sz="3200" dirty="0"/>
          </a:p>
        </p:txBody>
      </p:sp>
      <p:pic>
        <p:nvPicPr>
          <p:cNvPr id="4100" name="Picture 4" descr="C:\Users\KKENNE~1\AppData\Local\Temp\17\SNAGHTML327110a1.PNG">
            <a:extLst>
              <a:ext uri="{FF2B5EF4-FFF2-40B4-BE49-F238E27FC236}">
                <a16:creationId xmlns:a16="http://schemas.microsoft.com/office/drawing/2014/main" id="{A23948A9-60A2-491F-9A83-F6CBC56AE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220" y="2333800"/>
            <a:ext cx="5685559" cy="357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943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3C3A-1DCE-4B50-8584-EFC3C127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53" y="531952"/>
            <a:ext cx="10014120" cy="706964"/>
          </a:xfrm>
        </p:spPr>
        <p:txBody>
          <a:bodyPr/>
          <a:lstStyle/>
          <a:p>
            <a:r>
              <a:rPr lang="en-US" sz="3200" b="1" dirty="0"/>
              <a:t>Troubleshoot Non-Zero Moments at End Supports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F904-525C-4DE0-9288-E9A3691B8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Evaluate “Pinned” support conditions</a:t>
            </a: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B3893-F809-4E7B-BB80-D980E0F1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124" name="Picture 4" descr="C:\Users\KKENNE~1\AppData\Local\Temp\17\SNAGHTML327379ff.PNG">
            <a:extLst>
              <a:ext uri="{FF2B5EF4-FFF2-40B4-BE49-F238E27FC236}">
                <a16:creationId xmlns:a16="http://schemas.microsoft.com/office/drawing/2014/main" id="{B4D207E3-003A-47A5-8C33-C58C2EA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182" y="1979166"/>
            <a:ext cx="501967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KENNE~1\AppData\Local\Temp\18\SNAGHTML330493a1.PNG">
            <a:extLst>
              <a:ext uri="{FF2B5EF4-FFF2-40B4-BE49-F238E27FC236}">
                <a16:creationId xmlns:a16="http://schemas.microsoft.com/office/drawing/2014/main" id="{757B2D16-9964-40DF-9ADE-29FD2E1A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0" y="2009774"/>
            <a:ext cx="5817997" cy="311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60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3C3A-1DCE-4B50-8584-EFC3C127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Troubleshoot Different Number of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F904-525C-4DE0-9288-E9A3691B8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sz="3200" dirty="0"/>
          </a:p>
          <a:p>
            <a:pPr lvl="0"/>
            <a:endParaRPr lang="en-US" sz="2800" dirty="0"/>
          </a:p>
          <a:p>
            <a:pPr marL="0" indent="0">
              <a:buNone/>
            </a:pPr>
            <a:endParaRPr lang="en-US" sz="2000" dirty="0"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B3893-F809-4E7B-BB80-D980E0F1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150" name="Picture 6" descr="C:\Users\KKENNE~1\AppData\Local\Temp\17\SNAGHTML328a704b.PNG">
            <a:extLst>
              <a:ext uri="{FF2B5EF4-FFF2-40B4-BE49-F238E27FC236}">
                <a16:creationId xmlns:a16="http://schemas.microsoft.com/office/drawing/2014/main" id="{5932B979-5B7D-4858-B606-6E3C6F845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8" y="1623060"/>
            <a:ext cx="11165411" cy="33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13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3C3A-1DCE-4B50-8584-EFC3C127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Troubleshoot Different Number of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F904-525C-4DE0-9288-E9A3691B8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“3DGirderNodes.txt”</a:t>
            </a:r>
          </a:p>
          <a:p>
            <a:pPr lvl="1"/>
            <a:r>
              <a:rPr lang="en-US" sz="3200" dirty="0"/>
              <a:t>Comma delimited file contains node locations and reason why node was generated</a:t>
            </a:r>
          </a:p>
          <a:p>
            <a:pPr lvl="1"/>
            <a:r>
              <a:rPr lang="en-US" sz="3200" dirty="0"/>
              <a:t>Developed for debugging, now shared with users</a:t>
            </a:r>
          </a:p>
          <a:p>
            <a:pPr lvl="0"/>
            <a:r>
              <a:rPr lang="en-US" sz="3200" dirty="0"/>
              <a:t>6.8.3: File generated when unable to generate mesh</a:t>
            </a:r>
          </a:p>
          <a:p>
            <a:pPr lvl="0"/>
            <a:r>
              <a:rPr lang="en-US" sz="3200" dirty="0"/>
              <a:t>6.8.4/7.0.0: File always generated</a:t>
            </a:r>
          </a:p>
          <a:p>
            <a:pPr lvl="0"/>
            <a:endParaRPr lang="en-US" sz="3200" dirty="0"/>
          </a:p>
          <a:p>
            <a:pPr lvl="0"/>
            <a:endParaRPr lang="en-US" sz="2800" dirty="0"/>
          </a:p>
          <a:p>
            <a:pPr marL="0" indent="0">
              <a:buNone/>
            </a:pPr>
            <a:endParaRPr lang="en-US" sz="2000" dirty="0"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B3893-F809-4E7B-BB80-D980E0F1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5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3C3A-1DCE-4B50-8584-EFC3C127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Troubleshoot Different Number of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F904-525C-4DE0-9288-E9A3691B8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Reasons why node was generated</a:t>
            </a:r>
          </a:p>
          <a:p>
            <a:pPr lvl="1"/>
            <a:r>
              <a:rPr lang="en-US" sz="3200" dirty="0"/>
              <a:t>Diaphragm, support, tenth point, cross section change point</a:t>
            </a:r>
          </a:p>
          <a:p>
            <a:pPr lvl="1"/>
            <a:r>
              <a:rPr lang="en-US" sz="3200" dirty="0"/>
              <a:t>“bitmask 0” : node was added to either get the same number of nodes in a span or added based on the number of shell elements selected on the Structure Definition: Analysis tab</a:t>
            </a:r>
          </a:p>
          <a:p>
            <a:pPr lvl="0"/>
            <a:endParaRPr lang="en-US" sz="3200" dirty="0"/>
          </a:p>
          <a:p>
            <a:pPr lvl="0"/>
            <a:endParaRPr lang="en-US" sz="2800" dirty="0"/>
          </a:p>
          <a:p>
            <a:pPr marL="0" indent="0">
              <a:buNone/>
            </a:pPr>
            <a:endParaRPr lang="en-US" sz="2000" dirty="0"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B3893-F809-4E7B-BB80-D980E0F1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91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3C3A-1DCE-4B50-8584-EFC3C127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Troubleshoot Different Number of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F904-525C-4DE0-9288-E9A3691B8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sz="3200" dirty="0"/>
          </a:p>
          <a:p>
            <a:pPr lvl="0"/>
            <a:endParaRPr lang="en-US" sz="2800" dirty="0"/>
          </a:p>
          <a:p>
            <a:pPr marL="0" indent="0">
              <a:buNone/>
            </a:pPr>
            <a:endParaRPr lang="en-US" sz="2000" dirty="0"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B3893-F809-4E7B-BB80-D980E0F1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4" descr="C:\Users\KKENNE~1\AppData\Local\Temp\16\SNAGHTML2f6e70d8.PNG">
            <a:extLst>
              <a:ext uri="{FF2B5EF4-FFF2-40B4-BE49-F238E27FC236}">
                <a16:creationId xmlns:a16="http://schemas.microsoft.com/office/drawing/2014/main" id="{ED56B144-B822-435F-8665-4FCB9284E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2" y="1241019"/>
            <a:ext cx="5486400" cy="1581150"/>
          </a:xfrm>
          <a:prstGeom prst="rect">
            <a:avLst/>
          </a:prstGeom>
          <a:noFill/>
          <a:ln w="508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KENNE~1\AppData\Local\Temp\16\SNAGHTML2f705f59.PNG">
            <a:extLst>
              <a:ext uri="{FF2B5EF4-FFF2-40B4-BE49-F238E27FC236}">
                <a16:creationId xmlns:a16="http://schemas.microsoft.com/office/drawing/2014/main" id="{2FB22DD0-AF10-40A6-8964-F8E3D34AB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16" y="2517046"/>
            <a:ext cx="8381793" cy="309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11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3C3A-1DCE-4B50-8584-EFC3C127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Troubleshoot Different Number of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F904-525C-4DE0-9288-E9A3691B8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sz="3200" dirty="0"/>
          </a:p>
          <a:p>
            <a:pPr lvl="0"/>
            <a:endParaRPr lang="en-US" sz="2800" dirty="0"/>
          </a:p>
          <a:p>
            <a:pPr marL="0" indent="0">
              <a:buNone/>
            </a:pPr>
            <a:endParaRPr lang="en-US" sz="2000" dirty="0"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B3893-F809-4E7B-BB80-D980E0F1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4" name="Picture 2" descr="C:\Users\KKENNE~1\AppData\Local\Temp\16\SNAGHTML2f651b70.PNG">
            <a:extLst>
              <a:ext uri="{FF2B5EF4-FFF2-40B4-BE49-F238E27FC236}">
                <a16:creationId xmlns:a16="http://schemas.microsoft.com/office/drawing/2014/main" id="{3AC25514-10B1-47B3-9305-20E9A287C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65" y="1736637"/>
            <a:ext cx="10600936" cy="24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64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51D19-325A-4118-A9E7-9FEF728CD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83" y="541027"/>
            <a:ext cx="10195218" cy="706964"/>
          </a:xfrm>
        </p:spPr>
        <p:txBody>
          <a:bodyPr/>
          <a:lstStyle/>
          <a:p>
            <a:r>
              <a:rPr lang="en-US" b="1" dirty="0"/>
              <a:t>BrDR 3D FEM Analysis Troubleshooting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E5565-AFE2-4E80-9644-C18A27191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8273DB-CA51-43EE-8E2D-CCD558C3D107}"/>
              </a:ext>
            </a:extLst>
          </p:cNvPr>
          <p:cNvSpPr txBox="1">
            <a:spLocks/>
          </p:cNvSpPr>
          <p:nvPr/>
        </p:nvSpPr>
        <p:spPr>
          <a:xfrm>
            <a:off x="704728" y="1438729"/>
            <a:ext cx="10871200" cy="4318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Hardware recommendations</a:t>
            </a:r>
          </a:p>
          <a:p>
            <a:r>
              <a:rPr lang="en-US" sz="3200" dirty="0"/>
              <a:t>Factors that influence analysis speed</a:t>
            </a:r>
          </a:p>
          <a:p>
            <a:r>
              <a:rPr lang="en-US" sz="3200" dirty="0"/>
              <a:t>Tips for successful analysis</a:t>
            </a:r>
          </a:p>
          <a:p>
            <a:r>
              <a:rPr lang="en-US" sz="3200" dirty="0"/>
              <a:t>Troubleshooting</a:t>
            </a:r>
          </a:p>
          <a:p>
            <a:pPr lvl="1"/>
            <a:r>
              <a:rPr lang="en-US" sz="3000" dirty="0"/>
              <a:t>Non-zero moments at end supports</a:t>
            </a:r>
          </a:p>
          <a:p>
            <a:pPr lvl="1"/>
            <a:r>
              <a:rPr lang="en-US" sz="3000" dirty="0"/>
              <a:t>Different number of nodes per girder</a:t>
            </a:r>
          </a:p>
        </p:txBody>
      </p:sp>
    </p:spTree>
    <p:extLst>
      <p:ext uri="{BB962C8B-B14F-4D97-AF65-F5344CB8AC3E}">
        <p14:creationId xmlns:p14="http://schemas.microsoft.com/office/powerpoint/2010/main" val="2151812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3C3A-1DCE-4B50-8584-EFC3C127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Troubleshoot Different Number of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F904-525C-4DE0-9288-E9A3691B8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438729"/>
            <a:ext cx="10871200" cy="4318024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Step 1:  Use Paste/Use Text Import Wizard to copy each girder’s data into its own column in Excel</a:t>
            </a:r>
          </a:p>
          <a:p>
            <a:pPr lvl="0"/>
            <a:endParaRPr lang="en-US" sz="2800" dirty="0"/>
          </a:p>
          <a:p>
            <a:pPr marL="0" indent="0">
              <a:buNone/>
            </a:pPr>
            <a:endParaRPr lang="en-US" sz="2000" dirty="0"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B3893-F809-4E7B-BB80-D980E0F1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148" name="Picture 4" descr="C:\Users\KKENNE~1\AppData\Local\Temp\16\SNAGHTML2f926918.PNG">
            <a:extLst>
              <a:ext uri="{FF2B5EF4-FFF2-40B4-BE49-F238E27FC236}">
                <a16:creationId xmlns:a16="http://schemas.microsoft.com/office/drawing/2014/main" id="{9F6FFF6E-4EA9-4410-9026-A6B529235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09" y="2589319"/>
            <a:ext cx="2482640" cy="282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KKENNE~1\AppData\Local\Temp\16\SNAGHTML2f933419.PNG">
            <a:extLst>
              <a:ext uri="{FF2B5EF4-FFF2-40B4-BE49-F238E27FC236}">
                <a16:creationId xmlns:a16="http://schemas.microsoft.com/office/drawing/2014/main" id="{045C154A-28B4-44B9-B176-89620F0D9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736" y="2573803"/>
            <a:ext cx="5899064" cy="294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063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3C3A-1DCE-4B50-8584-EFC3C127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Troubleshoot Different Number of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F904-525C-4DE0-9288-E9A3691B8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Step 2:  Examine total number of nodes per girder looking for differences</a:t>
            </a:r>
          </a:p>
          <a:p>
            <a:pPr lvl="0"/>
            <a:endParaRPr lang="en-US" sz="3200" dirty="0"/>
          </a:p>
          <a:p>
            <a:pPr lvl="0"/>
            <a:endParaRPr lang="en-US" sz="2800" dirty="0"/>
          </a:p>
          <a:p>
            <a:pPr marL="0" indent="0">
              <a:buNone/>
            </a:pPr>
            <a:endParaRPr lang="en-US" sz="2000" dirty="0"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B3893-F809-4E7B-BB80-D980E0F1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218" name="Picture 2" descr="C:\Users\KKENNE~1\AppData\Local\Temp\16\SNAGHTML2fa33bdb.PNG">
            <a:extLst>
              <a:ext uri="{FF2B5EF4-FFF2-40B4-BE49-F238E27FC236}">
                <a16:creationId xmlns:a16="http://schemas.microsoft.com/office/drawing/2014/main" id="{9B0E6F56-8B50-4052-B7F3-7F6A06CCE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08" y="2847975"/>
            <a:ext cx="11030208" cy="157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898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C:\Users\KKENNE~1\AppData\Local\Temp\16\SNAGHTML2faa5fec.PNG">
            <a:extLst>
              <a:ext uri="{FF2B5EF4-FFF2-40B4-BE49-F238E27FC236}">
                <a16:creationId xmlns:a16="http://schemas.microsoft.com/office/drawing/2014/main" id="{0B443673-2A09-454B-8ABE-5FAFFC3A2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4" y="2594919"/>
            <a:ext cx="11111749" cy="171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813C3A-1DCE-4B50-8584-EFC3C127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Troubleshoot Different Number of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F904-525C-4DE0-9288-E9A3691B8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Step 3:  For girders with difference, examine number of nodes per spans</a:t>
            </a:r>
          </a:p>
          <a:p>
            <a:pPr lvl="0"/>
            <a:endParaRPr lang="en-US" sz="3200" dirty="0"/>
          </a:p>
          <a:p>
            <a:pPr lvl="0"/>
            <a:endParaRPr lang="en-US" sz="2800" dirty="0"/>
          </a:p>
          <a:p>
            <a:pPr marL="0" indent="0">
              <a:buNone/>
            </a:pPr>
            <a:endParaRPr lang="en-US" sz="2000" dirty="0"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B3893-F809-4E7B-BB80-D980E0F1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F3AE8F-F91D-427D-91BA-98170FA892FE}"/>
              </a:ext>
            </a:extLst>
          </p:cNvPr>
          <p:cNvGrpSpPr/>
          <p:nvPr/>
        </p:nvGrpSpPr>
        <p:grpSpPr>
          <a:xfrm>
            <a:off x="553243" y="3352334"/>
            <a:ext cx="7836712" cy="685800"/>
            <a:chOff x="553243" y="3352334"/>
            <a:chExt cx="7836712" cy="685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5B8595D-886E-4A5E-9D85-4507CE9D30DA}"/>
                </a:ext>
              </a:extLst>
            </p:cNvPr>
            <p:cNvSpPr/>
            <p:nvPr/>
          </p:nvSpPr>
          <p:spPr>
            <a:xfrm>
              <a:off x="553243" y="3352334"/>
              <a:ext cx="1189059" cy="457200"/>
            </a:xfrm>
            <a:prstGeom prst="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CA51A0-A77A-44FA-A9BA-D28E8CBF8565}"/>
                </a:ext>
              </a:extLst>
            </p:cNvPr>
            <p:cNvSpPr/>
            <p:nvPr/>
          </p:nvSpPr>
          <p:spPr>
            <a:xfrm>
              <a:off x="7200897" y="3580934"/>
              <a:ext cx="1189058" cy="457200"/>
            </a:xfrm>
            <a:prstGeom prst="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08C6F7-8CF3-4F76-A2E6-006BD00E8807}"/>
              </a:ext>
            </a:extLst>
          </p:cNvPr>
          <p:cNvGrpSpPr/>
          <p:nvPr/>
        </p:nvGrpSpPr>
        <p:grpSpPr>
          <a:xfrm>
            <a:off x="3274541" y="2866767"/>
            <a:ext cx="7077999" cy="247136"/>
            <a:chOff x="3274541" y="2866767"/>
            <a:chExt cx="7077999" cy="24713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8515A0-E5B2-48F3-8556-25D2EA32CB43}"/>
                </a:ext>
              </a:extLst>
            </p:cNvPr>
            <p:cNvSpPr/>
            <p:nvPr/>
          </p:nvSpPr>
          <p:spPr>
            <a:xfrm>
              <a:off x="3274541" y="2866767"/>
              <a:ext cx="593124" cy="247136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03AB6F-4C84-4A79-9D36-C187345A5E77}"/>
                </a:ext>
              </a:extLst>
            </p:cNvPr>
            <p:cNvSpPr/>
            <p:nvPr/>
          </p:nvSpPr>
          <p:spPr>
            <a:xfrm>
              <a:off x="9759416" y="2866767"/>
              <a:ext cx="593124" cy="247136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480847-5F9C-45BA-875C-A2E5EB8CBE0F}"/>
              </a:ext>
            </a:extLst>
          </p:cNvPr>
          <p:cNvGrpSpPr/>
          <p:nvPr/>
        </p:nvGrpSpPr>
        <p:grpSpPr>
          <a:xfrm>
            <a:off x="3278657" y="3105666"/>
            <a:ext cx="7077999" cy="247136"/>
            <a:chOff x="3274541" y="2866767"/>
            <a:chExt cx="7077999" cy="24713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763B20-C82E-4410-ACC7-D93F9AB21193}"/>
                </a:ext>
              </a:extLst>
            </p:cNvPr>
            <p:cNvSpPr/>
            <p:nvPr/>
          </p:nvSpPr>
          <p:spPr>
            <a:xfrm>
              <a:off x="3274541" y="2866767"/>
              <a:ext cx="593124" cy="247136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30F9BE2-62BD-4706-9508-A43BEDFCCE9C}"/>
                </a:ext>
              </a:extLst>
            </p:cNvPr>
            <p:cNvSpPr/>
            <p:nvPr/>
          </p:nvSpPr>
          <p:spPr>
            <a:xfrm>
              <a:off x="9759416" y="2866767"/>
              <a:ext cx="593124" cy="247136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B16236-4689-4EC0-99EC-B785BAF16391}"/>
              </a:ext>
            </a:extLst>
          </p:cNvPr>
          <p:cNvGrpSpPr/>
          <p:nvPr/>
        </p:nvGrpSpPr>
        <p:grpSpPr>
          <a:xfrm>
            <a:off x="3278657" y="3340446"/>
            <a:ext cx="7077999" cy="247136"/>
            <a:chOff x="3274541" y="2866767"/>
            <a:chExt cx="7077999" cy="24713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A83F53A-90ED-4CE1-AC2B-11FC7EC49C13}"/>
                </a:ext>
              </a:extLst>
            </p:cNvPr>
            <p:cNvSpPr/>
            <p:nvPr/>
          </p:nvSpPr>
          <p:spPr>
            <a:xfrm>
              <a:off x="3274541" y="2866767"/>
              <a:ext cx="593124" cy="247136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6962DFD-2814-40DC-9AFE-2F5D2A1BBBF9}"/>
                </a:ext>
              </a:extLst>
            </p:cNvPr>
            <p:cNvSpPr/>
            <p:nvPr/>
          </p:nvSpPr>
          <p:spPr>
            <a:xfrm>
              <a:off x="9759416" y="2866767"/>
              <a:ext cx="593124" cy="247136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A7926BF-F0B3-48AD-B550-49F2864E92CE}"/>
              </a:ext>
            </a:extLst>
          </p:cNvPr>
          <p:cNvGrpSpPr/>
          <p:nvPr/>
        </p:nvGrpSpPr>
        <p:grpSpPr>
          <a:xfrm>
            <a:off x="3867665" y="3335317"/>
            <a:ext cx="7851405" cy="443841"/>
            <a:chOff x="3867665" y="3335317"/>
            <a:chExt cx="7851405" cy="44384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1ED2B46-6CF4-4EB1-BCA1-6A85F35D8D04}"/>
                </a:ext>
              </a:extLst>
            </p:cNvPr>
            <p:cNvGrpSpPr/>
            <p:nvPr/>
          </p:nvGrpSpPr>
          <p:grpSpPr>
            <a:xfrm>
              <a:off x="3867665" y="3335317"/>
              <a:ext cx="7281781" cy="247136"/>
              <a:chOff x="3274541" y="2866767"/>
              <a:chExt cx="7281781" cy="24713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BEC7076-337E-4F59-9FF6-A76770819E13}"/>
                  </a:ext>
                </a:extLst>
              </p:cNvPr>
              <p:cNvSpPr/>
              <p:nvPr/>
            </p:nvSpPr>
            <p:spPr>
              <a:xfrm>
                <a:off x="3274541" y="2866767"/>
                <a:ext cx="1961824" cy="247136"/>
              </a:xfrm>
              <a:prstGeom prst="rect">
                <a:avLst/>
              </a:prstGeom>
              <a:noFill/>
              <a:ln w="508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B64D814-81BA-4FC8-BD51-29A5D1862C12}"/>
                  </a:ext>
                </a:extLst>
              </p:cNvPr>
              <p:cNvSpPr/>
              <p:nvPr/>
            </p:nvSpPr>
            <p:spPr>
              <a:xfrm>
                <a:off x="9800980" y="2866767"/>
                <a:ext cx="755342" cy="244028"/>
              </a:xfrm>
              <a:prstGeom prst="rect">
                <a:avLst/>
              </a:prstGeom>
              <a:noFill/>
              <a:ln w="508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DE1888-51DB-4D74-BE07-1A79557E9D64}"/>
                </a:ext>
              </a:extLst>
            </p:cNvPr>
            <p:cNvSpPr/>
            <p:nvPr/>
          </p:nvSpPr>
          <p:spPr>
            <a:xfrm>
              <a:off x="10393967" y="3560511"/>
              <a:ext cx="1325103" cy="218647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41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3C3A-1DCE-4B50-8584-EFC3C127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Troubleshoot Different Number of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F904-525C-4DE0-9288-E9A3691B8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86" y="1438729"/>
            <a:ext cx="11197652" cy="4318024"/>
          </a:xfrm>
        </p:spPr>
        <p:txBody>
          <a:bodyPr>
            <a:normAutofit fontScale="92500"/>
          </a:bodyPr>
          <a:lstStyle/>
          <a:p>
            <a:pPr lvl="0"/>
            <a:endParaRPr lang="en-US" sz="3200" dirty="0"/>
          </a:p>
          <a:p>
            <a:pPr marL="0" indent="0">
              <a:buNone/>
            </a:pPr>
            <a:endParaRPr lang="en-US" sz="3200" dirty="0">
              <a:cs typeface="Arial" pitchFamily="34" charset="0"/>
            </a:endParaRP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>
              <a:cs typeface="Arial" pitchFamily="34" charset="0"/>
            </a:endParaRP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Diaphragm at 70.536605’ (support 2) + 259.018115’ = 329.55472’</a:t>
            </a:r>
          </a:p>
          <a:p>
            <a:pPr marL="0" indent="0">
              <a:buNone/>
            </a:pPr>
            <a:r>
              <a:rPr lang="en-US" sz="3200" dirty="0">
                <a:cs typeface="Arial" pitchFamily="34" charset="0"/>
              </a:rPr>
              <a:t>Pier </a:t>
            </a:r>
            <a:r>
              <a:rPr lang="en-US" sz="3200" dirty="0"/>
              <a:t>4 is at 329.650012’</a:t>
            </a:r>
            <a:endParaRPr lang="en-US" sz="3200" dirty="0"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B3893-F809-4E7B-BB80-D980E0F1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174" name="Picture 6" descr="C:\Users\KKENNE~1\AppData\Local\Temp\16\SNAGHTML2fb1f6fa.PNG">
            <a:extLst>
              <a:ext uri="{FF2B5EF4-FFF2-40B4-BE49-F238E27FC236}">
                <a16:creationId xmlns:a16="http://schemas.microsoft.com/office/drawing/2014/main" id="{BB5109BB-78BD-4CD9-ACC6-C94F1F934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3" y="1400726"/>
            <a:ext cx="10869252" cy="263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098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3C3A-1DCE-4B50-8584-EFC3C127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Troubleshoot Different Number of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F904-525C-4DE0-9288-E9A3691B8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86" y="1438729"/>
            <a:ext cx="11197652" cy="4318024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Change the number of diaphragm spacing from 15 to 14</a:t>
            </a:r>
          </a:p>
          <a:p>
            <a:pPr lvl="0"/>
            <a:r>
              <a:rPr lang="en-US" sz="3200" dirty="0"/>
              <a:t>Add a new row at 0’ from Support 5(Pier 4) with 0’ spacing</a:t>
            </a:r>
          </a:p>
          <a:p>
            <a:pPr lvl="0"/>
            <a:r>
              <a:rPr lang="en-US" sz="3200" dirty="0"/>
              <a:t>Move Span 5 data down a row</a:t>
            </a:r>
          </a:p>
          <a:p>
            <a:pPr marL="0" indent="0">
              <a:buNone/>
            </a:pPr>
            <a:endParaRPr lang="en-US" sz="3200" dirty="0">
              <a:cs typeface="Arial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B3893-F809-4E7B-BB80-D980E0F1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242" name="Picture 2" descr="C:\Users\KKENNE~1\AppData\Local\Temp\16\SNAGHTML2fb77c1f.PNG">
            <a:extLst>
              <a:ext uri="{FF2B5EF4-FFF2-40B4-BE49-F238E27FC236}">
                <a16:creationId xmlns:a16="http://schemas.microsoft.com/office/drawing/2014/main" id="{A7D77820-E733-442D-BCC4-EBAAD11E8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5" y="3313841"/>
            <a:ext cx="11596721" cy="235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783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KKENNE~1\AppData\Local\Temp\16\SNAGHTML2fc7cfcf.PNG">
            <a:extLst>
              <a:ext uri="{FF2B5EF4-FFF2-40B4-BE49-F238E27FC236}">
                <a16:creationId xmlns:a16="http://schemas.microsoft.com/office/drawing/2014/main" id="{479603DA-A7F2-4EF7-8D1D-B4851BB1F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2" y="1438729"/>
            <a:ext cx="23812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813C3A-1DCE-4B50-8584-EFC3C127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Troubleshoot Different Number of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F904-525C-4DE0-9288-E9A3691B8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86" y="1438729"/>
            <a:ext cx="11197652" cy="4318024"/>
          </a:xfrm>
        </p:spPr>
        <p:txBody>
          <a:bodyPr>
            <a:normAutofit/>
          </a:bodyPr>
          <a:lstStyle/>
          <a:p>
            <a:pPr lvl="0"/>
            <a:endParaRPr lang="en-US" sz="3200" dirty="0"/>
          </a:p>
          <a:p>
            <a:pPr marL="0" indent="0">
              <a:buNone/>
            </a:pPr>
            <a:endParaRPr lang="en-US" sz="3200" dirty="0">
              <a:cs typeface="Arial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B3893-F809-4E7B-BB80-D980E0F1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1266" name="Picture 2" descr="C:\Users\KKENNE~1\AppData\Local\Temp\16\SNAGHTML2fc4cd4d.PNG">
            <a:extLst>
              <a:ext uri="{FF2B5EF4-FFF2-40B4-BE49-F238E27FC236}">
                <a16:creationId xmlns:a16="http://schemas.microsoft.com/office/drawing/2014/main" id="{E7D3DA60-64DC-488A-9353-4AC72FC14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813" y="1797516"/>
            <a:ext cx="91535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883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FD45-4118-442F-9E26-EBEC7F114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471" y="617463"/>
            <a:ext cx="10858500" cy="730553"/>
          </a:xfrm>
        </p:spPr>
        <p:txBody>
          <a:bodyPr/>
          <a:lstStyle/>
          <a:p>
            <a:endParaRPr lang="en-US" sz="4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D5501E-0895-4D90-B215-B236C938DFFF}"/>
              </a:ext>
            </a:extLst>
          </p:cNvPr>
          <p:cNvSpPr txBox="1">
            <a:spLocks/>
          </p:cNvSpPr>
          <p:nvPr/>
        </p:nvSpPr>
        <p:spPr>
          <a:xfrm>
            <a:off x="732435" y="1449636"/>
            <a:ext cx="10306466" cy="4121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  <a:tabLst>
                <a:tab pos="2630488" algn="l"/>
              </a:tabLst>
            </a:pP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tabLst>
                <a:tab pos="2630488" algn="l"/>
              </a:tabLst>
            </a:pP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tabLst>
                <a:tab pos="2630488" algn="l"/>
              </a:tabLst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lvl="1" algn="ctr"/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Wingdings 3" charset="2"/>
              <a:buNone/>
            </a:pP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81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3C3A-1DCE-4B50-8584-EFC3C127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Hardware Recommendations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B3893-F809-4E7B-BB80-D980E0F1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B47240-B2F4-4BED-A404-90F7CD527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Machine:  Intel Core i7 processor or equivalent</a:t>
            </a:r>
          </a:p>
          <a:p>
            <a:r>
              <a:rPr lang="en-US" sz="3200" dirty="0"/>
              <a:t>Memory:  32 GB or more</a:t>
            </a:r>
          </a:p>
          <a:p>
            <a:r>
              <a:rPr lang="en-US" sz="3200" dirty="0"/>
              <a:t>Hard Disk:  Solid State Drive</a:t>
            </a:r>
          </a:p>
        </p:txBody>
      </p:sp>
    </p:spTree>
    <p:extLst>
      <p:ext uri="{BB962C8B-B14F-4D97-AF65-F5344CB8AC3E}">
        <p14:creationId xmlns:p14="http://schemas.microsoft.com/office/powerpoint/2010/main" val="3407215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3C3A-1DCE-4B50-8584-EFC3C127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53" y="531952"/>
            <a:ext cx="9638460" cy="706964"/>
          </a:xfrm>
        </p:spPr>
        <p:txBody>
          <a:bodyPr/>
          <a:lstStyle/>
          <a:p>
            <a:r>
              <a:rPr lang="en-US" b="1" dirty="0"/>
              <a:t>Factors that Influence 3D Analysis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F904-525C-4DE0-9288-E9A3691B8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438729"/>
            <a:ext cx="10861197" cy="4318024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Number of degrees of freedom</a:t>
            </a:r>
          </a:p>
          <a:p>
            <a:r>
              <a:rPr lang="en-US" sz="3200" dirty="0"/>
              <a:t>Number of live load vehicles</a:t>
            </a:r>
          </a:p>
          <a:p>
            <a:pPr lvl="0"/>
            <a:r>
              <a:rPr lang="en-US" sz="3200" dirty="0"/>
              <a:t>Live loading increments</a:t>
            </a:r>
          </a:p>
          <a:p>
            <a:pPr lvl="0"/>
            <a:r>
              <a:rPr lang="en-US" sz="3200" dirty="0"/>
              <a:t>Analysis output selections</a:t>
            </a:r>
          </a:p>
          <a:p>
            <a:pPr marL="0" indent="0">
              <a:buNone/>
            </a:pPr>
            <a:endParaRPr lang="en-US" sz="2400" dirty="0"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B3893-F809-4E7B-BB80-D980E0F1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08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3C3A-1DCE-4B50-8584-EFC3C127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Number of Degrees of Freedom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F904-525C-4DE0-9288-E9A3691B8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438729"/>
            <a:ext cx="5466443" cy="4318024"/>
          </a:xfrm>
        </p:spPr>
        <p:txBody>
          <a:bodyPr>
            <a:normAutofit/>
          </a:bodyPr>
          <a:lstStyle/>
          <a:p>
            <a:r>
              <a:rPr lang="en-US" sz="3200" dirty="0"/>
              <a:t>Number of shell elements in the deck between girders or in the web between flanges</a:t>
            </a:r>
          </a:p>
          <a:p>
            <a:r>
              <a:rPr lang="en-US" sz="3200" dirty="0"/>
              <a:t>Target aspect ratio for shell elements</a:t>
            </a:r>
          </a:p>
          <a:p>
            <a:r>
              <a:rPr lang="en-US" sz="3200" dirty="0"/>
              <a:t>Found on Superstructure Definition: Analysis tab</a:t>
            </a:r>
          </a:p>
          <a:p>
            <a:pPr lvl="0"/>
            <a:endParaRPr lang="en-US" sz="3200" dirty="0"/>
          </a:p>
          <a:p>
            <a:pPr marL="0" indent="0">
              <a:buNone/>
            </a:pPr>
            <a:endParaRPr lang="en-US" sz="3200" dirty="0"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B3893-F809-4E7B-BB80-D980E0F1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C:\Users\KKENNE~1\AppData\Local\Temp\3\SNAGHTMLd1bc62f.PNG">
            <a:extLst>
              <a:ext uri="{FF2B5EF4-FFF2-40B4-BE49-F238E27FC236}">
                <a16:creationId xmlns:a16="http://schemas.microsoft.com/office/drawing/2014/main" id="{E3CEAB6E-52BD-42BF-9A84-DC106FC88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469" y="1374316"/>
            <a:ext cx="5301874" cy="393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384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3C3A-1DCE-4B50-8584-EFC3C127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Live Loading Increments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F904-525C-4DE0-9288-E9A3691B8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438729"/>
            <a:ext cx="4892884" cy="4318024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Vehicle increment for longitudinal loading</a:t>
            </a:r>
          </a:p>
          <a:p>
            <a:pPr lvl="0"/>
            <a:r>
              <a:rPr lang="en-US" sz="3200" dirty="0"/>
              <a:t>Vehicle increment in lane and lane increment for transverse loading</a:t>
            </a:r>
          </a:p>
          <a:p>
            <a:r>
              <a:rPr lang="en-US" sz="3200" dirty="0"/>
              <a:t>Found on Superstructure Definition: Analysis tab</a:t>
            </a:r>
          </a:p>
          <a:p>
            <a:pPr lvl="0"/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lvl="0"/>
            <a:endParaRPr lang="en-US" sz="3200" dirty="0"/>
          </a:p>
          <a:p>
            <a:pPr marL="0" indent="0">
              <a:buNone/>
            </a:pPr>
            <a:endParaRPr lang="en-US" sz="3200" dirty="0"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B3893-F809-4E7B-BB80-D980E0F1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 descr="C:\Users\KKENNE~1\AppData\Local\Temp\3\SNAGHTMLd1dd1de.PNG">
            <a:extLst>
              <a:ext uri="{FF2B5EF4-FFF2-40B4-BE49-F238E27FC236}">
                <a16:creationId xmlns:a16="http://schemas.microsoft.com/office/drawing/2014/main" id="{BD20BE8A-AC01-4741-9CE7-CA57846A8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75" y="1438729"/>
            <a:ext cx="5963645" cy="252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3C3A-1DCE-4B50-8584-EFC3C127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Analysis Output Selections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F904-525C-4DE0-9288-E9A3691B8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438729"/>
            <a:ext cx="5350371" cy="4318024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Choose a local folder as the Analysis Output Folder. Writing analysis output to a network folder will degrade the performance of the analysis.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000" dirty="0"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B3893-F809-4E7B-BB80-D980E0F1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6" name="Picture 4" descr="C:\Users\KKENNE~1\AppData\Local\Temp\3\SNAGHTMLd3da0df.PNG">
            <a:extLst>
              <a:ext uri="{FF2B5EF4-FFF2-40B4-BE49-F238E27FC236}">
                <a16:creationId xmlns:a16="http://schemas.microsoft.com/office/drawing/2014/main" id="{D3ACB34F-76B3-406B-8BB1-E9A160499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834" y="1522339"/>
            <a:ext cx="5810899" cy="373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270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C:\Users\KKENNE~1\AppData\Local\Temp\3\SNAGHTMLd9cea4e.PNG">
            <a:extLst>
              <a:ext uri="{FF2B5EF4-FFF2-40B4-BE49-F238E27FC236}">
                <a16:creationId xmlns:a16="http://schemas.microsoft.com/office/drawing/2014/main" id="{3C942E05-BC5E-40EA-A9DE-711D882E5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403" y="1248878"/>
            <a:ext cx="5171962" cy="431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813C3A-1DCE-4B50-8584-EFC3C127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Analysis Output Selections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F904-525C-4DE0-9288-E9A3691B8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438729"/>
            <a:ext cx="5307841" cy="4318024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Select only the necessary analysis output for the analysis. Disk operations are expensive from the analysis performance perspective.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000" dirty="0"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B3893-F809-4E7B-BB80-D980E0F1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130" name="Picture 10" descr="C:\Users\KKENNE~1\AppData\Local\Temp\3\SNAGHTMLd4d35d3.PNG">
            <a:extLst>
              <a:ext uri="{FF2B5EF4-FFF2-40B4-BE49-F238E27FC236}">
                <a16:creationId xmlns:a16="http://schemas.microsoft.com/office/drawing/2014/main" id="{A8080969-8711-44D8-A67C-8AE722221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7" y="4569870"/>
            <a:ext cx="6182722" cy="150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79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3C3A-1DCE-4B50-8584-EFC3C127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Tips for Successful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F904-525C-4DE0-9288-E9A3691B8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438729"/>
            <a:ext cx="10861197" cy="4318024"/>
          </a:xfrm>
        </p:spPr>
        <p:txBody>
          <a:bodyPr>
            <a:normAutofit/>
          </a:bodyPr>
          <a:lstStyle/>
          <a:p>
            <a:r>
              <a:rPr lang="en-US" sz="3200" dirty="0"/>
              <a:t>Fine tune the model while running the DL only</a:t>
            </a:r>
          </a:p>
          <a:p>
            <a:pPr marL="0" indent="0">
              <a:buNone/>
            </a:pPr>
            <a:endParaRPr lang="en-US" sz="3200" dirty="0"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B3893-F809-4E7B-BB80-D980E0F1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 descr="C:\Users\KKENNE~1\AppData\Local\Temp\3\SNAGHTMLf44a73c.PNG">
            <a:extLst>
              <a:ext uri="{FF2B5EF4-FFF2-40B4-BE49-F238E27FC236}">
                <a16:creationId xmlns:a16="http://schemas.microsoft.com/office/drawing/2014/main" id="{366D27F4-65A7-4856-940A-D357F7F1F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26" y="2169517"/>
            <a:ext cx="11112958" cy="314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827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3369</TotalTime>
  <Words>620</Words>
  <Application>Microsoft Office PowerPoint</Application>
  <PresentationFormat>Widescreen</PresentationFormat>
  <Paragraphs>167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Wingdings 3</vt:lpstr>
      <vt:lpstr>Ion Boardroom</vt:lpstr>
      <vt:lpstr>AASHTOWare Bridge Design &amp; Rating (BrDR) 3D FEM Analysis Troubleshooting  </vt:lpstr>
      <vt:lpstr>BrDR 3D FEM Analysis Troubleshooting</vt:lpstr>
      <vt:lpstr>Hardware Recommendations</vt:lpstr>
      <vt:lpstr>Factors that Influence 3D Analysis Speed</vt:lpstr>
      <vt:lpstr>Number of Degrees of Freedom</vt:lpstr>
      <vt:lpstr>Live Loading Increments</vt:lpstr>
      <vt:lpstr>Analysis Output Selections</vt:lpstr>
      <vt:lpstr>Analysis Output Selections</vt:lpstr>
      <vt:lpstr>Tips for Successful Analysis</vt:lpstr>
      <vt:lpstr>Tips for Successful Analysis</vt:lpstr>
      <vt:lpstr>Tips for Successful Analysis</vt:lpstr>
      <vt:lpstr>Tips for Successful Analysis</vt:lpstr>
      <vt:lpstr>Tips for Successful Analysis</vt:lpstr>
      <vt:lpstr>Troubleshoot Non-Zero Moments at End Supports</vt:lpstr>
      <vt:lpstr>Troubleshoot Different Number of Nodes</vt:lpstr>
      <vt:lpstr>Troubleshoot Different Number of Nodes</vt:lpstr>
      <vt:lpstr>Troubleshoot Different Number of Nodes</vt:lpstr>
      <vt:lpstr>Troubleshoot Different Number of Nodes</vt:lpstr>
      <vt:lpstr>Troubleshoot Different Number of Nodes</vt:lpstr>
      <vt:lpstr>Troubleshoot Different Number of Nodes</vt:lpstr>
      <vt:lpstr>Troubleshoot Different Number of Nodes</vt:lpstr>
      <vt:lpstr>Troubleshoot Different Number of Nodes</vt:lpstr>
      <vt:lpstr>Troubleshoot Different Number of Nodes</vt:lpstr>
      <vt:lpstr>Troubleshoot Different Number of Nodes</vt:lpstr>
      <vt:lpstr>Troubleshoot Different Number of Nodes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Kennelly, Krisha</dc:creator>
  <cp:lastModifiedBy>Kennelly, Krisha</cp:lastModifiedBy>
  <cp:revision>196</cp:revision>
  <dcterms:created xsi:type="dcterms:W3CDTF">2018-12-16T23:53:02Z</dcterms:created>
  <dcterms:modified xsi:type="dcterms:W3CDTF">2019-07-26T17:42:23Z</dcterms:modified>
  <cp:contentStatus/>
</cp:coreProperties>
</file>