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handoutMasterIdLst>
    <p:handoutMasterId r:id="rId68"/>
  </p:handoutMasterIdLst>
  <p:sldIdLst>
    <p:sldId id="256" r:id="rId3"/>
    <p:sldId id="257" r:id="rId4"/>
    <p:sldId id="301" r:id="rId5"/>
    <p:sldId id="325" r:id="rId6"/>
    <p:sldId id="326" r:id="rId7"/>
    <p:sldId id="311" r:id="rId8"/>
    <p:sldId id="359" r:id="rId9"/>
    <p:sldId id="371" r:id="rId10"/>
    <p:sldId id="324" r:id="rId11"/>
    <p:sldId id="312" r:id="rId12"/>
    <p:sldId id="358" r:id="rId13"/>
    <p:sldId id="302" r:id="rId14"/>
    <p:sldId id="314" r:id="rId15"/>
    <p:sldId id="318" r:id="rId16"/>
    <p:sldId id="332" r:id="rId17"/>
    <p:sldId id="331" r:id="rId18"/>
    <p:sldId id="304" r:id="rId19"/>
    <p:sldId id="320" r:id="rId20"/>
    <p:sldId id="345" r:id="rId21"/>
    <p:sldId id="346" r:id="rId22"/>
    <p:sldId id="321" r:id="rId23"/>
    <p:sldId id="322" r:id="rId24"/>
    <p:sldId id="347" r:id="rId25"/>
    <p:sldId id="348" r:id="rId26"/>
    <p:sldId id="349" r:id="rId27"/>
    <p:sldId id="350" r:id="rId28"/>
    <p:sldId id="351" r:id="rId29"/>
    <p:sldId id="352" r:id="rId30"/>
    <p:sldId id="353" r:id="rId31"/>
    <p:sldId id="317" r:id="rId32"/>
    <p:sldId id="369" r:id="rId33"/>
    <p:sldId id="330" r:id="rId34"/>
    <p:sldId id="327" r:id="rId35"/>
    <p:sldId id="328" r:id="rId36"/>
    <p:sldId id="329" r:id="rId37"/>
    <p:sldId id="303" r:id="rId38"/>
    <p:sldId id="316" r:id="rId39"/>
    <p:sldId id="357" r:id="rId40"/>
    <p:sldId id="337" r:id="rId41"/>
    <p:sldId id="338" r:id="rId42"/>
    <p:sldId id="339" r:id="rId43"/>
    <p:sldId id="341" r:id="rId44"/>
    <p:sldId id="342" r:id="rId45"/>
    <p:sldId id="354" r:id="rId46"/>
    <p:sldId id="372" r:id="rId47"/>
    <p:sldId id="333" r:id="rId48"/>
    <p:sldId id="334" r:id="rId49"/>
    <p:sldId id="364" r:id="rId50"/>
    <p:sldId id="365" r:id="rId51"/>
    <p:sldId id="361" r:id="rId52"/>
    <p:sldId id="335" r:id="rId53"/>
    <p:sldId id="360" r:id="rId54"/>
    <p:sldId id="362" r:id="rId55"/>
    <p:sldId id="363" r:id="rId56"/>
    <p:sldId id="355" r:id="rId57"/>
    <p:sldId id="356" r:id="rId58"/>
    <p:sldId id="305" r:id="rId59"/>
    <p:sldId id="306" r:id="rId60"/>
    <p:sldId id="373" r:id="rId61"/>
    <p:sldId id="374" r:id="rId62"/>
    <p:sldId id="307" r:id="rId63"/>
    <p:sldId id="370" r:id="rId64"/>
    <p:sldId id="366" r:id="rId65"/>
    <p:sldId id="367" r:id="rId66"/>
  </p:sldIdLst>
  <p:sldSz cx="9144000" cy="6858000" type="screen4x3"/>
  <p:notesSz cx="7023100" cy="9309100"/>
  <p:custShowLst>
    <p:custShow name="Custom Show 1" id="0">
      <p:sldLst>
        <p:sld r:id="rId3"/>
        <p:sld r:id="rId4"/>
        <p:sld r:id="rId5"/>
        <p:sld r:id="rId6"/>
        <p:sld r:id="rId7"/>
        <p:sld r:id="rId8"/>
        <p:sld r:id="rId9"/>
        <p:sld r:id="rId10"/>
        <p:sld r:id="rId11"/>
        <p:sld r:id="rId12"/>
        <p:sld r:id="rId13"/>
        <p:sld r:id="rId14"/>
        <p:sld r:id="rId15"/>
        <p:sld r:id="rId16"/>
        <p:sld r:id="rId17"/>
        <p:sld r:id="rId18"/>
        <p:sld r:id="rId19"/>
        <p:sld r:id="rId2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0"/>
        <p:sld r:id="rId61"/>
        <p:sld r:id="rId62"/>
        <p:sld r:id="rId63"/>
        <p:sld r:id="rId64"/>
        <p:sld r:id="rId65"/>
        <p:sld r:id="rId6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0788" autoAdjust="0"/>
  </p:normalViewPr>
  <p:slideViewPr>
    <p:cSldViewPr>
      <p:cViewPr varScale="1">
        <p:scale>
          <a:sx n="120" d="100"/>
          <a:sy n="120" d="100"/>
        </p:scale>
        <p:origin x="9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2" d="100"/>
          <a:sy n="102" d="100"/>
        </p:scale>
        <p:origin x="-3510" y="-8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043137" cy="466081"/>
          </a:xfrm>
          <a:prstGeom prst="rect">
            <a:avLst/>
          </a:prstGeom>
        </p:spPr>
        <p:txBody>
          <a:bodyPr vert="horz" lIns="89716" tIns="44858" rIns="89716" bIns="44858" rtlCol="0"/>
          <a:lstStyle>
            <a:lvl1pPr algn="l">
              <a:defRPr sz="1200"/>
            </a:lvl1pPr>
          </a:lstStyle>
          <a:p>
            <a:endParaRPr lang="en-US"/>
          </a:p>
        </p:txBody>
      </p:sp>
      <p:sp>
        <p:nvSpPr>
          <p:cNvPr id="3" name="Date Placeholder 2"/>
          <p:cNvSpPr>
            <a:spLocks noGrp="1"/>
          </p:cNvSpPr>
          <p:nvPr>
            <p:ph type="dt" sz="quarter" idx="1"/>
          </p:nvPr>
        </p:nvSpPr>
        <p:spPr>
          <a:xfrm>
            <a:off x="3978414" y="4"/>
            <a:ext cx="3043137" cy="466081"/>
          </a:xfrm>
          <a:prstGeom prst="rect">
            <a:avLst/>
          </a:prstGeom>
        </p:spPr>
        <p:txBody>
          <a:bodyPr vert="horz" lIns="89716" tIns="44858" rIns="89716" bIns="44858" rtlCol="0"/>
          <a:lstStyle>
            <a:lvl1pPr algn="r">
              <a:defRPr sz="1200"/>
            </a:lvl1pPr>
          </a:lstStyle>
          <a:p>
            <a:fld id="{29D930E7-BB13-4E40-B0CB-1541F9883193}" type="datetime1">
              <a:rPr lang="en-US" smtClean="0"/>
              <a:t>7/26/2019</a:t>
            </a:fld>
            <a:endParaRPr lang="en-US"/>
          </a:p>
        </p:txBody>
      </p:sp>
      <p:sp>
        <p:nvSpPr>
          <p:cNvPr id="4" name="Footer Placeholder 3"/>
          <p:cNvSpPr>
            <a:spLocks noGrp="1"/>
          </p:cNvSpPr>
          <p:nvPr>
            <p:ph type="ftr" sz="quarter" idx="2"/>
          </p:nvPr>
        </p:nvSpPr>
        <p:spPr>
          <a:xfrm>
            <a:off x="4" y="8841460"/>
            <a:ext cx="3043137" cy="466081"/>
          </a:xfrm>
          <a:prstGeom prst="rect">
            <a:avLst/>
          </a:prstGeom>
        </p:spPr>
        <p:txBody>
          <a:bodyPr vert="horz" lIns="89716" tIns="44858" rIns="89716" bIns="44858" rtlCol="0" anchor="b"/>
          <a:lstStyle>
            <a:lvl1pPr algn="l">
              <a:defRPr sz="1200"/>
            </a:lvl1pPr>
          </a:lstStyle>
          <a:p>
            <a:r>
              <a:rPr lang="en-US"/>
              <a:t>BrR User Group_RC Culverts(073119mas)</a:t>
            </a:r>
          </a:p>
        </p:txBody>
      </p:sp>
      <p:sp>
        <p:nvSpPr>
          <p:cNvPr id="5" name="Slide Number Placeholder 4"/>
          <p:cNvSpPr>
            <a:spLocks noGrp="1"/>
          </p:cNvSpPr>
          <p:nvPr>
            <p:ph type="sldNum" sz="quarter" idx="3"/>
          </p:nvPr>
        </p:nvSpPr>
        <p:spPr>
          <a:xfrm>
            <a:off x="3978414" y="8841460"/>
            <a:ext cx="3043137" cy="466081"/>
          </a:xfrm>
          <a:prstGeom prst="rect">
            <a:avLst/>
          </a:prstGeom>
        </p:spPr>
        <p:txBody>
          <a:bodyPr vert="horz" lIns="89716" tIns="44858" rIns="89716" bIns="44858" rtlCol="0" anchor="b"/>
          <a:lstStyle>
            <a:lvl1pPr algn="r">
              <a:defRPr sz="1200"/>
            </a:lvl1pPr>
          </a:lstStyle>
          <a:p>
            <a:fld id="{9C5B1385-66FC-4ADE-B1F2-9FEBAE756F14}" type="slidenum">
              <a:rPr lang="en-US" smtClean="0"/>
              <a:pPr/>
              <a:t>‹#›</a:t>
            </a:fld>
            <a:endParaRPr lang="en-US"/>
          </a:p>
        </p:txBody>
      </p:sp>
    </p:spTree>
    <p:extLst>
      <p:ext uri="{BB962C8B-B14F-4D97-AF65-F5344CB8AC3E}">
        <p14:creationId xmlns:p14="http://schemas.microsoft.com/office/powerpoint/2010/main" val="29563552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343" cy="465455"/>
          </a:xfrm>
          <a:prstGeom prst="rect">
            <a:avLst/>
          </a:prstGeom>
        </p:spPr>
        <p:txBody>
          <a:bodyPr vert="horz" lIns="93274" tIns="46636" rIns="93274" bIns="46636" rtlCol="0"/>
          <a:lstStyle>
            <a:lvl1pPr algn="l">
              <a:defRPr sz="1200"/>
            </a:lvl1pPr>
          </a:lstStyle>
          <a:p>
            <a:endParaRPr lang="en-US"/>
          </a:p>
        </p:txBody>
      </p:sp>
      <p:sp>
        <p:nvSpPr>
          <p:cNvPr id="3" name="Date Placeholder 2"/>
          <p:cNvSpPr>
            <a:spLocks noGrp="1"/>
          </p:cNvSpPr>
          <p:nvPr>
            <p:ph type="dt" idx="1"/>
          </p:nvPr>
        </p:nvSpPr>
        <p:spPr>
          <a:xfrm>
            <a:off x="3978136" y="0"/>
            <a:ext cx="3043343" cy="465455"/>
          </a:xfrm>
          <a:prstGeom prst="rect">
            <a:avLst/>
          </a:prstGeom>
        </p:spPr>
        <p:txBody>
          <a:bodyPr vert="horz" lIns="93274" tIns="46636" rIns="93274" bIns="46636" rtlCol="0"/>
          <a:lstStyle>
            <a:lvl1pPr algn="r">
              <a:defRPr sz="1200"/>
            </a:lvl1pPr>
          </a:lstStyle>
          <a:p>
            <a:fld id="{864285F6-EBC5-479E-8DC1-C55F84B1B62B}" type="datetime1">
              <a:rPr lang="en-US" smtClean="0"/>
              <a:t>7/26/2019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74" tIns="46636" rIns="93274" bIns="46636" rtlCol="0" anchor="ctr"/>
          <a:lstStyle/>
          <a:p>
            <a:endParaRPr lang="en-US"/>
          </a:p>
        </p:txBody>
      </p:sp>
      <p:sp>
        <p:nvSpPr>
          <p:cNvPr id="5" name="Notes Placeholder 4"/>
          <p:cNvSpPr>
            <a:spLocks noGrp="1"/>
          </p:cNvSpPr>
          <p:nvPr>
            <p:ph type="body" sz="quarter" idx="3"/>
          </p:nvPr>
        </p:nvSpPr>
        <p:spPr>
          <a:xfrm>
            <a:off x="702311" y="4421827"/>
            <a:ext cx="5618480" cy="4189095"/>
          </a:xfrm>
          <a:prstGeom prst="rect">
            <a:avLst/>
          </a:prstGeom>
        </p:spPr>
        <p:txBody>
          <a:bodyPr vert="horz" lIns="93274" tIns="46636" rIns="93274" bIns="466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33"/>
            <a:ext cx="3043343" cy="465455"/>
          </a:xfrm>
          <a:prstGeom prst="rect">
            <a:avLst/>
          </a:prstGeom>
        </p:spPr>
        <p:txBody>
          <a:bodyPr vert="horz" lIns="93274" tIns="46636" rIns="93274" bIns="46636" rtlCol="0" anchor="b"/>
          <a:lstStyle>
            <a:lvl1pPr algn="l">
              <a:defRPr sz="1200"/>
            </a:lvl1pPr>
          </a:lstStyle>
          <a:p>
            <a:r>
              <a:rPr lang="en-US"/>
              <a:t>BrR User Group_RC Culverts(073119mas)</a:t>
            </a:r>
          </a:p>
        </p:txBody>
      </p:sp>
      <p:sp>
        <p:nvSpPr>
          <p:cNvPr id="7" name="Slide Number Placeholder 6"/>
          <p:cNvSpPr>
            <a:spLocks noGrp="1"/>
          </p:cNvSpPr>
          <p:nvPr>
            <p:ph type="sldNum" sz="quarter" idx="5"/>
          </p:nvPr>
        </p:nvSpPr>
        <p:spPr>
          <a:xfrm>
            <a:off x="3978136" y="8842033"/>
            <a:ext cx="3043343" cy="465455"/>
          </a:xfrm>
          <a:prstGeom prst="rect">
            <a:avLst/>
          </a:prstGeom>
        </p:spPr>
        <p:txBody>
          <a:bodyPr vert="horz" lIns="93274" tIns="46636" rIns="93274" bIns="46636" rtlCol="0" anchor="b"/>
          <a:lstStyle>
            <a:lvl1pPr algn="r">
              <a:defRPr sz="1200"/>
            </a:lvl1pPr>
          </a:lstStyle>
          <a:p>
            <a:fld id="{1E5D16E5-0332-4F51-8265-88DDA6DE7989}" type="slidenum">
              <a:rPr lang="en-US" smtClean="0"/>
              <a:pPr/>
              <a:t>‹#›</a:t>
            </a:fld>
            <a:endParaRPr lang="en-US"/>
          </a:p>
        </p:txBody>
      </p:sp>
    </p:spTree>
    <p:extLst>
      <p:ext uri="{BB962C8B-B14F-4D97-AF65-F5344CB8AC3E}">
        <p14:creationId xmlns:p14="http://schemas.microsoft.com/office/powerpoint/2010/main" val="5048176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California was not able to obtain realistic calculated ratings for our RC Box Culverts. Our efforts toward rating the culverts are presented.</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a:t>
            </a:fld>
            <a:endParaRPr lang="en-US"/>
          </a:p>
        </p:txBody>
      </p:sp>
      <p:sp>
        <p:nvSpPr>
          <p:cNvPr id="5" name="Footer Placeholder 4">
            <a:extLst>
              <a:ext uri="{FF2B5EF4-FFF2-40B4-BE49-F238E27FC236}">
                <a16:creationId xmlns:a16="http://schemas.microsoft.com/office/drawing/2014/main" id="{DF965FAD-2D00-42C0-9ADC-EDF7E60504C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074BB203-A7CA-454E-B52D-45155B5F10A6}"/>
              </a:ext>
            </a:extLst>
          </p:cNvPr>
          <p:cNvSpPr>
            <a:spLocks noGrp="1"/>
          </p:cNvSpPr>
          <p:nvPr>
            <p:ph type="dt" idx="1"/>
          </p:nvPr>
        </p:nvSpPr>
        <p:spPr/>
        <p:txBody>
          <a:bodyPr/>
          <a:lstStyle/>
          <a:p>
            <a:fld id="{884E1063-5420-4410-A062-8C8C4643A9E3}" type="datetime1">
              <a:rPr lang="en-US" smtClean="0"/>
              <a:t>7/26/2019</a:t>
            </a:fld>
            <a:endParaRPr lang="en-US"/>
          </a:p>
        </p:txBody>
      </p:sp>
    </p:spTree>
    <p:extLst>
      <p:ext uri="{BB962C8B-B14F-4D97-AF65-F5344CB8AC3E}">
        <p14:creationId xmlns:p14="http://schemas.microsoft.com/office/powerpoint/2010/main" val="358512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 rebar variations:</a:t>
            </a:r>
          </a:p>
          <a:p>
            <a:r>
              <a:rPr lang="en-US" dirty="0"/>
              <a:t>1948 – 1975 a truss bar was used. The top “c” bar only extended to the middle of exterior cells; except that after 1952 it was made full length if the slab was built at grade. Live load from the adjacent span creates negative moment in the deck slab. Pinned exterior wall corners. Pinned interior wall ends.</a:t>
            </a:r>
          </a:p>
          <a:p>
            <a:pPr defTabSz="914317">
              <a:defRPr/>
            </a:pPr>
            <a:r>
              <a:rPr lang="en-US" dirty="0"/>
              <a:t>1924 – 1944 Short and long negative moment steel over interior walls. Pinned exterior wall corners. Pinned interior wall ends.</a:t>
            </a:r>
          </a:p>
          <a:p>
            <a:endParaRPr lang="en-US" dirty="0"/>
          </a:p>
        </p:txBody>
      </p:sp>
      <p:sp>
        <p:nvSpPr>
          <p:cNvPr id="4" name="Date Placeholder 3"/>
          <p:cNvSpPr>
            <a:spLocks noGrp="1"/>
          </p:cNvSpPr>
          <p:nvPr>
            <p:ph type="dt" idx="1"/>
          </p:nvPr>
        </p:nvSpPr>
        <p:spPr/>
        <p:txBody>
          <a:bodyPr/>
          <a:lstStyle/>
          <a:p>
            <a:fld id="{864285F6-EBC5-479E-8DC1-C55F84B1B62B}" type="datetime1">
              <a:rPr lang="en-US" smtClean="0"/>
              <a:t>7/26/2019</a:t>
            </a:fld>
            <a:endParaRPr lang="en-US"/>
          </a:p>
        </p:txBody>
      </p:sp>
      <p:sp>
        <p:nvSpPr>
          <p:cNvPr id="5" name="Footer Placeholder 4"/>
          <p:cNvSpPr>
            <a:spLocks noGrp="1"/>
          </p:cNvSpPr>
          <p:nvPr>
            <p:ph type="ftr" sz="quarter" idx="4"/>
          </p:nvPr>
        </p:nvSpPr>
        <p:spPr/>
        <p:txBody>
          <a:bodyPr/>
          <a:lstStyle/>
          <a:p>
            <a:r>
              <a:rPr lang="en-US"/>
              <a:t>BrR User Group_RC Culverts(073119mas)</a:t>
            </a:r>
          </a:p>
        </p:txBody>
      </p:sp>
      <p:sp>
        <p:nvSpPr>
          <p:cNvPr id="6" name="Slide Number Placeholder 5"/>
          <p:cNvSpPr>
            <a:spLocks noGrp="1"/>
          </p:cNvSpPr>
          <p:nvPr>
            <p:ph type="sldNum" sz="quarter" idx="5"/>
          </p:nvPr>
        </p:nvSpPr>
        <p:spPr/>
        <p:txBody>
          <a:bodyPr/>
          <a:lstStyle/>
          <a:p>
            <a:fld id="{1E5D16E5-0332-4F51-8265-88DDA6DE7989}" type="slidenum">
              <a:rPr lang="en-US" smtClean="0"/>
              <a:pPr/>
              <a:t>10</a:t>
            </a:fld>
            <a:endParaRPr lang="en-US"/>
          </a:p>
        </p:txBody>
      </p:sp>
    </p:spTree>
    <p:extLst>
      <p:ext uri="{BB962C8B-B14F-4D97-AF65-F5344CB8AC3E}">
        <p14:creationId xmlns:p14="http://schemas.microsoft.com/office/powerpoint/2010/main" val="126177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corners are pinned for short spans (less than 6’ - 8’) for all years. Longer spans for years 1924-1933 are also pinned. In longer spans after 1948 the single cell reinforcement is for rigid corners. Special upward and downward facing C-shaped and Trussed C-shaped bars were used from 1948-1952. From 1966-2010 the reinforcement is similar to that for the exterior wall/slab details of a 2-cell box. </a:t>
            </a:r>
          </a:p>
        </p:txBody>
      </p:sp>
      <p:sp>
        <p:nvSpPr>
          <p:cNvPr id="4" name="Date Placeholder 3"/>
          <p:cNvSpPr>
            <a:spLocks noGrp="1"/>
          </p:cNvSpPr>
          <p:nvPr>
            <p:ph type="dt" idx="1"/>
          </p:nvPr>
        </p:nvSpPr>
        <p:spPr/>
        <p:txBody>
          <a:bodyPr/>
          <a:lstStyle/>
          <a:p>
            <a:fld id="{864285F6-EBC5-479E-8DC1-C55F84B1B62B}" type="datetime1">
              <a:rPr lang="en-US" smtClean="0"/>
              <a:t>7/26/2019</a:t>
            </a:fld>
            <a:endParaRPr lang="en-US"/>
          </a:p>
        </p:txBody>
      </p:sp>
      <p:sp>
        <p:nvSpPr>
          <p:cNvPr id="5" name="Footer Placeholder 4"/>
          <p:cNvSpPr>
            <a:spLocks noGrp="1"/>
          </p:cNvSpPr>
          <p:nvPr>
            <p:ph type="ftr" sz="quarter" idx="4"/>
          </p:nvPr>
        </p:nvSpPr>
        <p:spPr/>
        <p:txBody>
          <a:bodyPr/>
          <a:lstStyle/>
          <a:p>
            <a:r>
              <a:rPr lang="en-US"/>
              <a:t>BrR User Group_RC Culverts(073119mas)</a:t>
            </a:r>
          </a:p>
        </p:txBody>
      </p:sp>
      <p:sp>
        <p:nvSpPr>
          <p:cNvPr id="6" name="Slide Number Placeholder 5"/>
          <p:cNvSpPr>
            <a:spLocks noGrp="1"/>
          </p:cNvSpPr>
          <p:nvPr>
            <p:ph type="sldNum" sz="quarter" idx="5"/>
          </p:nvPr>
        </p:nvSpPr>
        <p:spPr/>
        <p:txBody>
          <a:bodyPr/>
          <a:lstStyle/>
          <a:p>
            <a:fld id="{1E5D16E5-0332-4F51-8265-88DDA6DE7989}" type="slidenum">
              <a:rPr lang="en-US" smtClean="0"/>
              <a:pPr/>
              <a:t>11</a:t>
            </a:fld>
            <a:endParaRPr lang="en-US"/>
          </a:p>
        </p:txBody>
      </p:sp>
    </p:spTree>
    <p:extLst>
      <p:ext uri="{BB962C8B-B14F-4D97-AF65-F5344CB8AC3E}">
        <p14:creationId xmlns:p14="http://schemas.microsoft.com/office/powerpoint/2010/main" val="1695772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made serious efforts to rate our culverts using </a:t>
            </a:r>
            <a:r>
              <a:rPr lang="en-US" dirty="0" err="1"/>
              <a:t>BrR</a:t>
            </a:r>
            <a:r>
              <a:rPr lang="en-US" dirty="0"/>
              <a:t>. We investigated the loading and materials parameters. Then we began rating Standard Plan culverts representative of our bridge inventory. We got low Rating Factors.</a:t>
            </a:r>
          </a:p>
          <a:p>
            <a:r>
              <a:rPr lang="en-US" dirty="0"/>
              <a:t>The NCHRP 15-54 culvert study was initiated to address issues that many states were encountering. We contributed our initial study models (about 190); and then created about 220 more models specifically for the NCHRP study representing the range of design years, culvert sizes, and rebar details for our bridge inventory.</a:t>
            </a:r>
          </a:p>
          <a:p>
            <a:r>
              <a:rPr lang="en-US" dirty="0"/>
              <a:t>Our rating efforts are on HOLD pending the results of the NCHRP 15-54 study.</a:t>
            </a:r>
          </a:p>
          <a:p>
            <a:r>
              <a:rPr lang="en-US" dirty="0"/>
              <a:t>Our current efforts are focused on collecting information for our 3000 RC Box Culvert Bridges, so we will be able to analyze them when a workable rating procedure is developed.</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12</a:t>
            </a:fld>
            <a:endParaRPr lang="en-US"/>
          </a:p>
        </p:txBody>
      </p:sp>
      <p:sp>
        <p:nvSpPr>
          <p:cNvPr id="5" name="Footer Placeholder 4">
            <a:extLst>
              <a:ext uri="{FF2B5EF4-FFF2-40B4-BE49-F238E27FC236}">
                <a16:creationId xmlns:a16="http://schemas.microsoft.com/office/drawing/2014/main" id="{B06625E5-955F-4807-B13F-521223E6F91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693D4887-7B0B-434C-9FCD-55AB6426B940}"/>
              </a:ext>
            </a:extLst>
          </p:cNvPr>
          <p:cNvSpPr>
            <a:spLocks noGrp="1"/>
          </p:cNvSpPr>
          <p:nvPr>
            <p:ph type="dt" idx="1"/>
          </p:nvPr>
        </p:nvSpPr>
        <p:spPr/>
        <p:txBody>
          <a:bodyPr/>
          <a:lstStyle/>
          <a:p>
            <a:fld id="{88BCF4B1-95E5-4626-A9CF-237B52423D1B}" type="datetime1">
              <a:rPr lang="en-US" smtClean="0"/>
              <a:t>7/26/2019</a:t>
            </a:fld>
            <a:endParaRPr lang="en-US"/>
          </a:p>
        </p:txBody>
      </p:sp>
    </p:spTree>
    <p:extLst>
      <p:ext uri="{BB962C8B-B14F-4D97-AF65-F5344CB8AC3E}">
        <p14:creationId xmlns:p14="http://schemas.microsoft.com/office/powerpoint/2010/main" val="1145095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efforts to rate the Standard Plans were not successful, since the calculated rating factors came out low for legal trucks; and our typical culverts do not show signs of distress from legal trucks.</a:t>
            </a:r>
          </a:p>
          <a:p>
            <a:r>
              <a:rPr lang="en-US" dirty="0"/>
              <a:t>It is pointless to try to analyze “special design culverts” when the parameters are not clear for rating standard designs.</a:t>
            </a:r>
          </a:p>
          <a:p>
            <a:r>
              <a:rPr lang="en-US" dirty="0"/>
              <a:t>It has become clear that a modified Assigned Rating process will be needed to rate most of our culverts. We simply do not have enough information to do a full calculated rating for most of our culverts.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13</a:t>
            </a:fld>
            <a:endParaRPr lang="en-US"/>
          </a:p>
        </p:txBody>
      </p:sp>
      <p:sp>
        <p:nvSpPr>
          <p:cNvPr id="5" name="Footer Placeholder 4">
            <a:extLst>
              <a:ext uri="{FF2B5EF4-FFF2-40B4-BE49-F238E27FC236}">
                <a16:creationId xmlns:a16="http://schemas.microsoft.com/office/drawing/2014/main" id="{94F53AAA-677B-42C0-99A2-ADB6B474A51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72EEA93-8552-4830-902E-66511FD1C430}"/>
              </a:ext>
            </a:extLst>
          </p:cNvPr>
          <p:cNvSpPr>
            <a:spLocks noGrp="1"/>
          </p:cNvSpPr>
          <p:nvPr>
            <p:ph type="dt" idx="1"/>
          </p:nvPr>
        </p:nvSpPr>
        <p:spPr/>
        <p:txBody>
          <a:bodyPr/>
          <a:lstStyle/>
          <a:p>
            <a:fld id="{AAABF3D9-6E80-4435-84BC-EDA93662C075}" type="datetime1">
              <a:rPr lang="en-US" smtClean="0"/>
              <a:t>7/26/2019</a:t>
            </a:fld>
            <a:endParaRPr lang="en-US"/>
          </a:p>
        </p:txBody>
      </p:sp>
    </p:spTree>
    <p:extLst>
      <p:ext uri="{BB962C8B-B14F-4D97-AF65-F5344CB8AC3E}">
        <p14:creationId xmlns:p14="http://schemas.microsoft.com/office/powerpoint/2010/main" val="84792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Typical data page of our Standard Plans. 1966 Double Box Culvert. Sketch of Typical Section and tables of dimensional and reinforcement data. A separate General Notes page gives the design parameters including Live Loading.</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14</a:t>
            </a:fld>
            <a:endParaRPr lang="en-US"/>
          </a:p>
        </p:txBody>
      </p:sp>
      <p:sp>
        <p:nvSpPr>
          <p:cNvPr id="5" name="Footer Placeholder 4">
            <a:extLst>
              <a:ext uri="{FF2B5EF4-FFF2-40B4-BE49-F238E27FC236}">
                <a16:creationId xmlns:a16="http://schemas.microsoft.com/office/drawing/2014/main" id="{1E2A1B2B-1ABF-4B0F-88DF-89E4570783FA}"/>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695E2F86-7535-4184-917F-80CBF26E0CC4}"/>
              </a:ext>
            </a:extLst>
          </p:cNvPr>
          <p:cNvSpPr>
            <a:spLocks noGrp="1"/>
          </p:cNvSpPr>
          <p:nvPr>
            <p:ph type="dt" idx="1"/>
          </p:nvPr>
        </p:nvSpPr>
        <p:spPr/>
        <p:txBody>
          <a:bodyPr/>
          <a:lstStyle/>
          <a:p>
            <a:fld id="{86C3E87B-2494-47C3-A610-858BF7CCA41F}" type="datetime1">
              <a:rPr lang="en-US" smtClean="0"/>
              <a:t>7/26/2019</a:t>
            </a:fld>
            <a:endParaRPr lang="en-US"/>
          </a:p>
        </p:txBody>
      </p:sp>
    </p:spTree>
    <p:extLst>
      <p:ext uri="{BB962C8B-B14F-4D97-AF65-F5344CB8AC3E}">
        <p14:creationId xmlns:p14="http://schemas.microsoft.com/office/powerpoint/2010/main" val="3844994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Typical Section: Slab and wall dimension designations, and reinforcement details with bar names.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15</a:t>
            </a:fld>
            <a:endParaRPr lang="en-US"/>
          </a:p>
        </p:txBody>
      </p:sp>
      <p:sp>
        <p:nvSpPr>
          <p:cNvPr id="5" name="Footer Placeholder 4">
            <a:extLst>
              <a:ext uri="{FF2B5EF4-FFF2-40B4-BE49-F238E27FC236}">
                <a16:creationId xmlns:a16="http://schemas.microsoft.com/office/drawing/2014/main" id="{B28BA899-CD9F-4AAB-A7AD-E35C3217ECBD}"/>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06EB656A-073F-4F6A-9EA6-0E4E5CE3F38A}"/>
              </a:ext>
            </a:extLst>
          </p:cNvPr>
          <p:cNvSpPr>
            <a:spLocks noGrp="1"/>
          </p:cNvSpPr>
          <p:nvPr>
            <p:ph type="dt" idx="1"/>
          </p:nvPr>
        </p:nvSpPr>
        <p:spPr/>
        <p:txBody>
          <a:bodyPr/>
          <a:lstStyle/>
          <a:p>
            <a:fld id="{A3DF7295-409C-4BA4-B8BC-2BD768BFBB81}" type="datetime1">
              <a:rPr lang="en-US" smtClean="0"/>
              <a:t>7/26/2019</a:t>
            </a:fld>
            <a:endParaRPr lang="en-US"/>
          </a:p>
        </p:txBody>
      </p:sp>
    </p:spTree>
    <p:extLst>
      <p:ext uri="{BB962C8B-B14F-4D97-AF65-F5344CB8AC3E}">
        <p14:creationId xmlns:p14="http://schemas.microsoft.com/office/powerpoint/2010/main" val="209883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Table of culvert details: For a given culvert design the Span, Height of opening, and the Maximum Fill designed for are presented in columns across the table. The Top Slab, Bottom Slab, Sidewall thicknesses and the rebar sizes and spacings for each given design are presented in rows down the table. </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16</a:t>
            </a:fld>
            <a:endParaRPr lang="en-US"/>
          </a:p>
        </p:txBody>
      </p:sp>
      <p:sp>
        <p:nvSpPr>
          <p:cNvPr id="5" name="Footer Placeholder 4">
            <a:extLst>
              <a:ext uri="{FF2B5EF4-FFF2-40B4-BE49-F238E27FC236}">
                <a16:creationId xmlns:a16="http://schemas.microsoft.com/office/drawing/2014/main" id="{DC818488-48D9-4B7C-9EDA-450B93B2D940}"/>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6CFD1718-236F-41CB-A11C-3B96FD9B068B}"/>
              </a:ext>
            </a:extLst>
          </p:cNvPr>
          <p:cNvSpPr>
            <a:spLocks noGrp="1"/>
          </p:cNvSpPr>
          <p:nvPr>
            <p:ph type="dt" idx="1"/>
          </p:nvPr>
        </p:nvSpPr>
        <p:spPr/>
        <p:txBody>
          <a:bodyPr/>
          <a:lstStyle/>
          <a:p>
            <a:fld id="{9F4B3902-131C-43EB-A33F-DA2AEA2DF5DD}" type="datetime1">
              <a:rPr lang="en-US" smtClean="0"/>
              <a:t>7/26/2019</a:t>
            </a:fld>
            <a:endParaRPr lang="en-US"/>
          </a:p>
        </p:txBody>
      </p:sp>
    </p:spTree>
    <p:extLst>
      <p:ext uri="{BB962C8B-B14F-4D97-AF65-F5344CB8AC3E}">
        <p14:creationId xmlns:p14="http://schemas.microsoft.com/office/powerpoint/2010/main" val="331182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suspect that most </a:t>
            </a:r>
            <a:r>
              <a:rPr lang="en-US" dirty="0" err="1"/>
              <a:t>BrR</a:t>
            </a:r>
            <a:r>
              <a:rPr lang="en-US" dirty="0"/>
              <a:t> users have modeled regular bridges, but probably not RC Box Culverts. The modeling process is similar. The details and the loads need to be determined and entered. The </a:t>
            </a:r>
            <a:r>
              <a:rPr lang="en-US" dirty="0" err="1"/>
              <a:t>BrR</a:t>
            </a:r>
            <a:r>
              <a:rPr lang="en-US" dirty="0"/>
              <a:t> Tree entry format is very much like that for a regular bridge. The relevant portions of the </a:t>
            </a:r>
            <a:r>
              <a:rPr lang="en-US" dirty="0" err="1"/>
              <a:t>BrR</a:t>
            </a:r>
            <a:r>
              <a:rPr lang="en-US" dirty="0"/>
              <a:t> Tree and input panels are addressed in the following 11 slides. (Slides 19 – 28 were skipped during the presentation to conserve time.) This is a BRIEF overview, and not a thorough lesson in creating a model. The slides are from an internal Caltrans training presentation, and reflect Caltrans modeling and naming convention; but they show the basic process of constructing a </a:t>
            </a:r>
            <a:r>
              <a:rPr lang="en-US" dirty="0" err="1"/>
              <a:t>BrR</a:t>
            </a:r>
            <a:r>
              <a:rPr lang="en-US" dirty="0"/>
              <a:t> model.</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17</a:t>
            </a:fld>
            <a:endParaRPr lang="en-US"/>
          </a:p>
        </p:txBody>
      </p:sp>
      <p:sp>
        <p:nvSpPr>
          <p:cNvPr id="5" name="Footer Placeholder 4">
            <a:extLst>
              <a:ext uri="{FF2B5EF4-FFF2-40B4-BE49-F238E27FC236}">
                <a16:creationId xmlns:a16="http://schemas.microsoft.com/office/drawing/2014/main" id="{415B7D8D-B0C0-45C0-81D6-8A42BA090783}"/>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0FAA22F2-7328-402E-AE81-E2A316F83149}"/>
              </a:ext>
            </a:extLst>
          </p:cNvPr>
          <p:cNvSpPr>
            <a:spLocks noGrp="1"/>
          </p:cNvSpPr>
          <p:nvPr>
            <p:ph type="dt" idx="1"/>
          </p:nvPr>
        </p:nvSpPr>
        <p:spPr/>
        <p:txBody>
          <a:bodyPr/>
          <a:lstStyle/>
          <a:p>
            <a:fld id="{D7BA949A-0635-4FF1-B27A-6E7F245D057F}" type="datetime1">
              <a:rPr lang="en-US" smtClean="0"/>
              <a:t>7/26/2019</a:t>
            </a:fld>
            <a:endParaRPr lang="en-US"/>
          </a:p>
        </p:txBody>
      </p:sp>
    </p:spTree>
    <p:extLst>
      <p:ext uri="{BB962C8B-B14F-4D97-AF65-F5344CB8AC3E}">
        <p14:creationId xmlns:p14="http://schemas.microsoft.com/office/powerpoint/2010/main" val="264467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TREE format is very similar to that for any other bridge. Caltrans’ naming convention is used throughout the tree in the examples. The Model Name at the very top reflects the number of cells, span, opening height, design fill height, and year of the standard plan. The Culverts box must be checked in the name editing window. The Materials entry region is the same as for any bridge. The CULVERT DEFINITIONS branch (near the middle of the tree) is comparable to the SUPERSTRUCTURE DEFINITION for a bridge model. This is the heart of the model. The BRIDGE ALTERNATIVES branch is used for managing the analysis of the models, similar to a bridge model. An analysis template named “Culvert_______” must be created and used to analyze the model as a culvert.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18</a:t>
            </a:fld>
            <a:endParaRPr lang="en-US"/>
          </a:p>
        </p:txBody>
      </p:sp>
      <p:sp>
        <p:nvSpPr>
          <p:cNvPr id="5" name="Footer Placeholder 4">
            <a:extLst>
              <a:ext uri="{FF2B5EF4-FFF2-40B4-BE49-F238E27FC236}">
                <a16:creationId xmlns:a16="http://schemas.microsoft.com/office/drawing/2014/main" id="{8567205A-BF2E-49DD-9F43-722F8B0610B6}"/>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375FDAB3-F075-4A41-86DA-5073ACE578A3}"/>
              </a:ext>
            </a:extLst>
          </p:cNvPr>
          <p:cNvSpPr>
            <a:spLocks noGrp="1"/>
          </p:cNvSpPr>
          <p:nvPr>
            <p:ph type="dt" idx="1"/>
          </p:nvPr>
        </p:nvSpPr>
        <p:spPr/>
        <p:txBody>
          <a:bodyPr/>
          <a:lstStyle/>
          <a:p>
            <a:fld id="{8EC85FF8-2AC8-4CC5-B1B6-F8BD5CC980A9}" type="datetime1">
              <a:rPr lang="en-US" smtClean="0"/>
              <a:t>7/26/2019</a:t>
            </a:fld>
            <a:endParaRPr lang="en-US"/>
          </a:p>
        </p:txBody>
      </p:sp>
    </p:spTree>
    <p:extLst>
      <p:ext uri="{BB962C8B-B14F-4D97-AF65-F5344CB8AC3E}">
        <p14:creationId xmlns:p14="http://schemas.microsoft.com/office/powerpoint/2010/main" val="3750401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Materials entry region. Concrete and Steel entries are identical to entries for bridges. Soil data is new.</a:t>
            </a:r>
          </a:p>
        </p:txBody>
      </p:sp>
      <p:sp>
        <p:nvSpPr>
          <p:cNvPr id="4" name="Slide Number Placeholder 3"/>
          <p:cNvSpPr>
            <a:spLocks noGrp="1"/>
          </p:cNvSpPr>
          <p:nvPr>
            <p:ph type="sldNum" sz="quarter" idx="10"/>
          </p:nvPr>
        </p:nvSpPr>
        <p:spPr/>
        <p:txBody>
          <a:bodyPr/>
          <a:lstStyle/>
          <a:p>
            <a:fld id="{1E5D16E5-0332-4F51-8265-88DDA6DE7989}" type="slidenum">
              <a:rPr lang="en-US" smtClean="0"/>
              <a:pPr/>
              <a:t>19</a:t>
            </a:fld>
            <a:endParaRPr lang="en-US"/>
          </a:p>
        </p:txBody>
      </p:sp>
      <p:sp>
        <p:nvSpPr>
          <p:cNvPr id="5" name="Footer Placeholder 4">
            <a:extLst>
              <a:ext uri="{FF2B5EF4-FFF2-40B4-BE49-F238E27FC236}">
                <a16:creationId xmlns:a16="http://schemas.microsoft.com/office/drawing/2014/main" id="{B2E46A8D-A471-4548-B5A4-7B2AA483EEDD}"/>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2D8C611-26E5-47FB-8C41-B82F761C5746}"/>
              </a:ext>
            </a:extLst>
          </p:cNvPr>
          <p:cNvSpPr>
            <a:spLocks noGrp="1"/>
          </p:cNvSpPr>
          <p:nvPr>
            <p:ph type="dt" idx="1"/>
          </p:nvPr>
        </p:nvSpPr>
        <p:spPr/>
        <p:txBody>
          <a:bodyPr/>
          <a:lstStyle/>
          <a:p>
            <a:fld id="{6C6F974B-E300-47CF-97F3-023C1B93F1F4}" type="datetime1">
              <a:rPr lang="en-US" smtClean="0"/>
              <a:t>7/26/2019</a:t>
            </a:fld>
            <a:endParaRPr lang="en-US"/>
          </a:p>
        </p:txBody>
      </p:sp>
    </p:spTree>
    <p:extLst>
      <p:ext uri="{BB962C8B-B14F-4D97-AF65-F5344CB8AC3E}">
        <p14:creationId xmlns:p14="http://schemas.microsoft.com/office/powerpoint/2010/main" val="196295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three groups of topics will be discussed.</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a:t>
            </a:fld>
            <a:endParaRPr lang="en-US"/>
          </a:p>
        </p:txBody>
      </p:sp>
      <p:sp>
        <p:nvSpPr>
          <p:cNvPr id="5" name="Footer Placeholder 4">
            <a:extLst>
              <a:ext uri="{FF2B5EF4-FFF2-40B4-BE49-F238E27FC236}">
                <a16:creationId xmlns:a16="http://schemas.microsoft.com/office/drawing/2014/main" id="{11BB2F24-67F2-44D3-B639-46F834EC9BCF}"/>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F56006DA-0784-4F40-B7C3-C60F332B5F39}"/>
              </a:ext>
            </a:extLst>
          </p:cNvPr>
          <p:cNvSpPr>
            <a:spLocks noGrp="1"/>
          </p:cNvSpPr>
          <p:nvPr>
            <p:ph type="dt" idx="1"/>
          </p:nvPr>
        </p:nvSpPr>
        <p:spPr/>
        <p:txBody>
          <a:bodyPr/>
          <a:lstStyle/>
          <a:p>
            <a:fld id="{4440A970-30AA-415D-9660-ECEEEFE1998F}" type="datetime1">
              <a:rPr lang="en-US" smtClean="0"/>
              <a:t>7/26/2019</a:t>
            </a:fld>
            <a:endParaRPr lang="en-US"/>
          </a:p>
        </p:txBody>
      </p:sp>
    </p:spTree>
    <p:extLst>
      <p:ext uri="{BB962C8B-B14F-4D97-AF65-F5344CB8AC3E}">
        <p14:creationId xmlns:p14="http://schemas.microsoft.com/office/powerpoint/2010/main" val="591312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Soil Data entry panel. Caltrans naming convention is shown. We used 120 </a:t>
            </a:r>
            <a:r>
              <a:rPr lang="en-US" dirty="0" err="1"/>
              <a:t>pcf</a:t>
            </a:r>
            <a:r>
              <a:rPr lang="en-US" dirty="0"/>
              <a:t> soil. We used an “At-rest” soil pressure for our LRFR analysis with a coefficient of 0.30 which results in an equivalent fluid pressure of 36 </a:t>
            </a:r>
            <a:r>
              <a:rPr lang="en-US" dirty="0" err="1"/>
              <a:t>pcf</a:t>
            </a:r>
            <a:r>
              <a:rPr lang="en-US" dirty="0"/>
              <a: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20</a:t>
            </a:fld>
            <a:endParaRPr lang="en-US"/>
          </a:p>
        </p:txBody>
      </p:sp>
      <p:sp>
        <p:nvSpPr>
          <p:cNvPr id="5" name="Footer Placeholder 4">
            <a:extLst>
              <a:ext uri="{FF2B5EF4-FFF2-40B4-BE49-F238E27FC236}">
                <a16:creationId xmlns:a16="http://schemas.microsoft.com/office/drawing/2014/main" id="{8D2AE404-4AFC-4BB6-89A8-A5BDC69FC4E6}"/>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56E9148-0C5E-43CF-BE47-5D19D745E83F}"/>
              </a:ext>
            </a:extLst>
          </p:cNvPr>
          <p:cNvSpPr>
            <a:spLocks noGrp="1"/>
          </p:cNvSpPr>
          <p:nvPr>
            <p:ph type="dt" idx="1"/>
          </p:nvPr>
        </p:nvSpPr>
        <p:spPr/>
        <p:txBody>
          <a:bodyPr/>
          <a:lstStyle/>
          <a:p>
            <a:fld id="{865A5BF0-29B3-4669-908D-0EA76C4128D5}" type="datetime1">
              <a:rPr lang="en-US" smtClean="0"/>
              <a:t>7/26/2019</a:t>
            </a:fld>
            <a:endParaRPr lang="en-US"/>
          </a:p>
        </p:txBody>
      </p:sp>
    </p:spTree>
    <p:extLst>
      <p:ext uri="{BB962C8B-B14F-4D97-AF65-F5344CB8AC3E}">
        <p14:creationId xmlns:p14="http://schemas.microsoft.com/office/powerpoint/2010/main" val="2074458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BrR</a:t>
            </a:r>
            <a:r>
              <a:rPr lang="en-US" dirty="0"/>
              <a:t> Tree with the CULVERT DEFINITIONS branch opened up; and the upper Materials region cropped. The BRIDGE ALTERNATIVE region is shown. Each CULVERT STRUCTURE ALTERNATIVE can be linked to a CULVERT DEFINITION.</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21</a:t>
            </a:fld>
            <a:endParaRPr lang="en-US"/>
          </a:p>
        </p:txBody>
      </p:sp>
      <p:sp>
        <p:nvSpPr>
          <p:cNvPr id="5" name="Footer Placeholder 4">
            <a:extLst>
              <a:ext uri="{FF2B5EF4-FFF2-40B4-BE49-F238E27FC236}">
                <a16:creationId xmlns:a16="http://schemas.microsoft.com/office/drawing/2014/main" id="{51BE0029-0BF7-49AC-884A-2C9C96C3095A}"/>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9D5116EE-B9FA-44AF-B74C-21F4B94C835D}"/>
              </a:ext>
            </a:extLst>
          </p:cNvPr>
          <p:cNvSpPr>
            <a:spLocks noGrp="1"/>
          </p:cNvSpPr>
          <p:nvPr>
            <p:ph type="dt" idx="1"/>
          </p:nvPr>
        </p:nvSpPr>
        <p:spPr/>
        <p:txBody>
          <a:bodyPr/>
          <a:lstStyle/>
          <a:p>
            <a:fld id="{E48AE4FE-CE63-453D-B067-261B588C191F}" type="datetime1">
              <a:rPr lang="en-US" smtClean="0"/>
              <a:t>7/26/2019</a:t>
            </a:fld>
            <a:endParaRPr lang="en-US"/>
          </a:p>
        </p:txBody>
      </p:sp>
    </p:spTree>
    <p:extLst>
      <p:ext uri="{BB962C8B-B14F-4D97-AF65-F5344CB8AC3E}">
        <p14:creationId xmlns:p14="http://schemas.microsoft.com/office/powerpoint/2010/main" val="226957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CULVERT DEFINITIONS branch, with sub-branches. The Name and Soil Loading are entered here. The Name is representative of the soil loading.</a:t>
            </a:r>
          </a:p>
          <a:p>
            <a:r>
              <a:rPr lang="en-US" dirty="0"/>
              <a:t>The CULVERT ALTERNATIVES branch defines the overall geometry. Span, Height, Number of Cells, and corner fixity are defined here. Also each piece of Rebar is defined here.</a:t>
            </a:r>
          </a:p>
          <a:p>
            <a:r>
              <a:rPr lang="en-US" dirty="0"/>
              <a:t>The CULVERT SEGMENTS branch defines the amount of fill applied, and we named it accordingly. The slab and wall thicknesses are entered here. The rebar is placed here. </a:t>
            </a:r>
          </a:p>
          <a:p>
            <a:r>
              <a:rPr lang="en-US" dirty="0"/>
              <a:t>(The slab and wall thicknesses and the amount of rebar are directly related to the design fill height, so this is the proper place to enter them. For our Standard Plans ratings we have one Design fill height for each model, so the thicknesses and rebar for all Culvert Segments are the same. But we vary the APPLIED fill within different segments. For example the “0.0 ft Cover” Culvert Segment would be used to analyze 0’ fill, and a copy named “2.0 ft Cover” ((not shown)) would be used to analyze 2’ fill for the same culvert model.)</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22</a:t>
            </a:fld>
            <a:endParaRPr lang="en-US"/>
          </a:p>
        </p:txBody>
      </p:sp>
      <p:sp>
        <p:nvSpPr>
          <p:cNvPr id="5" name="Footer Placeholder 4">
            <a:extLst>
              <a:ext uri="{FF2B5EF4-FFF2-40B4-BE49-F238E27FC236}">
                <a16:creationId xmlns:a16="http://schemas.microsoft.com/office/drawing/2014/main" id="{53382EE8-269B-4730-8D2E-C7111B1C4BE6}"/>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E47E90C-FEE6-4420-8A9C-6A045733D383}"/>
              </a:ext>
            </a:extLst>
          </p:cNvPr>
          <p:cNvSpPr>
            <a:spLocks noGrp="1"/>
          </p:cNvSpPr>
          <p:nvPr>
            <p:ph type="dt" idx="1"/>
          </p:nvPr>
        </p:nvSpPr>
        <p:spPr/>
        <p:txBody>
          <a:bodyPr/>
          <a:lstStyle/>
          <a:p>
            <a:fld id="{2C27A08F-AB01-4004-8892-29AB90E31FC2}" type="datetime1">
              <a:rPr lang="en-US" smtClean="0"/>
              <a:t>7/26/2019</a:t>
            </a:fld>
            <a:endParaRPr lang="en-US"/>
          </a:p>
        </p:txBody>
      </p:sp>
    </p:spTree>
    <p:extLst>
      <p:ext uri="{BB962C8B-B14F-4D97-AF65-F5344CB8AC3E}">
        <p14:creationId xmlns:p14="http://schemas.microsoft.com/office/powerpoint/2010/main" val="2743419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“RC Box Culvert Geometry” panel; under CULVERT ALTERNATIVES: Number of cells, cell width (span), cell height, and haunch data is entered here.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23</a:t>
            </a:fld>
            <a:endParaRPr lang="en-US"/>
          </a:p>
        </p:txBody>
      </p:sp>
      <p:sp>
        <p:nvSpPr>
          <p:cNvPr id="5" name="Footer Placeholder 4">
            <a:extLst>
              <a:ext uri="{FF2B5EF4-FFF2-40B4-BE49-F238E27FC236}">
                <a16:creationId xmlns:a16="http://schemas.microsoft.com/office/drawing/2014/main" id="{12808E10-B4C4-498F-8DE6-5098671320E5}"/>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9D9225B8-A66F-4775-BB72-EDBDF19B5F40}"/>
              </a:ext>
            </a:extLst>
          </p:cNvPr>
          <p:cNvSpPr>
            <a:spLocks noGrp="1"/>
          </p:cNvSpPr>
          <p:nvPr>
            <p:ph type="dt" idx="1"/>
          </p:nvPr>
        </p:nvSpPr>
        <p:spPr/>
        <p:txBody>
          <a:bodyPr/>
          <a:lstStyle/>
          <a:p>
            <a:fld id="{9BA0EDC4-33AB-4359-B824-EE8635D7F093}" type="datetime1">
              <a:rPr lang="en-US" smtClean="0"/>
              <a:t>7/26/2019</a:t>
            </a:fld>
            <a:endParaRPr lang="en-US"/>
          </a:p>
        </p:txBody>
      </p:sp>
    </p:spTree>
    <p:extLst>
      <p:ext uri="{BB962C8B-B14F-4D97-AF65-F5344CB8AC3E}">
        <p14:creationId xmlns:p14="http://schemas.microsoft.com/office/powerpoint/2010/main" val="1972173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“Bar Mark Definition” panel; under CULVERT ALTERNATIVES: Each piece of rebar is defined here. Name, material, bar size and bar type are entered. The name can be used to give information about the bar. Here S=Straight bar, ETS= Equivalent Top Slab Steel, US#6=standard #6 bar, 40ksi=yield strength, 38.8’= overall length, and(“b” end) is specific to the plan data. (This particular bar models the end section of a truss bar. The segment is 9.66 feet long, but the truss bar is 38.8’ OAL.)</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24</a:t>
            </a:fld>
            <a:endParaRPr lang="en-US"/>
          </a:p>
        </p:txBody>
      </p:sp>
      <p:sp>
        <p:nvSpPr>
          <p:cNvPr id="5" name="Footer Placeholder 4">
            <a:extLst>
              <a:ext uri="{FF2B5EF4-FFF2-40B4-BE49-F238E27FC236}">
                <a16:creationId xmlns:a16="http://schemas.microsoft.com/office/drawing/2014/main" id="{9EC74F3F-18E1-4CD9-BA34-5D8121E21D81}"/>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47644B57-A8B1-4047-B973-0D5D20B1D0D5}"/>
              </a:ext>
            </a:extLst>
          </p:cNvPr>
          <p:cNvSpPr>
            <a:spLocks noGrp="1"/>
          </p:cNvSpPr>
          <p:nvPr>
            <p:ph type="dt" idx="1"/>
          </p:nvPr>
        </p:nvSpPr>
        <p:spPr/>
        <p:txBody>
          <a:bodyPr/>
          <a:lstStyle/>
          <a:p>
            <a:fld id="{92A1486F-C82E-40E1-A442-11E8AFE5117F}" type="datetime1">
              <a:rPr lang="en-US" smtClean="0"/>
              <a:t>7/26/2019</a:t>
            </a:fld>
            <a:endParaRPr lang="en-US"/>
          </a:p>
        </p:txBody>
      </p:sp>
    </p:spTree>
    <p:extLst>
      <p:ext uri="{BB962C8B-B14F-4D97-AF65-F5344CB8AC3E}">
        <p14:creationId xmlns:p14="http://schemas.microsoft.com/office/powerpoint/2010/main" val="206461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“Culvert Segment” main panel; under CULVERT SEGMENTS: The Segment Name is entered here. The concrete strength used is entered here from a dropdown list.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25</a:t>
            </a:fld>
            <a:endParaRPr lang="en-US"/>
          </a:p>
        </p:txBody>
      </p:sp>
      <p:sp>
        <p:nvSpPr>
          <p:cNvPr id="5" name="Footer Placeholder 4">
            <a:extLst>
              <a:ext uri="{FF2B5EF4-FFF2-40B4-BE49-F238E27FC236}">
                <a16:creationId xmlns:a16="http://schemas.microsoft.com/office/drawing/2014/main" id="{B0A19F0A-9A35-4F99-B90A-A80A1EE73F17}"/>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99E15FD9-202D-48C9-8FF9-4D6855845ED5}"/>
              </a:ext>
            </a:extLst>
          </p:cNvPr>
          <p:cNvSpPr>
            <a:spLocks noGrp="1"/>
          </p:cNvSpPr>
          <p:nvPr>
            <p:ph type="dt" idx="1"/>
          </p:nvPr>
        </p:nvSpPr>
        <p:spPr/>
        <p:txBody>
          <a:bodyPr/>
          <a:lstStyle/>
          <a:p>
            <a:fld id="{7233BD75-0241-4E09-A10F-207A5BAF2C80}" type="datetime1">
              <a:rPr lang="en-US" smtClean="0"/>
              <a:t>7/26/2019</a:t>
            </a:fld>
            <a:endParaRPr lang="en-US"/>
          </a:p>
        </p:txBody>
      </p:sp>
    </p:spTree>
    <p:extLst>
      <p:ext uri="{BB962C8B-B14F-4D97-AF65-F5344CB8AC3E}">
        <p14:creationId xmlns:p14="http://schemas.microsoft.com/office/powerpoint/2010/main" val="1044302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“RC Box Culvert Thickness” panel; under CULVERT SEGMENTS: The thicknesses of top slab, bottom slab, and walls are entered here.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26</a:t>
            </a:fld>
            <a:endParaRPr lang="en-US"/>
          </a:p>
        </p:txBody>
      </p:sp>
      <p:sp>
        <p:nvSpPr>
          <p:cNvPr id="5" name="Footer Placeholder 4">
            <a:extLst>
              <a:ext uri="{FF2B5EF4-FFF2-40B4-BE49-F238E27FC236}">
                <a16:creationId xmlns:a16="http://schemas.microsoft.com/office/drawing/2014/main" id="{5C248B4A-97F3-4693-99B1-E56268E2644C}"/>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41CFCDA8-AE1E-40C8-A472-8CA2985582C6}"/>
              </a:ext>
            </a:extLst>
          </p:cNvPr>
          <p:cNvSpPr>
            <a:spLocks noGrp="1"/>
          </p:cNvSpPr>
          <p:nvPr>
            <p:ph type="dt" idx="1"/>
          </p:nvPr>
        </p:nvSpPr>
        <p:spPr/>
        <p:txBody>
          <a:bodyPr/>
          <a:lstStyle/>
          <a:p>
            <a:fld id="{530CDF8A-6326-42C8-8A39-9A190FC8FE57}" type="datetime1">
              <a:rPr lang="en-US" smtClean="0"/>
              <a:t>7/26/2019</a:t>
            </a:fld>
            <a:endParaRPr lang="en-US"/>
          </a:p>
        </p:txBody>
      </p:sp>
    </p:spTree>
    <p:extLst>
      <p:ext uri="{BB962C8B-B14F-4D97-AF65-F5344CB8AC3E}">
        <p14:creationId xmlns:p14="http://schemas.microsoft.com/office/powerpoint/2010/main" val="3609235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“RC Box Culvert Loads” panel; under CULVERT SEGMENTS: The depth of fill used in the analysis is entered here. The live load surcharge is entered here.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27</a:t>
            </a:fld>
            <a:endParaRPr lang="en-US"/>
          </a:p>
        </p:txBody>
      </p:sp>
      <p:sp>
        <p:nvSpPr>
          <p:cNvPr id="5" name="Footer Placeholder 4">
            <a:extLst>
              <a:ext uri="{FF2B5EF4-FFF2-40B4-BE49-F238E27FC236}">
                <a16:creationId xmlns:a16="http://schemas.microsoft.com/office/drawing/2014/main" id="{E3D6BEAA-1746-45F8-B674-81BD23C7512D}"/>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07CCC548-DEF5-479D-8E3A-9D16DBD3B3F1}"/>
              </a:ext>
            </a:extLst>
          </p:cNvPr>
          <p:cNvSpPr>
            <a:spLocks noGrp="1"/>
          </p:cNvSpPr>
          <p:nvPr>
            <p:ph type="dt" idx="1"/>
          </p:nvPr>
        </p:nvSpPr>
        <p:spPr/>
        <p:txBody>
          <a:bodyPr/>
          <a:lstStyle/>
          <a:p>
            <a:fld id="{BA02EFF7-5BF8-41DB-86BF-AF3EB43AA5E6}" type="datetime1">
              <a:rPr lang="en-US" smtClean="0"/>
              <a:t>7/26/2019</a:t>
            </a:fld>
            <a:endParaRPr lang="en-US"/>
          </a:p>
        </p:txBody>
      </p:sp>
    </p:spTree>
    <p:extLst>
      <p:ext uri="{BB962C8B-B14F-4D97-AF65-F5344CB8AC3E}">
        <p14:creationId xmlns:p14="http://schemas.microsoft.com/office/powerpoint/2010/main" val="2109562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“RC Box Culvert Reinforcement” panel; under CULVERT SEGMENTS: The “Top Slab – Top Bars” tab is shown. Entry in other tabs is similar. Each bar is chosen from a dropdown list which is populated from the previously defined Bar Marks. The clear cover and spacing are entered. Bars are located relative to a wall centerline or the culvert centerline; with the “Start Distance” left of the centerline being positive. The length shows up as defined in the Bar Mark. Each end of the bar may be designated as Fully Developed. Entry for other panels is similar.</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28</a:t>
            </a:fld>
            <a:endParaRPr lang="en-US"/>
          </a:p>
        </p:txBody>
      </p:sp>
      <p:sp>
        <p:nvSpPr>
          <p:cNvPr id="5" name="Footer Placeholder 4">
            <a:extLst>
              <a:ext uri="{FF2B5EF4-FFF2-40B4-BE49-F238E27FC236}">
                <a16:creationId xmlns:a16="http://schemas.microsoft.com/office/drawing/2014/main" id="{E727A0F0-1877-4737-8591-E77E5220DEE3}"/>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9C54A94C-5489-4842-8048-940FFA29B3F0}"/>
              </a:ext>
            </a:extLst>
          </p:cNvPr>
          <p:cNvSpPr>
            <a:spLocks noGrp="1"/>
          </p:cNvSpPr>
          <p:nvPr>
            <p:ph type="dt" idx="1"/>
          </p:nvPr>
        </p:nvSpPr>
        <p:spPr/>
        <p:txBody>
          <a:bodyPr/>
          <a:lstStyle/>
          <a:p>
            <a:fld id="{C8DCE7BA-5DDF-4098-AD94-B1C358F35477}" type="datetime1">
              <a:rPr lang="en-US" smtClean="0"/>
              <a:t>7/26/2019</a:t>
            </a:fld>
            <a:endParaRPr lang="en-US"/>
          </a:p>
        </p:txBody>
      </p:sp>
    </p:spTree>
    <p:extLst>
      <p:ext uri="{BB962C8B-B14F-4D97-AF65-F5344CB8AC3E}">
        <p14:creationId xmlns:p14="http://schemas.microsoft.com/office/powerpoint/2010/main" val="51889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BrR</a:t>
            </a:r>
            <a:r>
              <a:rPr lang="en-US" dirty="0"/>
              <a:t> Graphic Display: Once it is fully defined, the culvert segment rebar can be viewed. [Highlight the “RC Box Culvert Reinforcement” branch for the segment and click the little green icon (View schematic) in the ribbon; or use Bridge&gt;Schematic in the menu bar.] Enough detail is shown to be able to see that the rebar was entered correctly.</a:t>
            </a:r>
          </a:p>
        </p:txBody>
      </p:sp>
      <p:sp>
        <p:nvSpPr>
          <p:cNvPr id="4" name="Slide Number Placeholder 3"/>
          <p:cNvSpPr>
            <a:spLocks noGrp="1"/>
          </p:cNvSpPr>
          <p:nvPr>
            <p:ph type="sldNum" sz="quarter" idx="10"/>
          </p:nvPr>
        </p:nvSpPr>
        <p:spPr/>
        <p:txBody>
          <a:bodyPr/>
          <a:lstStyle/>
          <a:p>
            <a:fld id="{1E5D16E5-0332-4F51-8265-88DDA6DE7989}" type="slidenum">
              <a:rPr lang="en-US" smtClean="0"/>
              <a:pPr/>
              <a:t>29</a:t>
            </a:fld>
            <a:endParaRPr lang="en-US"/>
          </a:p>
        </p:txBody>
      </p:sp>
      <p:sp>
        <p:nvSpPr>
          <p:cNvPr id="5" name="Footer Placeholder 4">
            <a:extLst>
              <a:ext uri="{FF2B5EF4-FFF2-40B4-BE49-F238E27FC236}">
                <a16:creationId xmlns:a16="http://schemas.microsoft.com/office/drawing/2014/main" id="{1E274890-6493-4D7E-AD6A-3DFB247F8CA7}"/>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387F3DBF-5FF8-4E09-98B3-E91ED256D231}"/>
              </a:ext>
            </a:extLst>
          </p:cNvPr>
          <p:cNvSpPr>
            <a:spLocks noGrp="1"/>
          </p:cNvSpPr>
          <p:nvPr>
            <p:ph type="dt" idx="1"/>
          </p:nvPr>
        </p:nvSpPr>
        <p:spPr/>
        <p:txBody>
          <a:bodyPr/>
          <a:lstStyle/>
          <a:p>
            <a:fld id="{77ADF195-5D6F-4396-B32B-AEA31C9CF459}" type="datetime1">
              <a:rPr lang="en-US" smtClean="0"/>
              <a:t>7/26/2019</a:t>
            </a:fld>
            <a:endParaRPr lang="en-US"/>
          </a:p>
        </p:txBody>
      </p:sp>
    </p:spTree>
    <p:extLst>
      <p:ext uri="{BB962C8B-B14F-4D97-AF65-F5344CB8AC3E}">
        <p14:creationId xmlns:p14="http://schemas.microsoft.com/office/powerpoint/2010/main" val="392546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Having a bottom slab makes it a box culvert. Otherwise it is a framed structure.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a:t>
            </a:fld>
            <a:endParaRPr lang="en-US"/>
          </a:p>
        </p:txBody>
      </p:sp>
      <p:sp>
        <p:nvSpPr>
          <p:cNvPr id="5" name="Footer Placeholder 4">
            <a:extLst>
              <a:ext uri="{FF2B5EF4-FFF2-40B4-BE49-F238E27FC236}">
                <a16:creationId xmlns:a16="http://schemas.microsoft.com/office/drawing/2014/main" id="{679DBBA3-780F-46A4-B06D-886E8D33A04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4628682B-30F4-4BFD-80AD-CFEEFA4C7A14}"/>
              </a:ext>
            </a:extLst>
          </p:cNvPr>
          <p:cNvSpPr>
            <a:spLocks noGrp="1"/>
          </p:cNvSpPr>
          <p:nvPr>
            <p:ph type="dt" idx="1"/>
          </p:nvPr>
        </p:nvSpPr>
        <p:spPr/>
        <p:txBody>
          <a:bodyPr/>
          <a:lstStyle/>
          <a:p>
            <a:fld id="{341E0848-5CDC-46E9-87C7-67F5BDE4CE8C}" type="datetime1">
              <a:rPr lang="en-US" smtClean="0"/>
              <a:t>7/26/2019</a:t>
            </a:fld>
            <a:endParaRPr lang="en-US"/>
          </a:p>
        </p:txBody>
      </p:sp>
    </p:spTree>
    <p:extLst>
      <p:ext uri="{BB962C8B-B14F-4D97-AF65-F5344CB8AC3E}">
        <p14:creationId xmlns:p14="http://schemas.microsoft.com/office/powerpoint/2010/main" val="3037575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a:t>
            </a:r>
            <a:r>
              <a:rPr lang="en-US" dirty="0" err="1"/>
              <a:t>BrR</a:t>
            </a:r>
            <a:r>
              <a:rPr lang="en-US" dirty="0"/>
              <a:t> output for the rating of a given culvert design. The information in the headers showing Standard Plan year, soil load, culvert designation, and cover analyzed are a result of the naming convention used within the </a:t>
            </a:r>
            <a:r>
              <a:rPr lang="en-US" dirty="0" err="1"/>
              <a:t>BrR</a:t>
            </a:r>
            <a:r>
              <a:rPr lang="en-US" dirty="0"/>
              <a:t> model. Each live load truck loading, rating factor, governing component, and governing limit state are shown in this tabular report.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30</a:t>
            </a:fld>
            <a:endParaRPr lang="en-US"/>
          </a:p>
        </p:txBody>
      </p:sp>
      <p:sp>
        <p:nvSpPr>
          <p:cNvPr id="5" name="Footer Placeholder 4">
            <a:extLst>
              <a:ext uri="{FF2B5EF4-FFF2-40B4-BE49-F238E27FC236}">
                <a16:creationId xmlns:a16="http://schemas.microsoft.com/office/drawing/2014/main" id="{B3DADD75-E291-47AF-B261-A40D144572F7}"/>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AF517318-7A14-4955-8751-BFA90C0F24BA}"/>
              </a:ext>
            </a:extLst>
          </p:cNvPr>
          <p:cNvSpPr>
            <a:spLocks noGrp="1"/>
          </p:cNvSpPr>
          <p:nvPr>
            <p:ph type="dt" idx="1"/>
          </p:nvPr>
        </p:nvSpPr>
        <p:spPr/>
        <p:txBody>
          <a:bodyPr/>
          <a:lstStyle/>
          <a:p>
            <a:fld id="{8686182F-25A5-47B3-9695-CA929B54DFDA}" type="datetime1">
              <a:rPr lang="en-US" smtClean="0"/>
              <a:t>7/26/2019</a:t>
            </a:fld>
            <a:endParaRPr lang="en-US"/>
          </a:p>
        </p:txBody>
      </p:sp>
    </p:spTree>
    <p:extLst>
      <p:ext uri="{BB962C8B-B14F-4D97-AF65-F5344CB8AC3E}">
        <p14:creationId xmlns:p14="http://schemas.microsoft.com/office/powerpoint/2010/main" val="993750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planned to rate each different Standard Plan culvert design using </a:t>
            </a:r>
            <a:r>
              <a:rPr lang="en-US" dirty="0" err="1"/>
              <a:t>BrR</a:t>
            </a:r>
            <a:r>
              <a:rPr lang="en-US" dirty="0"/>
              <a:t> and include these in our book of Standard Plan Ratings. The format is described on the slide.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31</a:t>
            </a:fld>
            <a:endParaRPr lang="en-US"/>
          </a:p>
        </p:txBody>
      </p:sp>
      <p:sp>
        <p:nvSpPr>
          <p:cNvPr id="5" name="Footer Placeholder 4">
            <a:extLst>
              <a:ext uri="{FF2B5EF4-FFF2-40B4-BE49-F238E27FC236}">
                <a16:creationId xmlns:a16="http://schemas.microsoft.com/office/drawing/2014/main" id="{B5701514-4E31-4615-96A9-66A421684D96}"/>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3565085-C6A5-49BD-9612-D98218057340}"/>
              </a:ext>
            </a:extLst>
          </p:cNvPr>
          <p:cNvSpPr>
            <a:spLocks noGrp="1"/>
          </p:cNvSpPr>
          <p:nvPr>
            <p:ph type="dt" idx="1"/>
          </p:nvPr>
        </p:nvSpPr>
        <p:spPr/>
        <p:txBody>
          <a:bodyPr/>
          <a:lstStyle/>
          <a:p>
            <a:fld id="{7C70EF5E-934E-4117-B0BA-B203D7693C4A}" type="datetime1">
              <a:rPr lang="en-US" smtClean="0"/>
              <a:t>7/26/2019</a:t>
            </a:fld>
            <a:endParaRPr lang="en-US"/>
          </a:p>
        </p:txBody>
      </p:sp>
    </p:spTree>
    <p:extLst>
      <p:ext uri="{BB962C8B-B14F-4D97-AF65-F5344CB8AC3E}">
        <p14:creationId xmlns:p14="http://schemas.microsoft.com/office/powerpoint/2010/main" val="2216724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Representative page from our book of Standard Plan ratings. Each published year will have its own section within the book. Each culvert design has its own block of data on the sheet. There is room for 4 culvert designs on each sheet; but only 2 are shown on this page. Ratings for each Truck are shown in columns across the page. Each fill height actually analyzed is shown in its own row down the page. The rating factors are given in the table, along with the governing component and governing limit state. (TS = Top Slab; S = Shear; 1.63 = Rating Factor) Conditional formatting turns cells RED if the Rating Factor is less than 1.</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32</a:t>
            </a:fld>
            <a:endParaRPr lang="en-US"/>
          </a:p>
        </p:txBody>
      </p:sp>
      <p:sp>
        <p:nvSpPr>
          <p:cNvPr id="5" name="Footer Placeholder 4">
            <a:extLst>
              <a:ext uri="{FF2B5EF4-FFF2-40B4-BE49-F238E27FC236}">
                <a16:creationId xmlns:a16="http://schemas.microsoft.com/office/drawing/2014/main" id="{42E65647-EF81-48CD-9D25-C2FE3BC7A3C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C36EF1ED-7689-485D-8742-9242D78F0B42}"/>
              </a:ext>
            </a:extLst>
          </p:cNvPr>
          <p:cNvSpPr>
            <a:spLocks noGrp="1"/>
          </p:cNvSpPr>
          <p:nvPr>
            <p:ph type="dt" idx="1"/>
          </p:nvPr>
        </p:nvSpPr>
        <p:spPr/>
        <p:txBody>
          <a:bodyPr/>
          <a:lstStyle/>
          <a:p>
            <a:fld id="{3DEB49E4-7837-4380-A880-89D362FEE799}" type="datetime1">
              <a:rPr lang="en-US" smtClean="0"/>
              <a:t>7/26/2019</a:t>
            </a:fld>
            <a:endParaRPr lang="en-US"/>
          </a:p>
        </p:txBody>
      </p:sp>
    </p:spTree>
    <p:extLst>
      <p:ext uri="{BB962C8B-B14F-4D97-AF65-F5344CB8AC3E}">
        <p14:creationId xmlns:p14="http://schemas.microsoft.com/office/powerpoint/2010/main" val="1827297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Closeup view of the previous slide. The two blocks of data shown on this sheet represent the same culvert design (CD10x10;10 2002) shown in the upper left of the data block. The culvert was subjected to two different sets of soil loading conditions, per the notes at the left of the blocks of data.</a:t>
            </a:r>
          </a:p>
          <a:p>
            <a:r>
              <a:rPr lang="en-US" dirty="0"/>
              <a:t>Note that rating factors (RF) tend to increase slightly with fill, and then drop off sharply when the design fill is reached.</a:t>
            </a:r>
          </a:p>
          <a:p>
            <a:r>
              <a:rPr lang="en-US" dirty="0"/>
              <a:t>Note also that this culvert was designed in 2002 (by LFD) for 10 feet of fill. The calculated inventory rating factor should be about 1.0 for 10 feet of fill.</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33</a:t>
            </a:fld>
            <a:endParaRPr lang="en-US"/>
          </a:p>
        </p:txBody>
      </p:sp>
      <p:sp>
        <p:nvSpPr>
          <p:cNvPr id="5" name="Footer Placeholder 4">
            <a:extLst>
              <a:ext uri="{FF2B5EF4-FFF2-40B4-BE49-F238E27FC236}">
                <a16:creationId xmlns:a16="http://schemas.microsoft.com/office/drawing/2014/main" id="{BC1844B3-1D3C-4C09-A2DD-4679D0796E3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B1EBFBF6-8ED0-440F-923F-5AC384A91A09}"/>
              </a:ext>
            </a:extLst>
          </p:cNvPr>
          <p:cNvSpPr>
            <a:spLocks noGrp="1"/>
          </p:cNvSpPr>
          <p:nvPr>
            <p:ph type="dt" idx="1"/>
          </p:nvPr>
        </p:nvSpPr>
        <p:spPr/>
        <p:txBody>
          <a:bodyPr/>
          <a:lstStyle/>
          <a:p>
            <a:fld id="{DC1D8EA4-23DB-42D2-A1C3-68B04C138D47}" type="datetime1">
              <a:rPr lang="en-US" smtClean="0"/>
              <a:t>7/26/2019</a:t>
            </a:fld>
            <a:endParaRPr lang="en-US"/>
          </a:p>
        </p:txBody>
      </p:sp>
    </p:spTree>
    <p:extLst>
      <p:ext uri="{BB962C8B-B14F-4D97-AF65-F5344CB8AC3E}">
        <p14:creationId xmlns:p14="http://schemas.microsoft.com/office/powerpoint/2010/main" val="768075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Closeup: 2002 Standard Plans. Culvert design CD10x10;10 2002 (Double culvert, 10’ span, by 10’ opening height; 10’ design fill, 2002 Standard Plans) [CS= Single, CD= Double, CT=Triple, CQ= Quadruple, 5+ by numbers] Ratings for each Truck are shown in columns across the page. Each fill actually analyzed is shown in its own row down the page. The rating factors are given in the table, along with the governing component and governing limit state. (TS = Top Slab; S = Shear; 1.63 = Rating Factor) Conditional formatting turns cells RED if the Rating Factor is less than 1.</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34</a:t>
            </a:fld>
            <a:endParaRPr lang="en-US"/>
          </a:p>
        </p:txBody>
      </p:sp>
      <p:sp>
        <p:nvSpPr>
          <p:cNvPr id="5" name="Footer Placeholder 4">
            <a:extLst>
              <a:ext uri="{FF2B5EF4-FFF2-40B4-BE49-F238E27FC236}">
                <a16:creationId xmlns:a16="http://schemas.microsoft.com/office/drawing/2014/main" id="{239283BE-9B4A-45B9-ABA4-355FAB8D845B}"/>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4F1195D-C519-4E84-A4CE-89BF9F389592}"/>
              </a:ext>
            </a:extLst>
          </p:cNvPr>
          <p:cNvSpPr>
            <a:spLocks noGrp="1"/>
          </p:cNvSpPr>
          <p:nvPr>
            <p:ph type="dt" idx="1"/>
          </p:nvPr>
        </p:nvSpPr>
        <p:spPr/>
        <p:txBody>
          <a:bodyPr/>
          <a:lstStyle/>
          <a:p>
            <a:fld id="{E656A74E-0A92-4BAE-B64D-8F854ECD7A90}" type="datetime1">
              <a:rPr lang="en-US" smtClean="0"/>
              <a:t>7/26/2019</a:t>
            </a:fld>
            <a:endParaRPr lang="en-US"/>
          </a:p>
        </p:txBody>
      </p:sp>
    </p:spTree>
    <p:extLst>
      <p:ext uri="{BB962C8B-B14F-4D97-AF65-F5344CB8AC3E}">
        <p14:creationId xmlns:p14="http://schemas.microsoft.com/office/powerpoint/2010/main" val="2546936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RF results for 1966 Standard Plan design CD10x10;16 1966 analyzed for two different lateral soil loading conditions. This is a pinned corner design. Rating factors are primarily governed by flexure in the exterior walls.</a:t>
            </a:r>
          </a:p>
          <a:p>
            <a:r>
              <a:rPr lang="en-US" dirty="0"/>
              <a:t>The upper block results are for 60 </a:t>
            </a:r>
            <a:r>
              <a:rPr lang="en-US" dirty="0" err="1"/>
              <a:t>pcf</a:t>
            </a:r>
            <a:r>
              <a:rPr lang="en-US" dirty="0"/>
              <a:t> lateral soil pressure. Most Rating factors are ZERO.</a:t>
            </a:r>
          </a:p>
          <a:p>
            <a:r>
              <a:rPr lang="en-US" dirty="0"/>
              <a:t>The lower block results are for 36 </a:t>
            </a:r>
            <a:r>
              <a:rPr lang="en-US" dirty="0" err="1"/>
              <a:t>pcf</a:t>
            </a:r>
            <a:r>
              <a:rPr lang="en-US" dirty="0"/>
              <a:t> lateral soil pressure. Rating factors are more realistic when analyzed for 36 </a:t>
            </a:r>
            <a:r>
              <a:rPr lang="en-US" dirty="0" err="1"/>
              <a:t>pcf</a:t>
            </a:r>
            <a:r>
              <a:rPr lang="en-US" dirty="0"/>
              <a:t> lateral soil pressure.</a:t>
            </a:r>
          </a:p>
          <a:p>
            <a:r>
              <a:rPr lang="en-US" dirty="0"/>
              <a:t>This culvert was designed for 16 feet of fill and HS20 live load; so a calculated rating factor in the vicinity of 1.0 would be expected for 16 feet of fill.</a:t>
            </a:r>
          </a:p>
          <a:p>
            <a:r>
              <a:rPr lang="en-US" dirty="0"/>
              <a:t>Only the governing wall RF is reported. The deck rating factor may or may not be reasonable, but it cannot be discerned from the currently available </a:t>
            </a:r>
            <a:r>
              <a:rPr lang="en-US" dirty="0" err="1"/>
              <a:t>BrR</a:t>
            </a:r>
            <a:r>
              <a:rPr lang="en-US" dirty="0"/>
              <a:t> reports.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35</a:t>
            </a:fld>
            <a:endParaRPr lang="en-US"/>
          </a:p>
        </p:txBody>
      </p:sp>
      <p:sp>
        <p:nvSpPr>
          <p:cNvPr id="5" name="Footer Placeholder 4">
            <a:extLst>
              <a:ext uri="{FF2B5EF4-FFF2-40B4-BE49-F238E27FC236}">
                <a16:creationId xmlns:a16="http://schemas.microsoft.com/office/drawing/2014/main" id="{EA062163-BBC0-4477-A6BF-E5E7691092A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41AB2D5B-76AC-4551-8350-D19FF055BA4A}"/>
              </a:ext>
            </a:extLst>
          </p:cNvPr>
          <p:cNvSpPr>
            <a:spLocks noGrp="1"/>
          </p:cNvSpPr>
          <p:nvPr>
            <p:ph type="dt" idx="1"/>
          </p:nvPr>
        </p:nvSpPr>
        <p:spPr/>
        <p:txBody>
          <a:bodyPr/>
          <a:lstStyle/>
          <a:p>
            <a:fld id="{D51AD780-F396-44D5-9B43-AC72D3644532}" type="datetime1">
              <a:rPr lang="en-US" smtClean="0"/>
              <a:t>7/26/2019</a:t>
            </a:fld>
            <a:endParaRPr lang="en-US"/>
          </a:p>
        </p:txBody>
      </p:sp>
    </p:spTree>
    <p:extLst>
      <p:ext uri="{BB962C8B-B14F-4D97-AF65-F5344CB8AC3E}">
        <p14:creationId xmlns:p14="http://schemas.microsoft.com/office/powerpoint/2010/main" val="3930716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first task was to establish realistic loading and strength parameters in order to rate the culverts.</a:t>
            </a:r>
          </a:p>
          <a:p>
            <a:r>
              <a:rPr lang="en-US" dirty="0"/>
              <a:t>Since the </a:t>
            </a:r>
            <a:r>
              <a:rPr lang="en-US" dirty="0" err="1"/>
              <a:t>BrR</a:t>
            </a:r>
            <a:r>
              <a:rPr lang="en-US" dirty="0"/>
              <a:t> analysis follows the MBE, it was not always possible to use our desired parameters directly. We ended up needing 6 </a:t>
            </a:r>
            <a:r>
              <a:rPr lang="en-US" dirty="0" err="1"/>
              <a:t>BrR</a:t>
            </a:r>
            <a:r>
              <a:rPr lang="en-US" dirty="0"/>
              <a:t> analysis runs for each culvert design which we analyzed.</a:t>
            </a:r>
          </a:p>
          <a:p>
            <a:r>
              <a:rPr lang="en-US" dirty="0"/>
              <a:t>Our efforts resulted in low rating factors for the culverts we analyzed.</a:t>
            </a:r>
          </a:p>
          <a:p>
            <a:r>
              <a:rPr lang="en-US" dirty="0"/>
              <a:t>For higher fills, the capacity to demand ratio C/D may be more meaningful than the Rating Factor.</a:t>
            </a:r>
          </a:p>
          <a:p>
            <a:r>
              <a:rPr lang="en-US" dirty="0"/>
              <a:t>BOTTOM LINE: RC Box Culverts are performing well in service, which is inconsistent with the low rating factors indicated by our calculated rating results.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36</a:t>
            </a:fld>
            <a:endParaRPr lang="en-US"/>
          </a:p>
        </p:txBody>
      </p:sp>
      <p:sp>
        <p:nvSpPr>
          <p:cNvPr id="5" name="Footer Placeholder 4">
            <a:extLst>
              <a:ext uri="{FF2B5EF4-FFF2-40B4-BE49-F238E27FC236}">
                <a16:creationId xmlns:a16="http://schemas.microsoft.com/office/drawing/2014/main" id="{664C8F22-BF51-404C-B454-DD2FD0849BA9}"/>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CFD465C6-292D-4D70-85F2-95E35C32EACE}"/>
              </a:ext>
            </a:extLst>
          </p:cNvPr>
          <p:cNvSpPr>
            <a:spLocks noGrp="1"/>
          </p:cNvSpPr>
          <p:nvPr>
            <p:ph type="dt" idx="1"/>
          </p:nvPr>
        </p:nvSpPr>
        <p:spPr/>
        <p:txBody>
          <a:bodyPr/>
          <a:lstStyle/>
          <a:p>
            <a:fld id="{002EEBCD-0FEB-4AF7-8A18-EA5B6F75EB99}" type="datetime1">
              <a:rPr lang="en-US" smtClean="0"/>
              <a:t>7/26/2019</a:t>
            </a:fld>
            <a:endParaRPr lang="en-US"/>
          </a:p>
        </p:txBody>
      </p:sp>
    </p:spTree>
    <p:extLst>
      <p:ext uri="{BB962C8B-B14F-4D97-AF65-F5344CB8AC3E}">
        <p14:creationId xmlns:p14="http://schemas.microsoft.com/office/powerpoint/2010/main" val="3982973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Diagram showing soil loads on a culvert, and live load distributed through the soil to a culvert. Lateral soil loads are traditionally applied as an equivalent fluid pressure, with units of pounds per cubic foot (</a:t>
            </a:r>
            <a:r>
              <a:rPr lang="en-US" dirty="0" err="1"/>
              <a:t>pcf</a:t>
            </a:r>
            <a:r>
              <a:rPr lang="en-US" dirty="0"/>
              <a:t>). Historical loadings are listed. If corners are pinned, lateral loads on the walls do not affect the deck slab. If corner connections are rigid, the lateral load on the wall reduces the positive moment in the deck slab. Only 50% of the reduction is allowed to be used for positive moment deck steel design.</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37</a:t>
            </a:fld>
            <a:endParaRPr lang="en-US"/>
          </a:p>
        </p:txBody>
      </p:sp>
      <p:sp>
        <p:nvSpPr>
          <p:cNvPr id="5" name="Footer Placeholder 4">
            <a:extLst>
              <a:ext uri="{FF2B5EF4-FFF2-40B4-BE49-F238E27FC236}">
                <a16:creationId xmlns:a16="http://schemas.microsoft.com/office/drawing/2014/main" id="{0877B613-E658-48D6-ACEA-E1026B8A22C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D9E2404-6A14-4FA8-B721-F36E39AEC80B}"/>
              </a:ext>
            </a:extLst>
          </p:cNvPr>
          <p:cNvSpPr>
            <a:spLocks noGrp="1"/>
          </p:cNvSpPr>
          <p:nvPr>
            <p:ph type="dt" idx="1"/>
          </p:nvPr>
        </p:nvSpPr>
        <p:spPr/>
        <p:txBody>
          <a:bodyPr/>
          <a:lstStyle/>
          <a:p>
            <a:fld id="{A37F0735-1802-47CF-86CE-C30D934013F8}" type="datetime1">
              <a:rPr lang="en-US" smtClean="0"/>
              <a:t>7/26/2019</a:t>
            </a:fld>
            <a:endParaRPr lang="en-US"/>
          </a:p>
        </p:txBody>
      </p:sp>
    </p:spTree>
    <p:extLst>
      <p:ext uri="{BB962C8B-B14F-4D97-AF65-F5344CB8AC3E}">
        <p14:creationId xmlns:p14="http://schemas.microsoft.com/office/powerpoint/2010/main" val="279988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Traditionally shear has been ignored in the design of bare deck slabs. In 2002, AASHTO used the long equation for decks with 2’ or more fill, and shear was ignored if less than 2’ fill. The equivalent equation in </a:t>
            </a:r>
            <a:r>
              <a:rPr lang="en-US" dirty="0" err="1"/>
              <a:t>ksi</a:t>
            </a:r>
            <a:r>
              <a:rPr lang="en-US" dirty="0"/>
              <a:t> is in the current AASHTO for slabs with 2’ or more fill; but </a:t>
            </a:r>
            <a:r>
              <a:rPr lang="en-US" dirty="0" err="1"/>
              <a:t>Vc</a:t>
            </a:r>
            <a:r>
              <a:rPr lang="en-US" dirty="0"/>
              <a:t> = 2.0 Sqrt(</a:t>
            </a:r>
            <a:r>
              <a:rPr lang="en-US" dirty="0" err="1"/>
              <a:t>f’c</a:t>
            </a:r>
            <a:r>
              <a:rPr lang="en-US" dirty="0"/>
              <a:t>)bd is used for decks with less than 2’ fill, and for culvert walls. The Caltrans design spec (BDS) in 2003 allowed </a:t>
            </a:r>
            <a:r>
              <a:rPr lang="en-US" dirty="0" err="1"/>
              <a:t>Vc</a:t>
            </a:r>
            <a:r>
              <a:rPr lang="en-US" dirty="0"/>
              <a:t> = 3.0 Sqrt(</a:t>
            </a:r>
            <a:r>
              <a:rPr lang="en-US" dirty="0" err="1"/>
              <a:t>f’c</a:t>
            </a:r>
            <a:r>
              <a:rPr lang="en-US" dirty="0"/>
              <a:t>)bd for slabs and walls. In 1981 the Caltrans Standard Plans showed </a:t>
            </a:r>
            <a:r>
              <a:rPr lang="en-US" dirty="0" err="1"/>
              <a:t>Vc</a:t>
            </a:r>
            <a:r>
              <a:rPr lang="en-US" dirty="0"/>
              <a:t> = 3.5 Sqrt(</a:t>
            </a:r>
            <a:r>
              <a:rPr lang="en-US" dirty="0" err="1"/>
              <a:t>f’c</a:t>
            </a:r>
            <a:r>
              <a:rPr lang="en-US" dirty="0"/>
              <a:t>)bd. Which is appropriate?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38</a:t>
            </a:fld>
            <a:endParaRPr lang="en-US"/>
          </a:p>
        </p:txBody>
      </p:sp>
      <p:sp>
        <p:nvSpPr>
          <p:cNvPr id="5" name="Footer Placeholder 4">
            <a:extLst>
              <a:ext uri="{FF2B5EF4-FFF2-40B4-BE49-F238E27FC236}">
                <a16:creationId xmlns:a16="http://schemas.microsoft.com/office/drawing/2014/main" id="{F656CBAB-A334-48DF-A48A-321D859437C3}"/>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C5F59A23-4B3C-4C5B-99A4-08AFB2C01DAD}"/>
              </a:ext>
            </a:extLst>
          </p:cNvPr>
          <p:cNvSpPr>
            <a:spLocks noGrp="1"/>
          </p:cNvSpPr>
          <p:nvPr>
            <p:ph type="dt" idx="1"/>
          </p:nvPr>
        </p:nvSpPr>
        <p:spPr/>
        <p:txBody>
          <a:bodyPr/>
          <a:lstStyle/>
          <a:p>
            <a:fld id="{A4742527-450E-4F5B-AA08-69446950864D}" type="datetime1">
              <a:rPr lang="en-US" smtClean="0"/>
              <a:t>7/26/2019</a:t>
            </a:fld>
            <a:endParaRPr lang="en-US"/>
          </a:p>
        </p:txBody>
      </p:sp>
    </p:spTree>
    <p:extLst>
      <p:ext uri="{BB962C8B-B14F-4D97-AF65-F5344CB8AC3E}">
        <p14:creationId xmlns:p14="http://schemas.microsoft.com/office/powerpoint/2010/main" val="4296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Table of AASHTO and Caltrans Design Standards through the years.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39</a:t>
            </a:fld>
            <a:endParaRPr lang="en-US"/>
          </a:p>
        </p:txBody>
      </p:sp>
      <p:sp>
        <p:nvSpPr>
          <p:cNvPr id="5" name="Footer Placeholder 4">
            <a:extLst>
              <a:ext uri="{FF2B5EF4-FFF2-40B4-BE49-F238E27FC236}">
                <a16:creationId xmlns:a16="http://schemas.microsoft.com/office/drawing/2014/main" id="{69519026-1F6B-48D9-9E8D-3648AFFFC067}"/>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770FD7C5-EA12-48A7-8846-2A7211A15056}"/>
              </a:ext>
            </a:extLst>
          </p:cNvPr>
          <p:cNvSpPr>
            <a:spLocks noGrp="1"/>
          </p:cNvSpPr>
          <p:nvPr>
            <p:ph type="dt" idx="1"/>
          </p:nvPr>
        </p:nvSpPr>
        <p:spPr/>
        <p:txBody>
          <a:bodyPr/>
          <a:lstStyle/>
          <a:p>
            <a:fld id="{7EB95DA6-9BD9-4B35-958D-CE80D8576AC5}" type="datetime1">
              <a:rPr lang="en-US" smtClean="0"/>
              <a:t>7/26/2019</a:t>
            </a:fld>
            <a:endParaRPr lang="en-US"/>
          </a:p>
        </p:txBody>
      </p:sp>
    </p:spTree>
    <p:extLst>
      <p:ext uri="{BB962C8B-B14F-4D97-AF65-F5344CB8AC3E}">
        <p14:creationId xmlns:p14="http://schemas.microsoft.com/office/powerpoint/2010/main" val="13639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Typical RC Box Culvert Bridge. Roadway spans 20’ between inside faces of abutment walls.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a:t>
            </a:fld>
            <a:endParaRPr lang="en-US"/>
          </a:p>
        </p:txBody>
      </p:sp>
      <p:sp>
        <p:nvSpPr>
          <p:cNvPr id="5" name="Footer Placeholder 4">
            <a:extLst>
              <a:ext uri="{FF2B5EF4-FFF2-40B4-BE49-F238E27FC236}">
                <a16:creationId xmlns:a16="http://schemas.microsoft.com/office/drawing/2014/main" id="{A1B693F0-7E10-4FD1-9D9F-98CC636D43D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89A26A88-8542-4800-9C62-9ADC23ED4537}"/>
              </a:ext>
            </a:extLst>
          </p:cNvPr>
          <p:cNvSpPr>
            <a:spLocks noGrp="1"/>
          </p:cNvSpPr>
          <p:nvPr>
            <p:ph type="dt" idx="1"/>
          </p:nvPr>
        </p:nvSpPr>
        <p:spPr/>
        <p:txBody>
          <a:bodyPr/>
          <a:lstStyle/>
          <a:p>
            <a:fld id="{D1639510-3238-45D5-8FC1-932155DD84CF}" type="datetime1">
              <a:rPr lang="en-US" smtClean="0"/>
              <a:t>7/26/2019</a:t>
            </a:fld>
            <a:endParaRPr lang="en-US"/>
          </a:p>
        </p:txBody>
      </p:sp>
    </p:spTree>
    <p:extLst>
      <p:ext uri="{BB962C8B-B14F-4D97-AF65-F5344CB8AC3E}">
        <p14:creationId xmlns:p14="http://schemas.microsoft.com/office/powerpoint/2010/main" val="3146834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Initial decision matrix for the design parameters. Single 10’ x 8’ culverts were modeled. Designs for 1922, 1933, 1948, 1952, 1966, 1981, 2002, 2010 are represented in vertical columns. Various design parameters for the various years were applied to each design along each row, with the oldest at the bottom. Numerical details are illegible, but the concept is illustrated, recognizing that red areas represent Rating Factors less than 1.</a:t>
            </a:r>
          </a:p>
          <a:p>
            <a:r>
              <a:rPr lang="en-US" dirty="0"/>
              <a:t>The second column (1933) appears worst, but we have culverts that still look fine after 80 years of service.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40</a:t>
            </a:fld>
            <a:endParaRPr lang="en-US"/>
          </a:p>
        </p:txBody>
      </p:sp>
      <p:sp>
        <p:nvSpPr>
          <p:cNvPr id="5" name="Footer Placeholder 4">
            <a:extLst>
              <a:ext uri="{FF2B5EF4-FFF2-40B4-BE49-F238E27FC236}">
                <a16:creationId xmlns:a16="http://schemas.microsoft.com/office/drawing/2014/main" id="{8F75F0F0-2F49-40C8-898D-65503D14AAF4}"/>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709DBC47-9396-44E7-BFEF-057C97F94381}"/>
              </a:ext>
            </a:extLst>
          </p:cNvPr>
          <p:cNvSpPr>
            <a:spLocks noGrp="1"/>
          </p:cNvSpPr>
          <p:nvPr>
            <p:ph type="dt" idx="1"/>
          </p:nvPr>
        </p:nvSpPr>
        <p:spPr/>
        <p:txBody>
          <a:bodyPr/>
          <a:lstStyle/>
          <a:p>
            <a:fld id="{CAAFEFDA-F778-434E-BEB3-A9F581344801}" type="datetime1">
              <a:rPr lang="en-US" smtClean="0"/>
              <a:t>7/26/2019</a:t>
            </a:fld>
            <a:endParaRPr lang="en-US"/>
          </a:p>
        </p:txBody>
      </p:sp>
    </p:spTree>
    <p:extLst>
      <p:ext uri="{BB962C8B-B14F-4D97-AF65-F5344CB8AC3E}">
        <p14:creationId xmlns:p14="http://schemas.microsoft.com/office/powerpoint/2010/main" val="67333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Second decision matrix for the design parameters. Narrowed down to 2 sets of soil loadings, 2 values for </a:t>
            </a:r>
            <a:r>
              <a:rPr lang="en-US" dirty="0" err="1"/>
              <a:t>f’c</a:t>
            </a:r>
            <a:r>
              <a:rPr lang="en-US" dirty="0"/>
              <a:t>, and 2 values for shear capacity.</a:t>
            </a:r>
          </a:p>
          <a:p>
            <a:r>
              <a:rPr lang="en-US" dirty="0"/>
              <a:t>The second column (1933) still does not rate well.</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41</a:t>
            </a:fld>
            <a:endParaRPr lang="en-US"/>
          </a:p>
        </p:txBody>
      </p:sp>
      <p:sp>
        <p:nvSpPr>
          <p:cNvPr id="5" name="Footer Placeholder 4">
            <a:extLst>
              <a:ext uri="{FF2B5EF4-FFF2-40B4-BE49-F238E27FC236}">
                <a16:creationId xmlns:a16="http://schemas.microsoft.com/office/drawing/2014/main" id="{CA2D0A53-3569-4699-A13F-477546A0BFA9}"/>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E2B6D78-71C9-4568-A375-D8B8FED101BF}"/>
              </a:ext>
            </a:extLst>
          </p:cNvPr>
          <p:cNvSpPr>
            <a:spLocks noGrp="1"/>
          </p:cNvSpPr>
          <p:nvPr>
            <p:ph type="dt" idx="1"/>
          </p:nvPr>
        </p:nvSpPr>
        <p:spPr/>
        <p:txBody>
          <a:bodyPr/>
          <a:lstStyle/>
          <a:p>
            <a:fld id="{1A544447-89A4-4642-8F09-7C68E1C1B62B}" type="datetime1">
              <a:rPr lang="en-US" smtClean="0"/>
              <a:t>7/26/2019</a:t>
            </a:fld>
            <a:endParaRPr lang="en-US"/>
          </a:p>
        </p:txBody>
      </p:sp>
    </p:spTree>
    <p:extLst>
      <p:ext uri="{BB962C8B-B14F-4D97-AF65-F5344CB8AC3E}">
        <p14:creationId xmlns:p14="http://schemas.microsoft.com/office/powerpoint/2010/main" val="4025860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began rating our RC Box Culvert Bridges based on these criteria. We used </a:t>
            </a:r>
            <a:r>
              <a:rPr lang="en-US" dirty="0" err="1"/>
              <a:t>BrR</a:t>
            </a:r>
            <a:r>
              <a:rPr lang="en-US" dirty="0"/>
              <a:t> with LRFR. We analyzed each design for two sets of soil loadings, to compare results. We used </a:t>
            </a:r>
            <a:r>
              <a:rPr lang="en-US" dirty="0" err="1"/>
              <a:t>Vc</a:t>
            </a:r>
            <a:r>
              <a:rPr lang="en-US" dirty="0"/>
              <a:t> = 3.0 Sqrt(</a:t>
            </a:r>
            <a:r>
              <a:rPr lang="en-US" dirty="0" err="1"/>
              <a:t>f’c</a:t>
            </a:r>
            <a:r>
              <a:rPr lang="en-US" dirty="0"/>
              <a:t>)bd for shear in culvert walls, and for slabs with less than 2’ cover. This required 6 </a:t>
            </a:r>
            <a:r>
              <a:rPr lang="en-US" dirty="0" err="1"/>
              <a:t>BrR</a:t>
            </a:r>
            <a:r>
              <a:rPr lang="en-US" dirty="0"/>
              <a:t> analyses for each culvert design, and a spreadsheet to sort out the governing load case. (Bending and Shear at </a:t>
            </a:r>
            <a:r>
              <a:rPr lang="en-US" dirty="0" err="1"/>
              <a:t>f’c</a:t>
            </a:r>
            <a:r>
              <a:rPr lang="en-US" dirty="0"/>
              <a:t>, Shear at an increased </a:t>
            </a:r>
            <a:r>
              <a:rPr lang="en-US" dirty="0" err="1"/>
              <a:t>f’c</a:t>
            </a:r>
            <a:r>
              <a:rPr lang="en-US" dirty="0"/>
              <a:t>, and Flexure only at </a:t>
            </a:r>
            <a:r>
              <a:rPr lang="en-US" dirty="0" err="1"/>
              <a:t>f’c</a:t>
            </a:r>
            <a:r>
              <a:rPr lang="en-US" dirty="0"/>
              <a:t>; with all three done for two soil loadings.) We used 2’ surcharge for consistency. RESULTS are represented in Slides 32 through 35.</a:t>
            </a:r>
          </a:p>
          <a:p>
            <a:endParaRPr lang="en-US" dirty="0"/>
          </a:p>
        </p:txBody>
      </p:sp>
      <p:sp>
        <p:nvSpPr>
          <p:cNvPr id="4" name="Slide Number Placeholder 3"/>
          <p:cNvSpPr>
            <a:spLocks noGrp="1"/>
          </p:cNvSpPr>
          <p:nvPr>
            <p:ph type="sldNum" sz="quarter" idx="10"/>
          </p:nvPr>
        </p:nvSpPr>
        <p:spPr/>
        <p:txBody>
          <a:bodyPr/>
          <a:lstStyle/>
          <a:p>
            <a:fld id="{1E5D16E5-0332-4F51-8265-88DDA6DE7989}" type="slidenum">
              <a:rPr lang="en-US" smtClean="0"/>
              <a:pPr/>
              <a:t>42</a:t>
            </a:fld>
            <a:endParaRPr lang="en-US"/>
          </a:p>
        </p:txBody>
      </p:sp>
      <p:sp>
        <p:nvSpPr>
          <p:cNvPr id="5" name="Footer Placeholder 4">
            <a:extLst>
              <a:ext uri="{FF2B5EF4-FFF2-40B4-BE49-F238E27FC236}">
                <a16:creationId xmlns:a16="http://schemas.microsoft.com/office/drawing/2014/main" id="{1F33E465-6693-41F8-AD26-742CDAA45B5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B7F1320A-1ED3-4C03-9EEE-636AB3D78C8F}"/>
              </a:ext>
            </a:extLst>
          </p:cNvPr>
          <p:cNvSpPr>
            <a:spLocks noGrp="1"/>
          </p:cNvSpPr>
          <p:nvPr>
            <p:ph type="dt" idx="1"/>
          </p:nvPr>
        </p:nvSpPr>
        <p:spPr/>
        <p:txBody>
          <a:bodyPr/>
          <a:lstStyle/>
          <a:p>
            <a:fld id="{E863B239-8BF9-4AD5-A0DB-8DAFE1A2689A}" type="datetime1">
              <a:rPr lang="en-US" smtClean="0"/>
              <a:t>7/26/2019</a:t>
            </a:fld>
            <a:endParaRPr lang="en-US"/>
          </a:p>
        </p:txBody>
      </p:sp>
    </p:spTree>
    <p:extLst>
      <p:ext uri="{BB962C8B-B14F-4D97-AF65-F5344CB8AC3E}">
        <p14:creationId xmlns:p14="http://schemas.microsoft.com/office/powerpoint/2010/main" val="2268908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Rating Factor (RF) and Capacity to Demand Ratio (C/D) defined and compared. When the dead load demand nears the total capacity and the live load becomes small, which is the case for high earth fills, the Rating Factor becomes very sensitive to slight variations in dead load or live load. The Capacity to Demand Ratio is less sensitive, and may be a better method of determining the adequacy of a culvert under high fill.</a:t>
            </a:r>
          </a:p>
        </p:txBody>
      </p:sp>
      <p:sp>
        <p:nvSpPr>
          <p:cNvPr id="4" name="Date Placeholder 3"/>
          <p:cNvSpPr>
            <a:spLocks noGrp="1"/>
          </p:cNvSpPr>
          <p:nvPr>
            <p:ph type="dt" idx="1"/>
          </p:nvPr>
        </p:nvSpPr>
        <p:spPr/>
        <p:txBody>
          <a:bodyPr/>
          <a:lstStyle/>
          <a:p>
            <a:fld id="{864285F6-EBC5-479E-8DC1-C55F84B1B62B}" type="datetime1">
              <a:rPr lang="en-US" smtClean="0"/>
              <a:t>7/26/2019</a:t>
            </a:fld>
            <a:endParaRPr lang="en-US"/>
          </a:p>
        </p:txBody>
      </p:sp>
      <p:sp>
        <p:nvSpPr>
          <p:cNvPr id="5" name="Footer Placeholder 4"/>
          <p:cNvSpPr>
            <a:spLocks noGrp="1"/>
          </p:cNvSpPr>
          <p:nvPr>
            <p:ph type="ftr" sz="quarter" idx="4"/>
          </p:nvPr>
        </p:nvSpPr>
        <p:spPr/>
        <p:txBody>
          <a:bodyPr/>
          <a:lstStyle/>
          <a:p>
            <a:r>
              <a:rPr lang="en-US"/>
              <a:t>BrR User Group_RC Culverts(073119mas)</a:t>
            </a:r>
          </a:p>
        </p:txBody>
      </p:sp>
      <p:sp>
        <p:nvSpPr>
          <p:cNvPr id="6" name="Slide Number Placeholder 5"/>
          <p:cNvSpPr>
            <a:spLocks noGrp="1"/>
          </p:cNvSpPr>
          <p:nvPr>
            <p:ph type="sldNum" sz="quarter" idx="5"/>
          </p:nvPr>
        </p:nvSpPr>
        <p:spPr/>
        <p:txBody>
          <a:bodyPr/>
          <a:lstStyle/>
          <a:p>
            <a:fld id="{1E5D16E5-0332-4F51-8265-88DDA6DE7989}" type="slidenum">
              <a:rPr lang="en-US" smtClean="0"/>
              <a:pPr/>
              <a:t>43</a:t>
            </a:fld>
            <a:endParaRPr lang="en-US"/>
          </a:p>
        </p:txBody>
      </p:sp>
    </p:spTree>
    <p:extLst>
      <p:ext uri="{BB962C8B-B14F-4D97-AF65-F5344CB8AC3E}">
        <p14:creationId xmlns:p14="http://schemas.microsoft.com/office/powerpoint/2010/main" val="3144968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the sensitivity of the Rating Factor (RF) versus the Capacity to Demand Ratio (C/D) for very low live load, and dead load approaching the total capacity.</a:t>
            </a:r>
          </a:p>
        </p:txBody>
      </p:sp>
      <p:sp>
        <p:nvSpPr>
          <p:cNvPr id="4" name="Date Placeholder 3"/>
          <p:cNvSpPr>
            <a:spLocks noGrp="1"/>
          </p:cNvSpPr>
          <p:nvPr>
            <p:ph type="dt" idx="1"/>
          </p:nvPr>
        </p:nvSpPr>
        <p:spPr/>
        <p:txBody>
          <a:bodyPr/>
          <a:lstStyle/>
          <a:p>
            <a:fld id="{864285F6-EBC5-479E-8DC1-C55F84B1B62B}" type="datetime1">
              <a:rPr lang="en-US" smtClean="0"/>
              <a:t>7/26/2019</a:t>
            </a:fld>
            <a:endParaRPr lang="en-US"/>
          </a:p>
        </p:txBody>
      </p:sp>
      <p:sp>
        <p:nvSpPr>
          <p:cNvPr id="5" name="Footer Placeholder 4"/>
          <p:cNvSpPr>
            <a:spLocks noGrp="1"/>
          </p:cNvSpPr>
          <p:nvPr>
            <p:ph type="ftr" sz="quarter" idx="4"/>
          </p:nvPr>
        </p:nvSpPr>
        <p:spPr/>
        <p:txBody>
          <a:bodyPr/>
          <a:lstStyle/>
          <a:p>
            <a:r>
              <a:rPr lang="en-US"/>
              <a:t>BrR User Group_RC Culverts(073119mas)</a:t>
            </a:r>
          </a:p>
        </p:txBody>
      </p:sp>
      <p:sp>
        <p:nvSpPr>
          <p:cNvPr id="6" name="Slide Number Placeholder 5"/>
          <p:cNvSpPr>
            <a:spLocks noGrp="1"/>
          </p:cNvSpPr>
          <p:nvPr>
            <p:ph type="sldNum" sz="quarter" idx="5"/>
          </p:nvPr>
        </p:nvSpPr>
        <p:spPr/>
        <p:txBody>
          <a:bodyPr/>
          <a:lstStyle/>
          <a:p>
            <a:fld id="{1E5D16E5-0332-4F51-8265-88DDA6DE7989}" type="slidenum">
              <a:rPr lang="en-US" smtClean="0"/>
              <a:pPr/>
              <a:t>44</a:t>
            </a:fld>
            <a:endParaRPr lang="en-US"/>
          </a:p>
        </p:txBody>
      </p:sp>
    </p:spTree>
    <p:extLst>
      <p:ext uri="{BB962C8B-B14F-4D97-AF65-F5344CB8AC3E}">
        <p14:creationId xmlns:p14="http://schemas.microsoft.com/office/powerpoint/2010/main" val="2122585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comparing the significance of dead load and live load versus fill height.</a:t>
            </a:r>
          </a:p>
          <a:p>
            <a:r>
              <a:rPr lang="en-US" dirty="0"/>
              <a:t>Live Load (LL) decreases and Dead Load (DL) increases with fill height. The combined effects are fairly constant up to 10’ fill, with a slight sag in the curve between 2’ and 10’.</a:t>
            </a:r>
          </a:p>
          <a:p>
            <a:r>
              <a:rPr lang="en-US" dirty="0"/>
              <a:t>The Dead Load/Live Load (DL/LL) ratio increases exponentially with fill height.</a:t>
            </a:r>
          </a:p>
          <a:p>
            <a:r>
              <a:rPr lang="en-US" dirty="0"/>
              <a:t>Rating Factor (RF) tends to increase slightly with fill height, and then drops off markedly as the capacity is reached.</a:t>
            </a:r>
          </a:p>
          <a:p>
            <a:r>
              <a:rPr lang="en-US" dirty="0"/>
              <a:t>Capacity/Demand (C/D) ratio is greater than 1.0 for RF&gt;1 and is not as sensitive to change in fill height.</a:t>
            </a:r>
          </a:p>
          <a:p>
            <a:r>
              <a:rPr lang="en-US" dirty="0"/>
              <a:t>The interaction of RF, C/D, and DL/LL need further investigation.</a:t>
            </a:r>
          </a:p>
        </p:txBody>
      </p:sp>
      <p:sp>
        <p:nvSpPr>
          <p:cNvPr id="4" name="Date Placeholder 3"/>
          <p:cNvSpPr>
            <a:spLocks noGrp="1"/>
          </p:cNvSpPr>
          <p:nvPr>
            <p:ph type="dt" idx="1"/>
          </p:nvPr>
        </p:nvSpPr>
        <p:spPr/>
        <p:txBody>
          <a:bodyPr/>
          <a:lstStyle/>
          <a:p>
            <a:fld id="{864285F6-EBC5-479E-8DC1-C55F84B1B62B}" type="datetime1">
              <a:rPr lang="en-US" smtClean="0"/>
              <a:t>7/26/2019</a:t>
            </a:fld>
            <a:endParaRPr lang="en-US"/>
          </a:p>
        </p:txBody>
      </p:sp>
      <p:sp>
        <p:nvSpPr>
          <p:cNvPr id="5" name="Footer Placeholder 4"/>
          <p:cNvSpPr>
            <a:spLocks noGrp="1"/>
          </p:cNvSpPr>
          <p:nvPr>
            <p:ph type="ftr" sz="quarter" idx="4"/>
          </p:nvPr>
        </p:nvSpPr>
        <p:spPr/>
        <p:txBody>
          <a:bodyPr/>
          <a:lstStyle/>
          <a:p>
            <a:r>
              <a:rPr lang="en-US"/>
              <a:t>BrR User Group_RC Culverts(073119mas)</a:t>
            </a:r>
          </a:p>
        </p:txBody>
      </p:sp>
      <p:sp>
        <p:nvSpPr>
          <p:cNvPr id="6" name="Slide Number Placeholder 5"/>
          <p:cNvSpPr>
            <a:spLocks noGrp="1"/>
          </p:cNvSpPr>
          <p:nvPr>
            <p:ph type="sldNum" sz="quarter" idx="5"/>
          </p:nvPr>
        </p:nvSpPr>
        <p:spPr/>
        <p:txBody>
          <a:bodyPr/>
          <a:lstStyle/>
          <a:p>
            <a:fld id="{1E5D16E5-0332-4F51-8265-88DDA6DE7989}" type="slidenum">
              <a:rPr lang="en-US" smtClean="0"/>
              <a:pPr/>
              <a:t>45</a:t>
            </a:fld>
            <a:endParaRPr lang="en-US"/>
          </a:p>
        </p:txBody>
      </p:sp>
    </p:spTree>
    <p:extLst>
      <p:ext uri="{BB962C8B-B14F-4D97-AF65-F5344CB8AC3E}">
        <p14:creationId xmlns:p14="http://schemas.microsoft.com/office/powerpoint/2010/main" val="1730450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condition of older culverts is not uncommon. Not all culverts look this good. But typically the observed field condition is inconsistent with the low calculated rating results.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46</a:t>
            </a:fld>
            <a:endParaRPr lang="en-US"/>
          </a:p>
        </p:txBody>
      </p:sp>
      <p:sp>
        <p:nvSpPr>
          <p:cNvPr id="5" name="Footer Placeholder 4">
            <a:extLst>
              <a:ext uri="{FF2B5EF4-FFF2-40B4-BE49-F238E27FC236}">
                <a16:creationId xmlns:a16="http://schemas.microsoft.com/office/drawing/2014/main" id="{B0FFA535-E8E2-4B1B-8008-5AB7E0C1D1C4}"/>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A6859518-60EA-4059-B615-FB69D10B54E9}"/>
              </a:ext>
            </a:extLst>
          </p:cNvPr>
          <p:cNvSpPr>
            <a:spLocks noGrp="1"/>
          </p:cNvSpPr>
          <p:nvPr>
            <p:ph type="dt" idx="1"/>
          </p:nvPr>
        </p:nvSpPr>
        <p:spPr/>
        <p:txBody>
          <a:bodyPr/>
          <a:lstStyle/>
          <a:p>
            <a:fld id="{BC5914C6-2929-47D1-9A65-DE0F381EDE4B}" type="datetime1">
              <a:rPr lang="en-US" smtClean="0"/>
              <a:t>7/26/2019</a:t>
            </a:fld>
            <a:endParaRPr lang="en-US"/>
          </a:p>
        </p:txBody>
      </p:sp>
    </p:spTree>
    <p:extLst>
      <p:ext uri="{BB962C8B-B14F-4D97-AF65-F5344CB8AC3E}">
        <p14:creationId xmlns:p14="http://schemas.microsoft.com/office/powerpoint/2010/main" val="515720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spall with exposed rebar is near the widening joint, at what was previously the entrance to an older culvert.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47</a:t>
            </a:fld>
            <a:endParaRPr lang="en-US"/>
          </a:p>
        </p:txBody>
      </p:sp>
      <p:sp>
        <p:nvSpPr>
          <p:cNvPr id="5" name="Footer Placeholder 4">
            <a:extLst>
              <a:ext uri="{FF2B5EF4-FFF2-40B4-BE49-F238E27FC236}">
                <a16:creationId xmlns:a16="http://schemas.microsoft.com/office/drawing/2014/main" id="{C74FA4F9-68AA-42E7-A4B0-92BBCB05CD73}"/>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584724B5-E9E7-4EA7-A1C3-0064E3FA8D43}"/>
              </a:ext>
            </a:extLst>
          </p:cNvPr>
          <p:cNvSpPr>
            <a:spLocks noGrp="1"/>
          </p:cNvSpPr>
          <p:nvPr>
            <p:ph type="dt" idx="1"/>
          </p:nvPr>
        </p:nvSpPr>
        <p:spPr/>
        <p:txBody>
          <a:bodyPr/>
          <a:lstStyle/>
          <a:p>
            <a:fld id="{6839BE3C-6D25-4E65-8074-4B58EF5E5BFD}" type="datetime1">
              <a:rPr lang="en-US" smtClean="0"/>
              <a:t>7/26/2019</a:t>
            </a:fld>
            <a:endParaRPr lang="en-US"/>
          </a:p>
        </p:txBody>
      </p:sp>
    </p:spTree>
    <p:extLst>
      <p:ext uri="{BB962C8B-B14F-4D97-AF65-F5344CB8AC3E}">
        <p14:creationId xmlns:p14="http://schemas.microsoft.com/office/powerpoint/2010/main" val="2945201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Spalls and exposed rebar near joints is not uncommon. But it is usually localized. The steel seen at the right may be a small I-Beam used in the standard extension detail.</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48</a:t>
            </a:fld>
            <a:endParaRPr lang="en-US"/>
          </a:p>
        </p:txBody>
      </p:sp>
      <p:sp>
        <p:nvSpPr>
          <p:cNvPr id="5" name="Footer Placeholder 4">
            <a:extLst>
              <a:ext uri="{FF2B5EF4-FFF2-40B4-BE49-F238E27FC236}">
                <a16:creationId xmlns:a16="http://schemas.microsoft.com/office/drawing/2014/main" id="{2E96B971-3D8B-4C80-98C1-7DEF4FDE8309}"/>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C48C07A3-8BF3-48FD-9A9A-4A5FBE027C9A}"/>
              </a:ext>
            </a:extLst>
          </p:cNvPr>
          <p:cNvSpPr>
            <a:spLocks noGrp="1"/>
          </p:cNvSpPr>
          <p:nvPr>
            <p:ph type="dt" idx="1"/>
          </p:nvPr>
        </p:nvSpPr>
        <p:spPr/>
        <p:txBody>
          <a:bodyPr/>
          <a:lstStyle/>
          <a:p>
            <a:fld id="{E3655D20-9163-435D-99F8-9BC2058AC3FA}" type="datetime1">
              <a:rPr lang="en-US" smtClean="0"/>
              <a:t>7/26/2019</a:t>
            </a:fld>
            <a:endParaRPr lang="en-US"/>
          </a:p>
        </p:txBody>
      </p:sp>
    </p:spTree>
    <p:extLst>
      <p:ext uri="{BB962C8B-B14F-4D97-AF65-F5344CB8AC3E}">
        <p14:creationId xmlns:p14="http://schemas.microsoft.com/office/powerpoint/2010/main" val="528653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Same joint viewed from farther back. The overall walls and soffit look good.</a:t>
            </a:r>
          </a:p>
        </p:txBody>
      </p:sp>
      <p:sp>
        <p:nvSpPr>
          <p:cNvPr id="4" name="Slide Number Placeholder 3"/>
          <p:cNvSpPr>
            <a:spLocks noGrp="1"/>
          </p:cNvSpPr>
          <p:nvPr>
            <p:ph type="sldNum" sz="quarter" idx="10"/>
          </p:nvPr>
        </p:nvSpPr>
        <p:spPr/>
        <p:txBody>
          <a:bodyPr/>
          <a:lstStyle/>
          <a:p>
            <a:fld id="{1E5D16E5-0332-4F51-8265-88DDA6DE7989}" type="slidenum">
              <a:rPr lang="en-US" smtClean="0"/>
              <a:pPr/>
              <a:t>49</a:t>
            </a:fld>
            <a:endParaRPr lang="en-US"/>
          </a:p>
        </p:txBody>
      </p:sp>
      <p:sp>
        <p:nvSpPr>
          <p:cNvPr id="5" name="Footer Placeholder 4">
            <a:extLst>
              <a:ext uri="{FF2B5EF4-FFF2-40B4-BE49-F238E27FC236}">
                <a16:creationId xmlns:a16="http://schemas.microsoft.com/office/drawing/2014/main" id="{5980CA9F-6981-4E1C-956F-273350FA0ACB}"/>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C313C60D-4F94-4797-BBC8-D1A175E3A5DB}"/>
              </a:ext>
            </a:extLst>
          </p:cNvPr>
          <p:cNvSpPr>
            <a:spLocks noGrp="1"/>
          </p:cNvSpPr>
          <p:nvPr>
            <p:ph type="dt" idx="1"/>
          </p:nvPr>
        </p:nvSpPr>
        <p:spPr/>
        <p:txBody>
          <a:bodyPr/>
          <a:lstStyle/>
          <a:p>
            <a:fld id="{BA68ADA7-8C1D-412E-9AB7-A191A0967B78}" type="datetime1">
              <a:rPr lang="en-US" smtClean="0"/>
              <a:t>7/26/2019</a:t>
            </a:fld>
            <a:endParaRPr lang="en-US"/>
          </a:p>
        </p:txBody>
      </p:sp>
    </p:spTree>
    <p:extLst>
      <p:ext uri="{BB962C8B-B14F-4D97-AF65-F5344CB8AC3E}">
        <p14:creationId xmlns:p14="http://schemas.microsoft.com/office/powerpoint/2010/main" val="284926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Same bridge with the canal drained. Walls and invert exposed for inspection.</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a:t>
            </a:fld>
            <a:endParaRPr lang="en-US"/>
          </a:p>
        </p:txBody>
      </p:sp>
      <p:sp>
        <p:nvSpPr>
          <p:cNvPr id="5" name="Footer Placeholder 4">
            <a:extLst>
              <a:ext uri="{FF2B5EF4-FFF2-40B4-BE49-F238E27FC236}">
                <a16:creationId xmlns:a16="http://schemas.microsoft.com/office/drawing/2014/main" id="{B0E2BCAA-09AA-4822-A632-155A5B89417D}"/>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9DB14BD1-81EA-47C8-BBF5-EFBDE90C56CA}"/>
              </a:ext>
            </a:extLst>
          </p:cNvPr>
          <p:cNvSpPr>
            <a:spLocks noGrp="1"/>
          </p:cNvSpPr>
          <p:nvPr>
            <p:ph type="dt" idx="1"/>
          </p:nvPr>
        </p:nvSpPr>
        <p:spPr/>
        <p:txBody>
          <a:bodyPr/>
          <a:lstStyle/>
          <a:p>
            <a:fld id="{92E22EDA-F39C-413F-BBF4-80D32B7A4741}" type="datetime1">
              <a:rPr lang="en-US" smtClean="0"/>
              <a:t>7/26/2019</a:t>
            </a:fld>
            <a:endParaRPr lang="en-US"/>
          </a:p>
        </p:txBody>
      </p:sp>
    </p:spTree>
    <p:extLst>
      <p:ext uri="{BB962C8B-B14F-4D97-AF65-F5344CB8AC3E}">
        <p14:creationId xmlns:p14="http://schemas.microsoft.com/office/powerpoint/2010/main" val="407879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randomly located soffit spall which has been patched. It shows no signs of splitting out from deck loading.</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50</a:t>
            </a:fld>
            <a:endParaRPr lang="en-US"/>
          </a:p>
        </p:txBody>
      </p:sp>
      <p:sp>
        <p:nvSpPr>
          <p:cNvPr id="5" name="Footer Placeholder 4">
            <a:extLst>
              <a:ext uri="{FF2B5EF4-FFF2-40B4-BE49-F238E27FC236}">
                <a16:creationId xmlns:a16="http://schemas.microsoft.com/office/drawing/2014/main" id="{9B85D3D8-5050-4E76-ABF6-847A5F8D2FD9}"/>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7385BCB3-1812-4C9F-8BC4-F52FA255003B}"/>
              </a:ext>
            </a:extLst>
          </p:cNvPr>
          <p:cNvSpPr>
            <a:spLocks noGrp="1"/>
          </p:cNvSpPr>
          <p:nvPr>
            <p:ph type="dt" idx="1"/>
          </p:nvPr>
        </p:nvSpPr>
        <p:spPr/>
        <p:txBody>
          <a:bodyPr/>
          <a:lstStyle/>
          <a:p>
            <a:fld id="{993F1F61-6782-4F3C-AC31-FC2557C9A096}" type="datetime1">
              <a:rPr lang="en-US" smtClean="0"/>
              <a:t>7/26/2019</a:t>
            </a:fld>
            <a:endParaRPr lang="en-US"/>
          </a:p>
        </p:txBody>
      </p:sp>
    </p:spTree>
    <p:extLst>
      <p:ext uri="{BB962C8B-B14F-4D97-AF65-F5344CB8AC3E}">
        <p14:creationId xmlns:p14="http://schemas.microsoft.com/office/powerpoint/2010/main" val="1111653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Cracking and efflorescence in an older culvert.</a:t>
            </a:r>
          </a:p>
          <a:p>
            <a:r>
              <a:rPr lang="en-US" dirty="0"/>
              <a:t>Cracking is typically transverse to the culvert centerline. This means that it is not a flexural crack induced by live load.</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51</a:t>
            </a:fld>
            <a:endParaRPr lang="en-US"/>
          </a:p>
        </p:txBody>
      </p:sp>
      <p:sp>
        <p:nvSpPr>
          <p:cNvPr id="5" name="Footer Placeholder 4">
            <a:extLst>
              <a:ext uri="{FF2B5EF4-FFF2-40B4-BE49-F238E27FC236}">
                <a16:creationId xmlns:a16="http://schemas.microsoft.com/office/drawing/2014/main" id="{45811AC3-BC69-48B7-9112-F56E99C16639}"/>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BF0DD15C-8C28-4572-B264-203B39DD6C4D}"/>
              </a:ext>
            </a:extLst>
          </p:cNvPr>
          <p:cNvSpPr>
            <a:spLocks noGrp="1"/>
          </p:cNvSpPr>
          <p:nvPr>
            <p:ph type="dt" idx="1"/>
          </p:nvPr>
        </p:nvSpPr>
        <p:spPr/>
        <p:txBody>
          <a:bodyPr/>
          <a:lstStyle/>
          <a:p>
            <a:fld id="{66D20731-FDE3-412C-B0F3-815B1CE39C55}" type="datetime1">
              <a:rPr lang="en-US" smtClean="0"/>
              <a:t>7/26/2019</a:t>
            </a:fld>
            <a:endParaRPr lang="en-US"/>
          </a:p>
        </p:txBody>
      </p:sp>
    </p:spTree>
    <p:extLst>
      <p:ext uri="{BB962C8B-B14F-4D97-AF65-F5344CB8AC3E}">
        <p14:creationId xmlns:p14="http://schemas.microsoft.com/office/powerpoint/2010/main" val="162851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7">
              <a:defRPr/>
            </a:pPr>
            <a:r>
              <a:rPr lang="en-US" dirty="0"/>
              <a:t>Cracking and efflorescence in a newer culvert. Cracking is typically transverse to the culvert centerline.</a:t>
            </a:r>
          </a:p>
          <a:p>
            <a:endParaRPr lang="en-US" dirty="0"/>
          </a:p>
        </p:txBody>
      </p:sp>
      <p:sp>
        <p:nvSpPr>
          <p:cNvPr id="4" name="Slide Number Placeholder 3"/>
          <p:cNvSpPr>
            <a:spLocks noGrp="1"/>
          </p:cNvSpPr>
          <p:nvPr>
            <p:ph type="sldNum" sz="quarter" idx="10"/>
          </p:nvPr>
        </p:nvSpPr>
        <p:spPr/>
        <p:txBody>
          <a:bodyPr/>
          <a:lstStyle/>
          <a:p>
            <a:fld id="{1E5D16E5-0332-4F51-8265-88DDA6DE7989}" type="slidenum">
              <a:rPr lang="en-US" smtClean="0"/>
              <a:pPr/>
              <a:t>52</a:t>
            </a:fld>
            <a:endParaRPr lang="en-US"/>
          </a:p>
        </p:txBody>
      </p:sp>
      <p:sp>
        <p:nvSpPr>
          <p:cNvPr id="5" name="Footer Placeholder 4">
            <a:extLst>
              <a:ext uri="{FF2B5EF4-FFF2-40B4-BE49-F238E27FC236}">
                <a16:creationId xmlns:a16="http://schemas.microsoft.com/office/drawing/2014/main" id="{79933CA0-9D25-478C-A347-37CAEDF54885}"/>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54281804-31BC-46F2-8F3B-726F8DBC73B5}"/>
              </a:ext>
            </a:extLst>
          </p:cNvPr>
          <p:cNvSpPr>
            <a:spLocks noGrp="1"/>
          </p:cNvSpPr>
          <p:nvPr>
            <p:ph type="dt" idx="1"/>
          </p:nvPr>
        </p:nvSpPr>
        <p:spPr/>
        <p:txBody>
          <a:bodyPr/>
          <a:lstStyle/>
          <a:p>
            <a:fld id="{3E7B8613-9203-4896-88AF-629BA2A8BDDD}" type="datetime1">
              <a:rPr lang="en-US" smtClean="0"/>
              <a:t>7/26/2019</a:t>
            </a:fld>
            <a:endParaRPr lang="en-US"/>
          </a:p>
        </p:txBody>
      </p:sp>
    </p:spTree>
    <p:extLst>
      <p:ext uri="{BB962C8B-B14F-4D97-AF65-F5344CB8AC3E}">
        <p14:creationId xmlns:p14="http://schemas.microsoft.com/office/powerpoint/2010/main" val="3570065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7">
              <a:defRPr/>
            </a:pPr>
            <a:r>
              <a:rPr lang="en-US" dirty="0"/>
              <a:t>Cracking and efflorescence in a newer culvert. Cracking is typically transverse to the culvert centerline and vertical in the walls.</a:t>
            </a:r>
          </a:p>
          <a:p>
            <a:pPr defTabSz="914317">
              <a:defRPr/>
            </a:pPr>
            <a:r>
              <a:rPr lang="en-US" dirty="0"/>
              <a:t>OVERALL: We are not seeing serious longitudinal cracking in the soffit, or soffit sagging, which would indicate flexural overloading from live load. We are not seeing longitudinal cracking or inward bulging of the exterior walls, indicating excessive lateral soil loads.</a:t>
            </a:r>
          </a:p>
          <a:p>
            <a:pPr defTabSz="914317">
              <a:defRPr/>
            </a:pPr>
            <a:endParaRPr lang="en-US" dirty="0"/>
          </a:p>
          <a:p>
            <a:endParaRPr lang="en-US" dirty="0"/>
          </a:p>
        </p:txBody>
      </p:sp>
      <p:sp>
        <p:nvSpPr>
          <p:cNvPr id="4" name="Slide Number Placeholder 3"/>
          <p:cNvSpPr>
            <a:spLocks noGrp="1"/>
          </p:cNvSpPr>
          <p:nvPr>
            <p:ph type="sldNum" sz="quarter" idx="10"/>
          </p:nvPr>
        </p:nvSpPr>
        <p:spPr/>
        <p:txBody>
          <a:bodyPr/>
          <a:lstStyle/>
          <a:p>
            <a:fld id="{1E5D16E5-0332-4F51-8265-88DDA6DE7989}" type="slidenum">
              <a:rPr lang="en-US" smtClean="0"/>
              <a:pPr/>
              <a:t>53</a:t>
            </a:fld>
            <a:endParaRPr lang="en-US"/>
          </a:p>
        </p:txBody>
      </p:sp>
      <p:sp>
        <p:nvSpPr>
          <p:cNvPr id="5" name="Footer Placeholder 4">
            <a:extLst>
              <a:ext uri="{FF2B5EF4-FFF2-40B4-BE49-F238E27FC236}">
                <a16:creationId xmlns:a16="http://schemas.microsoft.com/office/drawing/2014/main" id="{FCCC0C98-2E5C-431F-A8C7-C54507EAD56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6B2A80CF-0A86-4338-B080-D5DF5EBC419D}"/>
              </a:ext>
            </a:extLst>
          </p:cNvPr>
          <p:cNvSpPr>
            <a:spLocks noGrp="1"/>
          </p:cNvSpPr>
          <p:nvPr>
            <p:ph type="dt" idx="1"/>
          </p:nvPr>
        </p:nvSpPr>
        <p:spPr/>
        <p:txBody>
          <a:bodyPr/>
          <a:lstStyle/>
          <a:p>
            <a:fld id="{65BAFE3A-C7D5-4FC8-80FD-722CEF1DAA71}" type="datetime1">
              <a:rPr lang="en-US" smtClean="0"/>
              <a:t>7/26/2019</a:t>
            </a:fld>
            <a:endParaRPr lang="en-US"/>
          </a:p>
        </p:txBody>
      </p:sp>
    </p:spTree>
    <p:extLst>
      <p:ext uri="{BB962C8B-B14F-4D97-AF65-F5344CB8AC3E}">
        <p14:creationId xmlns:p14="http://schemas.microsoft.com/office/powerpoint/2010/main" val="249839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Abrasion along the lower walls. Walls and soffit show no serious cracking.</a:t>
            </a:r>
          </a:p>
          <a:p>
            <a:r>
              <a:rPr lang="en-US" dirty="0"/>
              <a:t>OVERALL: We are not seeing serious longitudinal cracking in the soffit, or soffit sagging, which would indicate flexural overloading from live load. We are not seeing longitudinal cracking or inward bulging of the exterior walls, indicating excessive lateral soil loads.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54</a:t>
            </a:fld>
            <a:endParaRPr lang="en-US"/>
          </a:p>
        </p:txBody>
      </p:sp>
      <p:sp>
        <p:nvSpPr>
          <p:cNvPr id="5" name="Footer Placeholder 4">
            <a:extLst>
              <a:ext uri="{FF2B5EF4-FFF2-40B4-BE49-F238E27FC236}">
                <a16:creationId xmlns:a16="http://schemas.microsoft.com/office/drawing/2014/main" id="{85F27274-F1F5-4855-A6DA-F9B73DB3B92C}"/>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B53EB904-EAFF-4CF6-9EEE-0A1E22846F79}"/>
              </a:ext>
            </a:extLst>
          </p:cNvPr>
          <p:cNvSpPr>
            <a:spLocks noGrp="1"/>
          </p:cNvSpPr>
          <p:nvPr>
            <p:ph type="dt" idx="1"/>
          </p:nvPr>
        </p:nvSpPr>
        <p:spPr/>
        <p:txBody>
          <a:bodyPr/>
          <a:lstStyle/>
          <a:p>
            <a:fld id="{0EDD32BB-1B94-4DFC-9465-C68CAE11E47D}" type="datetime1">
              <a:rPr lang="en-US" smtClean="0"/>
              <a:t>7/26/2019</a:t>
            </a:fld>
            <a:endParaRPr lang="en-US"/>
          </a:p>
        </p:txBody>
      </p:sp>
    </p:spTree>
    <p:extLst>
      <p:ext uri="{BB962C8B-B14F-4D97-AF65-F5344CB8AC3E}">
        <p14:creationId xmlns:p14="http://schemas.microsoft.com/office/powerpoint/2010/main" val="1482337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general thoughts on the source of the low calculated ratings.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55</a:t>
            </a:fld>
            <a:endParaRPr lang="en-US"/>
          </a:p>
        </p:txBody>
      </p:sp>
      <p:sp>
        <p:nvSpPr>
          <p:cNvPr id="5" name="Footer Placeholder 4">
            <a:extLst>
              <a:ext uri="{FF2B5EF4-FFF2-40B4-BE49-F238E27FC236}">
                <a16:creationId xmlns:a16="http://schemas.microsoft.com/office/drawing/2014/main" id="{70D7E994-B669-47FA-A73F-E69BE0AA21AF}"/>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F5F39B15-3F5B-414A-9FFA-60E04F9812EF}"/>
              </a:ext>
            </a:extLst>
          </p:cNvPr>
          <p:cNvSpPr>
            <a:spLocks noGrp="1"/>
          </p:cNvSpPr>
          <p:nvPr>
            <p:ph type="dt" idx="1"/>
          </p:nvPr>
        </p:nvSpPr>
        <p:spPr/>
        <p:txBody>
          <a:bodyPr/>
          <a:lstStyle/>
          <a:p>
            <a:fld id="{3523AB93-EEA3-4D93-BD27-CDE41406C374}" type="datetime1">
              <a:rPr lang="en-US" smtClean="0"/>
              <a:t>7/26/2019</a:t>
            </a:fld>
            <a:endParaRPr lang="en-US"/>
          </a:p>
        </p:txBody>
      </p:sp>
    </p:spTree>
    <p:extLst>
      <p:ext uri="{BB962C8B-B14F-4D97-AF65-F5344CB8AC3E}">
        <p14:creationId xmlns:p14="http://schemas.microsoft.com/office/powerpoint/2010/main" val="2312643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are hoping that the NCHRP 15-54 study will be able to address the basic issues and provide realistic rating guidelines.</a:t>
            </a:r>
          </a:p>
          <a:p>
            <a:r>
              <a:rPr lang="en-US" dirty="0"/>
              <a:t>We are encouraged by the fact that the </a:t>
            </a:r>
            <a:r>
              <a:rPr lang="en-US" dirty="0" err="1"/>
              <a:t>BrR</a:t>
            </a:r>
            <a:r>
              <a:rPr lang="en-US" dirty="0"/>
              <a:t> developers are involved in the study. They are in a position to modify </a:t>
            </a:r>
            <a:r>
              <a:rPr lang="en-US" dirty="0" err="1"/>
              <a:t>BrR</a:t>
            </a:r>
            <a:r>
              <a:rPr lang="en-US" dirty="0"/>
              <a:t> as needed, and to extract the specific results data needed for evaluation. (For example; obtaining the RF for all elements, not just the governing element.)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56</a:t>
            </a:fld>
            <a:endParaRPr lang="en-US"/>
          </a:p>
        </p:txBody>
      </p:sp>
      <p:sp>
        <p:nvSpPr>
          <p:cNvPr id="5" name="Footer Placeholder 4">
            <a:extLst>
              <a:ext uri="{FF2B5EF4-FFF2-40B4-BE49-F238E27FC236}">
                <a16:creationId xmlns:a16="http://schemas.microsoft.com/office/drawing/2014/main" id="{AFACDD00-2FBC-45C8-9437-6B0D2145444A}"/>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FE11B5DF-3238-479E-A6D3-8648A1F7FFAA}"/>
              </a:ext>
            </a:extLst>
          </p:cNvPr>
          <p:cNvSpPr>
            <a:spLocks noGrp="1"/>
          </p:cNvSpPr>
          <p:nvPr>
            <p:ph type="dt" idx="1"/>
          </p:nvPr>
        </p:nvSpPr>
        <p:spPr/>
        <p:txBody>
          <a:bodyPr/>
          <a:lstStyle/>
          <a:p>
            <a:fld id="{C9DA7964-A102-4FC2-B859-84D28887EABC}" type="datetime1">
              <a:rPr lang="en-US" smtClean="0"/>
              <a:t>7/26/2019</a:t>
            </a:fld>
            <a:endParaRPr lang="en-US"/>
          </a:p>
        </p:txBody>
      </p:sp>
    </p:spTree>
    <p:extLst>
      <p:ext uri="{BB962C8B-B14F-4D97-AF65-F5344CB8AC3E}">
        <p14:creationId xmlns:p14="http://schemas.microsoft.com/office/powerpoint/2010/main" val="2171553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Fine tuning the analysis when the basic parameters are uncertain is fruitless. We typically do not have as-built plan information for most of our culverts. If we have As-Builts, or if we use Standard Plans for the model, there are still many uncertain rating parameters. Agreement needs to be reached on the basic parameters first.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57</a:t>
            </a:fld>
            <a:endParaRPr lang="en-US"/>
          </a:p>
        </p:txBody>
      </p:sp>
      <p:sp>
        <p:nvSpPr>
          <p:cNvPr id="5" name="Footer Placeholder 4">
            <a:extLst>
              <a:ext uri="{FF2B5EF4-FFF2-40B4-BE49-F238E27FC236}">
                <a16:creationId xmlns:a16="http://schemas.microsoft.com/office/drawing/2014/main" id="{316B0823-D07E-474D-86EF-6248B50E8AC2}"/>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7E3AA5B9-C725-4CE8-90D6-5578E76313EC}"/>
              </a:ext>
            </a:extLst>
          </p:cNvPr>
          <p:cNvSpPr>
            <a:spLocks noGrp="1"/>
          </p:cNvSpPr>
          <p:nvPr>
            <p:ph type="dt" idx="1"/>
          </p:nvPr>
        </p:nvSpPr>
        <p:spPr/>
        <p:txBody>
          <a:bodyPr/>
          <a:lstStyle/>
          <a:p>
            <a:fld id="{1C9A5335-4CE2-43E3-AC44-D82B0BB21BAB}" type="datetime1">
              <a:rPr lang="en-US" smtClean="0"/>
              <a:t>7/26/2019</a:t>
            </a:fld>
            <a:endParaRPr lang="en-US"/>
          </a:p>
        </p:txBody>
      </p:sp>
    </p:spTree>
    <p:extLst>
      <p:ext uri="{BB962C8B-B14F-4D97-AF65-F5344CB8AC3E}">
        <p14:creationId xmlns:p14="http://schemas.microsoft.com/office/powerpoint/2010/main" val="3951739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4" indent="-171434">
              <a:buFont typeface="Arial" panose="020B0604020202020204" pitchFamily="34" charset="0"/>
              <a:buChar char="•"/>
            </a:pPr>
            <a:r>
              <a:rPr lang="en-US" dirty="0"/>
              <a:t>When we have sufficient information, we can do a full calculated rating analysis.</a:t>
            </a:r>
          </a:p>
          <a:p>
            <a:pPr marL="171434" indent="-171434">
              <a:buFont typeface="Arial" panose="020B0604020202020204" pitchFamily="34" charset="0"/>
              <a:buChar char="•"/>
            </a:pPr>
            <a:r>
              <a:rPr lang="en-US" dirty="0"/>
              <a:t>However, it seems clear that some form of Assigned Rating process must be developed since we often do not have enough information to do a full calculated analysis.</a:t>
            </a:r>
          </a:p>
          <a:p>
            <a:pPr marL="171434" indent="-171434">
              <a:buFont typeface="Arial" panose="020B0604020202020204" pitchFamily="34" charset="0"/>
              <a:buChar char="•"/>
            </a:pPr>
            <a:r>
              <a:rPr lang="en-US" dirty="0"/>
              <a:t>We are considering a general concept; but it is NOT fully developed:</a:t>
            </a:r>
          </a:p>
          <a:p>
            <a:r>
              <a:rPr lang="en-US" dirty="0"/>
              <a:t>     The Design Load would be estimated based on the year built and design agency.</a:t>
            </a:r>
          </a:p>
          <a:p>
            <a:r>
              <a:rPr lang="en-US" dirty="0"/>
              <a:t>     The Design Load would be applied to a simple span model using the actual culvert span. The capacity would be assumed to be equal to the applied load.</a:t>
            </a:r>
          </a:p>
          <a:p>
            <a:r>
              <a:rPr lang="en-US" dirty="0"/>
              <a:t>     Other truck loadings could be applied and rated based on the assumed capacity, to give realistic relative rating factors.</a:t>
            </a:r>
          </a:p>
          <a:p>
            <a:r>
              <a:rPr lang="en-US" dirty="0"/>
              <a:t>     Simple spans could be assumed, and deck moments at mid span could be used.</a:t>
            </a:r>
          </a:p>
          <a:p>
            <a:r>
              <a:rPr lang="en-US" dirty="0"/>
              <a:t>     Alternatively, it seems that a basic </a:t>
            </a:r>
            <a:r>
              <a:rPr lang="en-US" dirty="0" err="1"/>
              <a:t>BrR</a:t>
            </a:r>
            <a:r>
              <a:rPr lang="en-US" dirty="0"/>
              <a:t> model could be made. The ratings would be based on total capacity of key elements at critical points.</a:t>
            </a:r>
          </a:p>
          <a:p>
            <a:pPr marL="171434" indent="-171434">
              <a:buFont typeface="Arial" panose="020B0604020202020204" pitchFamily="34" charset="0"/>
              <a:buChar char="•"/>
            </a:pPr>
            <a:r>
              <a:rPr lang="en-US" dirty="0"/>
              <a:t>A similar approach using </a:t>
            </a:r>
            <a:r>
              <a:rPr lang="en-US" dirty="0" err="1"/>
              <a:t>BrR</a:t>
            </a:r>
            <a:r>
              <a:rPr lang="en-US" dirty="0"/>
              <a:t> could be taken by rating the deck slab only.</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58</a:t>
            </a:fld>
            <a:endParaRPr lang="en-US"/>
          </a:p>
        </p:txBody>
      </p:sp>
      <p:sp>
        <p:nvSpPr>
          <p:cNvPr id="5" name="Footer Placeholder 4">
            <a:extLst>
              <a:ext uri="{FF2B5EF4-FFF2-40B4-BE49-F238E27FC236}">
                <a16:creationId xmlns:a16="http://schemas.microsoft.com/office/drawing/2014/main" id="{01349B49-A89D-4F7D-B0F7-CC449023EED0}"/>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EDA135E4-CC0E-4B9C-A210-FD8E2C8221AE}"/>
              </a:ext>
            </a:extLst>
          </p:cNvPr>
          <p:cNvSpPr>
            <a:spLocks noGrp="1"/>
          </p:cNvSpPr>
          <p:nvPr>
            <p:ph type="dt" idx="1"/>
          </p:nvPr>
        </p:nvSpPr>
        <p:spPr/>
        <p:txBody>
          <a:bodyPr/>
          <a:lstStyle/>
          <a:p>
            <a:fld id="{E7427B2C-5DB6-4CCC-B23C-6CC8409A4150}" type="datetime1">
              <a:rPr lang="en-US" smtClean="0"/>
              <a:t>7/26/2019</a:t>
            </a:fld>
            <a:endParaRPr lang="en-US"/>
          </a:p>
        </p:txBody>
      </p:sp>
    </p:spTree>
    <p:extLst>
      <p:ext uri="{BB962C8B-B14F-4D97-AF65-F5344CB8AC3E}">
        <p14:creationId xmlns:p14="http://schemas.microsoft.com/office/powerpoint/2010/main" val="3295275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illustrates the concept of calculating relative ratings using simple span moments.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59</a:t>
            </a:fld>
            <a:endParaRPr lang="en-US"/>
          </a:p>
        </p:txBody>
      </p:sp>
      <p:sp>
        <p:nvSpPr>
          <p:cNvPr id="5" name="Footer Placeholder 4">
            <a:extLst>
              <a:ext uri="{FF2B5EF4-FFF2-40B4-BE49-F238E27FC236}">
                <a16:creationId xmlns:a16="http://schemas.microsoft.com/office/drawing/2014/main" id="{01349B49-A89D-4F7D-B0F7-CC449023EED0}"/>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EDA135E4-CC0E-4B9C-A210-FD8E2C8221AE}"/>
              </a:ext>
            </a:extLst>
          </p:cNvPr>
          <p:cNvSpPr>
            <a:spLocks noGrp="1"/>
          </p:cNvSpPr>
          <p:nvPr>
            <p:ph type="dt" idx="1"/>
          </p:nvPr>
        </p:nvSpPr>
        <p:spPr/>
        <p:txBody>
          <a:bodyPr/>
          <a:lstStyle/>
          <a:p>
            <a:fld id="{E7427B2C-5DB6-4CCC-B23C-6CC8409A4150}" type="datetime1">
              <a:rPr lang="en-US" smtClean="0"/>
              <a:t>7/26/2019</a:t>
            </a:fld>
            <a:endParaRPr lang="en-US"/>
          </a:p>
        </p:txBody>
      </p:sp>
    </p:spTree>
    <p:extLst>
      <p:ext uri="{BB962C8B-B14F-4D97-AF65-F5344CB8AC3E}">
        <p14:creationId xmlns:p14="http://schemas.microsoft.com/office/powerpoint/2010/main" val="260530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Inaccessible. Irrigation canal running full. Common in the central valley of California.</a:t>
            </a:r>
          </a:p>
          <a:p>
            <a:r>
              <a:rPr lang="en-US" dirty="0"/>
              <a:t>In the mountain regions of California, streams run high in the winter but are commonly low or dry in the summer.</a:t>
            </a:r>
          </a:p>
        </p:txBody>
      </p:sp>
      <p:sp>
        <p:nvSpPr>
          <p:cNvPr id="4" name="Slide Number Placeholder 3"/>
          <p:cNvSpPr>
            <a:spLocks noGrp="1"/>
          </p:cNvSpPr>
          <p:nvPr>
            <p:ph type="sldNum" sz="quarter" idx="10"/>
          </p:nvPr>
        </p:nvSpPr>
        <p:spPr/>
        <p:txBody>
          <a:bodyPr/>
          <a:lstStyle/>
          <a:p>
            <a:fld id="{1E5D16E5-0332-4F51-8265-88DDA6DE7989}" type="slidenum">
              <a:rPr lang="en-US" smtClean="0"/>
              <a:pPr/>
              <a:t>6</a:t>
            </a:fld>
            <a:endParaRPr lang="en-US"/>
          </a:p>
        </p:txBody>
      </p:sp>
      <p:sp>
        <p:nvSpPr>
          <p:cNvPr id="5" name="Footer Placeholder 4">
            <a:extLst>
              <a:ext uri="{FF2B5EF4-FFF2-40B4-BE49-F238E27FC236}">
                <a16:creationId xmlns:a16="http://schemas.microsoft.com/office/drawing/2014/main" id="{C6F13BCC-AD3C-4FCA-8D52-518731748BE8}"/>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4571D03-7F36-4204-9D7F-BFF8661BFCC9}"/>
              </a:ext>
            </a:extLst>
          </p:cNvPr>
          <p:cNvSpPr>
            <a:spLocks noGrp="1"/>
          </p:cNvSpPr>
          <p:nvPr>
            <p:ph type="dt" idx="1"/>
          </p:nvPr>
        </p:nvSpPr>
        <p:spPr/>
        <p:txBody>
          <a:bodyPr/>
          <a:lstStyle/>
          <a:p>
            <a:fld id="{DA25EF72-EA4C-43CC-AE8B-E0D610FABC04}" type="datetime1">
              <a:rPr lang="en-US" smtClean="0"/>
              <a:t>7/26/2019</a:t>
            </a:fld>
            <a:endParaRPr lang="en-US"/>
          </a:p>
        </p:txBody>
      </p:sp>
    </p:spTree>
    <p:extLst>
      <p:ext uri="{BB962C8B-B14F-4D97-AF65-F5344CB8AC3E}">
        <p14:creationId xmlns:p14="http://schemas.microsoft.com/office/powerpoint/2010/main" val="3665337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4" indent="-171434">
              <a:buFont typeface="Arial" panose="020B0604020202020204" pitchFamily="34" charset="0"/>
              <a:buChar char="•"/>
            </a:pPr>
            <a:r>
              <a:rPr lang="en-US" dirty="0"/>
              <a:t>Alternative 1: This slide illustrates the concept of assigning relative ratings based on a full frame culvert analysis using </a:t>
            </a:r>
            <a:r>
              <a:rPr lang="en-US" dirty="0" err="1"/>
              <a:t>BrR</a:t>
            </a:r>
            <a:r>
              <a:rPr lang="en-US" dirty="0"/>
              <a:t>.</a:t>
            </a:r>
          </a:p>
          <a:p>
            <a:r>
              <a:rPr lang="en-US" dirty="0"/>
              <a:t>      A generic </a:t>
            </a:r>
            <a:r>
              <a:rPr lang="en-US" dirty="0" err="1"/>
              <a:t>BrR</a:t>
            </a:r>
            <a:r>
              <a:rPr lang="en-US" dirty="0"/>
              <a:t> model could be made with span, height, and number of cells. It could be loaded with dead load and design live load, and the total factored demand of key elements at critical locations could be determined using </a:t>
            </a:r>
            <a:r>
              <a:rPr lang="en-US" dirty="0" err="1"/>
              <a:t>BrR</a:t>
            </a:r>
            <a:r>
              <a:rPr lang="en-US" dirty="0"/>
              <a:t>.</a:t>
            </a:r>
          </a:p>
          <a:p>
            <a:r>
              <a:rPr lang="en-US" dirty="0"/>
              <a:t>      The total factored capacities of key elements at critical locations would be assumed to be equal to the design demands.</a:t>
            </a:r>
          </a:p>
          <a:p>
            <a:r>
              <a:rPr lang="en-US" dirty="0"/>
              <a:t>      If the capacities were locked into </a:t>
            </a:r>
            <a:r>
              <a:rPr lang="en-US" dirty="0" err="1"/>
              <a:t>BrR</a:t>
            </a:r>
            <a:r>
              <a:rPr lang="en-US" dirty="0"/>
              <a:t> as designated values at points of interest, then </a:t>
            </a:r>
            <a:r>
              <a:rPr lang="en-US" dirty="0" err="1"/>
              <a:t>BrR</a:t>
            </a:r>
            <a:r>
              <a:rPr lang="en-US" dirty="0"/>
              <a:t> could do the full relative rating analysis for other trucks.</a:t>
            </a:r>
          </a:p>
          <a:p>
            <a:pPr marL="171434" indent="-171434">
              <a:buFont typeface="Arial" panose="020B0604020202020204" pitchFamily="34" charset="0"/>
              <a:buChar char="•"/>
            </a:pPr>
            <a:r>
              <a:rPr lang="en-US" dirty="0"/>
              <a:t>Alternative 2: A similar approach using </a:t>
            </a:r>
            <a:r>
              <a:rPr lang="en-US" dirty="0" err="1"/>
              <a:t>BrR</a:t>
            </a:r>
            <a:r>
              <a:rPr lang="en-US" dirty="0"/>
              <a:t> could be taken in rating the deck slab only, if the walls and invert are considered to be substructure elements in good condition.</a:t>
            </a:r>
          </a:p>
          <a:p>
            <a:pPr marL="171434" indent="-171434">
              <a:buFont typeface="Arial" panose="020B0604020202020204" pitchFamily="34" charset="0"/>
              <a:buChar char="•"/>
            </a:pPr>
            <a:r>
              <a:rPr lang="en-US" dirty="0"/>
              <a:t>Alternative 3: A single cell </a:t>
            </a:r>
            <a:r>
              <a:rPr lang="en-US" dirty="0" err="1"/>
              <a:t>BrR</a:t>
            </a:r>
            <a:r>
              <a:rPr lang="en-US" dirty="0"/>
              <a:t> culvert model could be used. This would be much simpler to do. Since relative ratings are desired, this alternative may be just as </a:t>
            </a:r>
            <a:r>
              <a:rPr lang="en-US" dirty="0" err="1"/>
              <a:t>meanigful</a:t>
            </a:r>
            <a:r>
              <a:rPr lang="en-US" dirty="0"/>
              <a:t> as the more complicated methods.</a:t>
            </a:r>
          </a:p>
        </p:txBody>
      </p:sp>
      <p:sp>
        <p:nvSpPr>
          <p:cNvPr id="4" name="Slide Number Placeholder 3"/>
          <p:cNvSpPr>
            <a:spLocks noGrp="1"/>
          </p:cNvSpPr>
          <p:nvPr>
            <p:ph type="sldNum" sz="quarter" idx="10"/>
          </p:nvPr>
        </p:nvSpPr>
        <p:spPr/>
        <p:txBody>
          <a:bodyPr/>
          <a:lstStyle/>
          <a:p>
            <a:fld id="{1E5D16E5-0332-4F51-8265-88DDA6DE7989}" type="slidenum">
              <a:rPr lang="en-US" smtClean="0"/>
              <a:pPr/>
              <a:t>60</a:t>
            </a:fld>
            <a:endParaRPr lang="en-US"/>
          </a:p>
        </p:txBody>
      </p:sp>
      <p:sp>
        <p:nvSpPr>
          <p:cNvPr id="5" name="Footer Placeholder 4">
            <a:extLst>
              <a:ext uri="{FF2B5EF4-FFF2-40B4-BE49-F238E27FC236}">
                <a16:creationId xmlns:a16="http://schemas.microsoft.com/office/drawing/2014/main" id="{01349B49-A89D-4F7D-B0F7-CC449023EED0}"/>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EDA135E4-CC0E-4B9C-A210-FD8E2C8221AE}"/>
              </a:ext>
            </a:extLst>
          </p:cNvPr>
          <p:cNvSpPr>
            <a:spLocks noGrp="1"/>
          </p:cNvSpPr>
          <p:nvPr>
            <p:ph type="dt" idx="1"/>
          </p:nvPr>
        </p:nvSpPr>
        <p:spPr/>
        <p:txBody>
          <a:bodyPr/>
          <a:lstStyle/>
          <a:p>
            <a:fld id="{E7427B2C-5DB6-4CCC-B23C-6CC8409A4150}" type="datetime1">
              <a:rPr lang="en-US" smtClean="0"/>
              <a:t>7/26/2019</a:t>
            </a:fld>
            <a:endParaRPr lang="en-US"/>
          </a:p>
        </p:txBody>
      </p:sp>
    </p:spTree>
    <p:extLst>
      <p:ext uri="{BB962C8B-B14F-4D97-AF65-F5344CB8AC3E}">
        <p14:creationId xmlns:p14="http://schemas.microsoft.com/office/powerpoint/2010/main" val="2130657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Incorporate realistic recommendations into the MBE from the NCHRP 15-54 culvert study that will result in realistic ratings for our culverts.</a:t>
            </a:r>
          </a:p>
          <a:p>
            <a:pPr marL="171450" indent="-171450">
              <a:buFont typeface="Arial" panose="020B0604020202020204" pitchFamily="34" charset="0"/>
              <a:buChar char="•"/>
            </a:pPr>
            <a:r>
              <a:rPr lang="en-US" dirty="0"/>
              <a:t>We need a standard set of parameters for consistent calculated ratings for use when we have enough information to perform a calculated rating. Soil Load 120 </a:t>
            </a:r>
            <a:r>
              <a:rPr lang="en-US" dirty="0" err="1"/>
              <a:t>pcf</a:t>
            </a:r>
            <a:r>
              <a:rPr lang="en-US" dirty="0"/>
              <a:t> V; 36 </a:t>
            </a:r>
            <a:r>
              <a:rPr lang="en-US" dirty="0" err="1"/>
              <a:t>pcf</a:t>
            </a:r>
            <a:r>
              <a:rPr lang="en-US" dirty="0"/>
              <a:t> H ?  Concrete shear capacity </a:t>
            </a:r>
            <a:r>
              <a:rPr lang="en-US" dirty="0" err="1"/>
              <a:t>Vc</a:t>
            </a:r>
            <a:r>
              <a:rPr lang="en-US" dirty="0"/>
              <a:t> = 3.0 Sqrt (</a:t>
            </a:r>
            <a:r>
              <a:rPr lang="en-US" dirty="0" err="1"/>
              <a:t>f’c</a:t>
            </a:r>
            <a:r>
              <a:rPr lang="en-US" dirty="0"/>
              <a:t>)bd ? Hopefully the NCHRP 15-54 study will determine some realistic recommended values.</a:t>
            </a:r>
          </a:p>
          <a:p>
            <a:pPr marL="171450" indent="-171450" defTabSz="914317">
              <a:buFont typeface="Arial" panose="020B0604020202020204" pitchFamily="34" charset="0"/>
              <a:buChar char="•"/>
              <a:defRPr/>
            </a:pPr>
            <a:r>
              <a:rPr lang="en-US" dirty="0"/>
              <a:t>We need an approved modified assigned rating method also, since we typically do not have enough information to perform a full calculated rating.</a:t>
            </a:r>
          </a:p>
          <a:p>
            <a:pPr marL="171450" indent="-171450">
              <a:buFont typeface="Arial" panose="020B0604020202020204" pitchFamily="34" charset="0"/>
              <a:buChar char="•"/>
            </a:pPr>
            <a:r>
              <a:rPr lang="en-US" dirty="0"/>
              <a:t>The capacity to demand ratio (C/D) appears to be more meaningful than the Rating Factor (RF) for high fills, where the dead load to live load ratio (DL/LL) is high. Appropriate limits of DL/LL for use of the RF and C/D should be investigated. This is being reviewed in the NCHRP 15-54 study.</a:t>
            </a:r>
          </a:p>
        </p:txBody>
      </p:sp>
      <p:sp>
        <p:nvSpPr>
          <p:cNvPr id="4" name="Slide Number Placeholder 3"/>
          <p:cNvSpPr>
            <a:spLocks noGrp="1"/>
          </p:cNvSpPr>
          <p:nvPr>
            <p:ph type="sldNum" sz="quarter" idx="10"/>
          </p:nvPr>
        </p:nvSpPr>
        <p:spPr/>
        <p:txBody>
          <a:bodyPr/>
          <a:lstStyle/>
          <a:p>
            <a:fld id="{1E5D16E5-0332-4F51-8265-88DDA6DE7989}" type="slidenum">
              <a:rPr lang="en-US" smtClean="0"/>
              <a:pPr/>
              <a:t>61</a:t>
            </a:fld>
            <a:endParaRPr lang="en-US"/>
          </a:p>
        </p:txBody>
      </p:sp>
      <p:sp>
        <p:nvSpPr>
          <p:cNvPr id="5" name="Footer Placeholder 4">
            <a:extLst>
              <a:ext uri="{FF2B5EF4-FFF2-40B4-BE49-F238E27FC236}">
                <a16:creationId xmlns:a16="http://schemas.microsoft.com/office/drawing/2014/main" id="{13F2BD2E-45D6-4AF6-AFE2-131ABE6E448C}"/>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6488719-B012-478D-B5C0-9D971ED6EA4F}"/>
              </a:ext>
            </a:extLst>
          </p:cNvPr>
          <p:cNvSpPr>
            <a:spLocks noGrp="1"/>
          </p:cNvSpPr>
          <p:nvPr>
            <p:ph type="dt" idx="1"/>
          </p:nvPr>
        </p:nvSpPr>
        <p:spPr/>
        <p:txBody>
          <a:bodyPr/>
          <a:lstStyle/>
          <a:p>
            <a:fld id="{63353751-DF87-4C13-9B0E-A155EAD286E6}" type="datetime1">
              <a:rPr lang="en-US" smtClean="0"/>
              <a:t>7/26/2019</a:t>
            </a:fld>
            <a:endParaRPr lang="en-US"/>
          </a:p>
        </p:txBody>
      </p:sp>
    </p:spTree>
    <p:extLst>
      <p:ext uri="{BB962C8B-B14F-4D97-AF65-F5344CB8AC3E}">
        <p14:creationId xmlns:p14="http://schemas.microsoft.com/office/powerpoint/2010/main" val="2293794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4" indent="-171434">
              <a:buFont typeface="Arial" panose="020B0604020202020204" pitchFamily="34" charset="0"/>
              <a:buChar char="•"/>
            </a:pPr>
            <a:r>
              <a:rPr lang="en-US" dirty="0" err="1"/>
              <a:t>BrR</a:t>
            </a:r>
            <a:r>
              <a:rPr lang="en-US" dirty="0"/>
              <a:t> can perform consistent calculated ratings if we have a standard set of parameters and enough information to perform a calculated rating.</a:t>
            </a:r>
          </a:p>
          <a:p>
            <a:pPr marL="171434" indent="-171434" defTabSz="914317">
              <a:buFont typeface="Arial" panose="020B0604020202020204" pitchFamily="34" charset="0"/>
              <a:buChar char="•"/>
              <a:defRPr/>
            </a:pPr>
            <a:r>
              <a:rPr lang="en-US" dirty="0" err="1"/>
              <a:t>BrR</a:t>
            </a:r>
            <a:r>
              <a:rPr lang="en-US" dirty="0"/>
              <a:t> could and should also be tailored to perform a rating by an approved modified assigned rating method, since we typically do not have enough information to perform a full calculated rating. The necessary changes to </a:t>
            </a:r>
            <a:r>
              <a:rPr lang="en-US" dirty="0" err="1"/>
              <a:t>BrR</a:t>
            </a:r>
            <a:r>
              <a:rPr lang="en-US" dirty="0"/>
              <a:t> will be determined as the specifics of the procedure are developed.</a:t>
            </a:r>
          </a:p>
          <a:p>
            <a:pPr marL="171434" indent="-171434">
              <a:buFont typeface="Arial" panose="020B0604020202020204" pitchFamily="34" charset="0"/>
              <a:buChar char="•"/>
            </a:pPr>
            <a:r>
              <a:rPr lang="en-US" dirty="0"/>
              <a:t>It would be helpful if the rating data for each culvert component could be viewed separately in </a:t>
            </a:r>
            <a:r>
              <a:rPr lang="en-US" dirty="0" err="1"/>
              <a:t>BrR</a:t>
            </a:r>
            <a:r>
              <a:rPr lang="en-US" dirty="0"/>
              <a:t>. For example; if the deck rating is adequate and the walls and invert show no distress, the bridge rating might be considered adequate even if the calculated rating for the wall is less than one, but reasonable.</a:t>
            </a:r>
          </a:p>
        </p:txBody>
      </p:sp>
      <p:sp>
        <p:nvSpPr>
          <p:cNvPr id="4" name="Slide Number Placeholder 3"/>
          <p:cNvSpPr>
            <a:spLocks noGrp="1"/>
          </p:cNvSpPr>
          <p:nvPr>
            <p:ph type="sldNum" sz="quarter" idx="10"/>
          </p:nvPr>
        </p:nvSpPr>
        <p:spPr/>
        <p:txBody>
          <a:bodyPr/>
          <a:lstStyle/>
          <a:p>
            <a:fld id="{1E5D16E5-0332-4F51-8265-88DDA6DE7989}" type="slidenum">
              <a:rPr lang="en-US" smtClean="0"/>
              <a:pPr/>
              <a:t>62</a:t>
            </a:fld>
            <a:endParaRPr lang="en-US"/>
          </a:p>
        </p:txBody>
      </p:sp>
      <p:sp>
        <p:nvSpPr>
          <p:cNvPr id="5" name="Footer Placeholder 4">
            <a:extLst>
              <a:ext uri="{FF2B5EF4-FFF2-40B4-BE49-F238E27FC236}">
                <a16:creationId xmlns:a16="http://schemas.microsoft.com/office/drawing/2014/main" id="{13F2BD2E-45D6-4AF6-AFE2-131ABE6E448C}"/>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6488719-B012-478D-B5C0-9D971ED6EA4F}"/>
              </a:ext>
            </a:extLst>
          </p:cNvPr>
          <p:cNvSpPr>
            <a:spLocks noGrp="1"/>
          </p:cNvSpPr>
          <p:nvPr>
            <p:ph type="dt" idx="1"/>
          </p:nvPr>
        </p:nvSpPr>
        <p:spPr/>
        <p:txBody>
          <a:bodyPr/>
          <a:lstStyle/>
          <a:p>
            <a:fld id="{63353751-DF87-4C13-9B0E-A155EAD286E6}" type="datetime1">
              <a:rPr lang="en-US" smtClean="0"/>
              <a:t>7/26/2019</a:t>
            </a:fld>
            <a:endParaRPr lang="en-US"/>
          </a:p>
        </p:txBody>
      </p:sp>
    </p:spTree>
    <p:extLst>
      <p:ext uri="{BB962C8B-B14F-4D97-AF65-F5344CB8AC3E}">
        <p14:creationId xmlns:p14="http://schemas.microsoft.com/office/powerpoint/2010/main" val="1382738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34" indent="-171434" defTabSz="914317">
              <a:buFont typeface="Arial" panose="020B0604020202020204" pitchFamily="34" charset="0"/>
              <a:buChar char="•"/>
              <a:defRPr/>
            </a:pPr>
            <a:r>
              <a:rPr lang="en-US" dirty="0"/>
              <a:t>Allow interior and exterior wall end fixity conditions to be set independently. Many culverts have pinned interior wall ends, but rigid exterior wall to slab connections.</a:t>
            </a:r>
          </a:p>
          <a:p>
            <a:pPr marL="171434" indent="-171434" defTabSz="914317">
              <a:buFont typeface="Arial" panose="020B0604020202020204" pitchFamily="34" charset="0"/>
              <a:buChar char="•"/>
              <a:defRPr/>
            </a:pPr>
            <a:r>
              <a:rPr lang="en-US" dirty="0"/>
              <a:t>Define interior and exterior haunches separately. Early culverts had different haunches at interior and exterior walls.</a:t>
            </a:r>
          </a:p>
          <a:p>
            <a:pPr marL="171434" indent="-171434" defTabSz="914317">
              <a:buFont typeface="Arial" panose="020B0604020202020204" pitchFamily="34" charset="0"/>
              <a:buChar char="•"/>
              <a:defRPr/>
            </a:pPr>
            <a:r>
              <a:rPr lang="en-US" dirty="0"/>
              <a:t>Allow for a user defined spread/depth ratio of Live Load through the soil. LRFD gives 1:1 or 1.15:1 spread from the tire patch. This seems too conservative. LFD gives 1.75:1 from a point.</a:t>
            </a:r>
          </a:p>
          <a:p>
            <a:pPr marL="171434" indent="-171434" defTabSz="914317">
              <a:buFont typeface="Arial" panose="020B0604020202020204" pitchFamily="34" charset="0"/>
              <a:buChar char="•"/>
              <a:defRPr/>
            </a:pPr>
            <a:r>
              <a:rPr lang="en-US" dirty="0"/>
              <a:t>Provide an option for a user defined shear Beta (</a:t>
            </a:r>
            <a:r>
              <a:rPr lang="el-GR" dirty="0"/>
              <a:t>β</a:t>
            </a:r>
            <a:r>
              <a:rPr lang="en-US" dirty="0"/>
              <a:t>) value. This would allow for rating results with a single analysis if a user defined concrete shear capacity is to be considered when using the simplified method.</a:t>
            </a:r>
          </a:p>
          <a:p>
            <a:pPr marL="171434" indent="-171434" defTabSz="914317">
              <a:buFont typeface="Arial" panose="020B0604020202020204" pitchFamily="34" charset="0"/>
              <a:buChar char="•"/>
              <a:defRPr/>
            </a:pPr>
            <a:r>
              <a:rPr lang="en-US" dirty="0"/>
              <a:t>Provide the option for </a:t>
            </a:r>
            <a:r>
              <a:rPr lang="en-US" dirty="0" err="1"/>
              <a:t>BrR</a:t>
            </a:r>
            <a:r>
              <a:rPr lang="en-US" dirty="0"/>
              <a:t> to analyze and rate the culvert components separately. Rating the deck only could take much less analysis time. Rating the invert or walls separately would add flexibility.</a:t>
            </a:r>
          </a:p>
          <a:p>
            <a:pPr marL="171434" indent="-171434" defTabSz="914317">
              <a:buFont typeface="Arial" panose="020B0604020202020204" pitchFamily="34" charset="0"/>
              <a:buChar char="•"/>
              <a:defRPr/>
            </a:pPr>
            <a:r>
              <a:rPr lang="en-US" dirty="0"/>
              <a:t>Ignore rating results at designated points of interest (POI). This would allow negative moment to be ignored in continuous slabs with no negative reinforcing.</a:t>
            </a:r>
          </a:p>
          <a:p>
            <a:pPr marL="171434" indent="-171434" defTabSz="914317">
              <a:buFont typeface="Arial" panose="020B0604020202020204" pitchFamily="34" charset="0"/>
              <a:buChar char="•"/>
              <a:defRPr/>
            </a:pPr>
            <a:r>
              <a:rPr lang="en-US" dirty="0"/>
              <a:t>Provide a report of total factored Demand at designated POI. The demands of key elements at critical points could be used in a modified assigned rating procedure.</a:t>
            </a:r>
          </a:p>
          <a:p>
            <a:pPr marL="171434" indent="-171434" defTabSz="914317">
              <a:buFont typeface="Arial" panose="020B0604020202020204" pitchFamily="34" charset="0"/>
              <a:buChar char="•"/>
              <a:defRPr/>
            </a:pPr>
            <a:r>
              <a:rPr lang="en-US" dirty="0"/>
              <a:t>Provide the ability to SET the Capacity at designated POI. This would allow for setting the capacity at critical points of key elements for a modified assigned rating procedure.</a:t>
            </a:r>
          </a:p>
          <a:p>
            <a:pPr marL="171434" indent="-171434" defTabSz="914317">
              <a:buFont typeface="Arial" panose="020B0604020202020204" pitchFamily="34" charset="0"/>
              <a:buChar char="•"/>
              <a:defRPr/>
            </a:pPr>
            <a:r>
              <a:rPr lang="en-US" dirty="0"/>
              <a:t>Report the Capacity/Demand (C/D) value when the Dead Load/Live Load ratio (DL/LL) reaches a certain limit (determined by AASHTO).</a:t>
            </a:r>
          </a:p>
          <a:p>
            <a:endParaRPr lang="en-US" dirty="0"/>
          </a:p>
        </p:txBody>
      </p:sp>
      <p:sp>
        <p:nvSpPr>
          <p:cNvPr id="4" name="Slide Number Placeholder 3"/>
          <p:cNvSpPr>
            <a:spLocks noGrp="1"/>
          </p:cNvSpPr>
          <p:nvPr>
            <p:ph type="sldNum" sz="quarter" idx="10"/>
          </p:nvPr>
        </p:nvSpPr>
        <p:spPr/>
        <p:txBody>
          <a:bodyPr/>
          <a:lstStyle/>
          <a:p>
            <a:fld id="{1E5D16E5-0332-4F51-8265-88DDA6DE7989}" type="slidenum">
              <a:rPr lang="en-US" smtClean="0"/>
              <a:pPr/>
              <a:t>63</a:t>
            </a:fld>
            <a:endParaRPr lang="en-US"/>
          </a:p>
        </p:txBody>
      </p:sp>
      <p:sp>
        <p:nvSpPr>
          <p:cNvPr id="5" name="Footer Placeholder 4">
            <a:extLst>
              <a:ext uri="{FF2B5EF4-FFF2-40B4-BE49-F238E27FC236}">
                <a16:creationId xmlns:a16="http://schemas.microsoft.com/office/drawing/2014/main" id="{13F2BD2E-45D6-4AF6-AFE2-131ABE6E448C}"/>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6488719-B012-478D-B5C0-9D971ED6EA4F}"/>
              </a:ext>
            </a:extLst>
          </p:cNvPr>
          <p:cNvSpPr>
            <a:spLocks noGrp="1"/>
          </p:cNvSpPr>
          <p:nvPr>
            <p:ph type="dt" idx="1"/>
          </p:nvPr>
        </p:nvSpPr>
        <p:spPr/>
        <p:txBody>
          <a:bodyPr/>
          <a:lstStyle/>
          <a:p>
            <a:fld id="{63353751-DF87-4C13-9B0E-A155EAD286E6}" type="datetime1">
              <a:rPr lang="en-US" smtClean="0"/>
              <a:t>7/26/2019</a:t>
            </a:fld>
            <a:endParaRPr lang="en-US"/>
          </a:p>
        </p:txBody>
      </p:sp>
    </p:spTree>
    <p:extLst>
      <p:ext uri="{BB962C8B-B14F-4D97-AF65-F5344CB8AC3E}">
        <p14:creationId xmlns:p14="http://schemas.microsoft.com/office/powerpoint/2010/main" val="36150038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5D16E5-0332-4F51-8265-88DDA6DE7989}" type="slidenum">
              <a:rPr lang="en-US" smtClean="0"/>
              <a:pPr/>
              <a:t>64</a:t>
            </a:fld>
            <a:endParaRPr lang="en-US"/>
          </a:p>
        </p:txBody>
      </p:sp>
      <p:sp>
        <p:nvSpPr>
          <p:cNvPr id="5" name="Footer Placeholder 4">
            <a:extLst>
              <a:ext uri="{FF2B5EF4-FFF2-40B4-BE49-F238E27FC236}">
                <a16:creationId xmlns:a16="http://schemas.microsoft.com/office/drawing/2014/main" id="{13F2BD2E-45D6-4AF6-AFE2-131ABE6E448C}"/>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16488719-B012-478D-B5C0-9D971ED6EA4F}"/>
              </a:ext>
            </a:extLst>
          </p:cNvPr>
          <p:cNvSpPr>
            <a:spLocks noGrp="1"/>
          </p:cNvSpPr>
          <p:nvPr>
            <p:ph type="dt" idx="1"/>
          </p:nvPr>
        </p:nvSpPr>
        <p:spPr/>
        <p:txBody>
          <a:bodyPr/>
          <a:lstStyle/>
          <a:p>
            <a:fld id="{63353751-DF87-4C13-9B0E-A155EAD286E6}" type="datetime1">
              <a:rPr lang="en-US" smtClean="0"/>
              <a:t>7/26/2019</a:t>
            </a:fld>
            <a:endParaRPr lang="en-US"/>
          </a:p>
        </p:txBody>
      </p:sp>
    </p:spTree>
    <p:extLst>
      <p:ext uri="{BB962C8B-B14F-4D97-AF65-F5344CB8AC3E}">
        <p14:creationId xmlns:p14="http://schemas.microsoft.com/office/powerpoint/2010/main" val="248922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Special arrangements and coordination are necessary to inspect irrigation culverts with the canal drained.</a:t>
            </a:r>
          </a:p>
          <a:p>
            <a:r>
              <a:rPr lang="en-US" dirty="0"/>
              <a:t>Often there is still substantial silt in the invert.</a:t>
            </a:r>
          </a:p>
        </p:txBody>
      </p:sp>
      <p:sp>
        <p:nvSpPr>
          <p:cNvPr id="4" name="Slide Number Placeholder 3"/>
          <p:cNvSpPr>
            <a:spLocks noGrp="1"/>
          </p:cNvSpPr>
          <p:nvPr>
            <p:ph type="sldNum" sz="quarter" idx="10"/>
          </p:nvPr>
        </p:nvSpPr>
        <p:spPr/>
        <p:txBody>
          <a:bodyPr/>
          <a:lstStyle/>
          <a:p>
            <a:fld id="{1E5D16E5-0332-4F51-8265-88DDA6DE7989}" type="slidenum">
              <a:rPr lang="en-US" smtClean="0"/>
              <a:pPr/>
              <a:t>7</a:t>
            </a:fld>
            <a:endParaRPr lang="en-US"/>
          </a:p>
        </p:txBody>
      </p:sp>
      <p:sp>
        <p:nvSpPr>
          <p:cNvPr id="5" name="Footer Placeholder 4">
            <a:extLst>
              <a:ext uri="{FF2B5EF4-FFF2-40B4-BE49-F238E27FC236}">
                <a16:creationId xmlns:a16="http://schemas.microsoft.com/office/drawing/2014/main" id="{73973C89-67F4-45E7-8C49-173005362EC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B999AEF-1A39-41B1-A342-D557398CF150}"/>
              </a:ext>
            </a:extLst>
          </p:cNvPr>
          <p:cNvSpPr>
            <a:spLocks noGrp="1"/>
          </p:cNvSpPr>
          <p:nvPr>
            <p:ph type="dt" idx="1"/>
          </p:nvPr>
        </p:nvSpPr>
        <p:spPr/>
        <p:txBody>
          <a:bodyPr/>
          <a:lstStyle/>
          <a:p>
            <a:fld id="{51C72F8E-6066-4B82-AB86-BD24B8B3D539}" type="datetime1">
              <a:rPr lang="en-US" smtClean="0"/>
              <a:t>7/26/2019</a:t>
            </a:fld>
            <a:endParaRPr lang="en-US"/>
          </a:p>
        </p:txBody>
      </p:sp>
    </p:spTree>
    <p:extLst>
      <p:ext uri="{BB962C8B-B14F-4D97-AF65-F5344CB8AC3E}">
        <p14:creationId xmlns:p14="http://schemas.microsoft.com/office/powerpoint/2010/main" val="583218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RC Box Culvert Bridges can have considerable fill over the deck. Fill height can also vary along the culvert length, or transverse to the barrel. Establishing the exact depth at a given location is difficult. Material gradation and compaction can vary.</a:t>
            </a:r>
          </a:p>
        </p:txBody>
      </p:sp>
      <p:sp>
        <p:nvSpPr>
          <p:cNvPr id="4" name="Slide Number Placeholder 3"/>
          <p:cNvSpPr>
            <a:spLocks noGrp="1"/>
          </p:cNvSpPr>
          <p:nvPr>
            <p:ph type="sldNum" sz="quarter" idx="10"/>
          </p:nvPr>
        </p:nvSpPr>
        <p:spPr/>
        <p:txBody>
          <a:bodyPr/>
          <a:lstStyle/>
          <a:p>
            <a:fld id="{1E5D16E5-0332-4F51-8265-88DDA6DE7989}" type="slidenum">
              <a:rPr lang="en-US" smtClean="0"/>
              <a:pPr/>
              <a:t>8</a:t>
            </a:fld>
            <a:endParaRPr lang="en-US"/>
          </a:p>
        </p:txBody>
      </p:sp>
      <p:sp>
        <p:nvSpPr>
          <p:cNvPr id="5" name="Footer Placeholder 4">
            <a:extLst>
              <a:ext uri="{FF2B5EF4-FFF2-40B4-BE49-F238E27FC236}">
                <a16:creationId xmlns:a16="http://schemas.microsoft.com/office/drawing/2014/main" id="{73973C89-67F4-45E7-8C49-173005362ECE}"/>
              </a:ext>
            </a:extLst>
          </p:cNvPr>
          <p:cNvSpPr>
            <a:spLocks noGrp="1"/>
          </p:cNvSpPr>
          <p:nvPr>
            <p:ph type="ftr" sz="quarter" idx="4"/>
          </p:nvPr>
        </p:nvSpPr>
        <p:spPr/>
        <p:txBody>
          <a:bodyPr/>
          <a:lstStyle/>
          <a:p>
            <a:r>
              <a:rPr lang="en-US"/>
              <a:t>BrR User Group_RC Culverts(073119mas)</a:t>
            </a:r>
          </a:p>
        </p:txBody>
      </p:sp>
      <p:sp>
        <p:nvSpPr>
          <p:cNvPr id="6" name="Date Placeholder 5">
            <a:extLst>
              <a:ext uri="{FF2B5EF4-FFF2-40B4-BE49-F238E27FC236}">
                <a16:creationId xmlns:a16="http://schemas.microsoft.com/office/drawing/2014/main" id="{DB999AEF-1A39-41B1-A342-D557398CF150}"/>
              </a:ext>
            </a:extLst>
          </p:cNvPr>
          <p:cNvSpPr>
            <a:spLocks noGrp="1"/>
          </p:cNvSpPr>
          <p:nvPr>
            <p:ph type="dt" idx="1"/>
          </p:nvPr>
        </p:nvSpPr>
        <p:spPr/>
        <p:txBody>
          <a:bodyPr/>
          <a:lstStyle/>
          <a:p>
            <a:fld id="{51C72F8E-6066-4B82-AB86-BD24B8B3D539}" type="datetime1">
              <a:rPr lang="en-US" smtClean="0"/>
              <a:t>7/26/2019</a:t>
            </a:fld>
            <a:endParaRPr lang="en-US"/>
          </a:p>
        </p:txBody>
      </p:sp>
    </p:spTree>
    <p:extLst>
      <p:ext uri="{BB962C8B-B14F-4D97-AF65-F5344CB8AC3E}">
        <p14:creationId xmlns:p14="http://schemas.microsoft.com/office/powerpoint/2010/main" val="161835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California 2-cell RC Box Culvert shape and rebar pattern.</a:t>
            </a:r>
          </a:p>
          <a:p>
            <a:r>
              <a:rPr lang="en-US" dirty="0"/>
              <a:t>Continuous top slab, continuous bottom slab, exterior walls, and interior wall; haunches at top corners.</a:t>
            </a:r>
          </a:p>
          <a:p>
            <a:pPr defTabSz="914317">
              <a:defRPr/>
            </a:pPr>
            <a:r>
              <a:rPr lang="en-US" dirty="0"/>
              <a:t>Truss bar resists positive and negative moments in the continuous deck. Interior wall ends are typically pinned connections.</a:t>
            </a:r>
          </a:p>
          <a:p>
            <a:r>
              <a:rPr lang="en-US" dirty="0"/>
              <a:t>Left side shows a pinned wall/slab connection (for short spans), with walls reinforced to resist inward lateral load only.</a:t>
            </a:r>
          </a:p>
          <a:p>
            <a:r>
              <a:rPr lang="en-US" dirty="0"/>
              <a:t>Right side shows rigid wall/slab connection (for spans &gt; 8’); with walls reinforced to take inward and outward bending. Wall moments affect slab moments.</a:t>
            </a:r>
          </a:p>
          <a:p>
            <a:r>
              <a:rPr lang="en-US" dirty="0"/>
              <a:t>Currently </a:t>
            </a:r>
            <a:r>
              <a:rPr lang="en-US" dirty="0" err="1"/>
              <a:t>BrR</a:t>
            </a:r>
            <a:r>
              <a:rPr lang="en-US" dirty="0"/>
              <a:t> does not provide for modelling both pinned and rigid wall connections to the same slab. Either all wall tops are modeled as pinned, or all wall tops are modeled as rigid connections. The same is true for the bottom ends of culvert wall/slab connections.</a:t>
            </a:r>
          </a:p>
        </p:txBody>
      </p:sp>
      <p:sp>
        <p:nvSpPr>
          <p:cNvPr id="4" name="Date Placeholder 3"/>
          <p:cNvSpPr>
            <a:spLocks noGrp="1"/>
          </p:cNvSpPr>
          <p:nvPr>
            <p:ph type="dt" idx="1"/>
          </p:nvPr>
        </p:nvSpPr>
        <p:spPr/>
        <p:txBody>
          <a:bodyPr/>
          <a:lstStyle/>
          <a:p>
            <a:fld id="{864285F6-EBC5-479E-8DC1-C55F84B1B62B}" type="datetime1">
              <a:rPr lang="en-US" smtClean="0"/>
              <a:t>7/26/2019</a:t>
            </a:fld>
            <a:endParaRPr lang="en-US"/>
          </a:p>
        </p:txBody>
      </p:sp>
      <p:sp>
        <p:nvSpPr>
          <p:cNvPr id="5" name="Footer Placeholder 4"/>
          <p:cNvSpPr>
            <a:spLocks noGrp="1"/>
          </p:cNvSpPr>
          <p:nvPr>
            <p:ph type="ftr" sz="quarter" idx="4"/>
          </p:nvPr>
        </p:nvSpPr>
        <p:spPr/>
        <p:txBody>
          <a:bodyPr/>
          <a:lstStyle/>
          <a:p>
            <a:r>
              <a:rPr lang="en-US"/>
              <a:t>BrR User Group_RC Culverts(073119mas)</a:t>
            </a:r>
          </a:p>
        </p:txBody>
      </p:sp>
      <p:sp>
        <p:nvSpPr>
          <p:cNvPr id="6" name="Slide Number Placeholder 5"/>
          <p:cNvSpPr>
            <a:spLocks noGrp="1"/>
          </p:cNvSpPr>
          <p:nvPr>
            <p:ph type="sldNum" sz="quarter" idx="5"/>
          </p:nvPr>
        </p:nvSpPr>
        <p:spPr/>
        <p:txBody>
          <a:bodyPr/>
          <a:lstStyle/>
          <a:p>
            <a:fld id="{1E5D16E5-0332-4F51-8265-88DDA6DE7989}" type="slidenum">
              <a:rPr lang="en-US" smtClean="0"/>
              <a:pPr/>
              <a:t>9</a:t>
            </a:fld>
            <a:endParaRPr lang="en-US"/>
          </a:p>
        </p:txBody>
      </p:sp>
    </p:spTree>
    <p:extLst>
      <p:ext uri="{BB962C8B-B14F-4D97-AF65-F5344CB8AC3E}">
        <p14:creationId xmlns:p14="http://schemas.microsoft.com/office/powerpoint/2010/main" val="376107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0B1ED5-E687-4D9D-A8A3-43D8E6C8ACFF}"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4C8C1F-9C48-4EDD-80BE-DE2481306933}"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AA158-B28C-4440-A460-C38EE0E8D272}"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BD3D07-1E28-4066-8E89-6AFD56331DE1}"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FE653A-7D66-4D22-9F6C-776CAC62268E}"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589D3-3128-462D-B3AD-DBD1F17F7A9A}"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5B9C3B-987D-4871-9463-48DF564AE807}" type="datetime1">
              <a:rPr lang="en-US" smtClean="0"/>
              <a:t>7/26/2019</a:t>
            </a:fld>
            <a:endParaRPr lang="en-US"/>
          </a:p>
        </p:txBody>
      </p:sp>
      <p:sp>
        <p:nvSpPr>
          <p:cNvPr id="6" name="Footer Placeholder 5"/>
          <p:cNvSpPr>
            <a:spLocks noGrp="1"/>
          </p:cNvSpPr>
          <p:nvPr>
            <p:ph type="ftr" sz="quarter" idx="11"/>
          </p:nvPr>
        </p:nvSpPr>
        <p:spPr/>
        <p:txBody>
          <a:bodyPr/>
          <a:lstStyle/>
          <a:p>
            <a:r>
              <a:rPr lang="en-US"/>
              <a:t>Load Rating of RC Box Culverts</a:t>
            </a:r>
          </a:p>
        </p:txBody>
      </p:sp>
      <p:sp>
        <p:nvSpPr>
          <p:cNvPr id="7" name="Slide Number Placeholder 6"/>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1EC831-993F-4321-B777-93FBC176F90B}" type="datetime1">
              <a:rPr lang="en-US" smtClean="0"/>
              <a:t>7/26/2019</a:t>
            </a:fld>
            <a:endParaRPr lang="en-US"/>
          </a:p>
        </p:txBody>
      </p:sp>
      <p:sp>
        <p:nvSpPr>
          <p:cNvPr id="8" name="Footer Placeholder 7"/>
          <p:cNvSpPr>
            <a:spLocks noGrp="1"/>
          </p:cNvSpPr>
          <p:nvPr>
            <p:ph type="ftr" sz="quarter" idx="11"/>
          </p:nvPr>
        </p:nvSpPr>
        <p:spPr/>
        <p:txBody>
          <a:bodyPr/>
          <a:lstStyle/>
          <a:p>
            <a:r>
              <a:rPr lang="en-US"/>
              <a:t>Load Rating of RC Box Culverts</a:t>
            </a:r>
          </a:p>
        </p:txBody>
      </p:sp>
      <p:sp>
        <p:nvSpPr>
          <p:cNvPr id="9" name="Slide Number Placeholder 8"/>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3C40F1-688A-4B44-82AA-920B63785EF4}" type="datetime1">
              <a:rPr lang="en-US" smtClean="0"/>
              <a:t>7/26/2019</a:t>
            </a:fld>
            <a:endParaRPr lang="en-US"/>
          </a:p>
        </p:txBody>
      </p:sp>
      <p:sp>
        <p:nvSpPr>
          <p:cNvPr id="4" name="Footer Placeholder 3"/>
          <p:cNvSpPr>
            <a:spLocks noGrp="1"/>
          </p:cNvSpPr>
          <p:nvPr>
            <p:ph type="ftr" sz="quarter" idx="11"/>
          </p:nvPr>
        </p:nvSpPr>
        <p:spPr/>
        <p:txBody>
          <a:bodyPr/>
          <a:lstStyle/>
          <a:p>
            <a:r>
              <a:rPr lang="en-US"/>
              <a:t>Load Rating of RC Box Culverts</a:t>
            </a:r>
          </a:p>
        </p:txBody>
      </p:sp>
      <p:sp>
        <p:nvSpPr>
          <p:cNvPr id="5" name="Slide Number Placeholder 4"/>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FC65C-7ECD-4082-AE84-353D9FFA904B}" type="datetime1">
              <a:rPr lang="en-US" smtClean="0"/>
              <a:t>7/26/2019</a:t>
            </a:fld>
            <a:endParaRPr lang="en-US"/>
          </a:p>
        </p:txBody>
      </p:sp>
      <p:sp>
        <p:nvSpPr>
          <p:cNvPr id="3" name="Footer Placeholder 2"/>
          <p:cNvSpPr>
            <a:spLocks noGrp="1"/>
          </p:cNvSpPr>
          <p:nvPr>
            <p:ph type="ftr" sz="quarter" idx="11"/>
          </p:nvPr>
        </p:nvSpPr>
        <p:spPr/>
        <p:txBody>
          <a:bodyPr/>
          <a:lstStyle/>
          <a:p>
            <a:r>
              <a:rPr lang="en-US"/>
              <a:t>Load Rating of RC Box Culverts</a:t>
            </a:r>
          </a:p>
        </p:txBody>
      </p:sp>
      <p:sp>
        <p:nvSpPr>
          <p:cNvPr id="4" name="Slide Number Placeholder 3"/>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674358-0903-4DFD-8F49-E999CFEC7D1B}" type="datetime1">
              <a:rPr lang="en-US" smtClean="0"/>
              <a:t>7/26/2019</a:t>
            </a:fld>
            <a:endParaRPr lang="en-US"/>
          </a:p>
        </p:txBody>
      </p:sp>
      <p:sp>
        <p:nvSpPr>
          <p:cNvPr id="6" name="Footer Placeholder 5"/>
          <p:cNvSpPr>
            <a:spLocks noGrp="1"/>
          </p:cNvSpPr>
          <p:nvPr>
            <p:ph type="ftr" sz="quarter" idx="11"/>
          </p:nvPr>
        </p:nvSpPr>
        <p:spPr/>
        <p:txBody>
          <a:bodyPr/>
          <a:lstStyle/>
          <a:p>
            <a:r>
              <a:rPr lang="en-US"/>
              <a:t>Load Rating of RC Box Culverts</a:t>
            </a:r>
          </a:p>
        </p:txBody>
      </p:sp>
      <p:sp>
        <p:nvSpPr>
          <p:cNvPr id="7" name="Slide Number Placeholder 6"/>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FFB228-9295-4EF9-9305-654D2F2C7540}"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9CA8B-3684-4640-AF34-7C970A5EE6C0}" type="datetime1">
              <a:rPr lang="en-US" smtClean="0"/>
              <a:t>7/26/2019</a:t>
            </a:fld>
            <a:endParaRPr lang="en-US"/>
          </a:p>
        </p:txBody>
      </p:sp>
      <p:sp>
        <p:nvSpPr>
          <p:cNvPr id="6" name="Footer Placeholder 5"/>
          <p:cNvSpPr>
            <a:spLocks noGrp="1"/>
          </p:cNvSpPr>
          <p:nvPr>
            <p:ph type="ftr" sz="quarter" idx="11"/>
          </p:nvPr>
        </p:nvSpPr>
        <p:spPr/>
        <p:txBody>
          <a:bodyPr/>
          <a:lstStyle/>
          <a:p>
            <a:r>
              <a:rPr lang="en-US"/>
              <a:t>Load Rating of RC Box Culverts</a:t>
            </a:r>
          </a:p>
        </p:txBody>
      </p:sp>
      <p:sp>
        <p:nvSpPr>
          <p:cNvPr id="7" name="Slide Number Placeholder 6"/>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8708B-5C6B-4E59-B4BF-1B497E1A3655}"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D54D2-89CF-42EF-8B00-EA6CA1EFD436}"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28924D41-4A37-43B6-B2E1-B82D99ED4D7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D10870-F7AE-4174-941B-8318F55AA2E3}" type="datetime1">
              <a:rPr lang="en-US" smtClean="0"/>
              <a:t>7/26/2019</a:t>
            </a:fld>
            <a:endParaRPr lang="en-US"/>
          </a:p>
        </p:txBody>
      </p:sp>
      <p:sp>
        <p:nvSpPr>
          <p:cNvPr id="5" name="Footer Placeholder 4"/>
          <p:cNvSpPr>
            <a:spLocks noGrp="1"/>
          </p:cNvSpPr>
          <p:nvPr>
            <p:ph type="ftr" sz="quarter" idx="11"/>
          </p:nvPr>
        </p:nvSpPr>
        <p:spPr/>
        <p:txBody>
          <a:bodyPr/>
          <a:lstStyle/>
          <a:p>
            <a:r>
              <a:rPr lang="en-US"/>
              <a:t>Load Rating of RC Box Culverts</a:t>
            </a:r>
          </a:p>
        </p:txBody>
      </p:sp>
      <p:sp>
        <p:nvSpPr>
          <p:cNvPr id="6" name="Slide Number Placeholder 5"/>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41DE3F-78DE-4796-933D-DC9488293974}" type="datetime1">
              <a:rPr lang="en-US" smtClean="0"/>
              <a:t>7/26/2019</a:t>
            </a:fld>
            <a:endParaRPr lang="en-US"/>
          </a:p>
        </p:txBody>
      </p:sp>
      <p:sp>
        <p:nvSpPr>
          <p:cNvPr id="6" name="Footer Placeholder 5"/>
          <p:cNvSpPr>
            <a:spLocks noGrp="1"/>
          </p:cNvSpPr>
          <p:nvPr>
            <p:ph type="ftr" sz="quarter" idx="11"/>
          </p:nvPr>
        </p:nvSpPr>
        <p:spPr/>
        <p:txBody>
          <a:bodyPr/>
          <a:lstStyle/>
          <a:p>
            <a:r>
              <a:rPr lang="en-US"/>
              <a:t>Load Rating of RC Box Culverts</a:t>
            </a:r>
          </a:p>
        </p:txBody>
      </p:sp>
      <p:sp>
        <p:nvSpPr>
          <p:cNvPr id="7" name="Slide Number Placeholder 6"/>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A8227B-9FC4-41C7-9F56-9C19AA83C9F0}" type="datetime1">
              <a:rPr lang="en-US" smtClean="0"/>
              <a:t>7/26/2019</a:t>
            </a:fld>
            <a:endParaRPr lang="en-US"/>
          </a:p>
        </p:txBody>
      </p:sp>
      <p:sp>
        <p:nvSpPr>
          <p:cNvPr id="8" name="Footer Placeholder 7"/>
          <p:cNvSpPr>
            <a:spLocks noGrp="1"/>
          </p:cNvSpPr>
          <p:nvPr>
            <p:ph type="ftr" sz="quarter" idx="11"/>
          </p:nvPr>
        </p:nvSpPr>
        <p:spPr/>
        <p:txBody>
          <a:bodyPr/>
          <a:lstStyle/>
          <a:p>
            <a:r>
              <a:rPr lang="en-US"/>
              <a:t>Load Rating of RC Box Culverts</a:t>
            </a:r>
          </a:p>
        </p:txBody>
      </p:sp>
      <p:sp>
        <p:nvSpPr>
          <p:cNvPr id="9" name="Slide Number Placeholder 8"/>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A43C67-7CB1-4B23-BE81-1D18B84231A5}" type="datetime1">
              <a:rPr lang="en-US" smtClean="0"/>
              <a:t>7/26/2019</a:t>
            </a:fld>
            <a:endParaRPr lang="en-US"/>
          </a:p>
        </p:txBody>
      </p:sp>
      <p:sp>
        <p:nvSpPr>
          <p:cNvPr id="4" name="Footer Placeholder 3"/>
          <p:cNvSpPr>
            <a:spLocks noGrp="1"/>
          </p:cNvSpPr>
          <p:nvPr>
            <p:ph type="ftr" sz="quarter" idx="11"/>
          </p:nvPr>
        </p:nvSpPr>
        <p:spPr/>
        <p:txBody>
          <a:bodyPr/>
          <a:lstStyle/>
          <a:p>
            <a:r>
              <a:rPr lang="en-US"/>
              <a:t>Load Rating of RC Box Culverts</a:t>
            </a:r>
          </a:p>
        </p:txBody>
      </p:sp>
      <p:sp>
        <p:nvSpPr>
          <p:cNvPr id="5" name="Slide Number Placeholder 4"/>
          <p:cNvSpPr>
            <a:spLocks noGrp="1"/>
          </p:cNvSpPr>
          <p:nvPr>
            <p:ph type="sldNum" sz="quarter" idx="12"/>
          </p:nvPr>
        </p:nvSpPr>
        <p:spPr/>
        <p:txBody>
          <a:bodyPr/>
          <a:lstStyle/>
          <a:p>
            <a:fld id="{A26DE82F-512C-457E-BCF5-079DA6A6B38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EB05C-8A92-4486-9A30-5A878DA0E3DF}" type="datetime1">
              <a:rPr lang="en-US" smtClean="0"/>
              <a:t>7/26/2019</a:t>
            </a:fld>
            <a:endParaRPr lang="en-US"/>
          </a:p>
        </p:txBody>
      </p:sp>
      <p:sp>
        <p:nvSpPr>
          <p:cNvPr id="3" name="Footer Placeholder 2"/>
          <p:cNvSpPr>
            <a:spLocks noGrp="1"/>
          </p:cNvSpPr>
          <p:nvPr>
            <p:ph type="ftr" sz="quarter" idx="11"/>
          </p:nvPr>
        </p:nvSpPr>
        <p:spPr/>
        <p:txBody>
          <a:bodyPr/>
          <a:lstStyle/>
          <a:p>
            <a:r>
              <a:rPr lang="en-US"/>
              <a:t>Load Rating of RC Box Culverts</a:t>
            </a:r>
          </a:p>
        </p:txBody>
      </p:sp>
      <p:sp>
        <p:nvSpPr>
          <p:cNvPr id="4" name="Slide Number Placeholder 3"/>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D4723B-B7C8-4F4D-A048-F8B9C9E76415}" type="datetime1">
              <a:rPr lang="en-US" smtClean="0"/>
              <a:t>7/26/2019</a:t>
            </a:fld>
            <a:endParaRPr lang="en-US"/>
          </a:p>
        </p:txBody>
      </p:sp>
      <p:sp>
        <p:nvSpPr>
          <p:cNvPr id="6" name="Footer Placeholder 5"/>
          <p:cNvSpPr>
            <a:spLocks noGrp="1"/>
          </p:cNvSpPr>
          <p:nvPr>
            <p:ph type="ftr" sz="quarter" idx="11"/>
          </p:nvPr>
        </p:nvSpPr>
        <p:spPr/>
        <p:txBody>
          <a:bodyPr/>
          <a:lstStyle/>
          <a:p>
            <a:r>
              <a:rPr lang="en-US"/>
              <a:t>Load Rating of RC Box Culverts</a:t>
            </a:r>
          </a:p>
        </p:txBody>
      </p:sp>
      <p:sp>
        <p:nvSpPr>
          <p:cNvPr id="7" name="Slide Number Placeholder 6"/>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8B010C-2B87-49DF-8D5B-304ADE77B76E}" type="datetime1">
              <a:rPr lang="en-US" smtClean="0"/>
              <a:t>7/26/2019</a:t>
            </a:fld>
            <a:endParaRPr lang="en-US"/>
          </a:p>
        </p:txBody>
      </p:sp>
      <p:sp>
        <p:nvSpPr>
          <p:cNvPr id="6" name="Footer Placeholder 5"/>
          <p:cNvSpPr>
            <a:spLocks noGrp="1"/>
          </p:cNvSpPr>
          <p:nvPr>
            <p:ph type="ftr" sz="quarter" idx="11"/>
          </p:nvPr>
        </p:nvSpPr>
        <p:spPr/>
        <p:txBody>
          <a:bodyPr/>
          <a:lstStyle/>
          <a:p>
            <a:r>
              <a:rPr lang="en-US"/>
              <a:t>Load Rating of RC Box Culverts</a:t>
            </a:r>
          </a:p>
        </p:txBody>
      </p:sp>
      <p:sp>
        <p:nvSpPr>
          <p:cNvPr id="7" name="Slide Number Placeholder 6"/>
          <p:cNvSpPr>
            <a:spLocks noGrp="1"/>
          </p:cNvSpPr>
          <p:nvPr>
            <p:ph type="sldNum" sz="quarter" idx="12"/>
          </p:nvPr>
        </p:nvSpPr>
        <p:spPr/>
        <p:txBody>
          <a:bodyPr/>
          <a:lstStyle/>
          <a:p>
            <a:fld id="{A26DE82F-512C-457E-BCF5-079DA6A6B3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F515A-0F27-4E02-8790-78270C668F66}" type="datetime1">
              <a:rPr lang="en-US" smtClean="0"/>
              <a:t>7/26/2019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Load Rating of RC Box Culverts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DE82F-512C-457E-BCF5-079DA6A6B3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CD9E7-D48D-4612-8CC4-31EBA786D91E}" type="datetime1">
              <a:rPr lang="en-US" smtClean="0"/>
              <a:t>7/26/2019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Load Rating of RC Box Culverts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24D41-4A37-43B6-B2E1-B82D99ED4D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normAutofit/>
          </a:bodyPr>
          <a:lstStyle/>
          <a:p>
            <a:r>
              <a:rPr lang="en-US" dirty="0"/>
              <a:t>Load Rating of RC Box Culverts	</a:t>
            </a:r>
          </a:p>
        </p:txBody>
      </p:sp>
      <p:sp>
        <p:nvSpPr>
          <p:cNvPr id="3" name="Subtitle 2"/>
          <p:cNvSpPr>
            <a:spLocks noGrp="1"/>
          </p:cNvSpPr>
          <p:nvPr>
            <p:ph type="subTitle" idx="1"/>
          </p:nvPr>
        </p:nvSpPr>
        <p:spPr>
          <a:xfrm>
            <a:off x="1371600" y="3886200"/>
            <a:ext cx="6400800" cy="1828800"/>
          </a:xfrm>
        </p:spPr>
        <p:txBody>
          <a:bodyPr>
            <a:normAutofit fontScale="85000" lnSpcReduction="20000"/>
          </a:bodyPr>
          <a:lstStyle/>
          <a:p>
            <a:r>
              <a:rPr lang="en-US" dirty="0">
                <a:solidFill>
                  <a:schemeClr val="tx1"/>
                </a:solidFill>
              </a:rPr>
              <a:t>Issues Encountered by</a:t>
            </a:r>
          </a:p>
          <a:p>
            <a:r>
              <a:rPr lang="en-US" dirty="0">
                <a:solidFill>
                  <a:schemeClr val="tx1"/>
                </a:solidFill>
              </a:rPr>
              <a:t>the State of California</a:t>
            </a:r>
          </a:p>
          <a:p>
            <a:endParaRPr lang="en-US" sz="1600" dirty="0">
              <a:solidFill>
                <a:schemeClr val="tx1"/>
              </a:solidFill>
            </a:endParaRPr>
          </a:p>
          <a:p>
            <a:r>
              <a:rPr lang="en-US" sz="1900" dirty="0">
                <a:solidFill>
                  <a:schemeClr val="tx1"/>
                </a:solidFill>
              </a:rPr>
              <a:t>by Mark Simonsen</a:t>
            </a:r>
          </a:p>
          <a:p>
            <a:r>
              <a:rPr lang="en-US" sz="1900" dirty="0">
                <a:solidFill>
                  <a:schemeClr val="tx1"/>
                </a:solidFill>
              </a:rPr>
              <a:t>California Department of Transportation</a:t>
            </a:r>
          </a:p>
          <a:p>
            <a:r>
              <a:rPr lang="en-US" sz="1900" dirty="0">
                <a:solidFill>
                  <a:schemeClr val="tx1"/>
                </a:solidFill>
              </a:rPr>
              <a:t>7/31/19</a:t>
            </a:r>
          </a:p>
        </p:txBody>
      </p:sp>
      <p:sp>
        <p:nvSpPr>
          <p:cNvPr id="4" name="Slide Number Placeholder 3"/>
          <p:cNvSpPr>
            <a:spLocks noGrp="1"/>
          </p:cNvSpPr>
          <p:nvPr>
            <p:ph type="sldNum" sz="quarter" idx="12"/>
          </p:nvPr>
        </p:nvSpPr>
        <p:spPr/>
        <p:txBody>
          <a:bodyPr/>
          <a:lstStyle/>
          <a:p>
            <a:fld id="{A26DE82F-512C-457E-BCF5-079DA6A6B38E}" type="slidenum">
              <a:rPr lang="en-US" smtClean="0">
                <a:solidFill>
                  <a:schemeClr val="tx1"/>
                </a:solidFill>
              </a:rPr>
              <a:pPr/>
              <a:t>1</a:t>
            </a:fld>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a:solidFill>
                  <a:schemeClr val="tx1"/>
                </a:solidFill>
              </a:rPr>
              <a:t>Load Rating of RC Box Culverts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386599-1EEA-4CBB-B94E-9569EF5AD9DA}"/>
              </a:ext>
            </a:extLst>
          </p:cNvPr>
          <p:cNvSpPr>
            <a:spLocks noGrp="1"/>
          </p:cNvSpPr>
          <p:nvPr>
            <p:ph type="ftr" sz="quarter" idx="11"/>
          </p:nvPr>
        </p:nvSpPr>
        <p:spPr/>
        <p:txBody>
          <a:bodyPr/>
          <a:lstStyle/>
          <a:p>
            <a:r>
              <a:rPr lang="en-US"/>
              <a:t>Load Rating of RC Box Culverts</a:t>
            </a:r>
          </a:p>
        </p:txBody>
      </p:sp>
      <p:sp>
        <p:nvSpPr>
          <p:cNvPr id="3" name="Slide Number Placeholder 2">
            <a:extLst>
              <a:ext uri="{FF2B5EF4-FFF2-40B4-BE49-F238E27FC236}">
                <a16:creationId xmlns:a16="http://schemas.microsoft.com/office/drawing/2014/main" id="{3DE682C5-D589-4FFB-B9D6-DA487DD299D5}"/>
              </a:ext>
            </a:extLst>
          </p:cNvPr>
          <p:cNvSpPr>
            <a:spLocks noGrp="1"/>
          </p:cNvSpPr>
          <p:nvPr>
            <p:ph type="sldNum" sz="quarter" idx="12"/>
          </p:nvPr>
        </p:nvSpPr>
        <p:spPr/>
        <p:txBody>
          <a:bodyPr/>
          <a:lstStyle/>
          <a:p>
            <a:fld id="{28924D41-4A37-43B6-B2E1-B82D99ED4D7C}" type="slidenum">
              <a:rPr lang="en-US" smtClean="0"/>
              <a:pPr/>
              <a:t>10</a:t>
            </a:fld>
            <a:endParaRPr lang="en-US"/>
          </a:p>
        </p:txBody>
      </p:sp>
      <p:sp>
        <p:nvSpPr>
          <p:cNvPr id="4" name="TextBox 3">
            <a:extLst>
              <a:ext uri="{FF2B5EF4-FFF2-40B4-BE49-F238E27FC236}">
                <a16:creationId xmlns:a16="http://schemas.microsoft.com/office/drawing/2014/main" id="{863B54DA-7883-4B0C-A0FE-0397E516FD98}"/>
              </a:ext>
            </a:extLst>
          </p:cNvPr>
          <p:cNvSpPr txBox="1"/>
          <p:nvPr/>
        </p:nvSpPr>
        <p:spPr>
          <a:xfrm>
            <a:off x="640538" y="228600"/>
            <a:ext cx="7862923" cy="769441"/>
          </a:xfrm>
          <a:prstGeom prst="rect">
            <a:avLst/>
          </a:prstGeom>
          <a:noFill/>
        </p:spPr>
        <p:txBody>
          <a:bodyPr wrap="none" rtlCol="0">
            <a:spAutoFit/>
          </a:bodyPr>
          <a:lstStyle/>
          <a:p>
            <a:pPr algn="ctr"/>
            <a:r>
              <a:rPr lang="en-US" sz="4400" dirty="0"/>
              <a:t>Historical Reinforcement Patterns</a:t>
            </a:r>
          </a:p>
        </p:txBody>
      </p:sp>
      <p:pic>
        <p:nvPicPr>
          <p:cNvPr id="7" name="Picture 6">
            <a:extLst>
              <a:ext uri="{FF2B5EF4-FFF2-40B4-BE49-F238E27FC236}">
                <a16:creationId xmlns:a16="http://schemas.microsoft.com/office/drawing/2014/main" id="{EAAE6B41-84AE-4842-8090-C7905A3DE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6" t="12222" r="16515" b="50000"/>
          <a:stretch/>
        </p:blipFill>
        <p:spPr>
          <a:xfrm>
            <a:off x="1501140" y="1140487"/>
            <a:ext cx="6096002" cy="2410048"/>
          </a:xfrm>
          <a:prstGeom prst="rect">
            <a:avLst/>
          </a:prstGeom>
        </p:spPr>
      </p:pic>
      <p:sp>
        <p:nvSpPr>
          <p:cNvPr id="8" name="TextBox 7">
            <a:extLst>
              <a:ext uri="{FF2B5EF4-FFF2-40B4-BE49-F238E27FC236}">
                <a16:creationId xmlns:a16="http://schemas.microsoft.com/office/drawing/2014/main" id="{D0AD4274-8D4E-4222-9587-3C259E9FD76E}"/>
              </a:ext>
            </a:extLst>
          </p:cNvPr>
          <p:cNvSpPr txBox="1"/>
          <p:nvPr/>
        </p:nvSpPr>
        <p:spPr>
          <a:xfrm>
            <a:off x="3900566" y="3459480"/>
            <a:ext cx="1297150" cy="369332"/>
          </a:xfrm>
          <a:prstGeom prst="rect">
            <a:avLst/>
          </a:prstGeom>
          <a:noFill/>
        </p:spPr>
        <p:txBody>
          <a:bodyPr wrap="none" rtlCol="0">
            <a:spAutoFit/>
          </a:bodyPr>
          <a:lstStyle/>
          <a:p>
            <a:r>
              <a:rPr lang="en-US" dirty="0"/>
              <a:t>1948 - 1975</a:t>
            </a:r>
          </a:p>
        </p:txBody>
      </p:sp>
      <p:pic>
        <p:nvPicPr>
          <p:cNvPr id="10" name="Picture 9">
            <a:extLst>
              <a:ext uri="{FF2B5EF4-FFF2-40B4-BE49-F238E27FC236}">
                <a16:creationId xmlns:a16="http://schemas.microsoft.com/office/drawing/2014/main" id="{6A343533-BCEC-4F7F-B45F-EEF1A7F85D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6" t="55556" r="16515" b="7314"/>
          <a:stretch/>
        </p:blipFill>
        <p:spPr>
          <a:xfrm>
            <a:off x="1478282" y="3785222"/>
            <a:ext cx="6141718" cy="2386462"/>
          </a:xfrm>
          <a:prstGeom prst="rect">
            <a:avLst/>
          </a:prstGeom>
        </p:spPr>
      </p:pic>
      <p:sp>
        <p:nvSpPr>
          <p:cNvPr id="11" name="TextBox 10">
            <a:extLst>
              <a:ext uri="{FF2B5EF4-FFF2-40B4-BE49-F238E27FC236}">
                <a16:creationId xmlns:a16="http://schemas.microsoft.com/office/drawing/2014/main" id="{6F95AB78-44B0-4700-B79E-33A0D7C819CF}"/>
              </a:ext>
            </a:extLst>
          </p:cNvPr>
          <p:cNvSpPr txBox="1"/>
          <p:nvPr/>
        </p:nvSpPr>
        <p:spPr>
          <a:xfrm>
            <a:off x="3900566" y="6094075"/>
            <a:ext cx="1297150" cy="369332"/>
          </a:xfrm>
          <a:prstGeom prst="rect">
            <a:avLst/>
          </a:prstGeom>
          <a:noFill/>
        </p:spPr>
        <p:txBody>
          <a:bodyPr wrap="none" rtlCol="0">
            <a:spAutoFit/>
          </a:bodyPr>
          <a:lstStyle/>
          <a:p>
            <a:r>
              <a:rPr lang="en-US" dirty="0"/>
              <a:t>1924 - 1944</a:t>
            </a:r>
          </a:p>
        </p:txBody>
      </p:sp>
    </p:spTree>
    <p:extLst>
      <p:ext uri="{BB962C8B-B14F-4D97-AF65-F5344CB8AC3E}">
        <p14:creationId xmlns:p14="http://schemas.microsoft.com/office/powerpoint/2010/main" val="2330675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386599-1EEA-4CBB-B94E-9569EF5AD9DA}"/>
              </a:ext>
            </a:extLst>
          </p:cNvPr>
          <p:cNvSpPr>
            <a:spLocks noGrp="1"/>
          </p:cNvSpPr>
          <p:nvPr>
            <p:ph type="ftr" sz="quarter" idx="11"/>
          </p:nvPr>
        </p:nvSpPr>
        <p:spPr/>
        <p:txBody>
          <a:bodyPr/>
          <a:lstStyle/>
          <a:p>
            <a:r>
              <a:rPr lang="en-US"/>
              <a:t>Load Rating of RC Box Culverts</a:t>
            </a:r>
          </a:p>
        </p:txBody>
      </p:sp>
      <p:sp>
        <p:nvSpPr>
          <p:cNvPr id="3" name="Slide Number Placeholder 2">
            <a:extLst>
              <a:ext uri="{FF2B5EF4-FFF2-40B4-BE49-F238E27FC236}">
                <a16:creationId xmlns:a16="http://schemas.microsoft.com/office/drawing/2014/main" id="{3DE682C5-D589-4FFB-B9D6-DA487DD299D5}"/>
              </a:ext>
            </a:extLst>
          </p:cNvPr>
          <p:cNvSpPr>
            <a:spLocks noGrp="1"/>
          </p:cNvSpPr>
          <p:nvPr>
            <p:ph type="sldNum" sz="quarter" idx="12"/>
          </p:nvPr>
        </p:nvSpPr>
        <p:spPr/>
        <p:txBody>
          <a:bodyPr/>
          <a:lstStyle/>
          <a:p>
            <a:fld id="{28924D41-4A37-43B6-B2E1-B82D99ED4D7C}" type="slidenum">
              <a:rPr lang="en-US" smtClean="0"/>
              <a:pPr/>
              <a:t>11</a:t>
            </a:fld>
            <a:endParaRPr lang="en-US"/>
          </a:p>
        </p:txBody>
      </p:sp>
      <p:sp>
        <p:nvSpPr>
          <p:cNvPr id="4" name="TextBox 3">
            <a:extLst>
              <a:ext uri="{FF2B5EF4-FFF2-40B4-BE49-F238E27FC236}">
                <a16:creationId xmlns:a16="http://schemas.microsoft.com/office/drawing/2014/main" id="{863B54DA-7883-4B0C-A0FE-0397E516FD98}"/>
              </a:ext>
            </a:extLst>
          </p:cNvPr>
          <p:cNvSpPr txBox="1"/>
          <p:nvPr/>
        </p:nvSpPr>
        <p:spPr>
          <a:xfrm>
            <a:off x="640537" y="136525"/>
            <a:ext cx="7862923" cy="769441"/>
          </a:xfrm>
          <a:prstGeom prst="rect">
            <a:avLst/>
          </a:prstGeom>
          <a:noFill/>
        </p:spPr>
        <p:txBody>
          <a:bodyPr wrap="none" rtlCol="0">
            <a:spAutoFit/>
          </a:bodyPr>
          <a:lstStyle/>
          <a:p>
            <a:pPr algn="ctr"/>
            <a:r>
              <a:rPr lang="en-US" sz="4400" dirty="0"/>
              <a:t>Historical Reinforcement Patterns</a:t>
            </a:r>
          </a:p>
        </p:txBody>
      </p:sp>
      <p:sp>
        <p:nvSpPr>
          <p:cNvPr id="11" name="TextBox 10">
            <a:extLst>
              <a:ext uri="{FF2B5EF4-FFF2-40B4-BE49-F238E27FC236}">
                <a16:creationId xmlns:a16="http://schemas.microsoft.com/office/drawing/2014/main" id="{D5CD882F-B678-48DB-87CB-EDC7C6D47CE8}"/>
              </a:ext>
            </a:extLst>
          </p:cNvPr>
          <p:cNvSpPr txBox="1"/>
          <p:nvPr/>
        </p:nvSpPr>
        <p:spPr>
          <a:xfrm>
            <a:off x="438186" y="5611307"/>
            <a:ext cx="2465740" cy="923330"/>
          </a:xfrm>
          <a:prstGeom prst="rect">
            <a:avLst/>
          </a:prstGeom>
          <a:noFill/>
        </p:spPr>
        <p:txBody>
          <a:bodyPr wrap="none" rtlCol="0">
            <a:spAutoFit/>
          </a:bodyPr>
          <a:lstStyle/>
          <a:p>
            <a:r>
              <a:rPr lang="en-US" dirty="0"/>
              <a:t>Pinned Corners:</a:t>
            </a:r>
          </a:p>
          <a:p>
            <a:r>
              <a:rPr lang="en-US" dirty="0"/>
              <a:t>Long Spans 1924 - 1933</a:t>
            </a:r>
          </a:p>
          <a:p>
            <a:r>
              <a:rPr lang="en-US" dirty="0"/>
              <a:t>Short Spans: ALL YEARS</a:t>
            </a:r>
          </a:p>
        </p:txBody>
      </p:sp>
      <p:sp>
        <p:nvSpPr>
          <p:cNvPr id="13" name="TextBox 12">
            <a:extLst>
              <a:ext uri="{FF2B5EF4-FFF2-40B4-BE49-F238E27FC236}">
                <a16:creationId xmlns:a16="http://schemas.microsoft.com/office/drawing/2014/main" id="{0A0D8A9B-3313-4BF5-8F6C-677C075FB0E7}"/>
              </a:ext>
            </a:extLst>
          </p:cNvPr>
          <p:cNvSpPr txBox="1"/>
          <p:nvPr/>
        </p:nvSpPr>
        <p:spPr>
          <a:xfrm>
            <a:off x="3169327" y="5601048"/>
            <a:ext cx="2465740" cy="646331"/>
          </a:xfrm>
          <a:prstGeom prst="rect">
            <a:avLst/>
          </a:prstGeom>
          <a:noFill/>
        </p:spPr>
        <p:txBody>
          <a:bodyPr wrap="none" rtlCol="0">
            <a:spAutoFit/>
          </a:bodyPr>
          <a:lstStyle/>
          <a:p>
            <a:r>
              <a:rPr lang="en-US" dirty="0"/>
              <a:t>Rigid Corners:</a:t>
            </a:r>
          </a:p>
          <a:p>
            <a:r>
              <a:rPr lang="en-US" dirty="0"/>
              <a:t>Long Spans 1948 - 1952</a:t>
            </a:r>
          </a:p>
        </p:txBody>
      </p:sp>
      <p:sp>
        <p:nvSpPr>
          <p:cNvPr id="14" name="TextBox 13">
            <a:extLst>
              <a:ext uri="{FF2B5EF4-FFF2-40B4-BE49-F238E27FC236}">
                <a16:creationId xmlns:a16="http://schemas.microsoft.com/office/drawing/2014/main" id="{55A6D4B0-6C54-41DB-9496-9A552875B9F5}"/>
              </a:ext>
            </a:extLst>
          </p:cNvPr>
          <p:cNvSpPr txBox="1"/>
          <p:nvPr/>
        </p:nvSpPr>
        <p:spPr>
          <a:xfrm>
            <a:off x="5900468" y="5604714"/>
            <a:ext cx="2403222" cy="646331"/>
          </a:xfrm>
          <a:prstGeom prst="rect">
            <a:avLst/>
          </a:prstGeom>
          <a:noFill/>
        </p:spPr>
        <p:txBody>
          <a:bodyPr wrap="none" rtlCol="0">
            <a:spAutoFit/>
          </a:bodyPr>
          <a:lstStyle/>
          <a:p>
            <a:r>
              <a:rPr lang="en-US" dirty="0"/>
              <a:t>Rigid Corners:</a:t>
            </a:r>
          </a:p>
          <a:p>
            <a:r>
              <a:rPr lang="en-US" dirty="0"/>
              <a:t>Long Spans 1966 - 2010</a:t>
            </a:r>
          </a:p>
        </p:txBody>
      </p:sp>
      <p:sp>
        <p:nvSpPr>
          <p:cNvPr id="5" name="TextBox 4">
            <a:extLst>
              <a:ext uri="{FF2B5EF4-FFF2-40B4-BE49-F238E27FC236}">
                <a16:creationId xmlns:a16="http://schemas.microsoft.com/office/drawing/2014/main" id="{0B3CB6E7-9947-4A82-88A4-A9C45A9048F9}"/>
              </a:ext>
            </a:extLst>
          </p:cNvPr>
          <p:cNvSpPr txBox="1"/>
          <p:nvPr/>
        </p:nvSpPr>
        <p:spPr>
          <a:xfrm>
            <a:off x="2433829" y="700454"/>
            <a:ext cx="4114800" cy="584775"/>
          </a:xfrm>
          <a:prstGeom prst="rect">
            <a:avLst/>
          </a:prstGeom>
          <a:noFill/>
        </p:spPr>
        <p:txBody>
          <a:bodyPr wrap="square" rtlCol="0">
            <a:spAutoFit/>
          </a:bodyPr>
          <a:lstStyle/>
          <a:p>
            <a:r>
              <a:rPr lang="en-US" sz="3200" dirty="0"/>
              <a:t>Single Cell Box Culverts</a:t>
            </a:r>
          </a:p>
        </p:txBody>
      </p:sp>
      <p:pic>
        <p:nvPicPr>
          <p:cNvPr id="16" name="Picture 15">
            <a:extLst>
              <a:ext uri="{FF2B5EF4-FFF2-40B4-BE49-F238E27FC236}">
                <a16:creationId xmlns:a16="http://schemas.microsoft.com/office/drawing/2014/main" id="{437BAC66-64F8-4938-8C22-D954110F6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6" t="16667" r="66871" b="16667"/>
          <a:stretch/>
        </p:blipFill>
        <p:spPr>
          <a:xfrm>
            <a:off x="602435" y="1572707"/>
            <a:ext cx="1750623" cy="3840480"/>
          </a:xfrm>
          <a:prstGeom prst="rect">
            <a:avLst/>
          </a:prstGeom>
        </p:spPr>
      </p:pic>
      <p:pic>
        <p:nvPicPr>
          <p:cNvPr id="17" name="Picture 16">
            <a:extLst>
              <a:ext uri="{FF2B5EF4-FFF2-40B4-BE49-F238E27FC236}">
                <a16:creationId xmlns:a16="http://schemas.microsoft.com/office/drawing/2014/main" id="{CAEC2930-2BE8-4A01-AFCD-7F7DB80AEF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70" t="16669" r="40413" b="13225"/>
          <a:stretch/>
        </p:blipFill>
        <p:spPr>
          <a:xfrm>
            <a:off x="3182350" y="1572707"/>
            <a:ext cx="1984249" cy="4038600"/>
          </a:xfrm>
          <a:prstGeom prst="rect">
            <a:avLst/>
          </a:prstGeom>
        </p:spPr>
      </p:pic>
      <p:pic>
        <p:nvPicPr>
          <p:cNvPr id="18" name="Picture 17">
            <a:extLst>
              <a:ext uri="{FF2B5EF4-FFF2-40B4-BE49-F238E27FC236}">
                <a16:creationId xmlns:a16="http://schemas.microsoft.com/office/drawing/2014/main" id="{F5BED8D5-F55E-44BE-92C9-5CAC12249D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53" t="14878" r="14495" b="15506"/>
          <a:stretch/>
        </p:blipFill>
        <p:spPr>
          <a:xfrm>
            <a:off x="6141847" y="1261254"/>
            <a:ext cx="1912567" cy="3995286"/>
          </a:xfrm>
          <a:prstGeom prst="rect">
            <a:avLst/>
          </a:prstGeom>
        </p:spPr>
      </p:pic>
      <p:pic>
        <p:nvPicPr>
          <p:cNvPr id="12" name="Picture 11">
            <a:extLst>
              <a:ext uri="{FF2B5EF4-FFF2-40B4-BE49-F238E27FC236}">
                <a16:creationId xmlns:a16="http://schemas.microsoft.com/office/drawing/2014/main" id="{B1CBB2A6-2D69-408A-8FAA-F8EE31D372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6" t="16667" r="66871" b="16667"/>
          <a:stretch/>
        </p:blipFill>
        <p:spPr>
          <a:xfrm>
            <a:off x="602435" y="1352390"/>
            <a:ext cx="1750623" cy="3840480"/>
          </a:xfrm>
          <a:prstGeom prst="rect">
            <a:avLst/>
          </a:prstGeom>
        </p:spPr>
      </p:pic>
      <p:pic>
        <p:nvPicPr>
          <p:cNvPr id="15" name="Picture 14">
            <a:extLst>
              <a:ext uri="{FF2B5EF4-FFF2-40B4-BE49-F238E27FC236}">
                <a16:creationId xmlns:a16="http://schemas.microsoft.com/office/drawing/2014/main" id="{C6C378F9-00C6-431E-A306-F32CB8EE44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70" t="16669" r="40413" b="13225"/>
          <a:stretch/>
        </p:blipFill>
        <p:spPr>
          <a:xfrm>
            <a:off x="3182350" y="1352390"/>
            <a:ext cx="1984249" cy="4038600"/>
          </a:xfrm>
          <a:prstGeom prst="rect">
            <a:avLst/>
          </a:prstGeom>
        </p:spPr>
      </p:pic>
    </p:spTree>
    <p:extLst>
      <p:ext uri="{BB962C8B-B14F-4D97-AF65-F5344CB8AC3E}">
        <p14:creationId xmlns:p14="http://schemas.microsoft.com/office/powerpoint/2010/main" val="321556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33400"/>
            <a:ext cx="8229600" cy="1447800"/>
          </a:xfrm>
        </p:spPr>
        <p:txBody>
          <a:bodyPr>
            <a:normAutofit/>
          </a:bodyPr>
          <a:lstStyle/>
          <a:p>
            <a:r>
              <a:rPr lang="en-US" dirty="0"/>
              <a:t>California’s Efforts at Rating</a:t>
            </a:r>
            <a:br>
              <a:rPr lang="en-US" dirty="0"/>
            </a:br>
            <a:r>
              <a:rPr lang="en-US" dirty="0"/>
              <a:t>RC Box Culverts </a:t>
            </a:r>
          </a:p>
        </p:txBody>
      </p:sp>
      <p:sp>
        <p:nvSpPr>
          <p:cNvPr id="9" name="Content Placeholder 8"/>
          <p:cNvSpPr>
            <a:spLocks noGrp="1"/>
          </p:cNvSpPr>
          <p:nvPr>
            <p:ph idx="1"/>
          </p:nvPr>
        </p:nvSpPr>
        <p:spPr>
          <a:xfrm>
            <a:off x="457200" y="2743200"/>
            <a:ext cx="8229600" cy="2971800"/>
          </a:xfrm>
        </p:spPr>
        <p:txBody>
          <a:bodyPr>
            <a:normAutofit/>
          </a:bodyPr>
          <a:lstStyle/>
          <a:p>
            <a:r>
              <a:rPr lang="en-US" dirty="0"/>
              <a:t>Initial </a:t>
            </a:r>
            <a:r>
              <a:rPr lang="en-US" dirty="0" err="1"/>
              <a:t>BrR</a:t>
            </a:r>
            <a:r>
              <a:rPr lang="en-US" dirty="0"/>
              <a:t> Ratings of Standard Plans</a:t>
            </a:r>
          </a:p>
          <a:p>
            <a:r>
              <a:rPr lang="en-US" dirty="0"/>
              <a:t>410 Models for NCHRP 15-54 Culvert Study</a:t>
            </a:r>
          </a:p>
          <a:p>
            <a:r>
              <a:rPr lang="en-US" dirty="0"/>
              <a:t>HOLD: pending NCHRP 15-54 Study Results</a:t>
            </a:r>
          </a:p>
          <a:p>
            <a:r>
              <a:rPr lang="en-US" dirty="0"/>
              <a:t>California RC Box Culvert Inventory Database</a:t>
            </a:r>
          </a:p>
          <a:p>
            <a:pPr lvl="1"/>
            <a:r>
              <a:rPr lang="en-US" dirty="0"/>
              <a:t>About 3,000 in Bridge Inventory</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12</a:t>
            </a:fld>
            <a:endParaRPr lang="en-US" dirty="0"/>
          </a:p>
        </p:txBody>
      </p:sp>
    </p:spTree>
    <p:extLst>
      <p:ext uri="{BB962C8B-B14F-4D97-AF65-F5344CB8AC3E}">
        <p14:creationId xmlns:p14="http://schemas.microsoft.com/office/powerpoint/2010/main" val="186374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34972" y="426402"/>
            <a:ext cx="6580474" cy="1554798"/>
          </a:xfrm>
        </p:spPr>
        <p:txBody>
          <a:bodyPr>
            <a:normAutofit/>
          </a:bodyPr>
          <a:lstStyle/>
          <a:p>
            <a:r>
              <a:rPr lang="en-US" dirty="0"/>
              <a:t>Initial </a:t>
            </a:r>
            <a:r>
              <a:rPr lang="en-US" dirty="0" err="1"/>
              <a:t>BrR</a:t>
            </a:r>
            <a:r>
              <a:rPr lang="en-US" dirty="0"/>
              <a:t> Ratings of Standard Plans</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13</a:t>
            </a:fld>
            <a:endParaRPr lang="en-US" dirty="0"/>
          </a:p>
        </p:txBody>
      </p:sp>
      <p:sp>
        <p:nvSpPr>
          <p:cNvPr id="6" name="TextBox 5">
            <a:extLst>
              <a:ext uri="{FF2B5EF4-FFF2-40B4-BE49-F238E27FC236}">
                <a16:creationId xmlns:a16="http://schemas.microsoft.com/office/drawing/2014/main" id="{C0590BA4-4C9D-492F-AB7F-3766F022FC8B}"/>
              </a:ext>
            </a:extLst>
          </p:cNvPr>
          <p:cNvSpPr txBox="1"/>
          <p:nvPr/>
        </p:nvSpPr>
        <p:spPr>
          <a:xfrm>
            <a:off x="304800" y="1874228"/>
            <a:ext cx="8499634" cy="2062103"/>
          </a:xfrm>
          <a:prstGeom prst="rect">
            <a:avLst/>
          </a:prstGeom>
          <a:noFill/>
        </p:spPr>
        <p:txBody>
          <a:bodyPr wrap="none" rtlCol="0">
            <a:spAutoFit/>
          </a:bodyPr>
          <a:lstStyle/>
          <a:p>
            <a:r>
              <a:rPr lang="en-US" sz="3200" u="sng" dirty="0"/>
              <a:t>Initial Idea:</a:t>
            </a:r>
          </a:p>
          <a:p>
            <a:r>
              <a:rPr lang="en-US" sz="2400" u="sng" dirty="0"/>
              <a:t>First Effort:</a:t>
            </a:r>
          </a:p>
          <a:p>
            <a:pPr marL="342900" indent="-342900">
              <a:buAutoNum type="arabicPeriod"/>
            </a:pPr>
            <a:r>
              <a:rPr lang="en-US" sz="2400" dirty="0"/>
              <a:t>Rate all Standard Plans. Create a book of Standard Plan Ratings.</a:t>
            </a:r>
          </a:p>
          <a:p>
            <a:pPr marL="342900" indent="-342900">
              <a:buAutoNum type="arabicPeriod"/>
            </a:pPr>
            <a:r>
              <a:rPr lang="en-US" sz="2400" dirty="0"/>
              <a:t>Correlate each culvert in our inventory to a given Standard Plan.</a:t>
            </a:r>
          </a:p>
          <a:p>
            <a:pPr marL="342900" indent="-342900">
              <a:buAutoNum type="arabicPeriod"/>
            </a:pPr>
            <a:r>
              <a:rPr lang="en-US" sz="2400" dirty="0"/>
              <a:t>Read the rating from our book of Standard Plan Ratings.</a:t>
            </a:r>
          </a:p>
        </p:txBody>
      </p:sp>
      <p:sp>
        <p:nvSpPr>
          <p:cNvPr id="7" name="TextBox 6">
            <a:extLst>
              <a:ext uri="{FF2B5EF4-FFF2-40B4-BE49-F238E27FC236}">
                <a16:creationId xmlns:a16="http://schemas.microsoft.com/office/drawing/2014/main" id="{E2E31C44-8648-4A63-A216-8E68D22BD670}"/>
              </a:ext>
            </a:extLst>
          </p:cNvPr>
          <p:cNvSpPr txBox="1"/>
          <p:nvPr/>
        </p:nvSpPr>
        <p:spPr>
          <a:xfrm>
            <a:off x="304800" y="4033503"/>
            <a:ext cx="8416215" cy="830997"/>
          </a:xfrm>
          <a:prstGeom prst="rect">
            <a:avLst/>
          </a:prstGeom>
          <a:noFill/>
        </p:spPr>
        <p:txBody>
          <a:bodyPr wrap="none" rtlCol="0">
            <a:spAutoFit/>
          </a:bodyPr>
          <a:lstStyle/>
          <a:p>
            <a:r>
              <a:rPr lang="en-US" sz="2400" u="sng" dirty="0"/>
              <a:t>Second Anticipated Effort:</a:t>
            </a:r>
          </a:p>
          <a:p>
            <a:r>
              <a:rPr lang="en-US" sz="2400" dirty="0"/>
              <a:t>Rate all special design culverts which have as-built plans using </a:t>
            </a:r>
            <a:r>
              <a:rPr lang="en-US" sz="2400" dirty="0" err="1"/>
              <a:t>BrR</a:t>
            </a:r>
            <a:r>
              <a:rPr lang="en-US" sz="2400" dirty="0"/>
              <a:t>.</a:t>
            </a:r>
          </a:p>
        </p:txBody>
      </p:sp>
      <p:sp>
        <p:nvSpPr>
          <p:cNvPr id="10" name="TextBox 9">
            <a:extLst>
              <a:ext uri="{FF2B5EF4-FFF2-40B4-BE49-F238E27FC236}">
                <a16:creationId xmlns:a16="http://schemas.microsoft.com/office/drawing/2014/main" id="{F7FBC1F6-C100-4BBE-81C7-AB7BED0BA4F3}"/>
              </a:ext>
            </a:extLst>
          </p:cNvPr>
          <p:cNvSpPr txBox="1"/>
          <p:nvPr/>
        </p:nvSpPr>
        <p:spPr>
          <a:xfrm>
            <a:off x="304800" y="4961674"/>
            <a:ext cx="7942302" cy="1200329"/>
          </a:xfrm>
          <a:prstGeom prst="rect">
            <a:avLst/>
          </a:prstGeom>
          <a:noFill/>
        </p:spPr>
        <p:txBody>
          <a:bodyPr wrap="none" rtlCol="0">
            <a:spAutoFit/>
          </a:bodyPr>
          <a:lstStyle/>
          <a:p>
            <a:r>
              <a:rPr lang="en-US" sz="2400" u="sng" dirty="0"/>
              <a:t>Third Anticipated Effort:</a:t>
            </a:r>
          </a:p>
          <a:p>
            <a:r>
              <a:rPr lang="en-US" sz="2400" dirty="0"/>
              <a:t>Justify or modify the Assigned Culvert rating procedures for all</a:t>
            </a:r>
          </a:p>
          <a:p>
            <a:r>
              <a:rPr lang="en-US" sz="2400" dirty="0"/>
              <a:t>other culverts, for which no plans are available.</a:t>
            </a:r>
          </a:p>
        </p:txBody>
      </p:sp>
    </p:spTree>
    <p:extLst>
      <p:ext uri="{BB962C8B-B14F-4D97-AF65-F5344CB8AC3E}">
        <p14:creationId xmlns:p14="http://schemas.microsoft.com/office/powerpoint/2010/main" val="94912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9817" y="304800"/>
            <a:ext cx="8229600" cy="685800"/>
          </a:xfrm>
        </p:spPr>
        <p:txBody>
          <a:bodyPr>
            <a:normAutofit fontScale="90000"/>
          </a:bodyPr>
          <a:lstStyle/>
          <a:p>
            <a:r>
              <a:rPr lang="en-US" dirty="0"/>
              <a:t>Typical Table of Standard Plans-1</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14</a:t>
            </a:fld>
            <a:endParaRPr lang="en-US" dirty="0"/>
          </a:p>
        </p:txBody>
      </p:sp>
      <p:pic>
        <p:nvPicPr>
          <p:cNvPr id="5" name="Picture 4">
            <a:extLst>
              <a:ext uri="{FF2B5EF4-FFF2-40B4-BE49-F238E27FC236}">
                <a16:creationId xmlns:a16="http://schemas.microsoft.com/office/drawing/2014/main" id="{60847B35-02CF-4C1F-BCB8-F813041A94DD}"/>
              </a:ext>
            </a:extLst>
          </p:cNvPr>
          <p:cNvPicPr>
            <a:picLocks noChangeAspect="1"/>
          </p:cNvPicPr>
          <p:nvPr/>
        </p:nvPicPr>
        <p:blipFill rotWithShape="1">
          <a:blip r:embed="rId3">
            <a:extLst>
              <a:ext uri="{28A0092B-C50C-407E-A947-70E740481C1C}">
                <a14:useLocalDpi xmlns:a14="http://schemas.microsoft.com/office/drawing/2010/main" val="0"/>
              </a:ext>
            </a:extLst>
          </a:blip>
          <a:srcRect l="4495" t="14445" r="1919" b="11111"/>
          <a:stretch/>
        </p:blipFill>
        <p:spPr>
          <a:xfrm>
            <a:off x="533400" y="1219200"/>
            <a:ext cx="8305800" cy="5105400"/>
          </a:xfrm>
          <a:prstGeom prst="rect">
            <a:avLst/>
          </a:prstGeom>
        </p:spPr>
      </p:pic>
    </p:spTree>
    <p:extLst>
      <p:ext uri="{BB962C8B-B14F-4D97-AF65-F5344CB8AC3E}">
        <p14:creationId xmlns:p14="http://schemas.microsoft.com/office/powerpoint/2010/main" val="93811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9817" y="304800"/>
            <a:ext cx="8229600" cy="685800"/>
          </a:xfrm>
        </p:spPr>
        <p:txBody>
          <a:bodyPr>
            <a:normAutofit fontScale="90000"/>
          </a:bodyPr>
          <a:lstStyle/>
          <a:p>
            <a:r>
              <a:rPr lang="en-US" dirty="0"/>
              <a:t>Typical Table of Standard Plans-2</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15</a:t>
            </a:fld>
            <a:endParaRPr lang="en-US" dirty="0"/>
          </a:p>
        </p:txBody>
      </p:sp>
      <p:pic>
        <p:nvPicPr>
          <p:cNvPr id="5" name="Picture 4">
            <a:extLst>
              <a:ext uri="{FF2B5EF4-FFF2-40B4-BE49-F238E27FC236}">
                <a16:creationId xmlns:a16="http://schemas.microsoft.com/office/drawing/2014/main" id="{60847B35-02CF-4C1F-BCB8-F813041A94DD}"/>
              </a:ext>
            </a:extLst>
          </p:cNvPr>
          <p:cNvPicPr>
            <a:picLocks noChangeAspect="1"/>
          </p:cNvPicPr>
          <p:nvPr/>
        </p:nvPicPr>
        <p:blipFill rotWithShape="1">
          <a:blip r:embed="rId3">
            <a:extLst>
              <a:ext uri="{28A0092B-C50C-407E-A947-70E740481C1C}">
                <a14:useLocalDpi xmlns:a14="http://schemas.microsoft.com/office/drawing/2010/main" val="0"/>
              </a:ext>
            </a:extLst>
          </a:blip>
          <a:srcRect l="62020" t="44445" r="5355" b="27778"/>
          <a:stretch/>
        </p:blipFill>
        <p:spPr>
          <a:xfrm>
            <a:off x="533400" y="1060048"/>
            <a:ext cx="8077200" cy="5313948"/>
          </a:xfrm>
          <a:prstGeom prst="rect">
            <a:avLst/>
          </a:prstGeom>
        </p:spPr>
      </p:pic>
    </p:spTree>
    <p:extLst>
      <p:ext uri="{BB962C8B-B14F-4D97-AF65-F5344CB8AC3E}">
        <p14:creationId xmlns:p14="http://schemas.microsoft.com/office/powerpoint/2010/main" val="1066929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9817" y="304800"/>
            <a:ext cx="8229600" cy="685800"/>
          </a:xfrm>
        </p:spPr>
        <p:txBody>
          <a:bodyPr>
            <a:normAutofit fontScale="90000"/>
          </a:bodyPr>
          <a:lstStyle/>
          <a:p>
            <a:r>
              <a:rPr lang="en-US" dirty="0"/>
              <a:t>Typical Table of Standard Plans-3</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16</a:t>
            </a:fld>
            <a:endParaRPr lang="en-US" dirty="0"/>
          </a:p>
        </p:txBody>
      </p:sp>
      <p:pic>
        <p:nvPicPr>
          <p:cNvPr id="5" name="Picture 4">
            <a:extLst>
              <a:ext uri="{FF2B5EF4-FFF2-40B4-BE49-F238E27FC236}">
                <a16:creationId xmlns:a16="http://schemas.microsoft.com/office/drawing/2014/main" id="{60847B35-02CF-4C1F-BCB8-F813041A94DD}"/>
              </a:ext>
            </a:extLst>
          </p:cNvPr>
          <p:cNvPicPr>
            <a:picLocks noChangeAspect="1"/>
          </p:cNvPicPr>
          <p:nvPr/>
        </p:nvPicPr>
        <p:blipFill rotWithShape="1">
          <a:blip r:embed="rId3">
            <a:extLst>
              <a:ext uri="{28A0092B-C50C-407E-A947-70E740481C1C}">
                <a14:useLocalDpi xmlns:a14="http://schemas.microsoft.com/office/drawing/2010/main" val="0"/>
              </a:ext>
            </a:extLst>
          </a:blip>
          <a:srcRect l="4495" t="45555" r="64596" b="25556"/>
          <a:stretch/>
        </p:blipFill>
        <p:spPr>
          <a:xfrm>
            <a:off x="935116" y="1142998"/>
            <a:ext cx="7239002" cy="5228168"/>
          </a:xfrm>
          <a:prstGeom prst="rect">
            <a:avLst/>
          </a:prstGeom>
        </p:spPr>
      </p:pic>
    </p:spTree>
    <p:extLst>
      <p:ext uri="{BB962C8B-B14F-4D97-AF65-F5344CB8AC3E}">
        <p14:creationId xmlns:p14="http://schemas.microsoft.com/office/powerpoint/2010/main" val="3954837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798002"/>
          </a:xfrm>
        </p:spPr>
        <p:txBody>
          <a:bodyPr>
            <a:normAutofit/>
          </a:bodyPr>
          <a:lstStyle/>
          <a:p>
            <a:r>
              <a:rPr lang="en-US" dirty="0" err="1"/>
              <a:t>BrR</a:t>
            </a:r>
            <a:r>
              <a:rPr lang="en-US" dirty="0"/>
              <a:t> RC Box Culvert Model-1</a:t>
            </a:r>
          </a:p>
        </p:txBody>
      </p:sp>
      <p:sp>
        <p:nvSpPr>
          <p:cNvPr id="9" name="Content Placeholder 8"/>
          <p:cNvSpPr>
            <a:spLocks noGrp="1"/>
          </p:cNvSpPr>
          <p:nvPr>
            <p:ph idx="1"/>
          </p:nvPr>
        </p:nvSpPr>
        <p:spPr>
          <a:xfrm>
            <a:off x="487680" y="1905000"/>
            <a:ext cx="8229600" cy="4451350"/>
          </a:xfrm>
        </p:spPr>
        <p:txBody>
          <a:bodyPr>
            <a:noAutofit/>
          </a:bodyPr>
          <a:lstStyle/>
          <a:p>
            <a:r>
              <a:rPr lang="en-US" dirty="0"/>
              <a:t>Create the model using the </a:t>
            </a:r>
            <a:r>
              <a:rPr lang="en-US" dirty="0" err="1"/>
              <a:t>BrR</a:t>
            </a:r>
            <a:r>
              <a:rPr lang="en-US" dirty="0"/>
              <a:t> Tree similar to a bridge</a:t>
            </a:r>
          </a:p>
          <a:p>
            <a:r>
              <a:rPr lang="en-US" dirty="0"/>
              <a:t>A CULVERT DEFINITION is comparable to a SUPERSTRUCTURE DEFINITION </a:t>
            </a:r>
          </a:p>
          <a:p>
            <a:r>
              <a:rPr lang="en-US" dirty="0"/>
              <a:t>A culvert section with a rebar schematic is available to help verify proper rebar entry</a:t>
            </a:r>
          </a:p>
          <a:p>
            <a:r>
              <a:rPr lang="en-US" dirty="0"/>
              <a:t>The rating results table is very similar to the rating results table for a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17</a:t>
            </a:fld>
            <a:endParaRPr lang="en-US" dirty="0"/>
          </a:p>
        </p:txBody>
      </p:sp>
    </p:spTree>
    <p:extLst>
      <p:ext uri="{BB962C8B-B14F-4D97-AF65-F5344CB8AC3E}">
        <p14:creationId xmlns:p14="http://schemas.microsoft.com/office/powerpoint/2010/main" val="1697149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9580" y="228600"/>
            <a:ext cx="8389620" cy="762000"/>
          </a:xfrm>
        </p:spPr>
        <p:txBody>
          <a:bodyPr>
            <a:normAutofit/>
          </a:bodyPr>
          <a:lstStyle/>
          <a:p>
            <a:r>
              <a:rPr lang="en-US" dirty="0" err="1"/>
              <a:t>BrR</a:t>
            </a:r>
            <a:r>
              <a:rPr lang="en-US" dirty="0"/>
              <a:t> RC Box Culvert Model-1A</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18</a:t>
            </a:fld>
            <a:endParaRPr lang="en-US" dirty="0"/>
          </a:p>
        </p:txBody>
      </p:sp>
      <p:pic>
        <p:nvPicPr>
          <p:cNvPr id="5" name="Picture 4">
            <a:extLst>
              <a:ext uri="{FF2B5EF4-FFF2-40B4-BE49-F238E27FC236}">
                <a16:creationId xmlns:a16="http://schemas.microsoft.com/office/drawing/2014/main" id="{471E40B6-C6C4-49A0-BC0D-53EF9D26F5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45" b="7315"/>
          <a:stretch/>
        </p:blipFill>
        <p:spPr>
          <a:xfrm>
            <a:off x="2209800" y="975243"/>
            <a:ext cx="4724400" cy="5396464"/>
          </a:xfrm>
          <a:prstGeom prst="rect">
            <a:avLst/>
          </a:prstGeom>
        </p:spPr>
      </p:pic>
    </p:spTree>
    <p:extLst>
      <p:ext uri="{BB962C8B-B14F-4D97-AF65-F5344CB8AC3E}">
        <p14:creationId xmlns:p14="http://schemas.microsoft.com/office/powerpoint/2010/main" val="2084020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Model-2</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19</a:t>
            </a:fld>
            <a:endParaRPr lang="en-US" dirty="0"/>
          </a:p>
        </p:txBody>
      </p:sp>
      <p:pic>
        <p:nvPicPr>
          <p:cNvPr id="5" name="Picture 4">
            <a:extLst>
              <a:ext uri="{FF2B5EF4-FFF2-40B4-BE49-F238E27FC236}">
                <a16:creationId xmlns:a16="http://schemas.microsoft.com/office/drawing/2014/main" id="{9EAEA20C-6D02-4E06-9543-CA791A4349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9" t="5555" r="8289" b="60000"/>
          <a:stretch/>
        </p:blipFill>
        <p:spPr>
          <a:xfrm>
            <a:off x="292264" y="1349375"/>
            <a:ext cx="8696632" cy="4648200"/>
          </a:xfrm>
          <a:prstGeom prst="rect">
            <a:avLst/>
          </a:prstGeom>
        </p:spPr>
      </p:pic>
    </p:spTree>
    <p:extLst>
      <p:ext uri="{BB962C8B-B14F-4D97-AF65-F5344CB8AC3E}">
        <p14:creationId xmlns:p14="http://schemas.microsoft.com/office/powerpoint/2010/main" val="216226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Presentation Overview</a:t>
            </a:r>
          </a:p>
        </p:txBody>
      </p:sp>
      <p:sp>
        <p:nvSpPr>
          <p:cNvPr id="9" name="Content Placeholder 8"/>
          <p:cNvSpPr>
            <a:spLocks noGrp="1"/>
          </p:cNvSpPr>
          <p:nvPr>
            <p:ph idx="1"/>
          </p:nvPr>
        </p:nvSpPr>
        <p:spPr>
          <a:xfrm>
            <a:off x="457200" y="1219200"/>
            <a:ext cx="8229600" cy="5181600"/>
          </a:xfrm>
        </p:spPr>
        <p:txBody>
          <a:bodyPr>
            <a:normAutofit fontScale="92500" lnSpcReduction="20000"/>
          </a:bodyPr>
          <a:lstStyle/>
          <a:p>
            <a:pPr marL="0" indent="0">
              <a:buNone/>
            </a:pPr>
            <a:r>
              <a:rPr lang="en-US" dirty="0"/>
              <a:t>1. What is an RC Box Culvert Bridge?</a:t>
            </a:r>
          </a:p>
          <a:p>
            <a:pPr marL="0" indent="0">
              <a:buNone/>
            </a:pPr>
            <a:endParaRPr lang="en-US" sz="1400" dirty="0"/>
          </a:p>
          <a:p>
            <a:pPr marL="0" indent="0">
              <a:buNone/>
            </a:pPr>
            <a:r>
              <a:rPr lang="en-US" dirty="0"/>
              <a:t>2. Rating Efforts:</a:t>
            </a:r>
          </a:p>
          <a:p>
            <a:r>
              <a:rPr lang="en-US" dirty="0"/>
              <a:t>California’s Efforts at Rating RC Box Culverts using </a:t>
            </a:r>
            <a:r>
              <a:rPr lang="en-US" dirty="0" err="1"/>
              <a:t>BrR</a:t>
            </a:r>
            <a:endParaRPr lang="en-US" dirty="0"/>
          </a:p>
          <a:p>
            <a:r>
              <a:rPr lang="en-US" dirty="0"/>
              <a:t>Issues Encountered in Rating RC Box Culverts</a:t>
            </a:r>
            <a:endParaRPr lang="en-US" sz="1400" dirty="0"/>
          </a:p>
          <a:p>
            <a:pPr marL="0" indent="0">
              <a:buNone/>
            </a:pPr>
            <a:endParaRPr lang="en-US" sz="1400" dirty="0"/>
          </a:p>
          <a:p>
            <a:pPr marL="0" indent="0">
              <a:buNone/>
            </a:pPr>
            <a:endParaRPr lang="en-US" sz="1400" dirty="0"/>
          </a:p>
          <a:p>
            <a:pPr marL="0" indent="0">
              <a:buNone/>
            </a:pPr>
            <a:r>
              <a:rPr lang="en-US" dirty="0"/>
              <a:t>3. Summary:</a:t>
            </a:r>
          </a:p>
          <a:p>
            <a:r>
              <a:rPr lang="en-US" dirty="0"/>
              <a:t>Realities of Rating RC Box Culverts</a:t>
            </a:r>
          </a:p>
          <a:p>
            <a:r>
              <a:rPr lang="en-US" dirty="0"/>
              <a:t>Possible Options </a:t>
            </a:r>
            <a:r>
              <a:rPr lang="en-US" sz="3500" dirty="0"/>
              <a:t>for</a:t>
            </a:r>
            <a:r>
              <a:rPr lang="en-US" dirty="0"/>
              <a:t> Rating RC Box Culverts</a:t>
            </a:r>
          </a:p>
          <a:p>
            <a:r>
              <a:rPr lang="en-US" dirty="0"/>
              <a:t>What we need from AASHTO</a:t>
            </a:r>
          </a:p>
          <a:p>
            <a:r>
              <a:rPr lang="en-US" dirty="0"/>
              <a:t>What we need from </a:t>
            </a:r>
            <a:r>
              <a:rPr lang="en-US" dirty="0" err="1"/>
              <a:t>AASHTOWare</a:t>
            </a:r>
            <a:endParaRPr lang="en-US" dirty="0"/>
          </a:p>
          <a:p>
            <a:endParaRPr lang="en-US" dirty="0"/>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Model-2A</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20</a:t>
            </a:fld>
            <a:endParaRPr lang="en-US" dirty="0"/>
          </a:p>
        </p:txBody>
      </p:sp>
      <p:pic>
        <p:nvPicPr>
          <p:cNvPr id="6" name="Picture 5">
            <a:extLst>
              <a:ext uri="{FF2B5EF4-FFF2-40B4-BE49-F238E27FC236}">
                <a16:creationId xmlns:a16="http://schemas.microsoft.com/office/drawing/2014/main" id="{4141CCE7-0D9B-4AAF-ABD9-3175EAA99FF4}"/>
              </a:ext>
            </a:extLst>
          </p:cNvPr>
          <p:cNvPicPr>
            <a:picLocks noChangeAspect="1"/>
          </p:cNvPicPr>
          <p:nvPr/>
        </p:nvPicPr>
        <p:blipFill rotWithShape="1">
          <a:blip r:embed="rId3">
            <a:extLst>
              <a:ext uri="{28A0092B-C50C-407E-A947-70E740481C1C}">
                <a14:useLocalDpi xmlns:a14="http://schemas.microsoft.com/office/drawing/2010/main" val="0"/>
              </a:ext>
            </a:extLst>
          </a:blip>
          <a:srcRect l="5448" t="4445" r="5448" b="60000"/>
          <a:stretch/>
        </p:blipFill>
        <p:spPr>
          <a:xfrm>
            <a:off x="290510" y="1371600"/>
            <a:ext cx="8562980" cy="4419600"/>
          </a:xfrm>
          <a:prstGeom prst="rect">
            <a:avLst/>
          </a:prstGeom>
        </p:spPr>
      </p:pic>
    </p:spTree>
    <p:extLst>
      <p:ext uri="{BB962C8B-B14F-4D97-AF65-F5344CB8AC3E}">
        <p14:creationId xmlns:p14="http://schemas.microsoft.com/office/powerpoint/2010/main" val="371645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Model-3</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21</a:t>
            </a:fld>
            <a:endParaRPr lang="en-US" dirty="0"/>
          </a:p>
        </p:txBody>
      </p:sp>
      <p:pic>
        <p:nvPicPr>
          <p:cNvPr id="6" name="Picture 5">
            <a:extLst>
              <a:ext uri="{FF2B5EF4-FFF2-40B4-BE49-F238E27FC236}">
                <a16:creationId xmlns:a16="http://schemas.microsoft.com/office/drawing/2014/main" id="{E8960A5C-8735-49B7-9364-F240875B20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1" t="5555" r="6851" b="6667"/>
          <a:stretch/>
        </p:blipFill>
        <p:spPr>
          <a:xfrm>
            <a:off x="2511706" y="998220"/>
            <a:ext cx="4120588" cy="5425440"/>
          </a:xfrm>
          <a:prstGeom prst="rect">
            <a:avLst/>
          </a:prstGeom>
        </p:spPr>
      </p:pic>
    </p:spTree>
    <p:extLst>
      <p:ext uri="{BB962C8B-B14F-4D97-AF65-F5344CB8AC3E}">
        <p14:creationId xmlns:p14="http://schemas.microsoft.com/office/powerpoint/2010/main" val="1960801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22</a:t>
            </a:fld>
            <a:endParaRPr lang="en-US" dirty="0"/>
          </a:p>
        </p:txBody>
      </p:sp>
      <p:pic>
        <p:nvPicPr>
          <p:cNvPr id="6" name="Picture 5">
            <a:extLst>
              <a:ext uri="{FF2B5EF4-FFF2-40B4-BE49-F238E27FC236}">
                <a16:creationId xmlns:a16="http://schemas.microsoft.com/office/drawing/2014/main" id="{5A6E0A87-34A0-438F-A73D-E6ADB966EB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27" t="5555" r="8289" b="40000"/>
          <a:stretch/>
        </p:blipFill>
        <p:spPr>
          <a:xfrm>
            <a:off x="1493831" y="990600"/>
            <a:ext cx="6293498" cy="5410200"/>
          </a:xfrm>
          <a:prstGeom prst="rect">
            <a:avLst/>
          </a:prstGeom>
        </p:spPr>
      </p:pic>
    </p:spTree>
    <p:extLst>
      <p:ext uri="{BB962C8B-B14F-4D97-AF65-F5344CB8AC3E}">
        <p14:creationId xmlns:p14="http://schemas.microsoft.com/office/powerpoint/2010/main" val="2252089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Model-4A</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23</a:t>
            </a:fld>
            <a:endParaRPr lang="en-US" dirty="0"/>
          </a:p>
        </p:txBody>
      </p:sp>
      <p:pic>
        <p:nvPicPr>
          <p:cNvPr id="5" name="Picture 4">
            <a:extLst>
              <a:ext uri="{FF2B5EF4-FFF2-40B4-BE49-F238E27FC236}">
                <a16:creationId xmlns:a16="http://schemas.microsoft.com/office/drawing/2014/main" id="{D672D05F-CB57-47D8-9D5C-E228F80B4E8B}"/>
              </a:ext>
            </a:extLst>
          </p:cNvPr>
          <p:cNvPicPr>
            <a:picLocks noChangeAspect="1"/>
          </p:cNvPicPr>
          <p:nvPr/>
        </p:nvPicPr>
        <p:blipFill rotWithShape="1">
          <a:blip r:embed="rId3">
            <a:extLst>
              <a:ext uri="{28A0092B-C50C-407E-A947-70E740481C1C}">
                <a14:useLocalDpi xmlns:a14="http://schemas.microsoft.com/office/drawing/2010/main" val="0"/>
              </a:ext>
            </a:extLst>
          </a:blip>
          <a:srcRect l="2573" t="5555" r="1136" b="70000"/>
          <a:stretch/>
        </p:blipFill>
        <p:spPr>
          <a:xfrm>
            <a:off x="662940" y="990600"/>
            <a:ext cx="7955280" cy="2612182"/>
          </a:xfrm>
          <a:prstGeom prst="rect">
            <a:avLst/>
          </a:prstGeom>
        </p:spPr>
      </p:pic>
      <p:pic>
        <p:nvPicPr>
          <p:cNvPr id="9" name="Picture 8">
            <a:extLst>
              <a:ext uri="{FF2B5EF4-FFF2-40B4-BE49-F238E27FC236}">
                <a16:creationId xmlns:a16="http://schemas.microsoft.com/office/drawing/2014/main" id="{5F91C3EA-7102-4429-B1F2-585003EC9D18}"/>
              </a:ext>
            </a:extLst>
          </p:cNvPr>
          <p:cNvPicPr>
            <a:picLocks noChangeAspect="1"/>
          </p:cNvPicPr>
          <p:nvPr/>
        </p:nvPicPr>
        <p:blipFill rotWithShape="1">
          <a:blip r:embed="rId3">
            <a:extLst>
              <a:ext uri="{28A0092B-C50C-407E-A947-70E740481C1C}">
                <a14:useLocalDpi xmlns:a14="http://schemas.microsoft.com/office/drawing/2010/main" val="0"/>
              </a:ext>
            </a:extLst>
          </a:blip>
          <a:srcRect l="2573" t="71111" r="2573" b="3333"/>
          <a:stretch/>
        </p:blipFill>
        <p:spPr>
          <a:xfrm>
            <a:off x="662940" y="3657600"/>
            <a:ext cx="7924800" cy="2761672"/>
          </a:xfrm>
          <a:prstGeom prst="rect">
            <a:avLst/>
          </a:prstGeom>
        </p:spPr>
      </p:pic>
    </p:spTree>
    <p:extLst>
      <p:ext uri="{BB962C8B-B14F-4D97-AF65-F5344CB8AC3E}">
        <p14:creationId xmlns:p14="http://schemas.microsoft.com/office/powerpoint/2010/main" val="384277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Model-4B</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24</a:t>
            </a:fld>
            <a:endParaRPr lang="en-US" dirty="0"/>
          </a:p>
        </p:txBody>
      </p:sp>
      <p:pic>
        <p:nvPicPr>
          <p:cNvPr id="6" name="Picture 5">
            <a:extLst>
              <a:ext uri="{FF2B5EF4-FFF2-40B4-BE49-F238E27FC236}">
                <a16:creationId xmlns:a16="http://schemas.microsoft.com/office/drawing/2014/main" id="{2DC762B5-4969-4D2E-A3B9-CCD6C0A1D2C2}"/>
              </a:ext>
            </a:extLst>
          </p:cNvPr>
          <p:cNvPicPr>
            <a:picLocks noChangeAspect="1"/>
          </p:cNvPicPr>
          <p:nvPr/>
        </p:nvPicPr>
        <p:blipFill rotWithShape="1">
          <a:blip r:embed="rId3">
            <a:extLst>
              <a:ext uri="{28A0092B-C50C-407E-A947-70E740481C1C}">
                <a14:useLocalDpi xmlns:a14="http://schemas.microsoft.com/office/drawing/2010/main" val="0"/>
              </a:ext>
            </a:extLst>
          </a:blip>
          <a:srcRect t="5554" b="47044"/>
          <a:stretch/>
        </p:blipFill>
        <p:spPr>
          <a:xfrm>
            <a:off x="410671" y="1128395"/>
            <a:ext cx="8322658" cy="5105400"/>
          </a:xfrm>
          <a:prstGeom prst="rect">
            <a:avLst/>
          </a:prstGeom>
        </p:spPr>
      </p:pic>
    </p:spTree>
    <p:extLst>
      <p:ext uri="{BB962C8B-B14F-4D97-AF65-F5344CB8AC3E}">
        <p14:creationId xmlns:p14="http://schemas.microsoft.com/office/powerpoint/2010/main" val="145990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Model-4C</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25</a:t>
            </a:fld>
            <a:endParaRPr lang="en-US" dirty="0"/>
          </a:p>
        </p:txBody>
      </p:sp>
      <p:pic>
        <p:nvPicPr>
          <p:cNvPr id="5" name="Picture 4">
            <a:extLst>
              <a:ext uri="{FF2B5EF4-FFF2-40B4-BE49-F238E27FC236}">
                <a16:creationId xmlns:a16="http://schemas.microsoft.com/office/drawing/2014/main" id="{5B2A3D7D-3431-40B4-BD0A-AB543AC50D8F}"/>
              </a:ext>
            </a:extLst>
          </p:cNvPr>
          <p:cNvPicPr>
            <a:picLocks noChangeAspect="1"/>
          </p:cNvPicPr>
          <p:nvPr/>
        </p:nvPicPr>
        <p:blipFill rotWithShape="1">
          <a:blip r:embed="rId3">
            <a:extLst>
              <a:ext uri="{28A0092B-C50C-407E-A947-70E740481C1C}">
                <a14:useLocalDpi xmlns:a14="http://schemas.microsoft.com/office/drawing/2010/main" val="0"/>
              </a:ext>
            </a:extLst>
          </a:blip>
          <a:srcRect l="2460" t="5555" r="2279" b="50000"/>
          <a:stretch/>
        </p:blipFill>
        <p:spPr>
          <a:xfrm>
            <a:off x="419238" y="1143000"/>
            <a:ext cx="8457924" cy="5106670"/>
          </a:xfrm>
          <a:prstGeom prst="rect">
            <a:avLst/>
          </a:prstGeom>
        </p:spPr>
      </p:pic>
    </p:spTree>
    <p:extLst>
      <p:ext uri="{BB962C8B-B14F-4D97-AF65-F5344CB8AC3E}">
        <p14:creationId xmlns:p14="http://schemas.microsoft.com/office/powerpoint/2010/main" val="62861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Model-4D</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26</a:t>
            </a:fld>
            <a:endParaRPr lang="en-US" dirty="0"/>
          </a:p>
        </p:txBody>
      </p:sp>
      <p:pic>
        <p:nvPicPr>
          <p:cNvPr id="6" name="Picture 5">
            <a:extLst>
              <a:ext uri="{FF2B5EF4-FFF2-40B4-BE49-F238E27FC236}">
                <a16:creationId xmlns:a16="http://schemas.microsoft.com/office/drawing/2014/main" id="{FBA91970-A6A8-42DF-804C-D7B417419ECF}"/>
              </a:ext>
            </a:extLst>
          </p:cNvPr>
          <p:cNvPicPr>
            <a:picLocks noChangeAspect="1"/>
          </p:cNvPicPr>
          <p:nvPr/>
        </p:nvPicPr>
        <p:blipFill rotWithShape="1">
          <a:blip r:embed="rId3">
            <a:extLst>
              <a:ext uri="{28A0092B-C50C-407E-A947-70E740481C1C}">
                <a14:useLocalDpi xmlns:a14="http://schemas.microsoft.com/office/drawing/2010/main" val="0"/>
              </a:ext>
            </a:extLst>
          </a:blip>
          <a:srcRect l="2043" t="4445" r="2043" b="55555"/>
          <a:stretch/>
        </p:blipFill>
        <p:spPr>
          <a:xfrm>
            <a:off x="163541" y="1295400"/>
            <a:ext cx="8816918" cy="4756150"/>
          </a:xfrm>
          <a:prstGeom prst="rect">
            <a:avLst/>
          </a:prstGeom>
        </p:spPr>
      </p:pic>
    </p:spTree>
    <p:extLst>
      <p:ext uri="{BB962C8B-B14F-4D97-AF65-F5344CB8AC3E}">
        <p14:creationId xmlns:p14="http://schemas.microsoft.com/office/powerpoint/2010/main" val="1682047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27</a:t>
            </a:fld>
            <a:endParaRPr lang="en-US" dirty="0"/>
          </a:p>
        </p:txBody>
      </p:sp>
      <p:pic>
        <p:nvPicPr>
          <p:cNvPr id="5" name="Picture 4">
            <a:extLst>
              <a:ext uri="{FF2B5EF4-FFF2-40B4-BE49-F238E27FC236}">
                <a16:creationId xmlns:a16="http://schemas.microsoft.com/office/drawing/2014/main" id="{C92E84C4-00AD-480E-BB92-119CF02EE56E}"/>
              </a:ext>
            </a:extLst>
          </p:cNvPr>
          <p:cNvPicPr>
            <a:picLocks noChangeAspect="1"/>
          </p:cNvPicPr>
          <p:nvPr/>
        </p:nvPicPr>
        <p:blipFill rotWithShape="1">
          <a:blip r:embed="rId3">
            <a:extLst>
              <a:ext uri="{28A0092B-C50C-407E-A947-70E740481C1C}">
                <a14:useLocalDpi xmlns:a14="http://schemas.microsoft.com/office/drawing/2010/main" val="0"/>
              </a:ext>
            </a:extLst>
          </a:blip>
          <a:srcRect l="2549" t="5555" r="1112" b="41111"/>
          <a:stretch/>
        </p:blipFill>
        <p:spPr>
          <a:xfrm>
            <a:off x="1024255" y="1097915"/>
            <a:ext cx="7232650" cy="5181600"/>
          </a:xfrm>
          <a:prstGeom prst="rect">
            <a:avLst/>
          </a:prstGeom>
        </p:spPr>
      </p:pic>
    </p:spTree>
    <p:extLst>
      <p:ext uri="{BB962C8B-B14F-4D97-AF65-F5344CB8AC3E}">
        <p14:creationId xmlns:p14="http://schemas.microsoft.com/office/powerpoint/2010/main" val="3014259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Model-4F</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28</a:t>
            </a:fld>
            <a:endParaRPr lang="en-US" dirty="0"/>
          </a:p>
        </p:txBody>
      </p:sp>
      <p:pic>
        <p:nvPicPr>
          <p:cNvPr id="6" name="Picture 5">
            <a:extLst>
              <a:ext uri="{FF2B5EF4-FFF2-40B4-BE49-F238E27FC236}">
                <a16:creationId xmlns:a16="http://schemas.microsoft.com/office/drawing/2014/main" id="{CB8320A7-EC86-4A5D-BD8C-9E3C90F49E58}"/>
              </a:ext>
            </a:extLst>
          </p:cNvPr>
          <p:cNvPicPr>
            <a:picLocks noChangeAspect="1"/>
          </p:cNvPicPr>
          <p:nvPr/>
        </p:nvPicPr>
        <p:blipFill rotWithShape="1">
          <a:blip r:embed="rId3">
            <a:extLst>
              <a:ext uri="{28A0092B-C50C-407E-A947-70E740481C1C}">
                <a14:useLocalDpi xmlns:a14="http://schemas.microsoft.com/office/drawing/2010/main" val="0"/>
              </a:ext>
            </a:extLst>
          </a:blip>
          <a:srcRect t="10000" b="21111"/>
          <a:stretch/>
        </p:blipFill>
        <p:spPr>
          <a:xfrm>
            <a:off x="1468596" y="914400"/>
            <a:ext cx="6206808" cy="5533390"/>
          </a:xfrm>
          <a:prstGeom prst="rect">
            <a:avLst/>
          </a:prstGeom>
        </p:spPr>
      </p:pic>
    </p:spTree>
    <p:extLst>
      <p:ext uri="{BB962C8B-B14F-4D97-AF65-F5344CB8AC3E}">
        <p14:creationId xmlns:p14="http://schemas.microsoft.com/office/powerpoint/2010/main" val="2786581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762000"/>
          </a:xfrm>
        </p:spPr>
        <p:txBody>
          <a:bodyPr>
            <a:normAutofit/>
          </a:bodyPr>
          <a:lstStyle/>
          <a:p>
            <a:r>
              <a:rPr lang="en-US" dirty="0" err="1"/>
              <a:t>BrR</a:t>
            </a:r>
            <a:r>
              <a:rPr lang="en-US" dirty="0"/>
              <a:t> RC Box Culvert Model-4G</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29</a:t>
            </a:fld>
            <a:endParaRPr lang="en-US" dirty="0"/>
          </a:p>
        </p:txBody>
      </p:sp>
      <p:pic>
        <p:nvPicPr>
          <p:cNvPr id="5" name="Picture 4">
            <a:extLst>
              <a:ext uri="{FF2B5EF4-FFF2-40B4-BE49-F238E27FC236}">
                <a16:creationId xmlns:a16="http://schemas.microsoft.com/office/drawing/2014/main" id="{41F6C97D-6689-47D0-87E9-2933F73E5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6" t="7778" r="5432" b="44444"/>
          <a:stretch/>
        </p:blipFill>
        <p:spPr>
          <a:xfrm>
            <a:off x="608712" y="1066800"/>
            <a:ext cx="7926576" cy="5410200"/>
          </a:xfrm>
          <a:prstGeom prst="rect">
            <a:avLst/>
          </a:prstGeom>
        </p:spPr>
      </p:pic>
    </p:spTree>
    <p:extLst>
      <p:ext uri="{BB962C8B-B14F-4D97-AF65-F5344CB8AC3E}">
        <p14:creationId xmlns:p14="http://schemas.microsoft.com/office/powerpoint/2010/main" val="231867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What is an RC Box Culvert Bridge?</a:t>
            </a:r>
          </a:p>
        </p:txBody>
      </p:sp>
      <p:sp>
        <p:nvSpPr>
          <p:cNvPr id="9" name="Content Placeholder 8"/>
          <p:cNvSpPr>
            <a:spLocks noGrp="1"/>
          </p:cNvSpPr>
          <p:nvPr>
            <p:ph idx="1"/>
          </p:nvPr>
        </p:nvSpPr>
        <p:spPr/>
        <p:txBody>
          <a:bodyPr>
            <a:normAutofit/>
          </a:bodyPr>
          <a:lstStyle/>
          <a:p>
            <a:r>
              <a:rPr lang="en-US" dirty="0"/>
              <a:t>Rectangular shaped culvert</a:t>
            </a:r>
          </a:p>
          <a:p>
            <a:r>
              <a:rPr lang="en-US" dirty="0"/>
              <a:t>Constructed from reinforced concrete</a:t>
            </a:r>
          </a:p>
          <a:p>
            <a:r>
              <a:rPr lang="en-US" dirty="0"/>
              <a:t>Components: Top Slab, Walls, Bottom Slab</a:t>
            </a:r>
          </a:p>
          <a:p>
            <a:r>
              <a:rPr lang="en-US" dirty="0"/>
              <a:t>Single or multiple barrels</a:t>
            </a:r>
          </a:p>
          <a:p>
            <a:r>
              <a:rPr lang="en-US" dirty="0"/>
              <a:t>Overall length of 20 feet makes it a BRIDGE.</a:t>
            </a:r>
          </a:p>
          <a:p>
            <a:r>
              <a:rPr lang="en-US" dirty="0"/>
              <a:t>Photos</a:t>
            </a:r>
          </a:p>
          <a:p>
            <a:r>
              <a:rPr lang="en-US" dirty="0"/>
              <a:t>Rebar patterns</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a:t>
            </a:fld>
            <a:endParaRPr lang="en-US" dirty="0"/>
          </a:p>
        </p:txBody>
      </p:sp>
    </p:spTree>
    <p:extLst>
      <p:ext uri="{BB962C8B-B14F-4D97-AF65-F5344CB8AC3E}">
        <p14:creationId xmlns:p14="http://schemas.microsoft.com/office/powerpoint/2010/main" val="190694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9817" y="304800"/>
            <a:ext cx="8229600" cy="990600"/>
          </a:xfrm>
        </p:spPr>
        <p:txBody>
          <a:bodyPr>
            <a:normAutofit/>
          </a:bodyPr>
          <a:lstStyle/>
          <a:p>
            <a:r>
              <a:rPr lang="en-US" dirty="0" err="1"/>
              <a:t>BrR</a:t>
            </a:r>
            <a:r>
              <a:rPr lang="en-US" dirty="0"/>
              <a:t> Rating Results- 0.0’ Fill</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30</a:t>
            </a:fld>
            <a:endParaRPr lang="en-US" dirty="0"/>
          </a:p>
        </p:txBody>
      </p:sp>
      <p:pic>
        <p:nvPicPr>
          <p:cNvPr id="5" name="Picture 4">
            <a:extLst>
              <a:ext uri="{FF2B5EF4-FFF2-40B4-BE49-F238E27FC236}">
                <a16:creationId xmlns:a16="http://schemas.microsoft.com/office/drawing/2014/main" id="{B9AB5393-B9BA-4D4D-9153-307CD2DA04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3" t="6665" r="9647" b="41157"/>
          <a:stretch/>
        </p:blipFill>
        <p:spPr>
          <a:xfrm>
            <a:off x="242356" y="1524000"/>
            <a:ext cx="8624522" cy="4402206"/>
          </a:xfrm>
          <a:prstGeom prst="rect">
            <a:avLst/>
          </a:prstGeom>
        </p:spPr>
      </p:pic>
    </p:spTree>
    <p:extLst>
      <p:ext uri="{BB962C8B-B14F-4D97-AF65-F5344CB8AC3E}">
        <p14:creationId xmlns:p14="http://schemas.microsoft.com/office/powerpoint/2010/main" val="1023276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04053"/>
            <a:ext cx="8229600" cy="762000"/>
          </a:xfrm>
        </p:spPr>
        <p:txBody>
          <a:bodyPr>
            <a:normAutofit/>
          </a:bodyPr>
          <a:lstStyle/>
          <a:p>
            <a:r>
              <a:rPr lang="en-US" dirty="0"/>
              <a:t>Book of Standard Plan Ratings</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31</a:t>
            </a:fld>
            <a:endParaRPr lang="en-US" dirty="0"/>
          </a:p>
        </p:txBody>
      </p:sp>
      <p:sp>
        <p:nvSpPr>
          <p:cNvPr id="6" name="TextBox 5">
            <a:extLst>
              <a:ext uri="{FF2B5EF4-FFF2-40B4-BE49-F238E27FC236}">
                <a16:creationId xmlns:a16="http://schemas.microsoft.com/office/drawing/2014/main" id="{C0590BA4-4C9D-492F-AB7F-3766F022FC8B}"/>
              </a:ext>
            </a:extLst>
          </p:cNvPr>
          <p:cNvSpPr txBox="1"/>
          <p:nvPr/>
        </p:nvSpPr>
        <p:spPr>
          <a:xfrm>
            <a:off x="304800" y="904458"/>
            <a:ext cx="8686800" cy="5755422"/>
          </a:xfrm>
          <a:prstGeom prst="rect">
            <a:avLst/>
          </a:prstGeom>
          <a:noFill/>
        </p:spPr>
        <p:txBody>
          <a:bodyPr wrap="square" rtlCol="0">
            <a:spAutoFit/>
          </a:bodyPr>
          <a:lstStyle/>
          <a:p>
            <a:r>
              <a:rPr lang="en-US" sz="3200" u="sng" dirty="0"/>
              <a:t>Format and Content:</a:t>
            </a:r>
          </a:p>
          <a:p>
            <a:r>
              <a:rPr lang="en-US" sz="2400" u="sng" dirty="0"/>
              <a:t>Using an Excel Spreadsheet:</a:t>
            </a:r>
          </a:p>
          <a:p>
            <a:pPr marL="342900" indent="-342900">
              <a:buAutoNum type="arabicPeriod"/>
            </a:pPr>
            <a:r>
              <a:rPr lang="en-US" sz="2400" dirty="0"/>
              <a:t>Each published year of Standard Plans has its own section in the book. (Standard Plans are published about every 2 to 4 years)</a:t>
            </a:r>
          </a:p>
          <a:p>
            <a:pPr marL="342900" indent="-342900">
              <a:buAutoNum type="arabicPeriod"/>
            </a:pPr>
            <a:r>
              <a:rPr lang="en-US" sz="2400" dirty="0"/>
              <a:t>Each culvert design has its own section on a page.</a:t>
            </a:r>
          </a:p>
          <a:p>
            <a:pPr marL="342900" indent="-342900">
              <a:buFont typeface="Arial" panose="020B0604020202020204" pitchFamily="34" charset="0"/>
              <a:buChar char="•"/>
            </a:pPr>
            <a:r>
              <a:rPr lang="en-US" sz="2400" dirty="0"/>
              <a:t>Number of barrels (Cells)</a:t>
            </a:r>
          </a:p>
          <a:p>
            <a:pPr marL="342900" indent="-342900">
              <a:buFont typeface="Arial" panose="020B0604020202020204" pitchFamily="34" charset="0"/>
              <a:buChar char="•"/>
            </a:pPr>
            <a:r>
              <a:rPr lang="en-US" sz="2400" dirty="0"/>
              <a:t>Span – Clear normal opening</a:t>
            </a:r>
          </a:p>
          <a:p>
            <a:pPr marL="342900" indent="-342900">
              <a:buFont typeface="Arial" panose="020B0604020202020204" pitchFamily="34" charset="0"/>
              <a:buChar char="•"/>
            </a:pPr>
            <a:r>
              <a:rPr lang="en-US" sz="2400" dirty="0"/>
              <a:t>Height of opening</a:t>
            </a:r>
          </a:p>
          <a:p>
            <a:pPr marL="342900" indent="-342900">
              <a:buFont typeface="Arial" panose="020B0604020202020204" pitchFamily="34" charset="0"/>
              <a:buChar char="•"/>
            </a:pPr>
            <a:r>
              <a:rPr lang="en-US" sz="2400" dirty="0"/>
              <a:t>Design Fill Height.</a:t>
            </a:r>
          </a:p>
          <a:p>
            <a:r>
              <a:rPr lang="en-US" sz="2400" dirty="0"/>
              <a:t>3. Ratings for all Trucks and various Fill conditions are presented</a:t>
            </a:r>
          </a:p>
          <a:p>
            <a:pPr marL="342900" indent="-342900">
              <a:buFont typeface="Arial" panose="020B0604020202020204" pitchFamily="34" charset="0"/>
              <a:buChar char="•"/>
            </a:pPr>
            <a:r>
              <a:rPr lang="en-US" sz="2400" dirty="0"/>
              <a:t>Each Truck has its own column, spread across the page.</a:t>
            </a:r>
          </a:p>
          <a:p>
            <a:pPr marL="342900" indent="-342900">
              <a:buFont typeface="Arial" panose="020B0604020202020204" pitchFamily="34" charset="0"/>
              <a:buChar char="•"/>
            </a:pPr>
            <a:r>
              <a:rPr lang="en-US" sz="2400" dirty="0"/>
              <a:t>Each Fill has its own row down the page.</a:t>
            </a:r>
          </a:p>
          <a:p>
            <a:pPr marL="342900" indent="-342900">
              <a:buFont typeface="Arial" panose="020B0604020202020204" pitchFamily="34" charset="0"/>
              <a:buChar char="•"/>
            </a:pPr>
            <a:r>
              <a:rPr lang="en-US" sz="2400" dirty="0"/>
              <a:t>Ratings are presented in the resulting table for each truck and fill.</a:t>
            </a:r>
          </a:p>
          <a:p>
            <a:pPr marL="342900" indent="-342900">
              <a:buFont typeface="Arial" panose="020B0604020202020204" pitchFamily="34" charset="0"/>
              <a:buChar char="•"/>
            </a:pPr>
            <a:r>
              <a:rPr lang="en-US" sz="2400" dirty="0"/>
              <a:t>Governing Element, Governing Mode, and Rating Factor are shown.</a:t>
            </a:r>
          </a:p>
        </p:txBody>
      </p:sp>
    </p:spTree>
    <p:extLst>
      <p:ext uri="{BB962C8B-B14F-4D97-AF65-F5344CB8AC3E}">
        <p14:creationId xmlns:p14="http://schemas.microsoft.com/office/powerpoint/2010/main" val="2740686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9817" y="304800"/>
            <a:ext cx="8229600" cy="990600"/>
          </a:xfrm>
        </p:spPr>
        <p:txBody>
          <a:bodyPr>
            <a:normAutofit/>
          </a:bodyPr>
          <a:lstStyle/>
          <a:p>
            <a:r>
              <a:rPr lang="en-US" dirty="0"/>
              <a:t>Book of Standard Plan Ratings-1</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32</a:t>
            </a:fld>
            <a:endParaRPr lang="en-US" dirty="0"/>
          </a:p>
        </p:txBody>
      </p:sp>
      <p:pic>
        <p:nvPicPr>
          <p:cNvPr id="5" name="Picture 4">
            <a:extLst>
              <a:ext uri="{FF2B5EF4-FFF2-40B4-BE49-F238E27FC236}">
                <a16:creationId xmlns:a16="http://schemas.microsoft.com/office/drawing/2014/main" id="{4510F4D7-3CFB-41F2-B243-0E6C43BB9E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6" t="6212" r="3268" b="2348"/>
          <a:stretch/>
        </p:blipFill>
        <p:spPr>
          <a:xfrm>
            <a:off x="381000" y="1143000"/>
            <a:ext cx="8458200" cy="5334000"/>
          </a:xfrm>
          <a:prstGeom prst="rect">
            <a:avLst/>
          </a:prstGeom>
        </p:spPr>
      </p:pic>
    </p:spTree>
    <p:extLst>
      <p:ext uri="{BB962C8B-B14F-4D97-AF65-F5344CB8AC3E}">
        <p14:creationId xmlns:p14="http://schemas.microsoft.com/office/powerpoint/2010/main" val="3633800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39817" y="304800"/>
            <a:ext cx="8229600" cy="990600"/>
          </a:xfrm>
        </p:spPr>
        <p:txBody>
          <a:bodyPr>
            <a:normAutofit/>
          </a:bodyPr>
          <a:lstStyle/>
          <a:p>
            <a:r>
              <a:rPr lang="en-US" dirty="0"/>
              <a:t>Book of Standard Plan Ratings-1A</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33</a:t>
            </a:fld>
            <a:endParaRPr lang="en-US" dirty="0"/>
          </a:p>
        </p:txBody>
      </p:sp>
      <p:pic>
        <p:nvPicPr>
          <p:cNvPr id="5" name="Picture 4">
            <a:extLst>
              <a:ext uri="{FF2B5EF4-FFF2-40B4-BE49-F238E27FC236}">
                <a16:creationId xmlns:a16="http://schemas.microsoft.com/office/drawing/2014/main" id="{4510F4D7-3CFB-41F2-B243-0E6C43BB9E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5" t="5674" r="30248" b="43778"/>
          <a:stretch/>
        </p:blipFill>
        <p:spPr>
          <a:xfrm>
            <a:off x="177833" y="1447801"/>
            <a:ext cx="8753568" cy="4359274"/>
          </a:xfrm>
          <a:prstGeom prst="rect">
            <a:avLst/>
          </a:prstGeom>
        </p:spPr>
      </p:pic>
    </p:spTree>
    <p:extLst>
      <p:ext uri="{BB962C8B-B14F-4D97-AF65-F5344CB8AC3E}">
        <p14:creationId xmlns:p14="http://schemas.microsoft.com/office/powerpoint/2010/main" val="1433316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97180"/>
            <a:ext cx="8229600" cy="990600"/>
          </a:xfrm>
        </p:spPr>
        <p:txBody>
          <a:bodyPr>
            <a:normAutofit/>
          </a:bodyPr>
          <a:lstStyle/>
          <a:p>
            <a:r>
              <a:rPr lang="en-US" dirty="0"/>
              <a:t>Book of Standard Plan Ratings-1B</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34</a:t>
            </a:fld>
            <a:endParaRPr lang="en-US" dirty="0"/>
          </a:p>
        </p:txBody>
      </p:sp>
      <p:pic>
        <p:nvPicPr>
          <p:cNvPr id="5" name="Picture 4">
            <a:extLst>
              <a:ext uri="{FF2B5EF4-FFF2-40B4-BE49-F238E27FC236}">
                <a16:creationId xmlns:a16="http://schemas.microsoft.com/office/drawing/2014/main" id="{4510F4D7-3CFB-41F2-B243-0E6C43BB9E82}"/>
              </a:ext>
            </a:extLst>
          </p:cNvPr>
          <p:cNvPicPr>
            <a:picLocks noChangeAspect="1"/>
          </p:cNvPicPr>
          <p:nvPr/>
        </p:nvPicPr>
        <p:blipFill rotWithShape="1">
          <a:blip r:embed="rId3">
            <a:extLst>
              <a:ext uri="{28A0092B-C50C-407E-A947-70E740481C1C}">
                <a14:useLocalDpi xmlns:a14="http://schemas.microsoft.com/office/drawing/2010/main" val="0"/>
              </a:ext>
            </a:extLst>
          </a:blip>
          <a:srcRect l="4074" t="5674" r="59657" b="59866"/>
          <a:stretch/>
        </p:blipFill>
        <p:spPr>
          <a:xfrm>
            <a:off x="302157" y="1219200"/>
            <a:ext cx="8504920" cy="5228590"/>
          </a:xfrm>
          <a:prstGeom prst="rect">
            <a:avLst/>
          </a:prstGeom>
        </p:spPr>
      </p:pic>
    </p:spTree>
    <p:extLst>
      <p:ext uri="{BB962C8B-B14F-4D97-AF65-F5344CB8AC3E}">
        <p14:creationId xmlns:p14="http://schemas.microsoft.com/office/powerpoint/2010/main" val="775752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97180"/>
            <a:ext cx="8229600" cy="990600"/>
          </a:xfrm>
        </p:spPr>
        <p:txBody>
          <a:bodyPr>
            <a:normAutofit/>
          </a:bodyPr>
          <a:lstStyle/>
          <a:p>
            <a:r>
              <a:rPr lang="en-US" dirty="0"/>
              <a:t>Book of Standard Plan Ratings-2</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35</a:t>
            </a:fld>
            <a:endParaRPr lang="en-US" dirty="0"/>
          </a:p>
        </p:txBody>
      </p:sp>
      <p:pic>
        <p:nvPicPr>
          <p:cNvPr id="6" name="Picture 5">
            <a:extLst>
              <a:ext uri="{FF2B5EF4-FFF2-40B4-BE49-F238E27FC236}">
                <a16:creationId xmlns:a16="http://schemas.microsoft.com/office/drawing/2014/main" id="{37196814-541B-4025-8441-84D41B9406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t="6212" r="3318" b="2348"/>
          <a:stretch/>
        </p:blipFill>
        <p:spPr>
          <a:xfrm>
            <a:off x="381000" y="1165706"/>
            <a:ext cx="8382000" cy="5312718"/>
          </a:xfrm>
          <a:prstGeom prst="rect">
            <a:avLst/>
          </a:prstGeom>
        </p:spPr>
      </p:pic>
    </p:spTree>
    <p:extLst>
      <p:ext uri="{BB962C8B-B14F-4D97-AF65-F5344CB8AC3E}">
        <p14:creationId xmlns:p14="http://schemas.microsoft.com/office/powerpoint/2010/main" val="151002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264602"/>
          </a:xfrm>
        </p:spPr>
        <p:txBody>
          <a:bodyPr>
            <a:normAutofit fontScale="90000"/>
          </a:bodyPr>
          <a:lstStyle/>
          <a:p>
            <a:r>
              <a:rPr lang="en-US" dirty="0"/>
              <a:t>Issues Encountered in Rating</a:t>
            </a:r>
            <a:br>
              <a:rPr lang="en-US" dirty="0"/>
            </a:br>
            <a:r>
              <a:rPr lang="en-US" dirty="0"/>
              <a:t>of RC Box Culverts</a:t>
            </a:r>
          </a:p>
        </p:txBody>
      </p:sp>
      <p:sp>
        <p:nvSpPr>
          <p:cNvPr id="9" name="Content Placeholder 8"/>
          <p:cNvSpPr>
            <a:spLocks noGrp="1"/>
          </p:cNvSpPr>
          <p:nvPr>
            <p:ph idx="1"/>
          </p:nvPr>
        </p:nvSpPr>
        <p:spPr>
          <a:xfrm>
            <a:off x="457200" y="1398587"/>
            <a:ext cx="8229600" cy="5052378"/>
          </a:xfrm>
        </p:spPr>
        <p:txBody>
          <a:bodyPr>
            <a:noAutofit/>
          </a:bodyPr>
          <a:lstStyle/>
          <a:p>
            <a:r>
              <a:rPr lang="en-US" dirty="0"/>
              <a:t>Loads for Culvert Analysis</a:t>
            </a:r>
          </a:p>
          <a:p>
            <a:r>
              <a:rPr lang="en-US" dirty="0"/>
              <a:t>Soil Parameters</a:t>
            </a:r>
          </a:p>
          <a:p>
            <a:r>
              <a:rPr lang="en-US" dirty="0"/>
              <a:t>Concrete Shear Capacity</a:t>
            </a:r>
          </a:p>
          <a:p>
            <a:r>
              <a:rPr lang="en-US" dirty="0" err="1"/>
              <a:t>BrR</a:t>
            </a:r>
            <a:r>
              <a:rPr lang="en-US" dirty="0"/>
              <a:t> Analysis – follows MBE requirements</a:t>
            </a:r>
          </a:p>
          <a:p>
            <a:r>
              <a:rPr lang="en-US" dirty="0"/>
              <a:t>Spreadsheet to address variables: 6 Analyses</a:t>
            </a:r>
          </a:p>
          <a:p>
            <a:r>
              <a:rPr lang="en-US" dirty="0"/>
              <a:t>Low Rating Factor (RF) per calculated ratings</a:t>
            </a:r>
          </a:p>
          <a:p>
            <a:r>
              <a:rPr lang="en-US" dirty="0"/>
              <a:t>At high fill, RF is meaningless. Consider C/D.</a:t>
            </a:r>
          </a:p>
          <a:p>
            <a:r>
              <a:rPr lang="en-US" dirty="0"/>
              <a:t>RC Box Culvert is a robust structure which performs well in service.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36</a:t>
            </a:fld>
            <a:endParaRPr lang="en-US" dirty="0"/>
          </a:p>
        </p:txBody>
      </p:sp>
    </p:spTree>
    <p:extLst>
      <p:ext uri="{BB962C8B-B14F-4D97-AF65-F5344CB8AC3E}">
        <p14:creationId xmlns:p14="http://schemas.microsoft.com/office/powerpoint/2010/main" val="855309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Culvert Loading</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37</a:t>
            </a:fld>
            <a:endParaRPr lang="en-US" dirty="0"/>
          </a:p>
        </p:txBody>
      </p:sp>
      <p:pic>
        <p:nvPicPr>
          <p:cNvPr id="5" name="Picture 4">
            <a:extLst>
              <a:ext uri="{FF2B5EF4-FFF2-40B4-BE49-F238E27FC236}">
                <a16:creationId xmlns:a16="http://schemas.microsoft.com/office/drawing/2014/main" id="{D4E2CF6F-A50E-4F8E-B61A-09BF07CA10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76" t="15556" r="5425" b="12222"/>
          <a:stretch/>
        </p:blipFill>
        <p:spPr>
          <a:xfrm>
            <a:off x="2514600" y="1158240"/>
            <a:ext cx="4419600" cy="4953000"/>
          </a:xfrm>
          <a:prstGeom prst="rect">
            <a:avLst/>
          </a:prstGeom>
        </p:spPr>
      </p:pic>
    </p:spTree>
    <p:extLst>
      <p:ext uri="{BB962C8B-B14F-4D97-AF65-F5344CB8AC3E}">
        <p14:creationId xmlns:p14="http://schemas.microsoft.com/office/powerpoint/2010/main" val="517106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Concrete Shear Capacity</a:t>
            </a:r>
          </a:p>
        </p:txBody>
      </p:sp>
      <p:sp>
        <p:nvSpPr>
          <p:cNvPr id="9" name="Content Placeholder 8"/>
          <p:cNvSpPr>
            <a:spLocks noGrp="1"/>
          </p:cNvSpPr>
          <p:nvPr>
            <p:ph idx="1"/>
          </p:nvPr>
        </p:nvSpPr>
        <p:spPr>
          <a:xfrm>
            <a:off x="457200" y="1257300"/>
            <a:ext cx="8229600" cy="4984750"/>
          </a:xfrm>
        </p:spPr>
        <p:txBody>
          <a:bodyPr>
            <a:noAutofit/>
          </a:bodyPr>
          <a:lstStyle/>
          <a:p>
            <a:r>
              <a:rPr lang="en-US" dirty="0"/>
              <a:t>Ignore?</a:t>
            </a:r>
          </a:p>
          <a:p>
            <a:r>
              <a:rPr lang="en-US" dirty="0" err="1"/>
              <a:t>Vc</a:t>
            </a:r>
            <a:r>
              <a:rPr lang="en-US" dirty="0"/>
              <a:t> = 2.0 Sqrt(</a:t>
            </a:r>
            <a:r>
              <a:rPr lang="en-US" dirty="0" err="1"/>
              <a:t>f’c</a:t>
            </a:r>
            <a:r>
              <a:rPr lang="en-US" dirty="0"/>
              <a:t>)bd ?</a:t>
            </a:r>
          </a:p>
          <a:p>
            <a:r>
              <a:rPr lang="en-US" dirty="0" err="1"/>
              <a:t>Vc</a:t>
            </a:r>
            <a:r>
              <a:rPr lang="en-US" dirty="0"/>
              <a:t> = 3.0 Sqrt(</a:t>
            </a:r>
            <a:r>
              <a:rPr lang="en-US" dirty="0" err="1"/>
              <a:t>f’c</a:t>
            </a:r>
            <a:r>
              <a:rPr lang="en-US" dirty="0"/>
              <a:t>)bd ?</a:t>
            </a:r>
          </a:p>
          <a:p>
            <a:r>
              <a:rPr lang="en-US" dirty="0" err="1"/>
              <a:t>Vc</a:t>
            </a:r>
            <a:r>
              <a:rPr lang="en-US" dirty="0"/>
              <a:t> = 3.5 Sqrt(</a:t>
            </a:r>
            <a:r>
              <a:rPr lang="en-US" dirty="0" err="1"/>
              <a:t>f’c</a:t>
            </a:r>
            <a:r>
              <a:rPr lang="en-US" dirty="0"/>
              <a:t>)bd ?</a:t>
            </a:r>
          </a:p>
          <a:p>
            <a:r>
              <a:rPr lang="en-US" dirty="0" err="1"/>
              <a:t>Vc</a:t>
            </a:r>
            <a:r>
              <a:rPr lang="en-US" dirty="0"/>
              <a:t> = [2.14 Sqrt(</a:t>
            </a:r>
            <a:r>
              <a:rPr lang="en-US" dirty="0" err="1"/>
              <a:t>f’c</a:t>
            </a:r>
            <a:r>
              <a:rPr lang="en-US" dirty="0"/>
              <a:t>) + 4600</a:t>
            </a:r>
            <a:r>
              <a:rPr lang="el-GR" dirty="0"/>
              <a:t>ρ</a:t>
            </a:r>
            <a:r>
              <a:rPr lang="en-US" dirty="0"/>
              <a:t>(</a:t>
            </a:r>
            <a:r>
              <a:rPr lang="en-US" dirty="0" err="1"/>
              <a:t>V</a:t>
            </a:r>
            <a:r>
              <a:rPr lang="en-US" baseline="-25000" dirty="0" err="1"/>
              <a:t>u</a:t>
            </a:r>
            <a:r>
              <a:rPr lang="en-US" dirty="0" err="1"/>
              <a:t>D</a:t>
            </a:r>
            <a:r>
              <a:rPr lang="en-US" dirty="0"/>
              <a:t>/M</a:t>
            </a:r>
            <a:r>
              <a:rPr lang="en-US" baseline="-25000" dirty="0"/>
              <a:t>u</a:t>
            </a:r>
            <a:r>
              <a:rPr lang="en-US" dirty="0"/>
              <a:t>)]bd ?</a:t>
            </a:r>
          </a:p>
          <a:p>
            <a:pPr lvl="1"/>
            <a:r>
              <a:rPr lang="en-US" dirty="0"/>
              <a:t>Slabs with 2’ min Fill</a:t>
            </a:r>
          </a:p>
          <a:p>
            <a:pPr lvl="1"/>
            <a:r>
              <a:rPr lang="en-US" dirty="0" err="1"/>
              <a:t>Vc</a:t>
            </a:r>
            <a:r>
              <a:rPr lang="en-US" dirty="0"/>
              <a:t> </a:t>
            </a:r>
            <a:r>
              <a:rPr lang="en-US" u="sng" dirty="0"/>
              <a:t>&lt;</a:t>
            </a:r>
            <a:r>
              <a:rPr lang="en-US" dirty="0"/>
              <a:t> 4 Sqrt(</a:t>
            </a:r>
            <a:r>
              <a:rPr lang="en-US" dirty="0" err="1"/>
              <a:t>f’c</a:t>
            </a:r>
            <a:r>
              <a:rPr lang="en-US" dirty="0"/>
              <a:t>)bd  Max</a:t>
            </a:r>
          </a:p>
          <a:p>
            <a:pPr lvl="1"/>
            <a:r>
              <a:rPr lang="en-US" dirty="0" err="1"/>
              <a:t>Vc</a:t>
            </a:r>
            <a:r>
              <a:rPr lang="en-US" dirty="0"/>
              <a:t> </a:t>
            </a:r>
            <a:r>
              <a:rPr lang="en-US" u="sng" dirty="0"/>
              <a:t>&lt;</a:t>
            </a:r>
            <a:r>
              <a:rPr lang="en-US" dirty="0"/>
              <a:t> 2.5 Sqrt(</a:t>
            </a:r>
            <a:r>
              <a:rPr lang="en-US" dirty="0" err="1"/>
              <a:t>f’c</a:t>
            </a:r>
            <a:r>
              <a:rPr lang="en-US" dirty="0"/>
              <a:t>)bd  Single Cell, Simple Support</a:t>
            </a:r>
          </a:p>
          <a:p>
            <a:pPr lvl="1"/>
            <a:r>
              <a:rPr lang="en-US" dirty="0" err="1"/>
              <a:t>Vc</a:t>
            </a:r>
            <a:r>
              <a:rPr lang="en-US" dirty="0"/>
              <a:t> </a:t>
            </a:r>
            <a:r>
              <a:rPr lang="en-US" u="sng" dirty="0"/>
              <a:t>&lt;</a:t>
            </a:r>
            <a:r>
              <a:rPr lang="en-US" dirty="0"/>
              <a:t> 3 Sqrt(</a:t>
            </a:r>
            <a:r>
              <a:rPr lang="en-US" dirty="0" err="1"/>
              <a:t>f’c</a:t>
            </a:r>
            <a:r>
              <a:rPr lang="en-US" dirty="0"/>
              <a:t>)bd  Single Cell, Rigid Support</a:t>
            </a:r>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38</a:t>
            </a:fld>
            <a:endParaRPr lang="en-US" dirty="0"/>
          </a:p>
        </p:txBody>
      </p:sp>
    </p:spTree>
    <p:extLst>
      <p:ext uri="{BB962C8B-B14F-4D97-AF65-F5344CB8AC3E}">
        <p14:creationId xmlns:p14="http://schemas.microsoft.com/office/powerpoint/2010/main" val="2370295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Design Standards; RC Box Culverts</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39</a:t>
            </a:fld>
            <a:endParaRPr lang="en-US" dirty="0"/>
          </a:p>
        </p:txBody>
      </p:sp>
      <p:sp>
        <p:nvSpPr>
          <p:cNvPr id="9" name="Title 7">
            <a:extLst>
              <a:ext uri="{FF2B5EF4-FFF2-40B4-BE49-F238E27FC236}">
                <a16:creationId xmlns:a16="http://schemas.microsoft.com/office/drawing/2014/main" id="{3D81F724-43D6-4E8B-992F-D9EDE3082B11}"/>
              </a:ext>
            </a:extLst>
          </p:cNvPr>
          <p:cNvSpPr txBox="1">
            <a:spLocks/>
          </p:cNvSpPr>
          <p:nvPr/>
        </p:nvSpPr>
        <p:spPr>
          <a:xfrm>
            <a:off x="525780" y="23622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Design Standards; RC Box Culverts</a:t>
            </a:r>
          </a:p>
        </p:txBody>
      </p:sp>
      <p:pic>
        <p:nvPicPr>
          <p:cNvPr id="5" name="Picture 4">
            <a:extLst>
              <a:ext uri="{FF2B5EF4-FFF2-40B4-BE49-F238E27FC236}">
                <a16:creationId xmlns:a16="http://schemas.microsoft.com/office/drawing/2014/main" id="{DBF7B094-15B5-45F3-98CC-C0E8CD64B999}"/>
              </a:ext>
            </a:extLst>
          </p:cNvPr>
          <p:cNvPicPr>
            <a:picLocks noChangeAspect="1"/>
          </p:cNvPicPr>
          <p:nvPr/>
        </p:nvPicPr>
        <p:blipFill rotWithShape="1">
          <a:blip r:embed="rId3">
            <a:extLst>
              <a:ext uri="{28A0092B-C50C-407E-A947-70E740481C1C}">
                <a14:useLocalDpi xmlns:a14="http://schemas.microsoft.com/office/drawing/2010/main" val="0"/>
              </a:ext>
            </a:extLst>
          </a:blip>
          <a:srcRect l="5353" t="8889" r="7071" b="26667"/>
          <a:stretch/>
        </p:blipFill>
        <p:spPr>
          <a:xfrm>
            <a:off x="149772" y="1066800"/>
            <a:ext cx="8844456" cy="5029200"/>
          </a:xfrm>
          <a:prstGeom prst="rect">
            <a:avLst/>
          </a:prstGeom>
        </p:spPr>
      </p:pic>
    </p:spTree>
    <p:extLst>
      <p:ext uri="{BB962C8B-B14F-4D97-AF65-F5344CB8AC3E}">
        <p14:creationId xmlns:p14="http://schemas.microsoft.com/office/powerpoint/2010/main" val="676787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Typical RC Box Culvert Bridge - 1</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a:t>
            </a:fld>
            <a:endParaRPr lang="en-US" dirty="0"/>
          </a:p>
        </p:txBody>
      </p:sp>
      <p:pic>
        <p:nvPicPr>
          <p:cNvPr id="6" name="Picture 5">
            <a:extLst>
              <a:ext uri="{FF2B5EF4-FFF2-40B4-BE49-F238E27FC236}">
                <a16:creationId xmlns:a16="http://schemas.microsoft.com/office/drawing/2014/main" id="{070E5823-E8A4-4981-B131-22715D09A5DB}"/>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24444" r="7071" b="8889"/>
          <a:stretch/>
        </p:blipFill>
        <p:spPr>
          <a:xfrm>
            <a:off x="314311" y="1235074"/>
            <a:ext cx="8515378" cy="5121276"/>
          </a:xfrm>
          <a:prstGeom prst="rect">
            <a:avLst/>
          </a:prstGeom>
        </p:spPr>
      </p:pic>
    </p:spTree>
    <p:extLst>
      <p:ext uri="{BB962C8B-B14F-4D97-AF65-F5344CB8AC3E}">
        <p14:creationId xmlns:p14="http://schemas.microsoft.com/office/powerpoint/2010/main" val="2969351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Initial Parameters Decision Matrix</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40</a:t>
            </a:fld>
            <a:endParaRPr lang="en-US" dirty="0"/>
          </a:p>
        </p:txBody>
      </p:sp>
      <p:pic>
        <p:nvPicPr>
          <p:cNvPr id="6" name="Picture 5">
            <a:extLst>
              <a:ext uri="{FF2B5EF4-FFF2-40B4-BE49-F238E27FC236}">
                <a16:creationId xmlns:a16="http://schemas.microsoft.com/office/drawing/2014/main" id="{4B9C810D-09AC-4981-B5B8-5E240152E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275700"/>
            <a:ext cx="6400800" cy="4947950"/>
          </a:xfrm>
          <a:prstGeom prst="rect">
            <a:avLst/>
          </a:prstGeom>
        </p:spPr>
      </p:pic>
    </p:spTree>
    <p:extLst>
      <p:ext uri="{BB962C8B-B14F-4D97-AF65-F5344CB8AC3E}">
        <p14:creationId xmlns:p14="http://schemas.microsoft.com/office/powerpoint/2010/main" val="138648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Second Parameters Decision Matrix</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41</a:t>
            </a:fld>
            <a:endParaRPr lang="en-US" dirty="0"/>
          </a:p>
        </p:txBody>
      </p:sp>
      <p:pic>
        <p:nvPicPr>
          <p:cNvPr id="5" name="Picture 4">
            <a:extLst>
              <a:ext uri="{FF2B5EF4-FFF2-40B4-BE49-F238E27FC236}">
                <a16:creationId xmlns:a16="http://schemas.microsoft.com/office/drawing/2014/main" id="{4FB56F40-1941-4211-8EA8-7BF5F46E57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199" y="1143000"/>
            <a:ext cx="6705602" cy="5181600"/>
          </a:xfrm>
          <a:prstGeom prst="rect">
            <a:avLst/>
          </a:prstGeom>
        </p:spPr>
      </p:pic>
    </p:spTree>
    <p:extLst>
      <p:ext uri="{BB962C8B-B14F-4D97-AF65-F5344CB8AC3E}">
        <p14:creationId xmlns:p14="http://schemas.microsoft.com/office/powerpoint/2010/main" val="2849366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264602"/>
          </a:xfrm>
        </p:spPr>
        <p:txBody>
          <a:bodyPr>
            <a:normAutofit/>
          </a:bodyPr>
          <a:lstStyle/>
          <a:p>
            <a:r>
              <a:rPr lang="en-US" dirty="0"/>
              <a:t>Rating Parameters</a:t>
            </a:r>
          </a:p>
        </p:txBody>
      </p:sp>
      <p:sp>
        <p:nvSpPr>
          <p:cNvPr id="9" name="Content Placeholder 8"/>
          <p:cNvSpPr>
            <a:spLocks noGrp="1"/>
          </p:cNvSpPr>
          <p:nvPr>
            <p:ph idx="1"/>
          </p:nvPr>
        </p:nvSpPr>
        <p:spPr>
          <a:xfrm>
            <a:off x="457200" y="1398587"/>
            <a:ext cx="8229600" cy="5052378"/>
          </a:xfrm>
        </p:spPr>
        <p:txBody>
          <a:bodyPr>
            <a:noAutofit/>
          </a:bodyPr>
          <a:lstStyle/>
          <a:p>
            <a:r>
              <a:rPr lang="en-US" dirty="0"/>
              <a:t>Soil 1; 120 </a:t>
            </a:r>
            <a:r>
              <a:rPr lang="en-US" dirty="0" err="1"/>
              <a:t>pcf</a:t>
            </a:r>
            <a:r>
              <a:rPr lang="en-US" dirty="0"/>
              <a:t> V, 36 </a:t>
            </a:r>
            <a:r>
              <a:rPr lang="en-US" dirty="0" err="1"/>
              <a:t>pcf</a:t>
            </a:r>
            <a:r>
              <a:rPr lang="en-US" dirty="0"/>
              <a:t> H</a:t>
            </a:r>
          </a:p>
          <a:p>
            <a:r>
              <a:rPr lang="en-US" dirty="0"/>
              <a:t>Soil 2; 120 </a:t>
            </a:r>
            <a:r>
              <a:rPr lang="en-US" dirty="0" err="1"/>
              <a:t>pcf</a:t>
            </a:r>
            <a:r>
              <a:rPr lang="en-US" dirty="0"/>
              <a:t> V, 60 </a:t>
            </a:r>
            <a:r>
              <a:rPr lang="en-US" dirty="0" err="1"/>
              <a:t>pcf</a:t>
            </a:r>
            <a:r>
              <a:rPr lang="en-US" dirty="0"/>
              <a:t> H</a:t>
            </a:r>
          </a:p>
          <a:p>
            <a:r>
              <a:rPr lang="en-US" dirty="0"/>
              <a:t>Concrete: </a:t>
            </a:r>
            <a:r>
              <a:rPr lang="en-US" dirty="0" err="1"/>
              <a:t>f’c</a:t>
            </a:r>
            <a:r>
              <a:rPr lang="en-US" dirty="0"/>
              <a:t> = 3.5 </a:t>
            </a:r>
            <a:r>
              <a:rPr lang="en-US" dirty="0" err="1"/>
              <a:t>ksi</a:t>
            </a:r>
            <a:endParaRPr lang="en-US" dirty="0"/>
          </a:p>
          <a:p>
            <a:r>
              <a:rPr lang="en-US" dirty="0"/>
              <a:t>Concrete Shear Capacity: </a:t>
            </a:r>
            <a:r>
              <a:rPr lang="en-US" dirty="0" err="1"/>
              <a:t>Vc</a:t>
            </a:r>
            <a:r>
              <a:rPr lang="en-US" dirty="0"/>
              <a:t> = 3.0 Sqrt(</a:t>
            </a:r>
            <a:r>
              <a:rPr lang="en-US" dirty="0" err="1"/>
              <a:t>f’c</a:t>
            </a:r>
            <a:r>
              <a:rPr lang="en-US" dirty="0"/>
              <a:t>)bd</a:t>
            </a:r>
          </a:p>
          <a:p>
            <a:r>
              <a:rPr lang="en-US" dirty="0"/>
              <a:t>Concrete for Shear Analysis: </a:t>
            </a:r>
            <a:r>
              <a:rPr lang="en-US" dirty="0" err="1"/>
              <a:t>f’c</a:t>
            </a:r>
            <a:r>
              <a:rPr lang="en-US" dirty="0"/>
              <a:t> = 7.88 </a:t>
            </a:r>
            <a:r>
              <a:rPr lang="en-US" dirty="0" err="1"/>
              <a:t>ksi</a:t>
            </a:r>
            <a:endParaRPr lang="en-US" dirty="0"/>
          </a:p>
          <a:p>
            <a:pPr marL="0" indent="0">
              <a:buNone/>
            </a:pPr>
            <a:r>
              <a:rPr lang="en-US" dirty="0"/>
              <a:t>	2.0 Sqrt(7.88) = 5.6 = 3.0 Sqrt (3.5)</a:t>
            </a:r>
          </a:p>
          <a:p>
            <a:r>
              <a:rPr lang="en-US" dirty="0"/>
              <a:t>Rebar: per Standard Plans</a:t>
            </a:r>
          </a:p>
          <a:p>
            <a:r>
              <a:rPr lang="en-US" dirty="0"/>
              <a:t>Live Load Surcharge: 2’</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42</a:t>
            </a:fld>
            <a:endParaRPr lang="en-US" dirty="0"/>
          </a:p>
        </p:txBody>
      </p:sp>
    </p:spTree>
    <p:extLst>
      <p:ext uri="{BB962C8B-B14F-4D97-AF65-F5344CB8AC3E}">
        <p14:creationId xmlns:p14="http://schemas.microsoft.com/office/powerpoint/2010/main" val="1958363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1829"/>
          </a:xfrm>
        </p:spPr>
        <p:txBody>
          <a:bodyPr>
            <a:normAutofit/>
          </a:bodyPr>
          <a:lstStyle/>
          <a:p>
            <a:r>
              <a:rPr lang="en-US" dirty="0"/>
              <a:t>RF vs. C/D Ratio</a:t>
            </a:r>
          </a:p>
        </p:txBody>
      </p:sp>
      <p:sp>
        <p:nvSpPr>
          <p:cNvPr id="3" name="Footer Placeholder 2"/>
          <p:cNvSpPr>
            <a:spLocks noGrp="1"/>
          </p:cNvSpPr>
          <p:nvPr>
            <p:ph type="ftr" sz="quarter" idx="11"/>
          </p:nvPr>
        </p:nvSpPr>
        <p:spPr/>
        <p:txBody>
          <a:bodyPr/>
          <a:lstStyle/>
          <a:p>
            <a:r>
              <a:rPr lang="en-US"/>
              <a:t>Load Rating of RC Box Culverts</a:t>
            </a:r>
          </a:p>
        </p:txBody>
      </p:sp>
      <p:sp>
        <p:nvSpPr>
          <p:cNvPr id="4" name="Slide Number Placeholder 3"/>
          <p:cNvSpPr>
            <a:spLocks noGrp="1"/>
          </p:cNvSpPr>
          <p:nvPr>
            <p:ph type="sldNum" sz="quarter" idx="12"/>
          </p:nvPr>
        </p:nvSpPr>
        <p:spPr/>
        <p:txBody>
          <a:bodyPr/>
          <a:lstStyle/>
          <a:p>
            <a:fld id="{28924D41-4A37-43B6-B2E1-B82D99ED4D7C}" type="slidenum">
              <a:rPr lang="en-US" smtClean="0"/>
              <a:pPr/>
              <a:t>43</a:t>
            </a:fld>
            <a:endParaRPr lang="en-US"/>
          </a:p>
        </p:txBody>
      </p:sp>
      <p:sp>
        <p:nvSpPr>
          <p:cNvPr id="7" name="TextBox 6"/>
          <p:cNvSpPr txBox="1"/>
          <p:nvPr/>
        </p:nvSpPr>
        <p:spPr>
          <a:xfrm>
            <a:off x="533400" y="1433899"/>
            <a:ext cx="1904945" cy="461665"/>
          </a:xfrm>
          <a:prstGeom prst="rect">
            <a:avLst/>
          </a:prstGeom>
          <a:noFill/>
        </p:spPr>
        <p:txBody>
          <a:bodyPr wrap="none" rtlCol="0">
            <a:spAutoFit/>
          </a:bodyPr>
          <a:lstStyle/>
          <a:p>
            <a:r>
              <a:rPr lang="en-US" sz="2400" u="dbl" dirty="0"/>
              <a:t>Rating Factor:</a:t>
            </a:r>
          </a:p>
        </p:txBody>
      </p:sp>
      <p:sp>
        <p:nvSpPr>
          <p:cNvPr id="8" name="TextBox 7"/>
          <p:cNvSpPr txBox="1"/>
          <p:nvPr/>
        </p:nvSpPr>
        <p:spPr>
          <a:xfrm>
            <a:off x="2660405" y="1440690"/>
            <a:ext cx="784189" cy="461665"/>
          </a:xfrm>
          <a:prstGeom prst="rect">
            <a:avLst/>
          </a:prstGeom>
          <a:noFill/>
        </p:spPr>
        <p:txBody>
          <a:bodyPr wrap="none" rtlCol="0">
            <a:spAutoFit/>
          </a:bodyPr>
          <a:lstStyle/>
          <a:p>
            <a:r>
              <a:rPr lang="en-US" sz="2400" dirty="0"/>
              <a:t>RF = </a:t>
            </a:r>
          </a:p>
        </p:txBody>
      </p:sp>
      <p:sp>
        <p:nvSpPr>
          <p:cNvPr id="9" name="TextBox 8"/>
          <p:cNvSpPr txBox="1"/>
          <p:nvPr/>
        </p:nvSpPr>
        <p:spPr>
          <a:xfrm>
            <a:off x="3352800" y="1393738"/>
            <a:ext cx="3543214" cy="830997"/>
          </a:xfrm>
          <a:prstGeom prst="rect">
            <a:avLst/>
          </a:prstGeom>
          <a:noFill/>
        </p:spPr>
        <p:txBody>
          <a:bodyPr wrap="none" rtlCol="0">
            <a:spAutoFit/>
          </a:bodyPr>
          <a:lstStyle/>
          <a:p>
            <a:pPr algn="ctr"/>
            <a:r>
              <a:rPr lang="en-US" sz="2400" u="sng" dirty="0"/>
              <a:t>Capacity to Carry Live Load</a:t>
            </a:r>
          </a:p>
          <a:p>
            <a:pPr algn="ctr"/>
            <a:r>
              <a:rPr lang="en-US" sz="2400" dirty="0"/>
              <a:t>Live Load Demand</a:t>
            </a:r>
          </a:p>
        </p:txBody>
      </p:sp>
      <p:sp>
        <p:nvSpPr>
          <p:cNvPr id="21" name="TextBox 20"/>
          <p:cNvSpPr txBox="1"/>
          <p:nvPr/>
        </p:nvSpPr>
        <p:spPr>
          <a:xfrm>
            <a:off x="1767587" y="2503437"/>
            <a:ext cx="2930610" cy="830997"/>
          </a:xfrm>
          <a:prstGeom prst="rect">
            <a:avLst/>
          </a:prstGeom>
          <a:noFill/>
        </p:spPr>
        <p:txBody>
          <a:bodyPr wrap="none" rtlCol="0">
            <a:spAutoFit/>
          </a:bodyPr>
          <a:lstStyle/>
          <a:p>
            <a:pPr algn="ctr"/>
            <a:r>
              <a:rPr lang="en-US" sz="2400" u="sng" dirty="0"/>
              <a:t>Capacity – Dead Load </a:t>
            </a:r>
          </a:p>
          <a:p>
            <a:pPr algn="ctr"/>
            <a:r>
              <a:rPr lang="en-US" sz="2400" dirty="0"/>
              <a:t>Live Load</a:t>
            </a:r>
          </a:p>
        </p:txBody>
      </p:sp>
      <p:sp>
        <p:nvSpPr>
          <p:cNvPr id="22" name="TextBox 21"/>
          <p:cNvSpPr txBox="1"/>
          <p:nvPr/>
        </p:nvSpPr>
        <p:spPr>
          <a:xfrm>
            <a:off x="1014068" y="2560807"/>
            <a:ext cx="715260" cy="461665"/>
          </a:xfrm>
          <a:prstGeom prst="rect">
            <a:avLst/>
          </a:prstGeom>
          <a:noFill/>
        </p:spPr>
        <p:txBody>
          <a:bodyPr wrap="none" rtlCol="0">
            <a:spAutoFit/>
          </a:bodyPr>
          <a:lstStyle/>
          <a:p>
            <a:r>
              <a:rPr lang="en-US" sz="2400" dirty="0"/>
              <a:t>RF =</a:t>
            </a:r>
          </a:p>
        </p:txBody>
      </p:sp>
      <p:sp>
        <p:nvSpPr>
          <p:cNvPr id="6" name="TextBox 5">
            <a:extLst>
              <a:ext uri="{FF2B5EF4-FFF2-40B4-BE49-F238E27FC236}">
                <a16:creationId xmlns:a16="http://schemas.microsoft.com/office/drawing/2014/main" id="{DC771EA6-9821-4902-8F0C-E03A1C2D1445}"/>
              </a:ext>
            </a:extLst>
          </p:cNvPr>
          <p:cNvSpPr txBox="1"/>
          <p:nvPr/>
        </p:nvSpPr>
        <p:spPr>
          <a:xfrm>
            <a:off x="1014068" y="5525522"/>
            <a:ext cx="947695" cy="461665"/>
          </a:xfrm>
          <a:prstGeom prst="rect">
            <a:avLst/>
          </a:prstGeom>
          <a:noFill/>
        </p:spPr>
        <p:txBody>
          <a:bodyPr wrap="none" rtlCol="0">
            <a:spAutoFit/>
          </a:bodyPr>
          <a:lstStyle/>
          <a:p>
            <a:r>
              <a:rPr lang="en-US" sz="2400" dirty="0"/>
              <a:t>C/D = </a:t>
            </a:r>
          </a:p>
        </p:txBody>
      </p:sp>
      <p:sp>
        <p:nvSpPr>
          <p:cNvPr id="10" name="TextBox 9">
            <a:extLst>
              <a:ext uri="{FF2B5EF4-FFF2-40B4-BE49-F238E27FC236}">
                <a16:creationId xmlns:a16="http://schemas.microsoft.com/office/drawing/2014/main" id="{28F970FB-2C90-47C7-A258-4B68D6C2E7C0}"/>
              </a:ext>
            </a:extLst>
          </p:cNvPr>
          <p:cNvSpPr txBox="1"/>
          <p:nvPr/>
        </p:nvSpPr>
        <p:spPr>
          <a:xfrm>
            <a:off x="2057400" y="5364872"/>
            <a:ext cx="2970685" cy="1107996"/>
          </a:xfrm>
          <a:prstGeom prst="rect">
            <a:avLst/>
          </a:prstGeom>
          <a:noFill/>
        </p:spPr>
        <p:txBody>
          <a:bodyPr wrap="none" rtlCol="0">
            <a:spAutoFit/>
          </a:bodyPr>
          <a:lstStyle/>
          <a:p>
            <a:r>
              <a:rPr lang="en-US" sz="2400" u="sng" dirty="0"/>
              <a:t>         Capacity                </a:t>
            </a:r>
          </a:p>
          <a:p>
            <a:r>
              <a:rPr lang="en-US" sz="2400" dirty="0"/>
              <a:t>Dead Load + Live Load</a:t>
            </a:r>
          </a:p>
          <a:p>
            <a:endParaRPr lang="en-US" dirty="0"/>
          </a:p>
        </p:txBody>
      </p:sp>
      <p:sp>
        <p:nvSpPr>
          <p:cNvPr id="12" name="TextBox 11">
            <a:extLst>
              <a:ext uri="{FF2B5EF4-FFF2-40B4-BE49-F238E27FC236}">
                <a16:creationId xmlns:a16="http://schemas.microsoft.com/office/drawing/2014/main" id="{98B87CD9-AD99-4135-96F2-7659015B81A4}"/>
              </a:ext>
            </a:extLst>
          </p:cNvPr>
          <p:cNvSpPr txBox="1"/>
          <p:nvPr/>
        </p:nvSpPr>
        <p:spPr>
          <a:xfrm>
            <a:off x="533400" y="4421411"/>
            <a:ext cx="3503395" cy="461665"/>
          </a:xfrm>
          <a:prstGeom prst="rect">
            <a:avLst/>
          </a:prstGeom>
          <a:noFill/>
        </p:spPr>
        <p:txBody>
          <a:bodyPr wrap="none" rtlCol="0">
            <a:spAutoFit/>
          </a:bodyPr>
          <a:lstStyle/>
          <a:p>
            <a:r>
              <a:rPr lang="en-US" sz="2400" u="dbl" dirty="0"/>
              <a:t>Capacity to Demand Ratio:</a:t>
            </a:r>
          </a:p>
        </p:txBody>
      </p:sp>
      <p:sp>
        <p:nvSpPr>
          <p:cNvPr id="14" name="TextBox 13">
            <a:extLst>
              <a:ext uri="{FF2B5EF4-FFF2-40B4-BE49-F238E27FC236}">
                <a16:creationId xmlns:a16="http://schemas.microsoft.com/office/drawing/2014/main" id="{74ED6941-ECCD-44FD-B65B-D52B978E8475}"/>
              </a:ext>
            </a:extLst>
          </p:cNvPr>
          <p:cNvSpPr txBox="1"/>
          <p:nvPr/>
        </p:nvSpPr>
        <p:spPr>
          <a:xfrm>
            <a:off x="6267546" y="2503437"/>
            <a:ext cx="1321603" cy="830997"/>
          </a:xfrm>
          <a:prstGeom prst="rect">
            <a:avLst/>
          </a:prstGeom>
          <a:noFill/>
        </p:spPr>
        <p:txBody>
          <a:bodyPr wrap="square" rtlCol="0">
            <a:spAutoFit/>
          </a:bodyPr>
          <a:lstStyle/>
          <a:p>
            <a:pPr algn="ctr"/>
            <a:r>
              <a:rPr lang="en-US" sz="2400" u="sng" dirty="0"/>
              <a:t>C – DL </a:t>
            </a:r>
          </a:p>
          <a:p>
            <a:pPr algn="ctr"/>
            <a:r>
              <a:rPr lang="en-US" sz="2400" dirty="0"/>
              <a:t>LL</a:t>
            </a:r>
          </a:p>
        </p:txBody>
      </p:sp>
      <p:sp>
        <p:nvSpPr>
          <p:cNvPr id="16" name="TextBox 15">
            <a:extLst>
              <a:ext uri="{FF2B5EF4-FFF2-40B4-BE49-F238E27FC236}">
                <a16:creationId xmlns:a16="http://schemas.microsoft.com/office/drawing/2014/main" id="{AEE3CBA8-C092-4572-9889-5D5E5E00C74B}"/>
              </a:ext>
            </a:extLst>
          </p:cNvPr>
          <p:cNvSpPr txBox="1"/>
          <p:nvPr/>
        </p:nvSpPr>
        <p:spPr>
          <a:xfrm>
            <a:off x="5353007" y="2688102"/>
            <a:ext cx="338554" cy="461665"/>
          </a:xfrm>
          <a:prstGeom prst="rect">
            <a:avLst/>
          </a:prstGeom>
          <a:noFill/>
        </p:spPr>
        <p:txBody>
          <a:bodyPr wrap="none" rtlCol="0">
            <a:spAutoFit/>
          </a:bodyPr>
          <a:lstStyle/>
          <a:p>
            <a:r>
              <a:rPr lang="en-US" sz="2400" dirty="0"/>
              <a:t>=</a:t>
            </a:r>
          </a:p>
        </p:txBody>
      </p:sp>
      <p:sp>
        <p:nvSpPr>
          <p:cNvPr id="20" name="TextBox 19">
            <a:extLst>
              <a:ext uri="{FF2B5EF4-FFF2-40B4-BE49-F238E27FC236}">
                <a16:creationId xmlns:a16="http://schemas.microsoft.com/office/drawing/2014/main" id="{5CB01938-AE05-43D3-ABAF-663CD4460699}"/>
              </a:ext>
            </a:extLst>
          </p:cNvPr>
          <p:cNvSpPr txBox="1"/>
          <p:nvPr/>
        </p:nvSpPr>
        <p:spPr>
          <a:xfrm>
            <a:off x="5314907" y="5464825"/>
            <a:ext cx="338554" cy="461665"/>
          </a:xfrm>
          <a:prstGeom prst="rect">
            <a:avLst/>
          </a:prstGeom>
          <a:noFill/>
        </p:spPr>
        <p:txBody>
          <a:bodyPr wrap="none" rtlCol="0">
            <a:spAutoFit/>
          </a:bodyPr>
          <a:lstStyle/>
          <a:p>
            <a:r>
              <a:rPr lang="en-US" sz="2400" dirty="0"/>
              <a:t>=</a:t>
            </a:r>
          </a:p>
        </p:txBody>
      </p:sp>
      <p:sp>
        <p:nvSpPr>
          <p:cNvPr id="17" name="TextBox 16">
            <a:extLst>
              <a:ext uri="{FF2B5EF4-FFF2-40B4-BE49-F238E27FC236}">
                <a16:creationId xmlns:a16="http://schemas.microsoft.com/office/drawing/2014/main" id="{018F8F3D-A74A-475C-9F58-3A4B2D578704}"/>
              </a:ext>
            </a:extLst>
          </p:cNvPr>
          <p:cNvSpPr txBox="1"/>
          <p:nvPr/>
        </p:nvSpPr>
        <p:spPr>
          <a:xfrm>
            <a:off x="6362700" y="5464825"/>
            <a:ext cx="1055097" cy="830997"/>
          </a:xfrm>
          <a:prstGeom prst="rect">
            <a:avLst/>
          </a:prstGeom>
          <a:noFill/>
        </p:spPr>
        <p:txBody>
          <a:bodyPr wrap="none" rtlCol="0">
            <a:spAutoFit/>
          </a:bodyPr>
          <a:lstStyle/>
          <a:p>
            <a:r>
              <a:rPr lang="en-US" sz="2400" u="sng" dirty="0"/>
              <a:t>     C     </a:t>
            </a:r>
          </a:p>
          <a:p>
            <a:r>
              <a:rPr lang="en-US" sz="2400" dirty="0"/>
              <a:t>DL + LL</a:t>
            </a:r>
          </a:p>
        </p:txBody>
      </p:sp>
      <p:sp>
        <p:nvSpPr>
          <p:cNvPr id="18" name="TextBox 17">
            <a:extLst>
              <a:ext uri="{FF2B5EF4-FFF2-40B4-BE49-F238E27FC236}">
                <a16:creationId xmlns:a16="http://schemas.microsoft.com/office/drawing/2014/main" id="{0F3E611E-ED60-4A9F-A016-6EE17A9CF084}"/>
              </a:ext>
            </a:extLst>
          </p:cNvPr>
          <p:cNvSpPr txBox="1"/>
          <p:nvPr/>
        </p:nvSpPr>
        <p:spPr>
          <a:xfrm>
            <a:off x="5257800" y="4331393"/>
            <a:ext cx="2228946" cy="830997"/>
          </a:xfrm>
          <a:prstGeom prst="rect">
            <a:avLst/>
          </a:prstGeom>
          <a:noFill/>
        </p:spPr>
        <p:txBody>
          <a:bodyPr wrap="square" rtlCol="0">
            <a:spAutoFit/>
          </a:bodyPr>
          <a:lstStyle/>
          <a:p>
            <a:pPr algn="ctr"/>
            <a:r>
              <a:rPr lang="en-US" sz="2400" u="sng" dirty="0"/>
              <a:t>Total Capacity</a:t>
            </a:r>
          </a:p>
          <a:p>
            <a:pPr algn="ctr"/>
            <a:r>
              <a:rPr lang="en-US" sz="2400" dirty="0"/>
              <a:t>Total Demand</a:t>
            </a:r>
          </a:p>
        </p:txBody>
      </p:sp>
      <p:sp>
        <p:nvSpPr>
          <p:cNvPr id="19" name="TextBox 18">
            <a:extLst>
              <a:ext uri="{FF2B5EF4-FFF2-40B4-BE49-F238E27FC236}">
                <a16:creationId xmlns:a16="http://schemas.microsoft.com/office/drawing/2014/main" id="{8BCB2804-4BF8-4D1E-B916-70F6755453B4}"/>
              </a:ext>
            </a:extLst>
          </p:cNvPr>
          <p:cNvSpPr txBox="1"/>
          <p:nvPr/>
        </p:nvSpPr>
        <p:spPr>
          <a:xfrm>
            <a:off x="4331927" y="4460716"/>
            <a:ext cx="878767" cy="461665"/>
          </a:xfrm>
          <a:prstGeom prst="rect">
            <a:avLst/>
          </a:prstGeom>
          <a:noFill/>
        </p:spPr>
        <p:txBody>
          <a:bodyPr wrap="none" rtlCol="0">
            <a:spAutoFit/>
          </a:bodyPr>
          <a:lstStyle/>
          <a:p>
            <a:r>
              <a:rPr lang="en-US" sz="2400" dirty="0"/>
              <a:t>C/D =</a:t>
            </a:r>
          </a:p>
        </p:txBody>
      </p:sp>
    </p:spTree>
    <p:extLst>
      <p:ext uri="{BB962C8B-B14F-4D97-AF65-F5344CB8AC3E}">
        <p14:creationId xmlns:p14="http://schemas.microsoft.com/office/powerpoint/2010/main" val="894037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1829"/>
          </a:xfrm>
        </p:spPr>
        <p:txBody>
          <a:bodyPr>
            <a:normAutofit/>
          </a:bodyPr>
          <a:lstStyle/>
          <a:p>
            <a:r>
              <a:rPr lang="en-US" dirty="0"/>
              <a:t>RF vs. C/D Ratio</a:t>
            </a:r>
          </a:p>
        </p:txBody>
      </p:sp>
      <p:sp>
        <p:nvSpPr>
          <p:cNvPr id="3" name="Footer Placeholder 2"/>
          <p:cNvSpPr>
            <a:spLocks noGrp="1"/>
          </p:cNvSpPr>
          <p:nvPr>
            <p:ph type="ftr" sz="quarter" idx="11"/>
          </p:nvPr>
        </p:nvSpPr>
        <p:spPr/>
        <p:txBody>
          <a:bodyPr/>
          <a:lstStyle/>
          <a:p>
            <a:r>
              <a:rPr lang="en-US"/>
              <a:t>Load Rating of RC Box Culverts</a:t>
            </a:r>
          </a:p>
        </p:txBody>
      </p:sp>
      <p:sp>
        <p:nvSpPr>
          <p:cNvPr id="7" name="TextBox 6"/>
          <p:cNvSpPr txBox="1"/>
          <p:nvPr/>
        </p:nvSpPr>
        <p:spPr>
          <a:xfrm>
            <a:off x="2133600" y="1581845"/>
            <a:ext cx="1904945" cy="461665"/>
          </a:xfrm>
          <a:prstGeom prst="rect">
            <a:avLst/>
          </a:prstGeom>
          <a:noFill/>
        </p:spPr>
        <p:txBody>
          <a:bodyPr wrap="none" rtlCol="0">
            <a:spAutoFit/>
          </a:bodyPr>
          <a:lstStyle/>
          <a:p>
            <a:r>
              <a:rPr lang="en-US" sz="2400" u="dbl" dirty="0"/>
              <a:t>Rating Factor:</a:t>
            </a:r>
          </a:p>
        </p:txBody>
      </p:sp>
      <p:sp>
        <p:nvSpPr>
          <p:cNvPr id="8" name="TextBox 7"/>
          <p:cNvSpPr txBox="1"/>
          <p:nvPr/>
        </p:nvSpPr>
        <p:spPr>
          <a:xfrm>
            <a:off x="2133600" y="2082110"/>
            <a:ext cx="784189" cy="461665"/>
          </a:xfrm>
          <a:prstGeom prst="rect">
            <a:avLst/>
          </a:prstGeom>
          <a:noFill/>
        </p:spPr>
        <p:txBody>
          <a:bodyPr wrap="none" rtlCol="0">
            <a:spAutoFit/>
          </a:bodyPr>
          <a:lstStyle/>
          <a:p>
            <a:r>
              <a:rPr lang="en-US" sz="2400" dirty="0"/>
              <a:t>RF = </a:t>
            </a:r>
          </a:p>
        </p:txBody>
      </p:sp>
      <p:sp>
        <p:nvSpPr>
          <p:cNvPr id="6" name="TextBox 5">
            <a:extLst>
              <a:ext uri="{FF2B5EF4-FFF2-40B4-BE49-F238E27FC236}">
                <a16:creationId xmlns:a16="http://schemas.microsoft.com/office/drawing/2014/main" id="{DC771EA6-9821-4902-8F0C-E03A1C2D1445}"/>
              </a:ext>
            </a:extLst>
          </p:cNvPr>
          <p:cNvSpPr txBox="1"/>
          <p:nvPr/>
        </p:nvSpPr>
        <p:spPr>
          <a:xfrm>
            <a:off x="5826427" y="987860"/>
            <a:ext cx="1261884" cy="461665"/>
          </a:xfrm>
          <a:prstGeom prst="rect">
            <a:avLst/>
          </a:prstGeom>
          <a:noFill/>
        </p:spPr>
        <p:txBody>
          <a:bodyPr wrap="none" rtlCol="0">
            <a:spAutoFit/>
          </a:bodyPr>
          <a:lstStyle/>
          <a:p>
            <a:r>
              <a:rPr lang="en-US" sz="2400" dirty="0"/>
              <a:t>C = 1000</a:t>
            </a:r>
          </a:p>
        </p:txBody>
      </p:sp>
      <p:sp>
        <p:nvSpPr>
          <p:cNvPr id="10" name="TextBox 9">
            <a:extLst>
              <a:ext uri="{FF2B5EF4-FFF2-40B4-BE49-F238E27FC236}">
                <a16:creationId xmlns:a16="http://schemas.microsoft.com/office/drawing/2014/main" id="{28F970FB-2C90-47C7-A258-4B68D6C2E7C0}"/>
              </a:ext>
            </a:extLst>
          </p:cNvPr>
          <p:cNvSpPr txBox="1"/>
          <p:nvPr/>
        </p:nvSpPr>
        <p:spPr>
          <a:xfrm>
            <a:off x="5775316" y="5494579"/>
            <a:ext cx="1289135" cy="1107996"/>
          </a:xfrm>
          <a:prstGeom prst="rect">
            <a:avLst/>
          </a:prstGeom>
          <a:noFill/>
        </p:spPr>
        <p:txBody>
          <a:bodyPr wrap="none" rtlCol="0">
            <a:spAutoFit/>
          </a:bodyPr>
          <a:lstStyle/>
          <a:p>
            <a:r>
              <a:rPr lang="en-US" sz="2400" u="sng" dirty="0"/>
              <a:t>   1000   </a:t>
            </a:r>
          </a:p>
          <a:p>
            <a:r>
              <a:rPr lang="en-US" sz="2400" dirty="0"/>
              <a:t>1000 + 1</a:t>
            </a:r>
          </a:p>
          <a:p>
            <a:endParaRPr lang="en-US" dirty="0"/>
          </a:p>
        </p:txBody>
      </p:sp>
      <p:sp>
        <p:nvSpPr>
          <p:cNvPr id="12" name="TextBox 11">
            <a:extLst>
              <a:ext uri="{FF2B5EF4-FFF2-40B4-BE49-F238E27FC236}">
                <a16:creationId xmlns:a16="http://schemas.microsoft.com/office/drawing/2014/main" id="{98B87CD9-AD99-4135-96F2-7659015B81A4}"/>
              </a:ext>
            </a:extLst>
          </p:cNvPr>
          <p:cNvSpPr txBox="1"/>
          <p:nvPr/>
        </p:nvSpPr>
        <p:spPr>
          <a:xfrm>
            <a:off x="5179370" y="1581845"/>
            <a:ext cx="3503395" cy="461665"/>
          </a:xfrm>
          <a:prstGeom prst="rect">
            <a:avLst/>
          </a:prstGeom>
          <a:noFill/>
        </p:spPr>
        <p:txBody>
          <a:bodyPr wrap="none" rtlCol="0">
            <a:spAutoFit/>
          </a:bodyPr>
          <a:lstStyle/>
          <a:p>
            <a:r>
              <a:rPr lang="en-US" sz="2400" u="dbl" dirty="0"/>
              <a:t>Capacity to Demand Ratio:</a:t>
            </a:r>
          </a:p>
        </p:txBody>
      </p:sp>
      <p:sp>
        <p:nvSpPr>
          <p:cNvPr id="14" name="TextBox 13">
            <a:extLst>
              <a:ext uri="{FF2B5EF4-FFF2-40B4-BE49-F238E27FC236}">
                <a16:creationId xmlns:a16="http://schemas.microsoft.com/office/drawing/2014/main" id="{74ED6941-ECCD-44FD-B65B-D52B978E8475}"/>
              </a:ext>
            </a:extLst>
          </p:cNvPr>
          <p:cNvSpPr txBox="1"/>
          <p:nvPr/>
        </p:nvSpPr>
        <p:spPr>
          <a:xfrm>
            <a:off x="2997152" y="1897444"/>
            <a:ext cx="1321603" cy="830997"/>
          </a:xfrm>
          <a:prstGeom prst="rect">
            <a:avLst/>
          </a:prstGeom>
          <a:noFill/>
        </p:spPr>
        <p:txBody>
          <a:bodyPr wrap="square" rtlCol="0">
            <a:spAutoFit/>
          </a:bodyPr>
          <a:lstStyle/>
          <a:p>
            <a:pPr algn="ctr"/>
            <a:r>
              <a:rPr lang="en-US" sz="2400" u="sng" dirty="0"/>
              <a:t>C – DL </a:t>
            </a:r>
          </a:p>
          <a:p>
            <a:pPr algn="ctr"/>
            <a:r>
              <a:rPr lang="en-US" sz="2400" dirty="0"/>
              <a:t>LL</a:t>
            </a:r>
          </a:p>
        </p:txBody>
      </p:sp>
      <p:sp>
        <p:nvSpPr>
          <p:cNvPr id="17" name="TextBox 16">
            <a:extLst>
              <a:ext uri="{FF2B5EF4-FFF2-40B4-BE49-F238E27FC236}">
                <a16:creationId xmlns:a16="http://schemas.microsoft.com/office/drawing/2014/main" id="{018F8F3D-A74A-475C-9F58-3A4B2D578704}"/>
              </a:ext>
            </a:extLst>
          </p:cNvPr>
          <p:cNvSpPr txBox="1"/>
          <p:nvPr/>
        </p:nvSpPr>
        <p:spPr>
          <a:xfrm>
            <a:off x="6687834" y="1866529"/>
            <a:ext cx="1055097" cy="830997"/>
          </a:xfrm>
          <a:prstGeom prst="rect">
            <a:avLst/>
          </a:prstGeom>
          <a:noFill/>
        </p:spPr>
        <p:txBody>
          <a:bodyPr wrap="none" rtlCol="0">
            <a:spAutoFit/>
          </a:bodyPr>
          <a:lstStyle/>
          <a:p>
            <a:r>
              <a:rPr lang="en-US" sz="2400" u="sng" dirty="0"/>
              <a:t>     C     </a:t>
            </a:r>
          </a:p>
          <a:p>
            <a:r>
              <a:rPr lang="en-US" sz="2400" dirty="0"/>
              <a:t>DL + LL</a:t>
            </a:r>
          </a:p>
        </p:txBody>
      </p:sp>
      <p:sp>
        <p:nvSpPr>
          <p:cNvPr id="19" name="TextBox 18">
            <a:extLst>
              <a:ext uri="{FF2B5EF4-FFF2-40B4-BE49-F238E27FC236}">
                <a16:creationId xmlns:a16="http://schemas.microsoft.com/office/drawing/2014/main" id="{8BCB2804-4BF8-4D1E-B916-70F6755453B4}"/>
              </a:ext>
            </a:extLst>
          </p:cNvPr>
          <p:cNvSpPr txBox="1"/>
          <p:nvPr/>
        </p:nvSpPr>
        <p:spPr>
          <a:xfrm>
            <a:off x="5672412" y="2050418"/>
            <a:ext cx="878767" cy="461665"/>
          </a:xfrm>
          <a:prstGeom prst="rect">
            <a:avLst/>
          </a:prstGeom>
          <a:noFill/>
        </p:spPr>
        <p:txBody>
          <a:bodyPr wrap="none" rtlCol="0">
            <a:spAutoFit/>
          </a:bodyPr>
          <a:lstStyle/>
          <a:p>
            <a:r>
              <a:rPr lang="en-US" sz="2400" dirty="0"/>
              <a:t>C/D =</a:t>
            </a:r>
          </a:p>
        </p:txBody>
      </p:sp>
      <p:sp>
        <p:nvSpPr>
          <p:cNvPr id="23" name="TextBox 22">
            <a:extLst>
              <a:ext uri="{FF2B5EF4-FFF2-40B4-BE49-F238E27FC236}">
                <a16:creationId xmlns:a16="http://schemas.microsoft.com/office/drawing/2014/main" id="{ED3A03D4-9BA8-4CCE-A4E5-18C246EECCC1}"/>
              </a:ext>
            </a:extLst>
          </p:cNvPr>
          <p:cNvSpPr txBox="1"/>
          <p:nvPr/>
        </p:nvSpPr>
        <p:spPr>
          <a:xfrm>
            <a:off x="7418370" y="987860"/>
            <a:ext cx="891591" cy="461665"/>
          </a:xfrm>
          <a:prstGeom prst="rect">
            <a:avLst/>
          </a:prstGeom>
          <a:noFill/>
        </p:spPr>
        <p:txBody>
          <a:bodyPr wrap="none" rtlCol="0">
            <a:spAutoFit/>
          </a:bodyPr>
          <a:lstStyle/>
          <a:p>
            <a:r>
              <a:rPr lang="en-US" sz="2400" dirty="0"/>
              <a:t>LL = 1</a:t>
            </a:r>
          </a:p>
        </p:txBody>
      </p:sp>
      <p:sp>
        <p:nvSpPr>
          <p:cNvPr id="26" name="TextBox 25">
            <a:extLst>
              <a:ext uri="{FF2B5EF4-FFF2-40B4-BE49-F238E27FC236}">
                <a16:creationId xmlns:a16="http://schemas.microsoft.com/office/drawing/2014/main" id="{20546895-EC77-487A-8843-93AB2AD9AAC0}"/>
              </a:ext>
            </a:extLst>
          </p:cNvPr>
          <p:cNvSpPr txBox="1"/>
          <p:nvPr/>
        </p:nvSpPr>
        <p:spPr>
          <a:xfrm>
            <a:off x="309141" y="977665"/>
            <a:ext cx="5335563" cy="461665"/>
          </a:xfrm>
          <a:prstGeom prst="rect">
            <a:avLst/>
          </a:prstGeom>
          <a:noFill/>
        </p:spPr>
        <p:txBody>
          <a:bodyPr wrap="none" rtlCol="0">
            <a:spAutoFit/>
          </a:bodyPr>
          <a:lstStyle/>
          <a:p>
            <a:r>
              <a:rPr lang="en-US" sz="2400" u="sng" dirty="0"/>
              <a:t>EXAMPLE: Extremely High DL and Low LL:</a:t>
            </a:r>
          </a:p>
        </p:txBody>
      </p:sp>
      <p:sp>
        <p:nvSpPr>
          <p:cNvPr id="27" name="TextBox 26">
            <a:extLst>
              <a:ext uri="{FF2B5EF4-FFF2-40B4-BE49-F238E27FC236}">
                <a16:creationId xmlns:a16="http://schemas.microsoft.com/office/drawing/2014/main" id="{57C3868A-3094-4CDD-A25B-873B7E516893}"/>
              </a:ext>
            </a:extLst>
          </p:cNvPr>
          <p:cNvSpPr txBox="1"/>
          <p:nvPr/>
        </p:nvSpPr>
        <p:spPr>
          <a:xfrm>
            <a:off x="309141" y="5730026"/>
            <a:ext cx="1417376" cy="461665"/>
          </a:xfrm>
          <a:prstGeom prst="rect">
            <a:avLst/>
          </a:prstGeom>
          <a:noFill/>
        </p:spPr>
        <p:txBody>
          <a:bodyPr wrap="none" rtlCol="0">
            <a:spAutoFit/>
          </a:bodyPr>
          <a:lstStyle/>
          <a:p>
            <a:r>
              <a:rPr lang="en-US" sz="2400" dirty="0"/>
              <a:t>DL = 1000</a:t>
            </a:r>
          </a:p>
        </p:txBody>
      </p:sp>
      <p:sp>
        <p:nvSpPr>
          <p:cNvPr id="28" name="TextBox 27">
            <a:extLst>
              <a:ext uri="{FF2B5EF4-FFF2-40B4-BE49-F238E27FC236}">
                <a16:creationId xmlns:a16="http://schemas.microsoft.com/office/drawing/2014/main" id="{E7CAC8A1-78B6-4B8A-BD0A-0B2A9D25AB79}"/>
              </a:ext>
            </a:extLst>
          </p:cNvPr>
          <p:cNvSpPr txBox="1"/>
          <p:nvPr/>
        </p:nvSpPr>
        <p:spPr>
          <a:xfrm>
            <a:off x="309141" y="4728990"/>
            <a:ext cx="1261884" cy="461665"/>
          </a:xfrm>
          <a:prstGeom prst="rect">
            <a:avLst/>
          </a:prstGeom>
          <a:noFill/>
        </p:spPr>
        <p:txBody>
          <a:bodyPr wrap="none" rtlCol="0">
            <a:spAutoFit/>
          </a:bodyPr>
          <a:lstStyle/>
          <a:p>
            <a:r>
              <a:rPr lang="en-US" sz="2400" dirty="0"/>
              <a:t>DL = 999</a:t>
            </a:r>
          </a:p>
        </p:txBody>
      </p:sp>
      <p:sp>
        <p:nvSpPr>
          <p:cNvPr id="29" name="TextBox 28">
            <a:extLst>
              <a:ext uri="{FF2B5EF4-FFF2-40B4-BE49-F238E27FC236}">
                <a16:creationId xmlns:a16="http://schemas.microsoft.com/office/drawing/2014/main" id="{2EC012AE-310E-4A43-9246-5CBDADE47620}"/>
              </a:ext>
            </a:extLst>
          </p:cNvPr>
          <p:cNvSpPr txBox="1"/>
          <p:nvPr/>
        </p:nvSpPr>
        <p:spPr>
          <a:xfrm>
            <a:off x="309141" y="3739259"/>
            <a:ext cx="1261884" cy="461665"/>
          </a:xfrm>
          <a:prstGeom prst="rect">
            <a:avLst/>
          </a:prstGeom>
          <a:noFill/>
        </p:spPr>
        <p:txBody>
          <a:bodyPr wrap="none" rtlCol="0">
            <a:spAutoFit/>
          </a:bodyPr>
          <a:lstStyle/>
          <a:p>
            <a:r>
              <a:rPr lang="en-US" sz="2400" dirty="0"/>
              <a:t>DL = 998</a:t>
            </a:r>
          </a:p>
        </p:txBody>
      </p:sp>
      <p:sp>
        <p:nvSpPr>
          <p:cNvPr id="30" name="TextBox 29">
            <a:extLst>
              <a:ext uri="{FF2B5EF4-FFF2-40B4-BE49-F238E27FC236}">
                <a16:creationId xmlns:a16="http://schemas.microsoft.com/office/drawing/2014/main" id="{7EC1EA25-5571-4306-BF1E-DB3DDE353AA2}"/>
              </a:ext>
            </a:extLst>
          </p:cNvPr>
          <p:cNvSpPr txBox="1"/>
          <p:nvPr/>
        </p:nvSpPr>
        <p:spPr>
          <a:xfrm>
            <a:off x="2174183" y="3622978"/>
            <a:ext cx="1744064" cy="830997"/>
          </a:xfrm>
          <a:prstGeom prst="rect">
            <a:avLst/>
          </a:prstGeom>
          <a:noFill/>
        </p:spPr>
        <p:txBody>
          <a:bodyPr wrap="square" rtlCol="0">
            <a:spAutoFit/>
          </a:bodyPr>
          <a:lstStyle/>
          <a:p>
            <a:pPr algn="ctr"/>
            <a:r>
              <a:rPr lang="en-US" sz="2400" u="sng" dirty="0"/>
              <a:t>1000 – 998 </a:t>
            </a:r>
          </a:p>
          <a:p>
            <a:pPr algn="ctr"/>
            <a:r>
              <a:rPr lang="en-US" sz="2400" dirty="0"/>
              <a:t>1</a:t>
            </a:r>
          </a:p>
        </p:txBody>
      </p:sp>
      <p:sp>
        <p:nvSpPr>
          <p:cNvPr id="31" name="TextBox 30">
            <a:extLst>
              <a:ext uri="{FF2B5EF4-FFF2-40B4-BE49-F238E27FC236}">
                <a16:creationId xmlns:a16="http://schemas.microsoft.com/office/drawing/2014/main" id="{F1C896ED-944A-4399-96F7-A91B6E16E798}"/>
              </a:ext>
            </a:extLst>
          </p:cNvPr>
          <p:cNvSpPr txBox="1"/>
          <p:nvPr/>
        </p:nvSpPr>
        <p:spPr>
          <a:xfrm>
            <a:off x="7085424" y="5639307"/>
            <a:ext cx="1106393" cy="461665"/>
          </a:xfrm>
          <a:prstGeom prst="rect">
            <a:avLst/>
          </a:prstGeom>
          <a:noFill/>
        </p:spPr>
        <p:txBody>
          <a:bodyPr wrap="none" rtlCol="0">
            <a:spAutoFit/>
          </a:bodyPr>
          <a:lstStyle/>
          <a:p>
            <a:r>
              <a:rPr lang="en-US" sz="2400" dirty="0"/>
              <a:t>= 0.999</a:t>
            </a:r>
          </a:p>
        </p:txBody>
      </p:sp>
      <p:sp>
        <p:nvSpPr>
          <p:cNvPr id="32" name="TextBox 31">
            <a:extLst>
              <a:ext uri="{FF2B5EF4-FFF2-40B4-BE49-F238E27FC236}">
                <a16:creationId xmlns:a16="http://schemas.microsoft.com/office/drawing/2014/main" id="{CBF83977-F23E-4881-8E9F-6F25BD044BB3}"/>
              </a:ext>
            </a:extLst>
          </p:cNvPr>
          <p:cNvSpPr txBox="1"/>
          <p:nvPr/>
        </p:nvSpPr>
        <p:spPr>
          <a:xfrm>
            <a:off x="4062012" y="3568210"/>
            <a:ext cx="562975" cy="461665"/>
          </a:xfrm>
          <a:prstGeom prst="rect">
            <a:avLst/>
          </a:prstGeom>
          <a:noFill/>
        </p:spPr>
        <p:txBody>
          <a:bodyPr wrap="none" rtlCol="0">
            <a:spAutoFit/>
          </a:bodyPr>
          <a:lstStyle/>
          <a:p>
            <a:r>
              <a:rPr lang="en-US" sz="2400" dirty="0"/>
              <a:t>= 2</a:t>
            </a:r>
          </a:p>
        </p:txBody>
      </p:sp>
      <p:sp>
        <p:nvSpPr>
          <p:cNvPr id="33" name="TextBox 32">
            <a:extLst>
              <a:ext uri="{FF2B5EF4-FFF2-40B4-BE49-F238E27FC236}">
                <a16:creationId xmlns:a16="http://schemas.microsoft.com/office/drawing/2014/main" id="{A875E940-BF94-40D7-BC3B-5D0176397917}"/>
              </a:ext>
            </a:extLst>
          </p:cNvPr>
          <p:cNvSpPr txBox="1"/>
          <p:nvPr/>
        </p:nvSpPr>
        <p:spPr>
          <a:xfrm>
            <a:off x="309141" y="1581845"/>
            <a:ext cx="1588897" cy="461665"/>
          </a:xfrm>
          <a:prstGeom prst="rect">
            <a:avLst/>
          </a:prstGeom>
          <a:noFill/>
        </p:spPr>
        <p:txBody>
          <a:bodyPr wrap="none" rtlCol="0">
            <a:spAutoFit/>
          </a:bodyPr>
          <a:lstStyle/>
          <a:p>
            <a:r>
              <a:rPr lang="en-US" sz="2400" u="dbl" dirty="0"/>
              <a:t>Dead Load:</a:t>
            </a:r>
          </a:p>
        </p:txBody>
      </p:sp>
      <p:sp>
        <p:nvSpPr>
          <p:cNvPr id="34" name="TextBox 33">
            <a:extLst>
              <a:ext uri="{FF2B5EF4-FFF2-40B4-BE49-F238E27FC236}">
                <a16:creationId xmlns:a16="http://schemas.microsoft.com/office/drawing/2014/main" id="{AEB1AE67-F7D1-4B38-A2B0-A1C687E7575A}"/>
              </a:ext>
            </a:extLst>
          </p:cNvPr>
          <p:cNvSpPr txBox="1"/>
          <p:nvPr/>
        </p:nvSpPr>
        <p:spPr>
          <a:xfrm>
            <a:off x="2133600" y="4636213"/>
            <a:ext cx="1744064" cy="830997"/>
          </a:xfrm>
          <a:prstGeom prst="rect">
            <a:avLst/>
          </a:prstGeom>
          <a:noFill/>
        </p:spPr>
        <p:txBody>
          <a:bodyPr wrap="square" rtlCol="0">
            <a:spAutoFit/>
          </a:bodyPr>
          <a:lstStyle/>
          <a:p>
            <a:pPr algn="ctr"/>
            <a:r>
              <a:rPr lang="en-US" sz="2400" u="sng" dirty="0"/>
              <a:t>1000 – 999 </a:t>
            </a:r>
          </a:p>
          <a:p>
            <a:pPr algn="ctr"/>
            <a:r>
              <a:rPr lang="en-US" sz="2400" dirty="0"/>
              <a:t>1</a:t>
            </a:r>
          </a:p>
        </p:txBody>
      </p:sp>
      <p:sp>
        <p:nvSpPr>
          <p:cNvPr id="35" name="TextBox 34">
            <a:extLst>
              <a:ext uri="{FF2B5EF4-FFF2-40B4-BE49-F238E27FC236}">
                <a16:creationId xmlns:a16="http://schemas.microsoft.com/office/drawing/2014/main" id="{4248C7AC-AA3D-440C-A884-EB018D91CBA3}"/>
              </a:ext>
            </a:extLst>
          </p:cNvPr>
          <p:cNvSpPr txBox="1"/>
          <p:nvPr/>
        </p:nvSpPr>
        <p:spPr>
          <a:xfrm>
            <a:off x="2266983" y="5633079"/>
            <a:ext cx="1818364" cy="830997"/>
          </a:xfrm>
          <a:prstGeom prst="rect">
            <a:avLst/>
          </a:prstGeom>
          <a:noFill/>
        </p:spPr>
        <p:txBody>
          <a:bodyPr wrap="square" rtlCol="0">
            <a:spAutoFit/>
          </a:bodyPr>
          <a:lstStyle/>
          <a:p>
            <a:pPr algn="ctr"/>
            <a:r>
              <a:rPr lang="en-US" sz="2400" u="sng" dirty="0"/>
              <a:t>1000 – 1000 </a:t>
            </a:r>
          </a:p>
          <a:p>
            <a:pPr algn="ctr"/>
            <a:r>
              <a:rPr lang="en-US" sz="2400" dirty="0"/>
              <a:t>1</a:t>
            </a:r>
          </a:p>
        </p:txBody>
      </p:sp>
      <p:sp>
        <p:nvSpPr>
          <p:cNvPr id="36" name="TextBox 35">
            <a:extLst>
              <a:ext uri="{FF2B5EF4-FFF2-40B4-BE49-F238E27FC236}">
                <a16:creationId xmlns:a16="http://schemas.microsoft.com/office/drawing/2014/main" id="{7FAB824D-FC20-4D6C-92F7-A8FEDDDB0D3D}"/>
              </a:ext>
            </a:extLst>
          </p:cNvPr>
          <p:cNvSpPr txBox="1"/>
          <p:nvPr/>
        </p:nvSpPr>
        <p:spPr>
          <a:xfrm>
            <a:off x="4062012" y="5771708"/>
            <a:ext cx="562975" cy="461665"/>
          </a:xfrm>
          <a:prstGeom prst="rect">
            <a:avLst/>
          </a:prstGeom>
          <a:noFill/>
        </p:spPr>
        <p:txBody>
          <a:bodyPr wrap="none" rtlCol="0">
            <a:spAutoFit/>
          </a:bodyPr>
          <a:lstStyle/>
          <a:p>
            <a:r>
              <a:rPr lang="en-US" sz="2400" dirty="0"/>
              <a:t>= 0</a:t>
            </a:r>
          </a:p>
        </p:txBody>
      </p:sp>
      <p:sp>
        <p:nvSpPr>
          <p:cNvPr id="37" name="TextBox 36">
            <a:extLst>
              <a:ext uri="{FF2B5EF4-FFF2-40B4-BE49-F238E27FC236}">
                <a16:creationId xmlns:a16="http://schemas.microsoft.com/office/drawing/2014/main" id="{F518673D-44D1-4C95-9433-AF77C2BF021B}"/>
              </a:ext>
            </a:extLst>
          </p:cNvPr>
          <p:cNvSpPr txBox="1"/>
          <p:nvPr/>
        </p:nvSpPr>
        <p:spPr>
          <a:xfrm>
            <a:off x="4062012" y="4652265"/>
            <a:ext cx="562975" cy="461665"/>
          </a:xfrm>
          <a:prstGeom prst="rect">
            <a:avLst/>
          </a:prstGeom>
          <a:noFill/>
        </p:spPr>
        <p:txBody>
          <a:bodyPr wrap="none" rtlCol="0">
            <a:spAutoFit/>
          </a:bodyPr>
          <a:lstStyle/>
          <a:p>
            <a:r>
              <a:rPr lang="en-US" sz="2400" dirty="0"/>
              <a:t>= 1</a:t>
            </a:r>
          </a:p>
        </p:txBody>
      </p:sp>
      <p:sp>
        <p:nvSpPr>
          <p:cNvPr id="38" name="TextBox 37">
            <a:extLst>
              <a:ext uri="{FF2B5EF4-FFF2-40B4-BE49-F238E27FC236}">
                <a16:creationId xmlns:a16="http://schemas.microsoft.com/office/drawing/2014/main" id="{A6D18CCB-316D-410E-A77C-44255B8554D7}"/>
              </a:ext>
            </a:extLst>
          </p:cNvPr>
          <p:cNvSpPr txBox="1"/>
          <p:nvPr/>
        </p:nvSpPr>
        <p:spPr>
          <a:xfrm>
            <a:off x="5672412" y="4484500"/>
            <a:ext cx="1220206" cy="1107996"/>
          </a:xfrm>
          <a:prstGeom prst="rect">
            <a:avLst/>
          </a:prstGeom>
          <a:noFill/>
        </p:spPr>
        <p:txBody>
          <a:bodyPr wrap="none" rtlCol="0">
            <a:spAutoFit/>
          </a:bodyPr>
          <a:lstStyle/>
          <a:p>
            <a:r>
              <a:rPr lang="en-US" sz="2400" u="sng" dirty="0"/>
              <a:t>   1000   </a:t>
            </a:r>
          </a:p>
          <a:p>
            <a:r>
              <a:rPr lang="en-US" sz="2400" dirty="0"/>
              <a:t>999 + 1</a:t>
            </a:r>
          </a:p>
          <a:p>
            <a:endParaRPr lang="en-US" dirty="0"/>
          </a:p>
        </p:txBody>
      </p:sp>
      <p:sp>
        <p:nvSpPr>
          <p:cNvPr id="39" name="TextBox 38">
            <a:extLst>
              <a:ext uri="{FF2B5EF4-FFF2-40B4-BE49-F238E27FC236}">
                <a16:creationId xmlns:a16="http://schemas.microsoft.com/office/drawing/2014/main" id="{2B9D9931-BB7C-4B5B-AA5B-B20281EC5A06}"/>
              </a:ext>
            </a:extLst>
          </p:cNvPr>
          <p:cNvSpPr txBox="1"/>
          <p:nvPr/>
        </p:nvSpPr>
        <p:spPr>
          <a:xfrm>
            <a:off x="5662172" y="3528217"/>
            <a:ext cx="1220206" cy="1107996"/>
          </a:xfrm>
          <a:prstGeom prst="rect">
            <a:avLst/>
          </a:prstGeom>
          <a:noFill/>
        </p:spPr>
        <p:txBody>
          <a:bodyPr wrap="none" rtlCol="0">
            <a:spAutoFit/>
          </a:bodyPr>
          <a:lstStyle/>
          <a:p>
            <a:r>
              <a:rPr lang="en-US" sz="2400" u="sng" dirty="0"/>
              <a:t>   1000   </a:t>
            </a:r>
          </a:p>
          <a:p>
            <a:r>
              <a:rPr lang="en-US" sz="2400" dirty="0"/>
              <a:t>998 + 1</a:t>
            </a:r>
          </a:p>
          <a:p>
            <a:endParaRPr lang="en-US" dirty="0"/>
          </a:p>
        </p:txBody>
      </p:sp>
      <p:sp>
        <p:nvSpPr>
          <p:cNvPr id="41" name="TextBox 40">
            <a:extLst>
              <a:ext uri="{FF2B5EF4-FFF2-40B4-BE49-F238E27FC236}">
                <a16:creationId xmlns:a16="http://schemas.microsoft.com/office/drawing/2014/main" id="{18B1B698-E4A7-4450-B5F5-C64C11D8FCF1}"/>
              </a:ext>
            </a:extLst>
          </p:cNvPr>
          <p:cNvSpPr txBox="1"/>
          <p:nvPr/>
        </p:nvSpPr>
        <p:spPr>
          <a:xfrm>
            <a:off x="7085424" y="4625806"/>
            <a:ext cx="1106393" cy="461665"/>
          </a:xfrm>
          <a:prstGeom prst="rect">
            <a:avLst/>
          </a:prstGeom>
          <a:noFill/>
        </p:spPr>
        <p:txBody>
          <a:bodyPr wrap="none" rtlCol="0">
            <a:spAutoFit/>
          </a:bodyPr>
          <a:lstStyle/>
          <a:p>
            <a:r>
              <a:rPr lang="en-US" sz="2400" dirty="0"/>
              <a:t>= 1.000</a:t>
            </a:r>
          </a:p>
        </p:txBody>
      </p:sp>
      <p:sp>
        <p:nvSpPr>
          <p:cNvPr id="42" name="TextBox 41">
            <a:extLst>
              <a:ext uri="{FF2B5EF4-FFF2-40B4-BE49-F238E27FC236}">
                <a16:creationId xmlns:a16="http://schemas.microsoft.com/office/drawing/2014/main" id="{E26788C1-FB01-4876-B8B9-5994BFC4C757}"/>
              </a:ext>
            </a:extLst>
          </p:cNvPr>
          <p:cNvSpPr txBox="1"/>
          <p:nvPr/>
        </p:nvSpPr>
        <p:spPr>
          <a:xfrm>
            <a:off x="7085425" y="2885645"/>
            <a:ext cx="1106393" cy="461665"/>
          </a:xfrm>
          <a:prstGeom prst="rect">
            <a:avLst/>
          </a:prstGeom>
          <a:noFill/>
        </p:spPr>
        <p:txBody>
          <a:bodyPr wrap="none" rtlCol="0">
            <a:spAutoFit/>
          </a:bodyPr>
          <a:lstStyle/>
          <a:p>
            <a:r>
              <a:rPr lang="en-US" sz="2400" dirty="0"/>
              <a:t>= 1.051</a:t>
            </a:r>
          </a:p>
        </p:txBody>
      </p:sp>
      <p:sp>
        <p:nvSpPr>
          <p:cNvPr id="43" name="TextBox 42">
            <a:extLst>
              <a:ext uri="{FF2B5EF4-FFF2-40B4-BE49-F238E27FC236}">
                <a16:creationId xmlns:a16="http://schemas.microsoft.com/office/drawing/2014/main" id="{91957DD2-B47F-49F7-BA01-A1EA5A71D754}"/>
              </a:ext>
            </a:extLst>
          </p:cNvPr>
          <p:cNvSpPr txBox="1"/>
          <p:nvPr/>
        </p:nvSpPr>
        <p:spPr>
          <a:xfrm>
            <a:off x="2133600" y="2785924"/>
            <a:ext cx="1744858" cy="830997"/>
          </a:xfrm>
          <a:prstGeom prst="rect">
            <a:avLst/>
          </a:prstGeom>
          <a:noFill/>
        </p:spPr>
        <p:txBody>
          <a:bodyPr wrap="square" rtlCol="0">
            <a:spAutoFit/>
          </a:bodyPr>
          <a:lstStyle/>
          <a:p>
            <a:pPr algn="ctr"/>
            <a:r>
              <a:rPr lang="en-US" sz="2400" u="sng" dirty="0"/>
              <a:t>1000 – 950 </a:t>
            </a:r>
          </a:p>
          <a:p>
            <a:pPr algn="ctr"/>
            <a:r>
              <a:rPr lang="en-US" sz="2400" dirty="0"/>
              <a:t>1</a:t>
            </a:r>
          </a:p>
        </p:txBody>
      </p:sp>
      <p:sp>
        <p:nvSpPr>
          <p:cNvPr id="44" name="TextBox 43">
            <a:extLst>
              <a:ext uri="{FF2B5EF4-FFF2-40B4-BE49-F238E27FC236}">
                <a16:creationId xmlns:a16="http://schemas.microsoft.com/office/drawing/2014/main" id="{E0AECAAF-CE05-4EE5-B000-F1AF7B3009D5}"/>
              </a:ext>
            </a:extLst>
          </p:cNvPr>
          <p:cNvSpPr txBox="1"/>
          <p:nvPr/>
        </p:nvSpPr>
        <p:spPr>
          <a:xfrm>
            <a:off x="4062012" y="2813207"/>
            <a:ext cx="718466" cy="461665"/>
          </a:xfrm>
          <a:prstGeom prst="rect">
            <a:avLst/>
          </a:prstGeom>
          <a:noFill/>
        </p:spPr>
        <p:txBody>
          <a:bodyPr wrap="none" rtlCol="0">
            <a:spAutoFit/>
          </a:bodyPr>
          <a:lstStyle/>
          <a:p>
            <a:r>
              <a:rPr lang="en-US" sz="2400" dirty="0"/>
              <a:t>= 50</a:t>
            </a:r>
          </a:p>
        </p:txBody>
      </p:sp>
      <p:sp>
        <p:nvSpPr>
          <p:cNvPr id="45" name="TextBox 44">
            <a:extLst>
              <a:ext uri="{FF2B5EF4-FFF2-40B4-BE49-F238E27FC236}">
                <a16:creationId xmlns:a16="http://schemas.microsoft.com/office/drawing/2014/main" id="{05E40A0D-9107-43E3-8342-7E2BC31B9D3E}"/>
              </a:ext>
            </a:extLst>
          </p:cNvPr>
          <p:cNvSpPr txBox="1"/>
          <p:nvPr/>
        </p:nvSpPr>
        <p:spPr>
          <a:xfrm>
            <a:off x="309141" y="2820922"/>
            <a:ext cx="1261884" cy="461665"/>
          </a:xfrm>
          <a:prstGeom prst="rect">
            <a:avLst/>
          </a:prstGeom>
          <a:noFill/>
        </p:spPr>
        <p:txBody>
          <a:bodyPr wrap="none" rtlCol="0">
            <a:spAutoFit/>
          </a:bodyPr>
          <a:lstStyle/>
          <a:p>
            <a:r>
              <a:rPr lang="en-US" sz="2400" dirty="0"/>
              <a:t>DL = 950</a:t>
            </a:r>
          </a:p>
        </p:txBody>
      </p:sp>
      <p:sp>
        <p:nvSpPr>
          <p:cNvPr id="46" name="TextBox 45">
            <a:extLst>
              <a:ext uri="{FF2B5EF4-FFF2-40B4-BE49-F238E27FC236}">
                <a16:creationId xmlns:a16="http://schemas.microsoft.com/office/drawing/2014/main" id="{F73F143D-C196-4668-8B76-6B366E716696}"/>
              </a:ext>
            </a:extLst>
          </p:cNvPr>
          <p:cNvSpPr txBox="1"/>
          <p:nvPr/>
        </p:nvSpPr>
        <p:spPr>
          <a:xfrm>
            <a:off x="5672412" y="2710007"/>
            <a:ext cx="1220206" cy="1107996"/>
          </a:xfrm>
          <a:prstGeom prst="rect">
            <a:avLst/>
          </a:prstGeom>
          <a:noFill/>
        </p:spPr>
        <p:txBody>
          <a:bodyPr wrap="none" rtlCol="0">
            <a:spAutoFit/>
          </a:bodyPr>
          <a:lstStyle/>
          <a:p>
            <a:r>
              <a:rPr lang="en-US" sz="2400" u="sng" dirty="0"/>
              <a:t>   1000   </a:t>
            </a:r>
          </a:p>
          <a:p>
            <a:r>
              <a:rPr lang="en-US" sz="2400" dirty="0"/>
              <a:t>950 + 1</a:t>
            </a:r>
          </a:p>
          <a:p>
            <a:endParaRPr lang="en-US" dirty="0"/>
          </a:p>
        </p:txBody>
      </p:sp>
      <p:sp>
        <p:nvSpPr>
          <p:cNvPr id="47" name="TextBox 46">
            <a:extLst>
              <a:ext uri="{FF2B5EF4-FFF2-40B4-BE49-F238E27FC236}">
                <a16:creationId xmlns:a16="http://schemas.microsoft.com/office/drawing/2014/main" id="{2DDBF239-6C53-4F91-B4B7-F907D205C19E}"/>
              </a:ext>
            </a:extLst>
          </p:cNvPr>
          <p:cNvSpPr txBox="1"/>
          <p:nvPr/>
        </p:nvSpPr>
        <p:spPr>
          <a:xfrm>
            <a:off x="7085425" y="3667730"/>
            <a:ext cx="1106393" cy="461665"/>
          </a:xfrm>
          <a:prstGeom prst="rect">
            <a:avLst/>
          </a:prstGeom>
          <a:noFill/>
        </p:spPr>
        <p:txBody>
          <a:bodyPr wrap="none" rtlCol="0">
            <a:spAutoFit/>
          </a:bodyPr>
          <a:lstStyle/>
          <a:p>
            <a:r>
              <a:rPr lang="en-US" sz="2400" dirty="0"/>
              <a:t>= 1.001</a:t>
            </a:r>
          </a:p>
        </p:txBody>
      </p:sp>
      <p:sp>
        <p:nvSpPr>
          <p:cNvPr id="4" name="Slide Number Placeholder 3">
            <a:extLst>
              <a:ext uri="{FF2B5EF4-FFF2-40B4-BE49-F238E27FC236}">
                <a16:creationId xmlns:a16="http://schemas.microsoft.com/office/drawing/2014/main" id="{271CBBC2-0102-4376-A4A2-A96A1E8FE62E}"/>
              </a:ext>
            </a:extLst>
          </p:cNvPr>
          <p:cNvSpPr>
            <a:spLocks noGrp="1"/>
          </p:cNvSpPr>
          <p:nvPr>
            <p:ph type="sldNum" sz="quarter" idx="12"/>
          </p:nvPr>
        </p:nvSpPr>
        <p:spPr/>
        <p:txBody>
          <a:bodyPr/>
          <a:lstStyle/>
          <a:p>
            <a:fld id="{28924D41-4A37-43B6-B2E1-B82D99ED4D7C}" type="slidenum">
              <a:rPr lang="en-US" smtClean="0"/>
              <a:pPr/>
              <a:t>44</a:t>
            </a:fld>
            <a:endParaRPr lang="en-US"/>
          </a:p>
        </p:txBody>
      </p:sp>
    </p:spTree>
    <p:extLst>
      <p:ext uri="{BB962C8B-B14F-4D97-AF65-F5344CB8AC3E}">
        <p14:creationId xmlns:p14="http://schemas.microsoft.com/office/powerpoint/2010/main" val="1283322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005"/>
            <a:ext cx="8229600" cy="703027"/>
          </a:xfrm>
        </p:spPr>
        <p:txBody>
          <a:bodyPr>
            <a:normAutofit fontScale="90000"/>
          </a:bodyPr>
          <a:lstStyle/>
          <a:p>
            <a:r>
              <a:rPr lang="en-US" dirty="0"/>
              <a:t>Dead Load &amp; Live Load vs. Fill</a:t>
            </a:r>
          </a:p>
        </p:txBody>
      </p:sp>
      <p:sp>
        <p:nvSpPr>
          <p:cNvPr id="3" name="Footer Placeholder 2"/>
          <p:cNvSpPr>
            <a:spLocks noGrp="1"/>
          </p:cNvSpPr>
          <p:nvPr>
            <p:ph type="ftr" sz="quarter" idx="11"/>
          </p:nvPr>
        </p:nvSpPr>
        <p:spPr/>
        <p:txBody>
          <a:bodyPr/>
          <a:lstStyle/>
          <a:p>
            <a:r>
              <a:rPr lang="en-US"/>
              <a:t>Load Rating of RC Box Culverts</a:t>
            </a:r>
          </a:p>
        </p:txBody>
      </p:sp>
      <p:sp>
        <p:nvSpPr>
          <p:cNvPr id="26" name="TextBox 25">
            <a:extLst>
              <a:ext uri="{FF2B5EF4-FFF2-40B4-BE49-F238E27FC236}">
                <a16:creationId xmlns:a16="http://schemas.microsoft.com/office/drawing/2014/main" id="{20546895-EC77-487A-8843-93AB2AD9AAC0}"/>
              </a:ext>
            </a:extLst>
          </p:cNvPr>
          <p:cNvSpPr txBox="1"/>
          <p:nvPr/>
        </p:nvSpPr>
        <p:spPr>
          <a:xfrm>
            <a:off x="961739" y="875281"/>
            <a:ext cx="7153561" cy="461665"/>
          </a:xfrm>
          <a:prstGeom prst="rect">
            <a:avLst/>
          </a:prstGeom>
          <a:noFill/>
        </p:spPr>
        <p:txBody>
          <a:bodyPr wrap="none" rtlCol="0">
            <a:spAutoFit/>
          </a:bodyPr>
          <a:lstStyle/>
          <a:p>
            <a:r>
              <a:rPr lang="en-US" sz="2400" u="sng" dirty="0"/>
              <a:t>EXAMPLE: CD10x10;10 2002 Deck Moment at Mid-Span:</a:t>
            </a:r>
          </a:p>
        </p:txBody>
      </p:sp>
      <p:sp>
        <p:nvSpPr>
          <p:cNvPr id="4" name="Slide Number Placeholder 3">
            <a:extLst>
              <a:ext uri="{FF2B5EF4-FFF2-40B4-BE49-F238E27FC236}">
                <a16:creationId xmlns:a16="http://schemas.microsoft.com/office/drawing/2014/main" id="{271CBBC2-0102-4376-A4A2-A96A1E8FE62E}"/>
              </a:ext>
            </a:extLst>
          </p:cNvPr>
          <p:cNvSpPr>
            <a:spLocks noGrp="1"/>
          </p:cNvSpPr>
          <p:nvPr>
            <p:ph type="sldNum" sz="quarter" idx="12"/>
          </p:nvPr>
        </p:nvSpPr>
        <p:spPr/>
        <p:txBody>
          <a:bodyPr/>
          <a:lstStyle/>
          <a:p>
            <a:fld id="{28924D41-4A37-43B6-B2E1-B82D99ED4D7C}" type="slidenum">
              <a:rPr lang="en-US" smtClean="0"/>
              <a:pPr/>
              <a:t>45</a:t>
            </a:fld>
            <a:endParaRPr lang="en-US"/>
          </a:p>
        </p:txBody>
      </p:sp>
      <p:pic>
        <p:nvPicPr>
          <p:cNvPr id="6" name="Picture 5">
            <a:extLst>
              <a:ext uri="{FF2B5EF4-FFF2-40B4-BE49-F238E27FC236}">
                <a16:creationId xmlns:a16="http://schemas.microsoft.com/office/drawing/2014/main" id="{316C41C0-AA62-4149-A096-49EB50BDD7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8" t="10000" r="15656" b="8889"/>
          <a:stretch/>
        </p:blipFill>
        <p:spPr>
          <a:xfrm>
            <a:off x="990600" y="1278392"/>
            <a:ext cx="6781800" cy="5211278"/>
          </a:xfrm>
          <a:prstGeom prst="rect">
            <a:avLst/>
          </a:prstGeom>
        </p:spPr>
      </p:pic>
    </p:spTree>
    <p:extLst>
      <p:ext uri="{BB962C8B-B14F-4D97-AF65-F5344CB8AC3E}">
        <p14:creationId xmlns:p14="http://schemas.microsoft.com/office/powerpoint/2010/main" val="1577394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RC Box Culvert Bridge is Robust</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46</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1613886" y="1066800"/>
            <a:ext cx="6053388" cy="461665"/>
          </a:xfrm>
          <a:prstGeom prst="rect">
            <a:avLst/>
          </a:prstGeom>
          <a:noFill/>
        </p:spPr>
        <p:txBody>
          <a:bodyPr wrap="none" rtlCol="0">
            <a:spAutoFit/>
          </a:bodyPr>
          <a:lstStyle/>
          <a:p>
            <a:r>
              <a:rPr lang="en-US" sz="2400" dirty="0"/>
              <a:t>Triple 13.5’ W x 6’ H Built 1915, Widened 1937 </a:t>
            </a:r>
          </a:p>
        </p:txBody>
      </p:sp>
      <p:pic>
        <p:nvPicPr>
          <p:cNvPr id="7" name="Picture 6">
            <a:extLst>
              <a:ext uri="{FF2B5EF4-FFF2-40B4-BE49-F238E27FC236}">
                <a16:creationId xmlns:a16="http://schemas.microsoft.com/office/drawing/2014/main" id="{78AEEA75-B039-408E-840D-2FC3E0BF6FB5}"/>
              </a:ext>
            </a:extLst>
          </p:cNvPr>
          <p:cNvPicPr>
            <a:picLocks noChangeAspect="1"/>
          </p:cNvPicPr>
          <p:nvPr/>
        </p:nvPicPr>
        <p:blipFill rotWithShape="1">
          <a:blip r:embed="rId3">
            <a:extLst>
              <a:ext uri="{28A0092B-C50C-407E-A947-70E740481C1C}">
                <a14:useLocalDpi xmlns:a14="http://schemas.microsoft.com/office/drawing/2010/main" val="0"/>
              </a:ext>
            </a:extLst>
          </a:blip>
          <a:srcRect l="5886" t="7133" r="6818" b="7573"/>
          <a:stretch/>
        </p:blipFill>
        <p:spPr>
          <a:xfrm>
            <a:off x="1613886" y="1828800"/>
            <a:ext cx="5853714" cy="4419600"/>
          </a:xfrm>
          <a:prstGeom prst="rect">
            <a:avLst/>
          </a:prstGeom>
        </p:spPr>
      </p:pic>
    </p:spTree>
    <p:extLst>
      <p:ext uri="{BB962C8B-B14F-4D97-AF65-F5344CB8AC3E}">
        <p14:creationId xmlns:p14="http://schemas.microsoft.com/office/powerpoint/2010/main" val="2719494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47</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2010468" y="1132513"/>
            <a:ext cx="5422125" cy="830997"/>
          </a:xfrm>
          <a:prstGeom prst="rect">
            <a:avLst/>
          </a:prstGeom>
          <a:noFill/>
        </p:spPr>
        <p:txBody>
          <a:bodyPr wrap="none" rtlCol="0">
            <a:spAutoFit/>
          </a:bodyPr>
          <a:lstStyle/>
          <a:p>
            <a:r>
              <a:rPr lang="en-US" sz="2400" dirty="0"/>
              <a:t>Defects: Soffit Spalling and Exposed Rebar</a:t>
            </a:r>
          </a:p>
          <a:p>
            <a:r>
              <a:rPr lang="en-US" sz="2400" dirty="0"/>
              <a:t>	   near Widening Joint</a:t>
            </a:r>
          </a:p>
        </p:txBody>
      </p:sp>
      <p:pic>
        <p:nvPicPr>
          <p:cNvPr id="6" name="Picture 5">
            <a:extLst>
              <a:ext uri="{FF2B5EF4-FFF2-40B4-BE49-F238E27FC236}">
                <a16:creationId xmlns:a16="http://schemas.microsoft.com/office/drawing/2014/main" id="{12F8A085-4023-4E70-B8C8-24EA9E2F69F2}"/>
              </a:ext>
            </a:extLst>
          </p:cNvPr>
          <p:cNvPicPr>
            <a:picLocks noChangeAspect="1"/>
          </p:cNvPicPr>
          <p:nvPr/>
        </p:nvPicPr>
        <p:blipFill rotWithShape="1">
          <a:blip r:embed="rId3">
            <a:extLst>
              <a:ext uri="{28A0092B-C50C-407E-A947-70E740481C1C}">
                <a14:useLocalDpi xmlns:a14="http://schemas.microsoft.com/office/drawing/2010/main" val="0"/>
              </a:ext>
            </a:extLst>
          </a:blip>
          <a:srcRect t="6984" b="8218"/>
          <a:stretch/>
        </p:blipFill>
        <p:spPr>
          <a:xfrm>
            <a:off x="1502107" y="1981200"/>
            <a:ext cx="6279708" cy="4114800"/>
          </a:xfrm>
          <a:prstGeom prst="rect">
            <a:avLst/>
          </a:prstGeom>
        </p:spPr>
      </p:pic>
    </p:spTree>
    <p:extLst>
      <p:ext uri="{BB962C8B-B14F-4D97-AF65-F5344CB8AC3E}">
        <p14:creationId xmlns:p14="http://schemas.microsoft.com/office/powerpoint/2010/main" val="3939870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48</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2010468" y="1132513"/>
            <a:ext cx="5422125" cy="830997"/>
          </a:xfrm>
          <a:prstGeom prst="rect">
            <a:avLst/>
          </a:prstGeom>
          <a:noFill/>
        </p:spPr>
        <p:txBody>
          <a:bodyPr wrap="none" rtlCol="0">
            <a:spAutoFit/>
          </a:bodyPr>
          <a:lstStyle/>
          <a:p>
            <a:r>
              <a:rPr lang="en-US" sz="2400" dirty="0"/>
              <a:t>Defects: Soffit Spalling and Exposed Rebar</a:t>
            </a:r>
          </a:p>
          <a:p>
            <a:r>
              <a:rPr lang="en-US" sz="2400" dirty="0"/>
              <a:t>	  at 1918/1967 joint</a:t>
            </a:r>
          </a:p>
        </p:txBody>
      </p:sp>
      <p:pic>
        <p:nvPicPr>
          <p:cNvPr id="7" name="Picture 6">
            <a:extLst>
              <a:ext uri="{FF2B5EF4-FFF2-40B4-BE49-F238E27FC236}">
                <a16:creationId xmlns:a16="http://schemas.microsoft.com/office/drawing/2014/main" id="{43E3A3FC-ED5F-4D6E-A1C8-E3E7720AC95C}"/>
              </a:ext>
            </a:extLst>
          </p:cNvPr>
          <p:cNvPicPr>
            <a:picLocks noChangeAspect="1"/>
          </p:cNvPicPr>
          <p:nvPr/>
        </p:nvPicPr>
        <p:blipFill rotWithShape="1">
          <a:blip r:embed="rId3">
            <a:extLst>
              <a:ext uri="{28A0092B-C50C-407E-A947-70E740481C1C}">
                <a14:useLocalDpi xmlns:a14="http://schemas.microsoft.com/office/drawing/2010/main" val="0"/>
              </a:ext>
            </a:extLst>
          </a:blip>
          <a:srcRect t="7778" b="7315"/>
          <a:stretch/>
        </p:blipFill>
        <p:spPr>
          <a:xfrm>
            <a:off x="2514600" y="1963510"/>
            <a:ext cx="3962400" cy="4353892"/>
          </a:xfrm>
          <a:prstGeom prst="rect">
            <a:avLst/>
          </a:prstGeom>
        </p:spPr>
      </p:pic>
    </p:spTree>
    <p:extLst>
      <p:ext uri="{BB962C8B-B14F-4D97-AF65-F5344CB8AC3E}">
        <p14:creationId xmlns:p14="http://schemas.microsoft.com/office/powerpoint/2010/main" val="2128226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49</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2010468" y="1132513"/>
            <a:ext cx="5422125" cy="830997"/>
          </a:xfrm>
          <a:prstGeom prst="rect">
            <a:avLst/>
          </a:prstGeom>
          <a:noFill/>
        </p:spPr>
        <p:txBody>
          <a:bodyPr wrap="none" rtlCol="0">
            <a:spAutoFit/>
          </a:bodyPr>
          <a:lstStyle/>
          <a:p>
            <a:r>
              <a:rPr lang="en-US" sz="2400" dirty="0"/>
              <a:t>Defects: Soffit Spalling and Exposed Rebar</a:t>
            </a:r>
          </a:p>
          <a:p>
            <a:r>
              <a:rPr lang="en-US" sz="2400" dirty="0"/>
              <a:t>	  at 1918/1967 joint; Overall OK</a:t>
            </a:r>
          </a:p>
        </p:txBody>
      </p:sp>
      <p:pic>
        <p:nvPicPr>
          <p:cNvPr id="6" name="Picture 5">
            <a:extLst>
              <a:ext uri="{FF2B5EF4-FFF2-40B4-BE49-F238E27FC236}">
                <a16:creationId xmlns:a16="http://schemas.microsoft.com/office/drawing/2014/main" id="{3DB970B5-B94D-490E-A702-0C14F09B04AE}"/>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8889" r="7071" b="8889"/>
          <a:stretch/>
        </p:blipFill>
        <p:spPr>
          <a:xfrm>
            <a:off x="1524000" y="1899091"/>
            <a:ext cx="6096000" cy="4521678"/>
          </a:xfrm>
          <a:prstGeom prst="rect">
            <a:avLst/>
          </a:prstGeom>
        </p:spPr>
      </p:pic>
    </p:spTree>
    <p:extLst>
      <p:ext uri="{BB962C8B-B14F-4D97-AF65-F5344CB8AC3E}">
        <p14:creationId xmlns:p14="http://schemas.microsoft.com/office/powerpoint/2010/main" val="397050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Typical RC Box Culvert Bridge - 2</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a:t>
            </a:fld>
            <a:endParaRPr lang="en-US" dirty="0"/>
          </a:p>
        </p:txBody>
      </p:sp>
      <p:pic>
        <p:nvPicPr>
          <p:cNvPr id="5" name="Picture 4">
            <a:extLst>
              <a:ext uri="{FF2B5EF4-FFF2-40B4-BE49-F238E27FC236}">
                <a16:creationId xmlns:a16="http://schemas.microsoft.com/office/drawing/2014/main" id="{EC420118-0C29-49FE-AF00-2E5455C73331}"/>
              </a:ext>
            </a:extLst>
          </p:cNvPr>
          <p:cNvPicPr>
            <a:picLocks noChangeAspect="1"/>
          </p:cNvPicPr>
          <p:nvPr/>
        </p:nvPicPr>
        <p:blipFill rotWithShape="1">
          <a:blip r:embed="rId3">
            <a:extLst>
              <a:ext uri="{28A0092B-C50C-407E-A947-70E740481C1C}">
                <a14:useLocalDpi xmlns:a14="http://schemas.microsoft.com/office/drawing/2010/main" val="0"/>
              </a:ext>
            </a:extLst>
          </a:blip>
          <a:srcRect t="16666" b="31111"/>
          <a:stretch/>
        </p:blipFill>
        <p:spPr>
          <a:xfrm>
            <a:off x="760498" y="1219200"/>
            <a:ext cx="7623004" cy="5151756"/>
          </a:xfrm>
          <a:prstGeom prst="rect">
            <a:avLst/>
          </a:prstGeom>
        </p:spPr>
      </p:pic>
    </p:spTree>
    <p:extLst>
      <p:ext uri="{BB962C8B-B14F-4D97-AF65-F5344CB8AC3E}">
        <p14:creationId xmlns:p14="http://schemas.microsoft.com/office/powerpoint/2010/main" val="1606426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50</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2808700" y="1132513"/>
            <a:ext cx="3663760" cy="461665"/>
          </a:xfrm>
          <a:prstGeom prst="rect">
            <a:avLst/>
          </a:prstGeom>
          <a:noFill/>
        </p:spPr>
        <p:txBody>
          <a:bodyPr wrap="none" rtlCol="0">
            <a:spAutoFit/>
          </a:bodyPr>
          <a:lstStyle/>
          <a:p>
            <a:r>
              <a:rPr lang="en-US" sz="2400" dirty="0"/>
              <a:t>Defects: Patched Soffit Spall</a:t>
            </a:r>
          </a:p>
        </p:txBody>
      </p:sp>
      <p:sp>
        <p:nvSpPr>
          <p:cNvPr id="7" name="TextBox 6">
            <a:extLst>
              <a:ext uri="{FF2B5EF4-FFF2-40B4-BE49-F238E27FC236}">
                <a16:creationId xmlns:a16="http://schemas.microsoft.com/office/drawing/2014/main" id="{12C475B9-543A-451D-A715-B0C295CD72EE}"/>
              </a:ext>
            </a:extLst>
          </p:cNvPr>
          <p:cNvSpPr txBox="1"/>
          <p:nvPr/>
        </p:nvSpPr>
        <p:spPr>
          <a:xfrm>
            <a:off x="2438400" y="4038600"/>
            <a:ext cx="3330592" cy="369332"/>
          </a:xfrm>
          <a:prstGeom prst="rect">
            <a:avLst/>
          </a:prstGeom>
          <a:noFill/>
        </p:spPr>
        <p:txBody>
          <a:bodyPr wrap="none" rtlCol="0">
            <a:spAutoFit/>
          </a:bodyPr>
          <a:lstStyle/>
          <a:p>
            <a:r>
              <a:rPr lang="en-US" dirty="0"/>
              <a:t>[Find a photo of patched spalling]</a:t>
            </a:r>
          </a:p>
        </p:txBody>
      </p:sp>
      <p:pic>
        <p:nvPicPr>
          <p:cNvPr id="9" name="Picture 8">
            <a:extLst>
              <a:ext uri="{FF2B5EF4-FFF2-40B4-BE49-F238E27FC236}">
                <a16:creationId xmlns:a16="http://schemas.microsoft.com/office/drawing/2014/main" id="{AA49C1D9-5A8F-49D7-A5FA-D615F590443E}"/>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7778" r="7071" b="7315"/>
          <a:stretch/>
        </p:blipFill>
        <p:spPr>
          <a:xfrm>
            <a:off x="1380750" y="1524000"/>
            <a:ext cx="6400428" cy="4902528"/>
          </a:xfrm>
          <a:prstGeom prst="rect">
            <a:avLst/>
          </a:prstGeom>
        </p:spPr>
      </p:pic>
    </p:spTree>
    <p:extLst>
      <p:ext uri="{BB962C8B-B14F-4D97-AF65-F5344CB8AC3E}">
        <p14:creationId xmlns:p14="http://schemas.microsoft.com/office/powerpoint/2010/main" val="4186533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9444"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51</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1586244" y="1132513"/>
            <a:ext cx="5996000" cy="461665"/>
          </a:xfrm>
          <a:prstGeom prst="rect">
            <a:avLst/>
          </a:prstGeom>
          <a:noFill/>
        </p:spPr>
        <p:txBody>
          <a:bodyPr wrap="none" rtlCol="0">
            <a:spAutoFit/>
          </a:bodyPr>
          <a:lstStyle/>
          <a:p>
            <a:r>
              <a:rPr lang="en-US" sz="2400" dirty="0"/>
              <a:t>Defects: Transverse Cracking and Efflorescence</a:t>
            </a:r>
          </a:p>
        </p:txBody>
      </p:sp>
      <p:sp>
        <p:nvSpPr>
          <p:cNvPr id="5" name="TextBox 4">
            <a:extLst>
              <a:ext uri="{FF2B5EF4-FFF2-40B4-BE49-F238E27FC236}">
                <a16:creationId xmlns:a16="http://schemas.microsoft.com/office/drawing/2014/main" id="{D56E6169-C764-41AE-9AAC-58040B35B51A}"/>
              </a:ext>
            </a:extLst>
          </p:cNvPr>
          <p:cNvSpPr txBox="1"/>
          <p:nvPr/>
        </p:nvSpPr>
        <p:spPr>
          <a:xfrm>
            <a:off x="2438400" y="4038600"/>
            <a:ext cx="4291688" cy="369332"/>
          </a:xfrm>
          <a:prstGeom prst="rect">
            <a:avLst/>
          </a:prstGeom>
          <a:noFill/>
        </p:spPr>
        <p:txBody>
          <a:bodyPr wrap="none" rtlCol="0">
            <a:spAutoFit/>
          </a:bodyPr>
          <a:lstStyle/>
          <a:p>
            <a:r>
              <a:rPr lang="en-US" dirty="0"/>
              <a:t>[Find a photo of cracking and efflorescence]</a:t>
            </a:r>
          </a:p>
        </p:txBody>
      </p:sp>
      <p:pic>
        <p:nvPicPr>
          <p:cNvPr id="7" name="Picture 6">
            <a:extLst>
              <a:ext uri="{FF2B5EF4-FFF2-40B4-BE49-F238E27FC236}">
                <a16:creationId xmlns:a16="http://schemas.microsoft.com/office/drawing/2014/main" id="{60145FAF-DC71-45D2-B90B-C9FBE0326BC3}"/>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8889" r="7071" b="8889"/>
          <a:stretch/>
        </p:blipFill>
        <p:spPr>
          <a:xfrm>
            <a:off x="1472288" y="1666986"/>
            <a:ext cx="6223912" cy="4616556"/>
          </a:xfrm>
          <a:prstGeom prst="rect">
            <a:avLst/>
          </a:prstGeom>
        </p:spPr>
      </p:pic>
    </p:spTree>
    <p:extLst>
      <p:ext uri="{BB962C8B-B14F-4D97-AF65-F5344CB8AC3E}">
        <p14:creationId xmlns:p14="http://schemas.microsoft.com/office/powerpoint/2010/main" val="3978542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9444"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52</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1586244" y="1132513"/>
            <a:ext cx="5996000" cy="461665"/>
          </a:xfrm>
          <a:prstGeom prst="rect">
            <a:avLst/>
          </a:prstGeom>
          <a:noFill/>
        </p:spPr>
        <p:txBody>
          <a:bodyPr wrap="none" rtlCol="0">
            <a:spAutoFit/>
          </a:bodyPr>
          <a:lstStyle/>
          <a:p>
            <a:r>
              <a:rPr lang="en-US" sz="2400" dirty="0"/>
              <a:t>Defects: Transverse Cracking and Efflorescence</a:t>
            </a:r>
          </a:p>
        </p:txBody>
      </p:sp>
      <p:sp>
        <p:nvSpPr>
          <p:cNvPr id="5" name="TextBox 4">
            <a:extLst>
              <a:ext uri="{FF2B5EF4-FFF2-40B4-BE49-F238E27FC236}">
                <a16:creationId xmlns:a16="http://schemas.microsoft.com/office/drawing/2014/main" id="{D56E6169-C764-41AE-9AAC-58040B35B51A}"/>
              </a:ext>
            </a:extLst>
          </p:cNvPr>
          <p:cNvSpPr txBox="1"/>
          <p:nvPr/>
        </p:nvSpPr>
        <p:spPr>
          <a:xfrm>
            <a:off x="2438400" y="4038600"/>
            <a:ext cx="4291688" cy="369332"/>
          </a:xfrm>
          <a:prstGeom prst="rect">
            <a:avLst/>
          </a:prstGeom>
          <a:noFill/>
        </p:spPr>
        <p:txBody>
          <a:bodyPr wrap="none" rtlCol="0">
            <a:spAutoFit/>
          </a:bodyPr>
          <a:lstStyle/>
          <a:p>
            <a:r>
              <a:rPr lang="en-US" dirty="0"/>
              <a:t>[Find a photo of cracking and efflorescence]</a:t>
            </a:r>
          </a:p>
        </p:txBody>
      </p:sp>
      <p:pic>
        <p:nvPicPr>
          <p:cNvPr id="7" name="Picture 6">
            <a:extLst>
              <a:ext uri="{FF2B5EF4-FFF2-40B4-BE49-F238E27FC236}">
                <a16:creationId xmlns:a16="http://schemas.microsoft.com/office/drawing/2014/main" id="{1E96AA69-D73C-4EAB-B4AF-72E1110E7D97}"/>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8889" r="7929" b="10000"/>
          <a:stretch/>
        </p:blipFill>
        <p:spPr>
          <a:xfrm>
            <a:off x="1336558" y="1594178"/>
            <a:ext cx="6252268" cy="4621240"/>
          </a:xfrm>
          <a:prstGeom prst="rect">
            <a:avLst/>
          </a:prstGeom>
        </p:spPr>
      </p:pic>
    </p:spTree>
    <p:extLst>
      <p:ext uri="{BB962C8B-B14F-4D97-AF65-F5344CB8AC3E}">
        <p14:creationId xmlns:p14="http://schemas.microsoft.com/office/powerpoint/2010/main" val="3934284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9444"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53</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1586244" y="1132513"/>
            <a:ext cx="5996000" cy="461665"/>
          </a:xfrm>
          <a:prstGeom prst="rect">
            <a:avLst/>
          </a:prstGeom>
          <a:noFill/>
        </p:spPr>
        <p:txBody>
          <a:bodyPr wrap="none" rtlCol="0">
            <a:spAutoFit/>
          </a:bodyPr>
          <a:lstStyle/>
          <a:p>
            <a:r>
              <a:rPr lang="en-US" sz="2400" dirty="0"/>
              <a:t>Defects: Transverse Cracking and Efflorescence</a:t>
            </a:r>
          </a:p>
        </p:txBody>
      </p:sp>
      <p:sp>
        <p:nvSpPr>
          <p:cNvPr id="5" name="TextBox 4">
            <a:extLst>
              <a:ext uri="{FF2B5EF4-FFF2-40B4-BE49-F238E27FC236}">
                <a16:creationId xmlns:a16="http://schemas.microsoft.com/office/drawing/2014/main" id="{D56E6169-C764-41AE-9AAC-58040B35B51A}"/>
              </a:ext>
            </a:extLst>
          </p:cNvPr>
          <p:cNvSpPr txBox="1"/>
          <p:nvPr/>
        </p:nvSpPr>
        <p:spPr>
          <a:xfrm>
            <a:off x="2438400" y="4038600"/>
            <a:ext cx="4291688" cy="369332"/>
          </a:xfrm>
          <a:prstGeom prst="rect">
            <a:avLst/>
          </a:prstGeom>
          <a:noFill/>
        </p:spPr>
        <p:txBody>
          <a:bodyPr wrap="none" rtlCol="0">
            <a:spAutoFit/>
          </a:bodyPr>
          <a:lstStyle/>
          <a:p>
            <a:r>
              <a:rPr lang="en-US" dirty="0"/>
              <a:t>[Find a photo of cracking and efflorescence]</a:t>
            </a:r>
          </a:p>
        </p:txBody>
      </p:sp>
      <p:pic>
        <p:nvPicPr>
          <p:cNvPr id="9" name="Picture 8">
            <a:extLst>
              <a:ext uri="{FF2B5EF4-FFF2-40B4-BE49-F238E27FC236}">
                <a16:creationId xmlns:a16="http://schemas.microsoft.com/office/drawing/2014/main" id="{57C636DB-419E-4C6A-80DA-447B6FB0A93F}"/>
              </a:ext>
            </a:extLst>
          </p:cNvPr>
          <p:cNvPicPr>
            <a:picLocks noChangeAspect="1"/>
          </p:cNvPicPr>
          <p:nvPr/>
        </p:nvPicPr>
        <p:blipFill rotWithShape="1">
          <a:blip r:embed="rId3">
            <a:extLst>
              <a:ext uri="{28A0092B-C50C-407E-A947-70E740481C1C}">
                <a14:useLocalDpi xmlns:a14="http://schemas.microsoft.com/office/drawing/2010/main" val="0"/>
              </a:ext>
            </a:extLst>
          </a:blip>
          <a:srcRect l="7929" t="8889" r="7929" b="8889"/>
          <a:stretch/>
        </p:blipFill>
        <p:spPr>
          <a:xfrm>
            <a:off x="1409354" y="1644683"/>
            <a:ext cx="6172890" cy="4661162"/>
          </a:xfrm>
          <a:prstGeom prst="rect">
            <a:avLst/>
          </a:prstGeom>
        </p:spPr>
      </p:pic>
    </p:spTree>
    <p:extLst>
      <p:ext uri="{BB962C8B-B14F-4D97-AF65-F5344CB8AC3E}">
        <p14:creationId xmlns:p14="http://schemas.microsoft.com/office/powerpoint/2010/main" val="2481728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9444" y="228600"/>
            <a:ext cx="8229600" cy="914400"/>
          </a:xfrm>
        </p:spPr>
        <p:txBody>
          <a:bodyPr>
            <a:normAutofit/>
          </a:bodyPr>
          <a:lstStyle/>
          <a:p>
            <a:r>
              <a:rPr lang="en-US" dirty="0"/>
              <a:t>RC Box Culvert Bridge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54</a:t>
            </a:fld>
            <a:endParaRPr lang="en-US" dirty="0"/>
          </a:p>
        </p:txBody>
      </p:sp>
      <p:sp>
        <p:nvSpPr>
          <p:cNvPr id="2" name="TextBox 1">
            <a:extLst>
              <a:ext uri="{FF2B5EF4-FFF2-40B4-BE49-F238E27FC236}">
                <a16:creationId xmlns:a16="http://schemas.microsoft.com/office/drawing/2014/main" id="{975DCE6A-FD0F-4FF6-8AEE-14A78F0B101A}"/>
              </a:ext>
            </a:extLst>
          </p:cNvPr>
          <p:cNvSpPr txBox="1"/>
          <p:nvPr/>
        </p:nvSpPr>
        <p:spPr>
          <a:xfrm>
            <a:off x="3398182" y="1132513"/>
            <a:ext cx="2372124" cy="461665"/>
          </a:xfrm>
          <a:prstGeom prst="rect">
            <a:avLst/>
          </a:prstGeom>
          <a:noFill/>
        </p:spPr>
        <p:txBody>
          <a:bodyPr wrap="none" rtlCol="0">
            <a:spAutoFit/>
          </a:bodyPr>
          <a:lstStyle/>
          <a:p>
            <a:r>
              <a:rPr lang="en-US" sz="2400" dirty="0"/>
              <a:t>Defects: Abrasion</a:t>
            </a:r>
          </a:p>
        </p:txBody>
      </p:sp>
      <p:sp>
        <p:nvSpPr>
          <p:cNvPr id="5" name="TextBox 4">
            <a:extLst>
              <a:ext uri="{FF2B5EF4-FFF2-40B4-BE49-F238E27FC236}">
                <a16:creationId xmlns:a16="http://schemas.microsoft.com/office/drawing/2014/main" id="{D56E6169-C764-41AE-9AAC-58040B35B51A}"/>
              </a:ext>
            </a:extLst>
          </p:cNvPr>
          <p:cNvSpPr txBox="1"/>
          <p:nvPr/>
        </p:nvSpPr>
        <p:spPr>
          <a:xfrm>
            <a:off x="2438400" y="4038600"/>
            <a:ext cx="4285084" cy="646331"/>
          </a:xfrm>
          <a:prstGeom prst="rect">
            <a:avLst/>
          </a:prstGeom>
          <a:noFill/>
        </p:spPr>
        <p:txBody>
          <a:bodyPr wrap="none" rtlCol="0">
            <a:spAutoFit/>
          </a:bodyPr>
          <a:lstStyle/>
          <a:p>
            <a:r>
              <a:rPr lang="en-US" dirty="0"/>
              <a:t>[Find a photo Abrasion. 35 0017</a:t>
            </a:r>
          </a:p>
          <a:p>
            <a:r>
              <a:rPr lang="en-US" dirty="0"/>
              <a:t>Same bridge as cracking and efflorescence]</a:t>
            </a:r>
          </a:p>
        </p:txBody>
      </p:sp>
      <p:pic>
        <p:nvPicPr>
          <p:cNvPr id="7" name="Picture 6">
            <a:extLst>
              <a:ext uri="{FF2B5EF4-FFF2-40B4-BE49-F238E27FC236}">
                <a16:creationId xmlns:a16="http://schemas.microsoft.com/office/drawing/2014/main" id="{804EEA18-A80A-4574-A6E7-C4040F4C8C4E}"/>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7778" r="7071" b="8889"/>
          <a:stretch/>
        </p:blipFill>
        <p:spPr>
          <a:xfrm>
            <a:off x="1265988" y="1524000"/>
            <a:ext cx="6355638" cy="4777970"/>
          </a:xfrm>
          <a:prstGeom prst="rect">
            <a:avLst/>
          </a:prstGeom>
        </p:spPr>
      </p:pic>
    </p:spTree>
    <p:extLst>
      <p:ext uri="{BB962C8B-B14F-4D97-AF65-F5344CB8AC3E}">
        <p14:creationId xmlns:p14="http://schemas.microsoft.com/office/powerpoint/2010/main" val="3489673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324425"/>
            <a:ext cx="8229600" cy="914400"/>
          </a:xfrm>
        </p:spPr>
        <p:txBody>
          <a:bodyPr>
            <a:normAutofit/>
          </a:bodyPr>
          <a:lstStyle/>
          <a:p>
            <a:r>
              <a:rPr lang="en-US" dirty="0"/>
              <a:t>Thoughts on Source of Low Ratings</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55</a:t>
            </a:fld>
            <a:endParaRPr lang="en-US" dirty="0"/>
          </a:p>
        </p:txBody>
      </p:sp>
      <p:sp>
        <p:nvSpPr>
          <p:cNvPr id="6" name="TextBox 5">
            <a:extLst>
              <a:ext uri="{FF2B5EF4-FFF2-40B4-BE49-F238E27FC236}">
                <a16:creationId xmlns:a16="http://schemas.microsoft.com/office/drawing/2014/main" id="{437EB342-7017-4A3A-9897-4257100FE823}"/>
              </a:ext>
            </a:extLst>
          </p:cNvPr>
          <p:cNvSpPr txBox="1"/>
          <p:nvPr/>
        </p:nvSpPr>
        <p:spPr>
          <a:xfrm>
            <a:off x="381000" y="1238825"/>
            <a:ext cx="8382000"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reason for low calculated ratings must be something basic.</a:t>
            </a:r>
          </a:p>
          <a:p>
            <a:pPr marL="457200" indent="-457200">
              <a:buFont typeface="Arial" panose="020B0604020202020204" pitchFamily="34" charset="0"/>
              <a:buChar char="•"/>
            </a:pPr>
            <a:r>
              <a:rPr lang="en-US" sz="3200" dirty="0"/>
              <a:t>Culverts have been working fine for years.</a:t>
            </a:r>
          </a:p>
          <a:p>
            <a:pPr marL="457200" indent="-457200">
              <a:buFont typeface="Arial" panose="020B0604020202020204" pitchFamily="34" charset="0"/>
              <a:buChar char="•"/>
            </a:pPr>
            <a:r>
              <a:rPr lang="en-US" sz="3200" dirty="0"/>
              <a:t>Walls are not actually loaded per theory.</a:t>
            </a:r>
          </a:p>
          <a:p>
            <a:pPr marL="457200" indent="-457200">
              <a:buFont typeface="Arial" panose="020B0604020202020204" pitchFamily="34" charset="0"/>
              <a:buChar char="•"/>
            </a:pPr>
            <a:r>
              <a:rPr lang="en-US" sz="3200" dirty="0"/>
              <a:t>Loads spread along the length of culvert.</a:t>
            </a:r>
          </a:p>
          <a:p>
            <a:pPr marL="457200" indent="-457200">
              <a:buFont typeface="Arial" panose="020B0604020202020204" pitchFamily="34" charset="0"/>
              <a:buChar char="•"/>
            </a:pPr>
            <a:r>
              <a:rPr lang="en-US" sz="3200" dirty="0"/>
              <a:t>Deck live loads spread over interior walls.</a:t>
            </a:r>
          </a:p>
          <a:p>
            <a:pPr marL="457200" indent="-457200">
              <a:buFont typeface="Arial" panose="020B0604020202020204" pitchFamily="34" charset="0"/>
              <a:buChar char="•"/>
            </a:pPr>
            <a:r>
              <a:rPr lang="en-US" sz="3200" dirty="0"/>
              <a:t>Confinement helps strengthen the structure.</a:t>
            </a:r>
          </a:p>
          <a:p>
            <a:pPr marL="457200" indent="-457200">
              <a:buFont typeface="Arial" panose="020B0604020202020204" pitchFamily="34" charset="0"/>
              <a:buChar char="•"/>
            </a:pPr>
            <a:r>
              <a:rPr lang="en-US" sz="3200" dirty="0"/>
              <a:t>Soil distributes and dissipates loads.</a:t>
            </a:r>
          </a:p>
          <a:p>
            <a:pPr marL="457200" indent="-457200">
              <a:buFont typeface="Arial" panose="020B0604020202020204" pitchFamily="34" charset="0"/>
              <a:buChar char="•"/>
            </a:pPr>
            <a:r>
              <a:rPr lang="en-US" sz="3200" dirty="0"/>
              <a:t>Load Factors? ASD &amp; LFD design; and LRFR Rating</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3579697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905000"/>
            <a:ext cx="8229600" cy="914400"/>
          </a:xfrm>
        </p:spPr>
        <p:txBody>
          <a:bodyPr>
            <a:normAutofit/>
          </a:bodyPr>
          <a:lstStyle/>
          <a:p>
            <a:r>
              <a:rPr lang="en-US" dirty="0"/>
              <a:t>Box Culvert Rating Efforts on HOLD</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56</a:t>
            </a:fld>
            <a:endParaRPr lang="en-US" dirty="0"/>
          </a:p>
        </p:txBody>
      </p:sp>
      <p:sp>
        <p:nvSpPr>
          <p:cNvPr id="6" name="TextBox 5">
            <a:extLst>
              <a:ext uri="{FF2B5EF4-FFF2-40B4-BE49-F238E27FC236}">
                <a16:creationId xmlns:a16="http://schemas.microsoft.com/office/drawing/2014/main" id="{437EB342-7017-4A3A-9897-4257100FE823}"/>
              </a:ext>
            </a:extLst>
          </p:cNvPr>
          <p:cNvSpPr txBox="1"/>
          <p:nvPr/>
        </p:nvSpPr>
        <p:spPr>
          <a:xfrm>
            <a:off x="664520" y="3276600"/>
            <a:ext cx="7814960" cy="584775"/>
          </a:xfrm>
          <a:prstGeom prst="rect">
            <a:avLst/>
          </a:prstGeom>
          <a:noFill/>
        </p:spPr>
        <p:txBody>
          <a:bodyPr wrap="none" rtlCol="0">
            <a:spAutoFit/>
          </a:bodyPr>
          <a:lstStyle/>
          <a:p>
            <a:r>
              <a:rPr lang="en-US" sz="3200" dirty="0"/>
              <a:t>Pending results of NCHRP 15-54 Culvert Study</a:t>
            </a:r>
          </a:p>
        </p:txBody>
      </p:sp>
    </p:spTree>
    <p:extLst>
      <p:ext uri="{BB962C8B-B14F-4D97-AF65-F5344CB8AC3E}">
        <p14:creationId xmlns:p14="http://schemas.microsoft.com/office/powerpoint/2010/main" val="2731666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066800"/>
          </a:xfrm>
        </p:spPr>
        <p:txBody>
          <a:bodyPr>
            <a:normAutofit/>
          </a:bodyPr>
          <a:lstStyle/>
          <a:p>
            <a:r>
              <a:rPr lang="en-US" dirty="0"/>
              <a:t>Realities of Rating RC Box Culverts</a:t>
            </a:r>
          </a:p>
        </p:txBody>
      </p:sp>
      <p:sp>
        <p:nvSpPr>
          <p:cNvPr id="9" name="Content Placeholder 8"/>
          <p:cNvSpPr>
            <a:spLocks noGrp="1"/>
          </p:cNvSpPr>
          <p:nvPr>
            <p:ph idx="1"/>
          </p:nvPr>
        </p:nvSpPr>
        <p:spPr>
          <a:xfrm>
            <a:off x="464820" y="1600200"/>
            <a:ext cx="8229600" cy="4756150"/>
          </a:xfrm>
        </p:spPr>
        <p:txBody>
          <a:bodyPr>
            <a:noAutofit/>
          </a:bodyPr>
          <a:lstStyle/>
          <a:p>
            <a:r>
              <a:rPr lang="en-US" dirty="0"/>
              <a:t>Fine tuning an analysis is fruitless when the basic parameters are uncertain.</a:t>
            </a:r>
          </a:p>
          <a:p>
            <a:pPr lvl="1"/>
            <a:r>
              <a:rPr lang="en-US" dirty="0"/>
              <a:t>We do not have as-built plans for most culverts</a:t>
            </a:r>
          </a:p>
          <a:p>
            <a:pPr lvl="1"/>
            <a:r>
              <a:rPr lang="en-US" dirty="0"/>
              <a:t>We do not know the actual soil parameters</a:t>
            </a:r>
          </a:p>
          <a:p>
            <a:pPr lvl="1"/>
            <a:r>
              <a:rPr lang="en-US" dirty="0"/>
              <a:t>Soil parameters could vary with season</a:t>
            </a:r>
          </a:p>
          <a:p>
            <a:pPr lvl="1"/>
            <a:r>
              <a:rPr lang="en-US" dirty="0"/>
              <a:t>We do not know the exact fill depth</a:t>
            </a:r>
          </a:p>
          <a:p>
            <a:pPr lvl="1"/>
            <a:r>
              <a:rPr lang="en-US" dirty="0"/>
              <a:t>We do not know the exact pavement thickness</a:t>
            </a:r>
          </a:p>
          <a:p>
            <a:pPr lvl="1"/>
            <a:r>
              <a:rPr lang="en-US" dirty="0"/>
              <a:t>The live load distribution is approximate</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57</a:t>
            </a:fld>
            <a:endParaRPr lang="en-US" dirty="0"/>
          </a:p>
        </p:txBody>
      </p:sp>
    </p:spTree>
    <p:extLst>
      <p:ext uri="{BB962C8B-B14F-4D97-AF65-F5344CB8AC3E}">
        <p14:creationId xmlns:p14="http://schemas.microsoft.com/office/powerpoint/2010/main" val="3399767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447800"/>
          </a:xfrm>
        </p:spPr>
        <p:txBody>
          <a:bodyPr>
            <a:normAutofit/>
          </a:bodyPr>
          <a:lstStyle/>
          <a:p>
            <a:r>
              <a:rPr lang="en-US" dirty="0"/>
              <a:t>Possible Options for Rating</a:t>
            </a:r>
            <a:br>
              <a:rPr lang="en-US" dirty="0"/>
            </a:br>
            <a:r>
              <a:rPr lang="en-US" dirty="0"/>
              <a:t>RC Box Culverts</a:t>
            </a:r>
          </a:p>
        </p:txBody>
      </p:sp>
      <p:sp>
        <p:nvSpPr>
          <p:cNvPr id="9" name="Content Placeholder 8"/>
          <p:cNvSpPr>
            <a:spLocks noGrp="1"/>
          </p:cNvSpPr>
          <p:nvPr>
            <p:ph idx="1"/>
          </p:nvPr>
        </p:nvSpPr>
        <p:spPr>
          <a:xfrm>
            <a:off x="464820" y="1600200"/>
            <a:ext cx="8229600" cy="4756150"/>
          </a:xfrm>
        </p:spPr>
        <p:txBody>
          <a:bodyPr>
            <a:noAutofit/>
          </a:bodyPr>
          <a:lstStyle/>
          <a:p>
            <a:r>
              <a:rPr lang="en-US" dirty="0"/>
              <a:t>Full Calculated Rating</a:t>
            </a:r>
          </a:p>
          <a:p>
            <a:r>
              <a:rPr lang="en-US" dirty="0"/>
              <a:t>Assigned Rating</a:t>
            </a:r>
          </a:p>
          <a:p>
            <a:r>
              <a:rPr lang="en-US" dirty="0"/>
              <a:t>Modified Assigned Rating for Culverts</a:t>
            </a:r>
          </a:p>
          <a:p>
            <a:pPr lvl="1"/>
            <a:r>
              <a:rPr lang="en-US" dirty="0"/>
              <a:t>Simple Span, Moment calculations</a:t>
            </a:r>
          </a:p>
          <a:p>
            <a:pPr lvl="1"/>
            <a:r>
              <a:rPr lang="en-US" dirty="0"/>
              <a:t>Continuous Span: Back Calculated moment capacity using </a:t>
            </a:r>
            <a:r>
              <a:rPr lang="en-US" dirty="0" err="1"/>
              <a:t>BrR</a:t>
            </a:r>
            <a:r>
              <a:rPr lang="en-US" dirty="0"/>
              <a:t>, based on Design and Legal Trucks. Rate all other trucks using </a:t>
            </a:r>
            <a:r>
              <a:rPr lang="en-US" dirty="0" err="1"/>
              <a:t>BrR</a:t>
            </a:r>
            <a:r>
              <a:rPr lang="en-US" dirty="0"/>
              <a:t>.</a:t>
            </a:r>
          </a:p>
          <a:p>
            <a:r>
              <a:rPr lang="en-US" dirty="0"/>
              <a:t>Rate the deck slab only</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58</a:t>
            </a:fld>
            <a:endParaRPr lang="en-US" dirty="0"/>
          </a:p>
        </p:txBody>
      </p:sp>
    </p:spTree>
    <p:extLst>
      <p:ext uri="{BB962C8B-B14F-4D97-AF65-F5344CB8AC3E}">
        <p14:creationId xmlns:p14="http://schemas.microsoft.com/office/powerpoint/2010/main" val="3233048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23765"/>
            <a:ext cx="8229600" cy="727586"/>
          </a:xfrm>
        </p:spPr>
        <p:txBody>
          <a:bodyPr>
            <a:noAutofit/>
          </a:bodyPr>
          <a:lstStyle/>
          <a:p>
            <a:r>
              <a:rPr lang="en-US" dirty="0"/>
              <a:t>Modified Assigned Rating -1</a:t>
            </a:r>
          </a:p>
        </p:txBody>
      </p:sp>
      <p:sp>
        <p:nvSpPr>
          <p:cNvPr id="9" name="Content Placeholder 8"/>
          <p:cNvSpPr>
            <a:spLocks noGrp="1"/>
          </p:cNvSpPr>
          <p:nvPr>
            <p:ph idx="1"/>
          </p:nvPr>
        </p:nvSpPr>
        <p:spPr>
          <a:xfrm>
            <a:off x="304303" y="779947"/>
            <a:ext cx="8229600" cy="461708"/>
          </a:xfrm>
        </p:spPr>
        <p:txBody>
          <a:bodyPr>
            <a:noAutofit/>
          </a:bodyPr>
          <a:lstStyle/>
          <a:p>
            <a:pPr marL="0" indent="0">
              <a:buNone/>
            </a:pPr>
            <a:r>
              <a:rPr lang="en-US" dirty="0"/>
              <a:t>Relative Rating Factors CONCEPT:</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59</a:t>
            </a:fld>
            <a:endParaRPr lang="en-US" dirty="0"/>
          </a:p>
        </p:txBody>
      </p:sp>
      <p:sp>
        <p:nvSpPr>
          <p:cNvPr id="10" name="TextBox 9">
            <a:extLst>
              <a:ext uri="{FF2B5EF4-FFF2-40B4-BE49-F238E27FC236}">
                <a16:creationId xmlns:a16="http://schemas.microsoft.com/office/drawing/2014/main" id="{2510BB7B-FA18-4DF1-9521-02E2871F238A}"/>
              </a:ext>
            </a:extLst>
          </p:cNvPr>
          <p:cNvSpPr txBox="1"/>
          <p:nvPr/>
        </p:nvSpPr>
        <p:spPr>
          <a:xfrm>
            <a:off x="5105400" y="1719183"/>
            <a:ext cx="3657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Model as one simple span.</a:t>
            </a:r>
          </a:p>
          <a:p>
            <a:pPr marL="285750" indent="-285750">
              <a:buFont typeface="Arial" panose="020B0604020202020204" pitchFamily="34" charset="0"/>
              <a:buChar char="•"/>
            </a:pPr>
            <a:r>
              <a:rPr lang="en-US" dirty="0"/>
              <a:t>Load with the Design Truck</a:t>
            </a:r>
          </a:p>
          <a:p>
            <a:pPr marL="285750" indent="-285750">
              <a:buFont typeface="Arial" panose="020B0604020202020204" pitchFamily="34" charset="0"/>
              <a:buChar char="•"/>
            </a:pPr>
            <a:r>
              <a:rPr lang="en-US" dirty="0"/>
              <a:t>Obtain the Design moment </a:t>
            </a:r>
            <a:r>
              <a:rPr lang="en-US" u="sng" dirty="0"/>
              <a:t>demand</a:t>
            </a:r>
            <a:r>
              <a:rPr lang="en-US" dirty="0"/>
              <a:t> at center of span. Use this as the Live Load </a:t>
            </a:r>
            <a:r>
              <a:rPr lang="en-US" u="sng" dirty="0"/>
              <a:t>Capacity</a:t>
            </a:r>
            <a:r>
              <a:rPr lang="en-US" dirty="0"/>
              <a:t>.</a:t>
            </a:r>
          </a:p>
        </p:txBody>
      </p:sp>
      <p:sp>
        <p:nvSpPr>
          <p:cNvPr id="11" name="TextBox 10">
            <a:extLst>
              <a:ext uri="{FF2B5EF4-FFF2-40B4-BE49-F238E27FC236}">
                <a16:creationId xmlns:a16="http://schemas.microsoft.com/office/drawing/2014/main" id="{4DFB8BF3-25FE-4026-AFF5-BBC75029E978}"/>
              </a:ext>
            </a:extLst>
          </p:cNvPr>
          <p:cNvSpPr txBox="1"/>
          <p:nvPr/>
        </p:nvSpPr>
        <p:spPr>
          <a:xfrm>
            <a:off x="5105400" y="3411775"/>
            <a:ext cx="3657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Obtain </a:t>
            </a:r>
            <a:r>
              <a:rPr lang="en-US" u="sng" dirty="0"/>
              <a:t>demands</a:t>
            </a:r>
            <a:r>
              <a:rPr lang="en-US" dirty="0"/>
              <a:t> for the trucks to be rated; Legal, SHV, EV, Permit</a:t>
            </a:r>
          </a:p>
          <a:p>
            <a:pPr marL="285750" indent="-285750">
              <a:buFont typeface="Arial" panose="020B0604020202020204" pitchFamily="34" charset="0"/>
              <a:buChar char="•"/>
            </a:pPr>
            <a:r>
              <a:rPr lang="en-US" dirty="0"/>
              <a:t>Obtain relative ratings for all other trucks using the Live Load </a:t>
            </a:r>
            <a:r>
              <a:rPr lang="en-US" u="sng" dirty="0"/>
              <a:t>Capacity</a:t>
            </a:r>
            <a:r>
              <a:rPr lang="en-US" dirty="0"/>
              <a:t> derived above.</a:t>
            </a:r>
          </a:p>
        </p:txBody>
      </p:sp>
      <p:sp>
        <p:nvSpPr>
          <p:cNvPr id="12" name="TextBox 11">
            <a:extLst>
              <a:ext uri="{FF2B5EF4-FFF2-40B4-BE49-F238E27FC236}">
                <a16:creationId xmlns:a16="http://schemas.microsoft.com/office/drawing/2014/main" id="{85264DB1-F497-4D81-BAE1-C0A613667DDA}"/>
              </a:ext>
            </a:extLst>
          </p:cNvPr>
          <p:cNvSpPr txBox="1"/>
          <p:nvPr/>
        </p:nvSpPr>
        <p:spPr>
          <a:xfrm>
            <a:off x="5791200" y="4998938"/>
            <a:ext cx="3124200" cy="830997"/>
          </a:xfrm>
          <a:prstGeom prst="rect">
            <a:avLst/>
          </a:prstGeom>
          <a:noFill/>
        </p:spPr>
        <p:txBody>
          <a:bodyPr wrap="square" rtlCol="0">
            <a:spAutoFit/>
          </a:bodyPr>
          <a:lstStyle/>
          <a:p>
            <a:pPr algn="ctr"/>
            <a:r>
              <a:rPr lang="en-US" sz="2400" u="sng" dirty="0"/>
              <a:t>     Live Load Capacity    </a:t>
            </a:r>
          </a:p>
          <a:p>
            <a:pPr algn="ctr"/>
            <a:r>
              <a:rPr lang="en-US" sz="2400" dirty="0"/>
              <a:t>Demand of Rated Truck</a:t>
            </a:r>
          </a:p>
        </p:txBody>
      </p:sp>
      <p:sp>
        <p:nvSpPr>
          <p:cNvPr id="6" name="TextBox 5">
            <a:extLst>
              <a:ext uri="{FF2B5EF4-FFF2-40B4-BE49-F238E27FC236}">
                <a16:creationId xmlns:a16="http://schemas.microsoft.com/office/drawing/2014/main" id="{15205BD0-3CA9-48DD-9FF6-B7D69799E600}"/>
              </a:ext>
            </a:extLst>
          </p:cNvPr>
          <p:cNvSpPr txBox="1"/>
          <p:nvPr/>
        </p:nvSpPr>
        <p:spPr>
          <a:xfrm>
            <a:off x="5152583" y="5104367"/>
            <a:ext cx="867217" cy="461665"/>
          </a:xfrm>
          <a:prstGeom prst="rect">
            <a:avLst/>
          </a:prstGeom>
          <a:noFill/>
        </p:spPr>
        <p:txBody>
          <a:bodyPr wrap="square" rtlCol="0">
            <a:spAutoFit/>
          </a:bodyPr>
          <a:lstStyle/>
          <a:p>
            <a:r>
              <a:rPr lang="en-US" sz="2400" dirty="0"/>
              <a:t>RF =</a:t>
            </a:r>
          </a:p>
        </p:txBody>
      </p:sp>
      <p:sp>
        <p:nvSpPr>
          <p:cNvPr id="7" name="TextBox 6">
            <a:extLst>
              <a:ext uri="{FF2B5EF4-FFF2-40B4-BE49-F238E27FC236}">
                <a16:creationId xmlns:a16="http://schemas.microsoft.com/office/drawing/2014/main" id="{8BD45BC4-9560-4A27-B1E8-5B8F762AD8CE}"/>
              </a:ext>
            </a:extLst>
          </p:cNvPr>
          <p:cNvSpPr txBox="1"/>
          <p:nvPr/>
        </p:nvSpPr>
        <p:spPr>
          <a:xfrm>
            <a:off x="304303" y="5933995"/>
            <a:ext cx="8816837" cy="369332"/>
          </a:xfrm>
          <a:prstGeom prst="rect">
            <a:avLst/>
          </a:prstGeom>
          <a:noFill/>
        </p:spPr>
        <p:txBody>
          <a:bodyPr wrap="none" rtlCol="0">
            <a:spAutoFit/>
          </a:bodyPr>
          <a:lstStyle/>
          <a:p>
            <a:r>
              <a:rPr lang="en-US" dirty="0"/>
              <a:t>Dead and earth loads are assumed unchanged, and therefore drop out of the RF calculation.</a:t>
            </a:r>
          </a:p>
        </p:txBody>
      </p:sp>
      <p:sp>
        <p:nvSpPr>
          <p:cNvPr id="2" name="TextBox 1">
            <a:extLst>
              <a:ext uri="{FF2B5EF4-FFF2-40B4-BE49-F238E27FC236}">
                <a16:creationId xmlns:a16="http://schemas.microsoft.com/office/drawing/2014/main" id="{A344AD1C-0A27-432F-9F8B-B7E75C9116FB}"/>
              </a:ext>
            </a:extLst>
          </p:cNvPr>
          <p:cNvSpPr txBox="1"/>
          <p:nvPr/>
        </p:nvSpPr>
        <p:spPr>
          <a:xfrm>
            <a:off x="304303" y="1135660"/>
            <a:ext cx="4948214" cy="584775"/>
          </a:xfrm>
          <a:prstGeom prst="rect">
            <a:avLst/>
          </a:prstGeom>
          <a:noFill/>
        </p:spPr>
        <p:txBody>
          <a:bodyPr wrap="none" rtlCol="0">
            <a:spAutoFit/>
          </a:bodyPr>
          <a:lstStyle/>
          <a:p>
            <a:r>
              <a:rPr lang="en-US" sz="3200" dirty="0"/>
              <a:t>Using Simple Span Moments</a:t>
            </a:r>
          </a:p>
        </p:txBody>
      </p:sp>
      <p:pic>
        <p:nvPicPr>
          <p:cNvPr id="14" name="Picture 13">
            <a:extLst>
              <a:ext uri="{FF2B5EF4-FFF2-40B4-BE49-F238E27FC236}">
                <a16:creationId xmlns:a16="http://schemas.microsoft.com/office/drawing/2014/main" id="{86C4BCC8-849E-4D32-99A3-8533BD973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15" t="25555" r="39044" b="36667"/>
          <a:stretch/>
        </p:blipFill>
        <p:spPr>
          <a:xfrm>
            <a:off x="709143" y="1736680"/>
            <a:ext cx="3991418" cy="4036626"/>
          </a:xfrm>
          <a:prstGeom prst="rect">
            <a:avLst/>
          </a:prstGeom>
        </p:spPr>
      </p:pic>
    </p:spTree>
    <p:extLst>
      <p:ext uri="{BB962C8B-B14F-4D97-AF65-F5344CB8AC3E}">
        <p14:creationId xmlns:p14="http://schemas.microsoft.com/office/powerpoint/2010/main" val="2879848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Typical RC Box Culvert Bridge - 3</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6</a:t>
            </a:fld>
            <a:endParaRPr lang="en-US" dirty="0"/>
          </a:p>
        </p:txBody>
      </p:sp>
      <p:sp>
        <p:nvSpPr>
          <p:cNvPr id="2" name="TextBox 1">
            <a:extLst>
              <a:ext uri="{FF2B5EF4-FFF2-40B4-BE49-F238E27FC236}">
                <a16:creationId xmlns:a16="http://schemas.microsoft.com/office/drawing/2014/main" id="{BE41004E-B0FF-4BC4-9447-043F06111811}"/>
              </a:ext>
            </a:extLst>
          </p:cNvPr>
          <p:cNvSpPr txBox="1"/>
          <p:nvPr/>
        </p:nvSpPr>
        <p:spPr>
          <a:xfrm>
            <a:off x="2712997" y="5391550"/>
            <a:ext cx="3718006" cy="646331"/>
          </a:xfrm>
          <a:prstGeom prst="rect">
            <a:avLst/>
          </a:prstGeom>
          <a:noFill/>
        </p:spPr>
        <p:txBody>
          <a:bodyPr wrap="none" rtlCol="0">
            <a:spAutoFit/>
          </a:bodyPr>
          <a:lstStyle/>
          <a:p>
            <a:pPr algn="ctr"/>
            <a:r>
              <a:rPr lang="en-US" dirty="0"/>
              <a:t>Find a photo of a culvert running full. </a:t>
            </a:r>
          </a:p>
          <a:p>
            <a:pPr algn="ctr"/>
            <a:endParaRPr lang="en-US" dirty="0"/>
          </a:p>
        </p:txBody>
      </p:sp>
      <p:pic>
        <p:nvPicPr>
          <p:cNvPr id="6" name="Picture 5">
            <a:extLst>
              <a:ext uri="{FF2B5EF4-FFF2-40B4-BE49-F238E27FC236}">
                <a16:creationId xmlns:a16="http://schemas.microsoft.com/office/drawing/2014/main" id="{73299623-47A0-4B6A-8162-45BC2555673A}"/>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7778" r="7071" b="8889"/>
          <a:stretch/>
        </p:blipFill>
        <p:spPr>
          <a:xfrm>
            <a:off x="1295400" y="1371600"/>
            <a:ext cx="6382872" cy="4798444"/>
          </a:xfrm>
          <a:prstGeom prst="rect">
            <a:avLst/>
          </a:prstGeom>
        </p:spPr>
      </p:pic>
    </p:spTree>
    <p:extLst>
      <p:ext uri="{BB962C8B-B14F-4D97-AF65-F5344CB8AC3E}">
        <p14:creationId xmlns:p14="http://schemas.microsoft.com/office/powerpoint/2010/main" val="1676493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3400" y="177658"/>
            <a:ext cx="8229600" cy="773033"/>
          </a:xfrm>
        </p:spPr>
        <p:txBody>
          <a:bodyPr>
            <a:normAutofit/>
          </a:bodyPr>
          <a:lstStyle/>
          <a:p>
            <a:r>
              <a:rPr lang="en-US" dirty="0"/>
              <a:t>Modified Assigned Rating - 2</a:t>
            </a:r>
          </a:p>
        </p:txBody>
      </p:sp>
      <p:sp>
        <p:nvSpPr>
          <p:cNvPr id="9" name="Content Placeholder 8"/>
          <p:cNvSpPr>
            <a:spLocks noGrp="1"/>
          </p:cNvSpPr>
          <p:nvPr>
            <p:ph idx="1"/>
          </p:nvPr>
        </p:nvSpPr>
        <p:spPr>
          <a:xfrm>
            <a:off x="304800" y="904288"/>
            <a:ext cx="8229600" cy="554894"/>
          </a:xfrm>
        </p:spPr>
        <p:txBody>
          <a:bodyPr>
            <a:noAutofit/>
          </a:bodyPr>
          <a:lstStyle/>
          <a:p>
            <a:r>
              <a:rPr lang="en-US" dirty="0"/>
              <a:t>Alternative 1: Use </a:t>
            </a:r>
            <a:r>
              <a:rPr lang="en-US" dirty="0" err="1"/>
              <a:t>BrR</a:t>
            </a:r>
            <a:r>
              <a:rPr lang="en-US" dirty="0"/>
              <a:t> and a </a:t>
            </a:r>
            <a:r>
              <a:rPr lang="en-US" u="sng" dirty="0"/>
              <a:t>full frame </a:t>
            </a:r>
            <a:r>
              <a:rPr lang="en-US" dirty="0"/>
              <a:t>model</a:t>
            </a:r>
          </a:p>
        </p:txBody>
      </p:sp>
      <p:sp>
        <p:nvSpPr>
          <p:cNvPr id="4" name="Footer Placeholder 3"/>
          <p:cNvSpPr>
            <a:spLocks noGrp="1"/>
          </p:cNvSpPr>
          <p:nvPr>
            <p:ph type="ftr" sz="quarter" idx="11"/>
          </p:nvPr>
        </p:nvSpPr>
        <p:spPr/>
        <p:txBody>
          <a:bodyPr/>
          <a:lstStyle/>
          <a:p>
            <a:r>
              <a:rPr lang="en-US" dirty="0"/>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60</a:t>
            </a:fld>
            <a:endParaRPr lang="en-US" dirty="0"/>
          </a:p>
        </p:txBody>
      </p:sp>
      <p:sp>
        <p:nvSpPr>
          <p:cNvPr id="6" name="Content Placeholder 8">
            <a:extLst>
              <a:ext uri="{FF2B5EF4-FFF2-40B4-BE49-F238E27FC236}">
                <a16:creationId xmlns:a16="http://schemas.microsoft.com/office/drawing/2014/main" id="{A3EC0944-5132-48E7-AB16-1DFF0EE65F79}"/>
              </a:ext>
            </a:extLst>
          </p:cNvPr>
          <p:cNvSpPr txBox="1">
            <a:spLocks/>
          </p:cNvSpPr>
          <p:nvPr/>
        </p:nvSpPr>
        <p:spPr>
          <a:xfrm>
            <a:off x="350520" y="5361353"/>
            <a:ext cx="822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Alternative 2: Use </a:t>
            </a:r>
            <a:r>
              <a:rPr lang="en-US" dirty="0" err="1"/>
              <a:t>BrR</a:t>
            </a:r>
            <a:r>
              <a:rPr lang="en-US" dirty="0"/>
              <a:t> with a </a:t>
            </a:r>
            <a:r>
              <a:rPr lang="en-US" u="sng" dirty="0"/>
              <a:t>deck only </a:t>
            </a:r>
            <a:r>
              <a:rPr lang="en-US" dirty="0"/>
              <a:t>model</a:t>
            </a:r>
          </a:p>
        </p:txBody>
      </p:sp>
      <p:sp>
        <p:nvSpPr>
          <p:cNvPr id="7" name="TextBox 6">
            <a:extLst>
              <a:ext uri="{FF2B5EF4-FFF2-40B4-BE49-F238E27FC236}">
                <a16:creationId xmlns:a16="http://schemas.microsoft.com/office/drawing/2014/main" id="{A906D03B-0331-4481-8F5C-B92C25CC4EA3}"/>
              </a:ext>
            </a:extLst>
          </p:cNvPr>
          <p:cNvSpPr txBox="1"/>
          <p:nvPr/>
        </p:nvSpPr>
        <p:spPr>
          <a:xfrm>
            <a:off x="4572000" y="1559636"/>
            <a:ext cx="44196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Model the span, height, and design fill. Set reasonable wall &amp; slab thicknesses.</a:t>
            </a:r>
          </a:p>
          <a:p>
            <a:pPr marL="285750" indent="-285750">
              <a:buFont typeface="Arial" panose="020B0604020202020204" pitchFamily="34" charset="0"/>
              <a:buChar char="•"/>
            </a:pPr>
            <a:r>
              <a:rPr lang="en-US" dirty="0"/>
              <a:t>Load with the Design Truck</a:t>
            </a:r>
          </a:p>
          <a:p>
            <a:pPr marL="285750" indent="-285750">
              <a:buFont typeface="Arial" panose="020B0604020202020204" pitchFamily="34" charset="0"/>
              <a:buChar char="•"/>
            </a:pPr>
            <a:r>
              <a:rPr lang="en-US" dirty="0"/>
              <a:t>Obtain demands in key elements at critical locations, using </a:t>
            </a:r>
            <a:r>
              <a:rPr lang="en-US" dirty="0" err="1"/>
              <a:t>BrR</a:t>
            </a:r>
            <a:r>
              <a:rPr lang="en-US" dirty="0"/>
              <a:t>.</a:t>
            </a:r>
          </a:p>
          <a:p>
            <a:pPr marL="285750" indent="-285750">
              <a:buFont typeface="Arial" panose="020B0604020202020204" pitchFamily="34" charset="0"/>
              <a:buChar char="•"/>
            </a:pPr>
            <a:r>
              <a:rPr lang="en-US" dirty="0"/>
              <a:t>Total Capacity is equal to the sum of all factored loads.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Set the Capacities of key elements at critical locations in </a:t>
            </a:r>
            <a:r>
              <a:rPr lang="en-US" dirty="0" err="1"/>
              <a:t>BrR</a:t>
            </a:r>
            <a:r>
              <a:rPr lang="en-US" dirty="0"/>
              <a:t> using points of interest (POI). [This feature would need to be added to </a:t>
            </a:r>
            <a:r>
              <a:rPr lang="en-US" dirty="0" err="1"/>
              <a:t>BrR</a:t>
            </a:r>
            <a:r>
              <a:rPr lang="en-US" dirty="0"/>
              <a:t> for culverts.]</a:t>
            </a:r>
          </a:p>
          <a:p>
            <a:pPr marL="285750" indent="-285750">
              <a:buFont typeface="Arial" panose="020B0604020202020204" pitchFamily="34" charset="0"/>
              <a:buChar char="•"/>
            </a:pPr>
            <a:r>
              <a:rPr lang="en-US" dirty="0"/>
              <a:t>Rate using </a:t>
            </a:r>
            <a:r>
              <a:rPr lang="en-US" dirty="0" err="1"/>
              <a:t>BrR</a:t>
            </a:r>
            <a:r>
              <a:rPr lang="en-US" dirty="0"/>
              <a:t>.</a:t>
            </a:r>
          </a:p>
        </p:txBody>
      </p:sp>
      <p:sp>
        <p:nvSpPr>
          <p:cNvPr id="10" name="Content Placeholder 8">
            <a:extLst>
              <a:ext uri="{FF2B5EF4-FFF2-40B4-BE49-F238E27FC236}">
                <a16:creationId xmlns:a16="http://schemas.microsoft.com/office/drawing/2014/main" id="{2CF88E7C-6BCA-42A3-8F08-8434BF327034}"/>
              </a:ext>
            </a:extLst>
          </p:cNvPr>
          <p:cNvSpPr txBox="1">
            <a:spLocks/>
          </p:cNvSpPr>
          <p:nvPr/>
        </p:nvSpPr>
        <p:spPr>
          <a:xfrm>
            <a:off x="304800" y="5869844"/>
            <a:ext cx="84582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Alternative 3: Use </a:t>
            </a:r>
            <a:r>
              <a:rPr lang="en-US" dirty="0" err="1"/>
              <a:t>BrR</a:t>
            </a:r>
            <a:r>
              <a:rPr lang="en-US" dirty="0"/>
              <a:t> with a </a:t>
            </a:r>
            <a:r>
              <a:rPr lang="en-US" u="sng" dirty="0"/>
              <a:t>single cell </a:t>
            </a:r>
            <a:r>
              <a:rPr lang="en-US" dirty="0"/>
              <a:t>model</a:t>
            </a:r>
          </a:p>
        </p:txBody>
      </p:sp>
      <p:pic>
        <p:nvPicPr>
          <p:cNvPr id="11" name="Picture 10">
            <a:extLst>
              <a:ext uri="{FF2B5EF4-FFF2-40B4-BE49-F238E27FC236}">
                <a16:creationId xmlns:a16="http://schemas.microsoft.com/office/drawing/2014/main" id="{FB59070F-0D82-4BB1-8E37-375160FD74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76" t="25555" r="39935" b="32222"/>
          <a:stretch/>
        </p:blipFill>
        <p:spPr>
          <a:xfrm>
            <a:off x="792480" y="1454609"/>
            <a:ext cx="3596640" cy="4019774"/>
          </a:xfrm>
          <a:prstGeom prst="rect">
            <a:avLst/>
          </a:prstGeom>
        </p:spPr>
      </p:pic>
    </p:spTree>
    <p:extLst>
      <p:ext uri="{BB962C8B-B14F-4D97-AF65-F5344CB8AC3E}">
        <p14:creationId xmlns:p14="http://schemas.microsoft.com/office/powerpoint/2010/main" val="3167987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447800"/>
          </a:xfrm>
        </p:spPr>
        <p:txBody>
          <a:bodyPr>
            <a:normAutofit/>
          </a:bodyPr>
          <a:lstStyle/>
          <a:p>
            <a:r>
              <a:rPr lang="en-US" dirty="0"/>
              <a:t>What We Need</a:t>
            </a:r>
            <a:br>
              <a:rPr lang="en-US" dirty="0"/>
            </a:br>
            <a:r>
              <a:rPr lang="en-US" dirty="0"/>
              <a:t>from AASHTO</a:t>
            </a:r>
          </a:p>
        </p:txBody>
      </p:sp>
      <p:sp>
        <p:nvSpPr>
          <p:cNvPr id="9" name="Content Placeholder 8"/>
          <p:cNvSpPr>
            <a:spLocks noGrp="1"/>
          </p:cNvSpPr>
          <p:nvPr>
            <p:ph idx="1"/>
          </p:nvPr>
        </p:nvSpPr>
        <p:spPr>
          <a:xfrm>
            <a:off x="464820" y="1752600"/>
            <a:ext cx="8229600" cy="4267200"/>
          </a:xfrm>
        </p:spPr>
        <p:txBody>
          <a:bodyPr>
            <a:noAutofit/>
          </a:bodyPr>
          <a:lstStyle/>
          <a:p>
            <a:r>
              <a:rPr lang="en-US" dirty="0"/>
              <a:t>Revisions to the MBE that will result in realistic ratings</a:t>
            </a:r>
          </a:p>
          <a:p>
            <a:r>
              <a:rPr lang="en-US" dirty="0"/>
              <a:t>Standard rating parameters for a Calculated Analysis: Soil Load, Concrete Shear Capacity</a:t>
            </a:r>
          </a:p>
          <a:p>
            <a:r>
              <a:rPr lang="en-US" dirty="0"/>
              <a:t>An approved Modified Assigned Rating method</a:t>
            </a:r>
          </a:p>
          <a:p>
            <a:r>
              <a:rPr lang="en-US" dirty="0"/>
              <a:t>Investigate use of the C/D ratio in conjunction with, or instead of, the RF beyond certain DL/LL ratio limits.</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61</a:t>
            </a:fld>
            <a:endParaRPr lang="en-US" dirty="0"/>
          </a:p>
        </p:txBody>
      </p:sp>
    </p:spTree>
    <p:extLst>
      <p:ext uri="{BB962C8B-B14F-4D97-AF65-F5344CB8AC3E}">
        <p14:creationId xmlns:p14="http://schemas.microsoft.com/office/powerpoint/2010/main" val="928245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1447800"/>
          </a:xfrm>
        </p:spPr>
        <p:txBody>
          <a:bodyPr>
            <a:normAutofit/>
          </a:bodyPr>
          <a:lstStyle/>
          <a:p>
            <a:r>
              <a:rPr lang="en-US" dirty="0"/>
              <a:t>What We Need</a:t>
            </a:r>
            <a:br>
              <a:rPr lang="en-US" dirty="0"/>
            </a:br>
            <a:r>
              <a:rPr lang="en-US" dirty="0"/>
              <a:t>from </a:t>
            </a:r>
            <a:r>
              <a:rPr lang="en-US" dirty="0" err="1"/>
              <a:t>AASHTOWare</a:t>
            </a:r>
            <a:endParaRPr lang="en-US" dirty="0"/>
          </a:p>
        </p:txBody>
      </p:sp>
      <p:sp>
        <p:nvSpPr>
          <p:cNvPr id="9" name="Content Placeholder 8"/>
          <p:cNvSpPr>
            <a:spLocks noGrp="1"/>
          </p:cNvSpPr>
          <p:nvPr>
            <p:ph idx="1"/>
          </p:nvPr>
        </p:nvSpPr>
        <p:spPr>
          <a:xfrm>
            <a:off x="464820" y="1600200"/>
            <a:ext cx="8229600" cy="4756150"/>
          </a:xfrm>
        </p:spPr>
        <p:txBody>
          <a:bodyPr>
            <a:noAutofit/>
          </a:bodyPr>
          <a:lstStyle/>
          <a:p>
            <a:r>
              <a:rPr lang="en-US" dirty="0"/>
              <a:t>Tailor </a:t>
            </a:r>
            <a:r>
              <a:rPr lang="en-US" dirty="0" err="1"/>
              <a:t>BrR</a:t>
            </a:r>
            <a:r>
              <a:rPr lang="en-US" dirty="0"/>
              <a:t> to accommodate either rating method:</a:t>
            </a:r>
          </a:p>
          <a:p>
            <a:pPr marL="0" indent="0">
              <a:buNone/>
            </a:pPr>
            <a:r>
              <a:rPr lang="en-US" dirty="0"/>
              <a:t>	- Full calculated analysis (It now does this)</a:t>
            </a:r>
          </a:p>
          <a:p>
            <a:pPr marL="0" indent="0">
              <a:buNone/>
            </a:pPr>
            <a:r>
              <a:rPr lang="en-US" dirty="0"/>
              <a:t>	- Modified assigned rating procedure </a:t>
            </a:r>
          </a:p>
          <a:p>
            <a:pPr marL="0" indent="0">
              <a:buNone/>
            </a:pPr>
            <a:endParaRPr lang="en-US" dirty="0"/>
          </a:p>
          <a:p>
            <a:r>
              <a:rPr lang="en-US" dirty="0"/>
              <a:t>Create a </a:t>
            </a:r>
            <a:r>
              <a:rPr lang="en-US" dirty="0" err="1"/>
              <a:t>BrR</a:t>
            </a:r>
            <a:r>
              <a:rPr lang="en-US" dirty="0"/>
              <a:t> report that provides the rating information for each of the culvert components separately</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62</a:t>
            </a:fld>
            <a:endParaRPr lang="en-US" dirty="0"/>
          </a:p>
        </p:txBody>
      </p:sp>
    </p:spTree>
    <p:extLst>
      <p:ext uri="{BB962C8B-B14F-4D97-AF65-F5344CB8AC3E}">
        <p14:creationId xmlns:p14="http://schemas.microsoft.com/office/powerpoint/2010/main" val="2684605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838200"/>
          </a:xfrm>
        </p:spPr>
        <p:txBody>
          <a:bodyPr>
            <a:normAutofit/>
          </a:bodyPr>
          <a:lstStyle/>
          <a:p>
            <a:r>
              <a:rPr lang="en-US" sz="4000" dirty="0"/>
              <a:t>Useful </a:t>
            </a:r>
            <a:r>
              <a:rPr lang="en-US" sz="4000" dirty="0" err="1"/>
              <a:t>AASHTOWare</a:t>
            </a:r>
            <a:r>
              <a:rPr lang="en-US" sz="4000" dirty="0"/>
              <a:t> Improvements</a:t>
            </a:r>
          </a:p>
        </p:txBody>
      </p:sp>
      <p:sp>
        <p:nvSpPr>
          <p:cNvPr id="9" name="Content Placeholder 8"/>
          <p:cNvSpPr>
            <a:spLocks noGrp="1"/>
          </p:cNvSpPr>
          <p:nvPr>
            <p:ph idx="1"/>
          </p:nvPr>
        </p:nvSpPr>
        <p:spPr>
          <a:xfrm>
            <a:off x="457200" y="1029018"/>
            <a:ext cx="8229600" cy="5426075"/>
          </a:xfrm>
        </p:spPr>
        <p:txBody>
          <a:bodyPr>
            <a:noAutofit/>
          </a:bodyPr>
          <a:lstStyle/>
          <a:p>
            <a:r>
              <a:rPr lang="en-US" sz="2400" dirty="0"/>
              <a:t>Allow interior and exterior wall end fixity conditions to be set independently.</a:t>
            </a:r>
          </a:p>
          <a:p>
            <a:r>
              <a:rPr lang="en-US" sz="2400" dirty="0"/>
              <a:t>Define interior and exterior haunches separately.</a:t>
            </a:r>
          </a:p>
          <a:p>
            <a:r>
              <a:rPr lang="en-US" sz="2400" dirty="0"/>
              <a:t>Allow for a user defined spread/depth ratio of Live Load through the cover soil.</a:t>
            </a:r>
          </a:p>
          <a:p>
            <a:r>
              <a:rPr lang="en-US" sz="2400" dirty="0"/>
              <a:t>Provide an option for a user defined shear Beta (</a:t>
            </a:r>
            <a:r>
              <a:rPr lang="el-GR" sz="2400" dirty="0"/>
              <a:t>β</a:t>
            </a:r>
            <a:r>
              <a:rPr lang="en-US" sz="2400" dirty="0"/>
              <a:t>) value.</a:t>
            </a:r>
          </a:p>
          <a:p>
            <a:r>
              <a:rPr lang="en-US" sz="2400" dirty="0"/>
              <a:t>Provide the option for </a:t>
            </a:r>
            <a:r>
              <a:rPr lang="en-US" sz="2400" dirty="0" err="1"/>
              <a:t>BrR</a:t>
            </a:r>
            <a:r>
              <a:rPr lang="en-US" sz="2400" dirty="0"/>
              <a:t> to analyze and rate the culvert components separately.</a:t>
            </a:r>
          </a:p>
          <a:p>
            <a:r>
              <a:rPr lang="en-US" sz="2400" dirty="0"/>
              <a:t>Ignore rating results at designated points of interest (POI).</a:t>
            </a:r>
          </a:p>
          <a:p>
            <a:r>
              <a:rPr lang="en-US" sz="2400" dirty="0"/>
              <a:t>Provide a report of total factored Demand at designated POI.</a:t>
            </a:r>
          </a:p>
          <a:p>
            <a:r>
              <a:rPr lang="en-US" sz="2400" dirty="0"/>
              <a:t>Provide the ability to SET the Capacity at designated POI.</a:t>
            </a:r>
          </a:p>
          <a:p>
            <a:r>
              <a:rPr lang="en-US" sz="2400" dirty="0"/>
              <a:t>Report the C/D value when the DL/LL ratio reaches a certain limit (determined by AASHTO).</a:t>
            </a:r>
          </a:p>
          <a:p>
            <a:endParaRPr lang="en-US" dirty="0"/>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63</a:t>
            </a:fld>
            <a:endParaRPr lang="en-US" dirty="0"/>
          </a:p>
        </p:txBody>
      </p:sp>
    </p:spTree>
    <p:extLst>
      <p:ext uri="{BB962C8B-B14F-4D97-AF65-F5344CB8AC3E}">
        <p14:creationId xmlns:p14="http://schemas.microsoft.com/office/powerpoint/2010/main" val="3115725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5780" y="228600"/>
            <a:ext cx="8229600" cy="838200"/>
          </a:xfrm>
        </p:spPr>
        <p:txBody>
          <a:bodyPr>
            <a:normAutofit/>
          </a:bodyPr>
          <a:lstStyle/>
          <a:p>
            <a:r>
              <a:rPr lang="en-US" dirty="0" err="1"/>
              <a:t>AASHTOWare</a:t>
            </a:r>
            <a:r>
              <a:rPr lang="en-US" dirty="0"/>
              <a:t> - </a:t>
            </a:r>
            <a:r>
              <a:rPr lang="en-US" dirty="0" err="1"/>
              <a:t>BrR</a:t>
            </a:r>
            <a:endParaRPr lang="en-US" dirty="0"/>
          </a:p>
        </p:txBody>
      </p:sp>
      <p:sp>
        <p:nvSpPr>
          <p:cNvPr id="9" name="Content Placeholder 8"/>
          <p:cNvSpPr>
            <a:spLocks noGrp="1"/>
          </p:cNvSpPr>
          <p:nvPr>
            <p:ph idx="1"/>
          </p:nvPr>
        </p:nvSpPr>
        <p:spPr>
          <a:xfrm>
            <a:off x="457200" y="1600200"/>
            <a:ext cx="8229600" cy="4756150"/>
          </a:xfrm>
        </p:spPr>
        <p:txBody>
          <a:bodyPr>
            <a:noAutofit/>
          </a:bodyPr>
          <a:lstStyle/>
          <a:p>
            <a:pPr marL="0" indent="0">
              <a:buNone/>
            </a:pPr>
            <a:r>
              <a:rPr lang="en-US" sz="3600" b="1" dirty="0" err="1"/>
              <a:t>BrR</a:t>
            </a:r>
            <a:r>
              <a:rPr lang="en-US" sz="3600" b="1" dirty="0"/>
              <a:t> is good software for rating culverts. </a:t>
            </a:r>
          </a:p>
          <a:p>
            <a:r>
              <a:rPr lang="en-US" dirty="0"/>
              <a:t>It is simple to use.</a:t>
            </a:r>
          </a:p>
          <a:p>
            <a:r>
              <a:rPr lang="en-US" dirty="0"/>
              <a:t>Modeling is intuitive and the data input format is similar to that for bridges.</a:t>
            </a:r>
          </a:p>
          <a:p>
            <a:r>
              <a:rPr lang="en-US" dirty="0"/>
              <a:t>It can be adapted as needed when the rating issues are resolved.</a:t>
            </a:r>
          </a:p>
          <a:p>
            <a:r>
              <a:rPr lang="en-US" dirty="0"/>
              <a:t>Let’s put our heads together and make it work.</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dirty="0"/>
              <a:t>Let’s put our heads together and make it work.</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64</a:t>
            </a:fld>
            <a:endParaRPr lang="en-US" dirty="0"/>
          </a:p>
        </p:txBody>
      </p:sp>
    </p:spTree>
    <p:extLst>
      <p:ext uri="{BB962C8B-B14F-4D97-AF65-F5344CB8AC3E}">
        <p14:creationId xmlns:p14="http://schemas.microsoft.com/office/powerpoint/2010/main" val="26333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Typical RC Box Culvert Bridge - 4</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7</a:t>
            </a:fld>
            <a:endParaRPr lang="en-US" dirty="0"/>
          </a:p>
        </p:txBody>
      </p:sp>
      <p:sp>
        <p:nvSpPr>
          <p:cNvPr id="2" name="TextBox 1">
            <a:extLst>
              <a:ext uri="{FF2B5EF4-FFF2-40B4-BE49-F238E27FC236}">
                <a16:creationId xmlns:a16="http://schemas.microsoft.com/office/drawing/2014/main" id="{BE41004E-B0FF-4BC4-9447-043F06111811}"/>
              </a:ext>
            </a:extLst>
          </p:cNvPr>
          <p:cNvSpPr txBox="1"/>
          <p:nvPr/>
        </p:nvSpPr>
        <p:spPr>
          <a:xfrm>
            <a:off x="2961110" y="4953000"/>
            <a:ext cx="3221779" cy="646331"/>
          </a:xfrm>
          <a:prstGeom prst="rect">
            <a:avLst/>
          </a:prstGeom>
          <a:noFill/>
        </p:spPr>
        <p:txBody>
          <a:bodyPr wrap="none" rtlCol="0">
            <a:spAutoFit/>
          </a:bodyPr>
          <a:lstStyle/>
          <a:p>
            <a:pPr algn="ctr"/>
            <a:endParaRPr lang="en-US" dirty="0"/>
          </a:p>
          <a:p>
            <a:pPr algn="ctr"/>
            <a:r>
              <a:rPr lang="en-US" dirty="0"/>
              <a:t>Find Photo of a silted up culvert.</a:t>
            </a:r>
          </a:p>
        </p:txBody>
      </p:sp>
      <p:pic>
        <p:nvPicPr>
          <p:cNvPr id="6" name="Picture 5">
            <a:extLst>
              <a:ext uri="{FF2B5EF4-FFF2-40B4-BE49-F238E27FC236}">
                <a16:creationId xmlns:a16="http://schemas.microsoft.com/office/drawing/2014/main" id="{DD5B35F5-1409-4569-841A-5ED9E54884D6}"/>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8889" r="7071" b="8889"/>
          <a:stretch/>
        </p:blipFill>
        <p:spPr>
          <a:xfrm>
            <a:off x="1143000" y="1169720"/>
            <a:ext cx="6992470" cy="5186630"/>
          </a:xfrm>
          <a:prstGeom prst="rect">
            <a:avLst/>
          </a:prstGeom>
        </p:spPr>
      </p:pic>
    </p:spTree>
    <p:extLst>
      <p:ext uri="{BB962C8B-B14F-4D97-AF65-F5344CB8AC3E}">
        <p14:creationId xmlns:p14="http://schemas.microsoft.com/office/powerpoint/2010/main" val="256125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Typical RC Box Culvert Bridge - 5</a:t>
            </a:r>
          </a:p>
        </p:txBody>
      </p:sp>
      <p:sp>
        <p:nvSpPr>
          <p:cNvPr id="4" name="Footer Placeholder 3"/>
          <p:cNvSpPr>
            <a:spLocks noGrp="1"/>
          </p:cNvSpPr>
          <p:nvPr>
            <p:ph type="ftr" sz="quarter" idx="11"/>
          </p:nvPr>
        </p:nvSpPr>
        <p:spPr/>
        <p:txBody>
          <a:bodyPr/>
          <a:lstStyle/>
          <a:p>
            <a:r>
              <a:rPr lang="en-US"/>
              <a:t>Load Rating of RC Box Culverts</a:t>
            </a:r>
          </a:p>
        </p:txBody>
      </p:sp>
      <p:sp>
        <p:nvSpPr>
          <p:cNvPr id="3" name="Slide Number Placeholder 2"/>
          <p:cNvSpPr>
            <a:spLocks noGrp="1"/>
          </p:cNvSpPr>
          <p:nvPr>
            <p:ph type="sldNum" sz="quarter" idx="12"/>
          </p:nvPr>
        </p:nvSpPr>
        <p:spPr/>
        <p:txBody>
          <a:bodyPr/>
          <a:lstStyle/>
          <a:p>
            <a:fld id="{A26DE82F-512C-457E-BCF5-079DA6A6B38E}" type="slidenum">
              <a:rPr lang="en-US" smtClean="0"/>
              <a:pPr/>
              <a:t>8</a:t>
            </a:fld>
            <a:endParaRPr lang="en-US" dirty="0"/>
          </a:p>
        </p:txBody>
      </p:sp>
      <p:sp>
        <p:nvSpPr>
          <p:cNvPr id="2" name="TextBox 1">
            <a:extLst>
              <a:ext uri="{FF2B5EF4-FFF2-40B4-BE49-F238E27FC236}">
                <a16:creationId xmlns:a16="http://schemas.microsoft.com/office/drawing/2014/main" id="{BE41004E-B0FF-4BC4-9447-043F06111811}"/>
              </a:ext>
            </a:extLst>
          </p:cNvPr>
          <p:cNvSpPr txBox="1"/>
          <p:nvPr/>
        </p:nvSpPr>
        <p:spPr>
          <a:xfrm>
            <a:off x="3013561" y="4953000"/>
            <a:ext cx="3116879" cy="646331"/>
          </a:xfrm>
          <a:prstGeom prst="rect">
            <a:avLst/>
          </a:prstGeom>
          <a:noFill/>
        </p:spPr>
        <p:txBody>
          <a:bodyPr wrap="none" rtlCol="0">
            <a:spAutoFit/>
          </a:bodyPr>
          <a:lstStyle/>
          <a:p>
            <a:pPr algn="ctr"/>
            <a:endParaRPr lang="en-US" dirty="0"/>
          </a:p>
          <a:p>
            <a:pPr algn="ctr"/>
            <a:r>
              <a:rPr lang="en-US" dirty="0"/>
              <a:t>Find Photo of a culvert with fill.</a:t>
            </a:r>
          </a:p>
        </p:txBody>
      </p:sp>
      <p:pic>
        <p:nvPicPr>
          <p:cNvPr id="7" name="Picture 6">
            <a:extLst>
              <a:ext uri="{FF2B5EF4-FFF2-40B4-BE49-F238E27FC236}">
                <a16:creationId xmlns:a16="http://schemas.microsoft.com/office/drawing/2014/main" id="{F29C5278-E29F-4282-A43E-6FCAA966F8A7}"/>
              </a:ext>
            </a:extLst>
          </p:cNvPr>
          <p:cNvPicPr>
            <a:picLocks noChangeAspect="1"/>
          </p:cNvPicPr>
          <p:nvPr/>
        </p:nvPicPr>
        <p:blipFill rotWithShape="1">
          <a:blip r:embed="rId3">
            <a:extLst>
              <a:ext uri="{28A0092B-C50C-407E-A947-70E740481C1C}">
                <a14:useLocalDpi xmlns:a14="http://schemas.microsoft.com/office/drawing/2010/main" val="0"/>
              </a:ext>
            </a:extLst>
          </a:blip>
          <a:srcRect l="7273" t="8889" r="7929" b="8889"/>
          <a:stretch/>
        </p:blipFill>
        <p:spPr>
          <a:xfrm>
            <a:off x="1177966" y="1258669"/>
            <a:ext cx="6729798" cy="5042338"/>
          </a:xfrm>
          <a:prstGeom prst="rect">
            <a:avLst/>
          </a:prstGeom>
        </p:spPr>
      </p:pic>
    </p:spTree>
    <p:extLst>
      <p:ext uri="{BB962C8B-B14F-4D97-AF65-F5344CB8AC3E}">
        <p14:creationId xmlns:p14="http://schemas.microsoft.com/office/powerpoint/2010/main" val="410048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386599-1EEA-4CBB-B94E-9569EF5AD9DA}"/>
              </a:ext>
            </a:extLst>
          </p:cNvPr>
          <p:cNvSpPr>
            <a:spLocks noGrp="1"/>
          </p:cNvSpPr>
          <p:nvPr>
            <p:ph type="ftr" sz="quarter" idx="11"/>
          </p:nvPr>
        </p:nvSpPr>
        <p:spPr/>
        <p:txBody>
          <a:bodyPr/>
          <a:lstStyle/>
          <a:p>
            <a:r>
              <a:rPr lang="en-US"/>
              <a:t>Load Rating of RC Box Culverts</a:t>
            </a:r>
          </a:p>
        </p:txBody>
      </p:sp>
      <p:sp>
        <p:nvSpPr>
          <p:cNvPr id="3" name="Slide Number Placeholder 2">
            <a:extLst>
              <a:ext uri="{FF2B5EF4-FFF2-40B4-BE49-F238E27FC236}">
                <a16:creationId xmlns:a16="http://schemas.microsoft.com/office/drawing/2014/main" id="{3DE682C5-D589-4FFB-B9D6-DA487DD299D5}"/>
              </a:ext>
            </a:extLst>
          </p:cNvPr>
          <p:cNvSpPr>
            <a:spLocks noGrp="1"/>
          </p:cNvSpPr>
          <p:nvPr>
            <p:ph type="sldNum" sz="quarter" idx="12"/>
          </p:nvPr>
        </p:nvSpPr>
        <p:spPr/>
        <p:txBody>
          <a:bodyPr/>
          <a:lstStyle/>
          <a:p>
            <a:fld id="{28924D41-4A37-43B6-B2E1-B82D99ED4D7C}" type="slidenum">
              <a:rPr lang="en-US" smtClean="0"/>
              <a:pPr/>
              <a:t>9</a:t>
            </a:fld>
            <a:endParaRPr lang="en-US"/>
          </a:p>
        </p:txBody>
      </p:sp>
      <p:sp>
        <p:nvSpPr>
          <p:cNvPr id="4" name="TextBox 3">
            <a:extLst>
              <a:ext uri="{FF2B5EF4-FFF2-40B4-BE49-F238E27FC236}">
                <a16:creationId xmlns:a16="http://schemas.microsoft.com/office/drawing/2014/main" id="{863B54DA-7883-4B0C-A0FE-0397E516FD98}"/>
              </a:ext>
            </a:extLst>
          </p:cNvPr>
          <p:cNvSpPr txBox="1"/>
          <p:nvPr/>
        </p:nvSpPr>
        <p:spPr>
          <a:xfrm>
            <a:off x="1131477" y="381000"/>
            <a:ext cx="6881051" cy="769441"/>
          </a:xfrm>
          <a:prstGeom prst="rect">
            <a:avLst/>
          </a:prstGeom>
          <a:noFill/>
        </p:spPr>
        <p:txBody>
          <a:bodyPr wrap="none" rtlCol="0">
            <a:spAutoFit/>
          </a:bodyPr>
          <a:lstStyle/>
          <a:p>
            <a:pPr algn="ctr"/>
            <a:r>
              <a:rPr lang="en-US" sz="4400" dirty="0"/>
              <a:t>General 2-Cell RC Box Culvert</a:t>
            </a:r>
          </a:p>
        </p:txBody>
      </p:sp>
      <p:pic>
        <p:nvPicPr>
          <p:cNvPr id="6" name="Picture 5">
            <a:extLst>
              <a:ext uri="{FF2B5EF4-FFF2-40B4-BE49-F238E27FC236}">
                <a16:creationId xmlns:a16="http://schemas.microsoft.com/office/drawing/2014/main" id="{25C3B266-BDEA-4A06-AE70-E00987CCD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01" t="22469" r="22416" b="13488"/>
          <a:stretch/>
        </p:blipFill>
        <p:spPr>
          <a:xfrm>
            <a:off x="1131477" y="1174571"/>
            <a:ext cx="6564723" cy="5174159"/>
          </a:xfrm>
          <a:prstGeom prst="rect">
            <a:avLst/>
          </a:prstGeom>
        </p:spPr>
      </p:pic>
      <p:sp>
        <p:nvSpPr>
          <p:cNvPr id="5" name="TextBox 4">
            <a:extLst>
              <a:ext uri="{FF2B5EF4-FFF2-40B4-BE49-F238E27FC236}">
                <a16:creationId xmlns:a16="http://schemas.microsoft.com/office/drawing/2014/main" id="{2F6E6E5E-AB9D-4611-B319-D1E4DF2C9838}"/>
              </a:ext>
            </a:extLst>
          </p:cNvPr>
          <p:cNvSpPr txBox="1"/>
          <p:nvPr/>
        </p:nvSpPr>
        <p:spPr>
          <a:xfrm>
            <a:off x="5647295" y="6014323"/>
            <a:ext cx="1293650" cy="369332"/>
          </a:xfrm>
          <a:prstGeom prst="rect">
            <a:avLst/>
          </a:prstGeom>
          <a:noFill/>
        </p:spPr>
        <p:txBody>
          <a:bodyPr wrap="square" rtlCol="0">
            <a:spAutoFit/>
          </a:bodyPr>
          <a:lstStyle/>
          <a:p>
            <a:r>
              <a:rPr lang="en-US" dirty="0"/>
              <a:t>1981 - 2010</a:t>
            </a:r>
          </a:p>
        </p:txBody>
      </p:sp>
    </p:spTree>
    <p:extLst>
      <p:ext uri="{BB962C8B-B14F-4D97-AF65-F5344CB8AC3E}">
        <p14:creationId xmlns:p14="http://schemas.microsoft.com/office/powerpoint/2010/main" val="3702357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7643</TotalTime>
  <Words>7867</Words>
  <Application>Microsoft Office PowerPoint</Application>
  <PresentationFormat>On-screen Show (4:3)</PresentationFormat>
  <Paragraphs>763</Paragraphs>
  <Slides>64</Slides>
  <Notes>64</Notes>
  <HiddenSlides>0</HiddenSlides>
  <MMClips>0</MMClips>
  <ScaleCrop>false</ScaleCrop>
  <HeadingPairs>
    <vt:vector size="8" baseType="variant">
      <vt:variant>
        <vt:lpstr>Fonts Used</vt:lpstr>
      </vt:variant>
      <vt:variant>
        <vt:i4>2</vt:i4>
      </vt:variant>
      <vt:variant>
        <vt:lpstr>Theme</vt:lpstr>
      </vt:variant>
      <vt:variant>
        <vt:i4>2</vt:i4>
      </vt:variant>
      <vt:variant>
        <vt:lpstr>Slide Titles</vt:lpstr>
      </vt:variant>
      <vt:variant>
        <vt:i4>64</vt:i4>
      </vt:variant>
      <vt:variant>
        <vt:lpstr>Custom Shows</vt:lpstr>
      </vt:variant>
      <vt:variant>
        <vt:i4>1</vt:i4>
      </vt:variant>
    </vt:vector>
  </HeadingPairs>
  <TitlesOfParts>
    <vt:vector size="69" baseType="lpstr">
      <vt:lpstr>Arial</vt:lpstr>
      <vt:lpstr>Calibri</vt:lpstr>
      <vt:lpstr>Office Theme</vt:lpstr>
      <vt:lpstr>Custom Design</vt:lpstr>
      <vt:lpstr>Load Rating of RC Box Culverts </vt:lpstr>
      <vt:lpstr>Presentation Overview</vt:lpstr>
      <vt:lpstr>What is an RC Box Culvert Bridge?</vt:lpstr>
      <vt:lpstr>Typical RC Box Culvert Bridge - 1</vt:lpstr>
      <vt:lpstr>Typical RC Box Culvert Bridge - 2</vt:lpstr>
      <vt:lpstr>Typical RC Box Culvert Bridge - 3</vt:lpstr>
      <vt:lpstr>Typical RC Box Culvert Bridge - 4</vt:lpstr>
      <vt:lpstr>Typical RC Box Culvert Bridge - 5</vt:lpstr>
      <vt:lpstr>PowerPoint Presentation</vt:lpstr>
      <vt:lpstr>PowerPoint Presentation</vt:lpstr>
      <vt:lpstr>PowerPoint Presentation</vt:lpstr>
      <vt:lpstr>California’s Efforts at Rating RC Box Culverts </vt:lpstr>
      <vt:lpstr>Initial BrR Ratings of Standard Plans</vt:lpstr>
      <vt:lpstr>Typical Table of Standard Plans-1</vt:lpstr>
      <vt:lpstr>Typical Table of Standard Plans-2</vt:lpstr>
      <vt:lpstr>Typical Table of Standard Plans-3</vt:lpstr>
      <vt:lpstr>BrR RC Box Culvert Model-1</vt:lpstr>
      <vt:lpstr>BrR RC Box Culvert Model-1A</vt:lpstr>
      <vt:lpstr>BrR RC Box Culvert Model-2</vt:lpstr>
      <vt:lpstr>BrR RC Box Culvert Model-2A</vt:lpstr>
      <vt:lpstr>BrR RC Box Culvert Model-3</vt:lpstr>
      <vt:lpstr>BrR RC Box Culvert Model-4</vt:lpstr>
      <vt:lpstr>BrR RC Box Culvert Model-4A</vt:lpstr>
      <vt:lpstr>BrR RC Box Culvert Model-4B</vt:lpstr>
      <vt:lpstr>BrR RC Box Culvert Model-4C</vt:lpstr>
      <vt:lpstr>BrR RC Box Culvert Model-4D</vt:lpstr>
      <vt:lpstr>BrR RC Box Culvert Model-4E</vt:lpstr>
      <vt:lpstr>BrR RC Box Culvert Model-4F</vt:lpstr>
      <vt:lpstr>BrR RC Box Culvert Model-4G</vt:lpstr>
      <vt:lpstr>BrR Rating Results- 0.0’ Fill</vt:lpstr>
      <vt:lpstr>Book of Standard Plan Ratings</vt:lpstr>
      <vt:lpstr>Book of Standard Plan Ratings-1</vt:lpstr>
      <vt:lpstr>Book of Standard Plan Ratings-1A</vt:lpstr>
      <vt:lpstr>Book of Standard Plan Ratings-1B</vt:lpstr>
      <vt:lpstr>Book of Standard Plan Ratings-2</vt:lpstr>
      <vt:lpstr>Issues Encountered in Rating of RC Box Culverts</vt:lpstr>
      <vt:lpstr>Culvert Loading</vt:lpstr>
      <vt:lpstr>Concrete Shear Capacity</vt:lpstr>
      <vt:lpstr>Design Standards; RC Box Culverts</vt:lpstr>
      <vt:lpstr>Initial Parameters Decision Matrix</vt:lpstr>
      <vt:lpstr>Second Parameters Decision Matrix</vt:lpstr>
      <vt:lpstr>Rating Parameters</vt:lpstr>
      <vt:lpstr>RF vs. C/D Ratio</vt:lpstr>
      <vt:lpstr>RF vs. C/D Ratio</vt:lpstr>
      <vt:lpstr>Dead Load &amp; Live Load vs. Fill</vt:lpstr>
      <vt:lpstr>RC Box Culvert Bridge is Robust</vt:lpstr>
      <vt:lpstr>RC Box Culvert Bridge</vt:lpstr>
      <vt:lpstr>RC Box Culvert Bridge</vt:lpstr>
      <vt:lpstr>RC Box Culvert Bridge</vt:lpstr>
      <vt:lpstr>RC Box Culvert Bridge</vt:lpstr>
      <vt:lpstr>RC Box Culvert Bridge</vt:lpstr>
      <vt:lpstr>RC Box Culvert Bridge</vt:lpstr>
      <vt:lpstr>RC Box Culvert Bridge</vt:lpstr>
      <vt:lpstr>RC Box Culvert Bridge</vt:lpstr>
      <vt:lpstr>Thoughts on Source of Low Ratings</vt:lpstr>
      <vt:lpstr>Box Culvert Rating Efforts on HOLD</vt:lpstr>
      <vt:lpstr>Realities of Rating RC Box Culverts</vt:lpstr>
      <vt:lpstr>Possible Options for Rating RC Box Culverts</vt:lpstr>
      <vt:lpstr>Modified Assigned Rating -1</vt:lpstr>
      <vt:lpstr>Modified Assigned Rating - 2</vt:lpstr>
      <vt:lpstr>What We Need from AASHTO</vt:lpstr>
      <vt:lpstr>What We Need from AASHTOWare</vt:lpstr>
      <vt:lpstr>Useful AASHTOWare Improvements</vt:lpstr>
      <vt:lpstr>AASHTOWare - BrR</vt:lpstr>
      <vt:lpstr>Custom Show 1</vt:lpstr>
    </vt:vector>
  </TitlesOfParts>
  <Company>California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Steel Pin &amp; Hanger Hinge Rating</dc:title>
  <dc:creator>s118676</dc:creator>
  <cp:lastModifiedBy>Simonsen, Mark A@DOT</cp:lastModifiedBy>
  <cp:revision>772</cp:revision>
  <cp:lastPrinted>2019-07-26T16:42:21Z</cp:lastPrinted>
  <dcterms:created xsi:type="dcterms:W3CDTF">2011-07-25T18:39:28Z</dcterms:created>
  <dcterms:modified xsi:type="dcterms:W3CDTF">2019-07-26T20:27:48Z</dcterms:modified>
</cp:coreProperties>
</file>