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88" r:id="rId2"/>
    <p:sldId id="308" r:id="rId3"/>
    <p:sldId id="348" r:id="rId4"/>
    <p:sldId id="310" r:id="rId5"/>
    <p:sldId id="309" r:id="rId6"/>
    <p:sldId id="311" r:id="rId7"/>
    <p:sldId id="366" r:id="rId8"/>
    <p:sldId id="319" r:id="rId9"/>
    <p:sldId id="316" r:id="rId10"/>
    <p:sldId id="359" r:id="rId11"/>
    <p:sldId id="358" r:id="rId12"/>
    <p:sldId id="360" r:id="rId13"/>
    <p:sldId id="317" r:id="rId14"/>
    <p:sldId id="361" r:id="rId15"/>
    <p:sldId id="367" r:id="rId16"/>
    <p:sldId id="362" r:id="rId17"/>
    <p:sldId id="368" r:id="rId18"/>
    <p:sldId id="303" r:id="rId19"/>
    <p:sldId id="323" r:id="rId20"/>
    <p:sldId id="263" r:id="rId21"/>
    <p:sldId id="363" r:id="rId22"/>
    <p:sldId id="365" r:id="rId23"/>
    <p:sldId id="324" r:id="rId24"/>
    <p:sldId id="369" r:id="rId25"/>
    <p:sldId id="370" r:id="rId26"/>
    <p:sldId id="364" r:id="rId27"/>
    <p:sldId id="343" r:id="rId28"/>
    <p:sldId id="315" r:id="rId29"/>
    <p:sldId id="342" r:id="rId30"/>
    <p:sldId id="312" r:id="rId31"/>
    <p:sldId id="330" r:id="rId32"/>
    <p:sldId id="313" r:id="rId33"/>
    <p:sldId id="314" r:id="rId34"/>
    <p:sldId id="349" r:id="rId35"/>
    <p:sldId id="256" r:id="rId36"/>
    <p:sldId id="257" r:id="rId37"/>
    <p:sldId id="307" r:id="rId38"/>
    <p:sldId id="355" r:id="rId39"/>
    <p:sldId id="353" r:id="rId40"/>
    <p:sldId id="354" r:id="rId41"/>
    <p:sldId id="346" r:id="rId42"/>
    <p:sldId id="260" r:id="rId43"/>
    <p:sldId id="258" r:id="rId44"/>
    <p:sldId id="261" r:id="rId45"/>
    <p:sldId id="356" r:id="rId46"/>
    <p:sldId id="357" r:id="rId47"/>
    <p:sldId id="345" r:id="rId48"/>
    <p:sldId id="347" r:id="rId49"/>
    <p:sldId id="285"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Tony@DOT" initials="ZT" lastIdx="11" clrIdx="0">
    <p:extLst>
      <p:ext uri="{19B8F6BF-5375-455C-9EA6-DF929625EA0E}">
        <p15:presenceInfo xmlns:p15="http://schemas.microsoft.com/office/powerpoint/2012/main" userId="S-1-5-21-3697733453-1562081657-700838642-1317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77" autoAdjust="0"/>
    <p:restoredTop sz="94660"/>
  </p:normalViewPr>
  <p:slideViewPr>
    <p:cSldViewPr snapToGrid="0">
      <p:cViewPr varScale="1">
        <p:scale>
          <a:sx n="86" d="100"/>
          <a:sy n="86"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4F92926-DCB1-44F1-AF8F-272B3CFFEE7A}" type="datetimeFigureOut">
              <a:rPr lang="en-US" smtClean="0"/>
              <a:t>7/26/2019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8A93F47-F51C-42BC-A9A4-D3E4D10CABC4}" type="slidenum">
              <a:rPr lang="en-US" smtClean="0"/>
              <a:t>‹#›</a:t>
            </a:fld>
            <a:endParaRPr lang="en-US"/>
          </a:p>
        </p:txBody>
      </p:sp>
    </p:spTree>
    <p:extLst>
      <p:ext uri="{BB962C8B-B14F-4D97-AF65-F5344CB8AC3E}">
        <p14:creationId xmlns:p14="http://schemas.microsoft.com/office/powerpoint/2010/main" val="3352729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D7A9-34B4-40D1-B698-C512967A0B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791B28-64FE-434B-8AC8-828220BEA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4A915C-1B04-4162-B21C-B8252FD9D254}"/>
              </a:ext>
            </a:extLst>
          </p:cNvPr>
          <p:cNvSpPr>
            <a:spLocks noGrp="1"/>
          </p:cNvSpPr>
          <p:nvPr>
            <p:ph type="dt" sz="half" idx="10"/>
          </p:nvPr>
        </p:nvSpPr>
        <p:spPr/>
        <p:txBody>
          <a:bodyPr/>
          <a:lstStyle/>
          <a:p>
            <a:fld id="{036ADE0B-1D5B-4457-8DC3-18FFED06179C}" type="datetime1">
              <a:rPr lang="en-US" smtClean="0"/>
              <a:t>7/26/2019</a:t>
            </a:fld>
            <a:endParaRPr lang="en-US"/>
          </a:p>
        </p:txBody>
      </p:sp>
      <p:sp>
        <p:nvSpPr>
          <p:cNvPr id="5" name="Footer Placeholder 4">
            <a:extLst>
              <a:ext uri="{FF2B5EF4-FFF2-40B4-BE49-F238E27FC236}">
                <a16:creationId xmlns:a16="http://schemas.microsoft.com/office/drawing/2014/main" id="{5CC9191C-4C6E-4726-8941-462E1D1AE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D0EF7-717E-4352-9FA8-52DF438AACF6}"/>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199624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A6F8-096D-403F-B78B-EC910B7B2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E6AACC-3BC4-4813-ADAB-4492C918C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B39D7-3527-4021-9915-5C3FE7759933}"/>
              </a:ext>
            </a:extLst>
          </p:cNvPr>
          <p:cNvSpPr>
            <a:spLocks noGrp="1"/>
          </p:cNvSpPr>
          <p:nvPr>
            <p:ph type="dt" sz="half" idx="10"/>
          </p:nvPr>
        </p:nvSpPr>
        <p:spPr/>
        <p:txBody>
          <a:bodyPr/>
          <a:lstStyle/>
          <a:p>
            <a:fld id="{0E6969A1-5C1E-4B7C-A762-BB8971BAA583}" type="datetime1">
              <a:rPr lang="en-US" smtClean="0"/>
              <a:t>7/26/2019</a:t>
            </a:fld>
            <a:endParaRPr lang="en-US"/>
          </a:p>
        </p:txBody>
      </p:sp>
      <p:sp>
        <p:nvSpPr>
          <p:cNvPr id="5" name="Footer Placeholder 4">
            <a:extLst>
              <a:ext uri="{FF2B5EF4-FFF2-40B4-BE49-F238E27FC236}">
                <a16:creationId xmlns:a16="http://schemas.microsoft.com/office/drawing/2014/main" id="{B59563AC-679E-44F8-8575-95A23275A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79A82-65F4-4120-8DAD-70BA72A44D5A}"/>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1899525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12441F-2D3E-4F71-BA1B-1A63B707BE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CCFF13-9F26-49B1-B107-ADA42AEF4C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C3DF0-27BD-4044-A6D8-70C0C5E84437}"/>
              </a:ext>
            </a:extLst>
          </p:cNvPr>
          <p:cNvSpPr>
            <a:spLocks noGrp="1"/>
          </p:cNvSpPr>
          <p:nvPr>
            <p:ph type="dt" sz="half" idx="10"/>
          </p:nvPr>
        </p:nvSpPr>
        <p:spPr/>
        <p:txBody>
          <a:bodyPr/>
          <a:lstStyle/>
          <a:p>
            <a:fld id="{B534B636-3627-49F0-B892-43493BFC4B5E}" type="datetime1">
              <a:rPr lang="en-US" smtClean="0"/>
              <a:t>7/26/2019</a:t>
            </a:fld>
            <a:endParaRPr lang="en-US"/>
          </a:p>
        </p:txBody>
      </p:sp>
      <p:sp>
        <p:nvSpPr>
          <p:cNvPr id="5" name="Footer Placeholder 4">
            <a:extLst>
              <a:ext uri="{FF2B5EF4-FFF2-40B4-BE49-F238E27FC236}">
                <a16:creationId xmlns:a16="http://schemas.microsoft.com/office/drawing/2014/main" id="{81E71309-AD0B-4971-865C-526FF6F86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A1077-2130-4D43-B240-F076A32AC6FB}"/>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420779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FEC0-69D4-4DA9-85AB-FBDF71080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AA044-796D-4E45-82A2-0C8440DF7D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59FA2-A280-436E-AB35-00D868AFBB4A}"/>
              </a:ext>
            </a:extLst>
          </p:cNvPr>
          <p:cNvSpPr>
            <a:spLocks noGrp="1"/>
          </p:cNvSpPr>
          <p:nvPr>
            <p:ph type="dt" sz="half" idx="10"/>
          </p:nvPr>
        </p:nvSpPr>
        <p:spPr/>
        <p:txBody>
          <a:bodyPr/>
          <a:lstStyle/>
          <a:p>
            <a:fld id="{36B21405-7079-478B-84F9-86400EDFEF58}" type="datetime1">
              <a:rPr lang="en-US" smtClean="0"/>
              <a:t>7/26/2019</a:t>
            </a:fld>
            <a:endParaRPr lang="en-US"/>
          </a:p>
        </p:txBody>
      </p:sp>
      <p:sp>
        <p:nvSpPr>
          <p:cNvPr id="5" name="Footer Placeholder 4">
            <a:extLst>
              <a:ext uri="{FF2B5EF4-FFF2-40B4-BE49-F238E27FC236}">
                <a16:creationId xmlns:a16="http://schemas.microsoft.com/office/drawing/2014/main" id="{2BD039E4-901F-4AC1-8BA1-E95E54CDE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FC04B-0C29-4C6A-BB04-F2EF08B92986}"/>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120465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87AE-6F7F-4542-A320-3AB5C63EA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6C413E-5E69-46B2-9B7F-CC0CBCBB72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FD73CE-12F1-4838-8A7E-F341E8B22020}"/>
              </a:ext>
            </a:extLst>
          </p:cNvPr>
          <p:cNvSpPr>
            <a:spLocks noGrp="1"/>
          </p:cNvSpPr>
          <p:nvPr>
            <p:ph type="dt" sz="half" idx="10"/>
          </p:nvPr>
        </p:nvSpPr>
        <p:spPr/>
        <p:txBody>
          <a:bodyPr/>
          <a:lstStyle/>
          <a:p>
            <a:fld id="{57318DF9-52E3-4E1E-BACF-3AC34E416C9F}" type="datetime1">
              <a:rPr lang="en-US" smtClean="0"/>
              <a:t>7/26/2019</a:t>
            </a:fld>
            <a:endParaRPr lang="en-US"/>
          </a:p>
        </p:txBody>
      </p:sp>
      <p:sp>
        <p:nvSpPr>
          <p:cNvPr id="5" name="Footer Placeholder 4">
            <a:extLst>
              <a:ext uri="{FF2B5EF4-FFF2-40B4-BE49-F238E27FC236}">
                <a16:creationId xmlns:a16="http://schemas.microsoft.com/office/drawing/2014/main" id="{E00C035B-315E-4DAD-A5EB-486F3010E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454D0-B3AD-4D37-B182-434C0050E97C}"/>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308998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BA5A-1275-45EB-AEA8-FFA104630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C402-A735-473D-9DD9-9F5798E952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F180A2-5CBA-4D1D-B824-263267A686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C71BF3-5536-4CA5-B997-CC9AFFEB9966}"/>
              </a:ext>
            </a:extLst>
          </p:cNvPr>
          <p:cNvSpPr>
            <a:spLocks noGrp="1"/>
          </p:cNvSpPr>
          <p:nvPr>
            <p:ph type="dt" sz="half" idx="10"/>
          </p:nvPr>
        </p:nvSpPr>
        <p:spPr/>
        <p:txBody>
          <a:bodyPr/>
          <a:lstStyle/>
          <a:p>
            <a:fld id="{F09E6177-044B-4DAF-A85A-F150CA76E285}" type="datetime1">
              <a:rPr lang="en-US" smtClean="0"/>
              <a:t>7/26/2019</a:t>
            </a:fld>
            <a:endParaRPr lang="en-US"/>
          </a:p>
        </p:txBody>
      </p:sp>
      <p:sp>
        <p:nvSpPr>
          <p:cNvPr id="6" name="Footer Placeholder 5">
            <a:extLst>
              <a:ext uri="{FF2B5EF4-FFF2-40B4-BE49-F238E27FC236}">
                <a16:creationId xmlns:a16="http://schemas.microsoft.com/office/drawing/2014/main" id="{75DA6C73-750D-46C7-AC38-0D44E4D44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6E4ED-E553-4D0F-A472-D6136520D251}"/>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356681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BE3F-F6F7-4101-90A1-14A8F7ED4D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EDBA6-95B5-4EF9-96A2-DAD9D662B9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4EE4C2-C8F6-45CB-8106-669894336E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CB3F1C-1A27-43AC-910C-22215C848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E0DFC9-46D5-4FC9-8AC1-194A5B52F9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4E4894-DDAB-441B-9566-FA3CF44B1A18}"/>
              </a:ext>
            </a:extLst>
          </p:cNvPr>
          <p:cNvSpPr>
            <a:spLocks noGrp="1"/>
          </p:cNvSpPr>
          <p:nvPr>
            <p:ph type="dt" sz="half" idx="10"/>
          </p:nvPr>
        </p:nvSpPr>
        <p:spPr/>
        <p:txBody>
          <a:bodyPr/>
          <a:lstStyle/>
          <a:p>
            <a:fld id="{E5E5B244-00D0-4F6E-B9AD-41F2870D6D40}" type="datetime1">
              <a:rPr lang="en-US" smtClean="0"/>
              <a:t>7/26/2019</a:t>
            </a:fld>
            <a:endParaRPr lang="en-US"/>
          </a:p>
        </p:txBody>
      </p:sp>
      <p:sp>
        <p:nvSpPr>
          <p:cNvPr id="8" name="Footer Placeholder 7">
            <a:extLst>
              <a:ext uri="{FF2B5EF4-FFF2-40B4-BE49-F238E27FC236}">
                <a16:creationId xmlns:a16="http://schemas.microsoft.com/office/drawing/2014/main" id="{F32249ED-306F-442A-BBAF-4DDA80DA87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10A208-9BD1-45F7-BBC9-FAB45E7CEDC1}"/>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4231106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55A4-04B8-4C38-AC4A-601F60217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6E5867-1274-45FA-8E72-A3BD209BA2CE}"/>
              </a:ext>
            </a:extLst>
          </p:cNvPr>
          <p:cNvSpPr>
            <a:spLocks noGrp="1"/>
          </p:cNvSpPr>
          <p:nvPr>
            <p:ph type="dt" sz="half" idx="10"/>
          </p:nvPr>
        </p:nvSpPr>
        <p:spPr/>
        <p:txBody>
          <a:bodyPr/>
          <a:lstStyle/>
          <a:p>
            <a:fld id="{17BD42CA-BEB9-4ACE-853D-9B01549BF526}" type="datetime1">
              <a:rPr lang="en-US" smtClean="0"/>
              <a:t>7/26/2019</a:t>
            </a:fld>
            <a:endParaRPr lang="en-US"/>
          </a:p>
        </p:txBody>
      </p:sp>
      <p:sp>
        <p:nvSpPr>
          <p:cNvPr id="4" name="Footer Placeholder 3">
            <a:extLst>
              <a:ext uri="{FF2B5EF4-FFF2-40B4-BE49-F238E27FC236}">
                <a16:creationId xmlns:a16="http://schemas.microsoft.com/office/drawing/2014/main" id="{1D419CC9-C459-44DA-8B60-BB97B0FCDE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E0242-3F19-4B95-AA6C-1D28B37DC06C}"/>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2885971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8C7901-86AC-4015-90DA-FBCDA4F50043}"/>
              </a:ext>
            </a:extLst>
          </p:cNvPr>
          <p:cNvSpPr>
            <a:spLocks noGrp="1"/>
          </p:cNvSpPr>
          <p:nvPr>
            <p:ph type="dt" sz="half" idx="10"/>
          </p:nvPr>
        </p:nvSpPr>
        <p:spPr/>
        <p:txBody>
          <a:bodyPr/>
          <a:lstStyle/>
          <a:p>
            <a:fld id="{4F4F6CCC-AF81-4741-A7A4-308012C0A855}" type="datetime1">
              <a:rPr lang="en-US" smtClean="0"/>
              <a:t>7/26/2019</a:t>
            </a:fld>
            <a:endParaRPr lang="en-US"/>
          </a:p>
        </p:txBody>
      </p:sp>
      <p:sp>
        <p:nvSpPr>
          <p:cNvPr id="3" name="Footer Placeholder 2">
            <a:extLst>
              <a:ext uri="{FF2B5EF4-FFF2-40B4-BE49-F238E27FC236}">
                <a16:creationId xmlns:a16="http://schemas.microsoft.com/office/drawing/2014/main" id="{F88A7F50-F567-4E2D-BE1D-C8CD62A494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CB19F7-4A43-41F2-BBA9-C48796749761}"/>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2887792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CE75-DD16-4BC6-93A3-A283C5F3B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AC1195-9B80-4A3B-BF79-20C8FB56A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8160E9-20A3-43D4-AA83-037E709CD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ACCC95-0F42-4818-AF16-A2657A67EB8B}"/>
              </a:ext>
            </a:extLst>
          </p:cNvPr>
          <p:cNvSpPr>
            <a:spLocks noGrp="1"/>
          </p:cNvSpPr>
          <p:nvPr>
            <p:ph type="dt" sz="half" idx="10"/>
          </p:nvPr>
        </p:nvSpPr>
        <p:spPr/>
        <p:txBody>
          <a:bodyPr/>
          <a:lstStyle/>
          <a:p>
            <a:fld id="{36F6AE99-994B-425D-B10E-49DC7F86F135}" type="datetime1">
              <a:rPr lang="en-US" smtClean="0"/>
              <a:t>7/26/2019</a:t>
            </a:fld>
            <a:endParaRPr lang="en-US"/>
          </a:p>
        </p:txBody>
      </p:sp>
      <p:sp>
        <p:nvSpPr>
          <p:cNvPr id="6" name="Footer Placeholder 5">
            <a:extLst>
              <a:ext uri="{FF2B5EF4-FFF2-40B4-BE49-F238E27FC236}">
                <a16:creationId xmlns:a16="http://schemas.microsoft.com/office/drawing/2014/main" id="{6820D522-7841-4D34-B761-C9C60A5AA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15F7B-2E5E-4DDE-8639-62A814AD575B}"/>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8082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B8D9-BF56-4427-8768-1114CCCB2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4B7BE3-B3A6-4C40-BFD7-2CEFE32A6A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F5694B-AB6B-401A-8E9D-7770F8802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5A6DB8-CCCC-4444-A239-BBBD80A9B3C4}"/>
              </a:ext>
            </a:extLst>
          </p:cNvPr>
          <p:cNvSpPr>
            <a:spLocks noGrp="1"/>
          </p:cNvSpPr>
          <p:nvPr>
            <p:ph type="dt" sz="half" idx="10"/>
          </p:nvPr>
        </p:nvSpPr>
        <p:spPr/>
        <p:txBody>
          <a:bodyPr/>
          <a:lstStyle/>
          <a:p>
            <a:fld id="{D18DD3B1-1A7F-4F99-98FF-736F2BDCEEDE}" type="datetime1">
              <a:rPr lang="en-US" smtClean="0"/>
              <a:t>7/26/2019</a:t>
            </a:fld>
            <a:endParaRPr lang="en-US"/>
          </a:p>
        </p:txBody>
      </p:sp>
      <p:sp>
        <p:nvSpPr>
          <p:cNvPr id="6" name="Footer Placeholder 5">
            <a:extLst>
              <a:ext uri="{FF2B5EF4-FFF2-40B4-BE49-F238E27FC236}">
                <a16:creationId xmlns:a16="http://schemas.microsoft.com/office/drawing/2014/main" id="{F93B6512-0D07-4D4D-9653-EC5594B82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975BC-13CE-40DD-A856-43B2D731F922}"/>
              </a:ext>
            </a:extLst>
          </p:cNvPr>
          <p:cNvSpPr>
            <a:spLocks noGrp="1"/>
          </p:cNvSpPr>
          <p:nvPr>
            <p:ph type="sldNum" sz="quarter" idx="12"/>
          </p:nvPr>
        </p:nvSpPr>
        <p:spPr/>
        <p:txBody>
          <a:bodyPr/>
          <a:lstStyle/>
          <a:p>
            <a:fld id="{C65D268A-BF7A-4C2D-89C0-9FA8B48F9C12}" type="slidenum">
              <a:rPr lang="en-US" smtClean="0"/>
              <a:t>‹#›</a:t>
            </a:fld>
            <a:endParaRPr lang="en-US"/>
          </a:p>
        </p:txBody>
      </p:sp>
    </p:spTree>
    <p:extLst>
      <p:ext uri="{BB962C8B-B14F-4D97-AF65-F5344CB8AC3E}">
        <p14:creationId xmlns:p14="http://schemas.microsoft.com/office/powerpoint/2010/main" val="248734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A544F-8683-4165-91C1-63AB05B26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C4E3D1-E58C-495D-BAF1-C0B326D112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DEE40-BEE3-4384-AD09-5541C2BEF3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8ECEA-0FF7-43E5-82E0-A04817760D01}" type="datetime1">
              <a:rPr lang="en-US" smtClean="0"/>
              <a:t>7/26/2019</a:t>
            </a:fld>
            <a:endParaRPr lang="en-US"/>
          </a:p>
        </p:txBody>
      </p:sp>
      <p:sp>
        <p:nvSpPr>
          <p:cNvPr id="5" name="Footer Placeholder 4">
            <a:extLst>
              <a:ext uri="{FF2B5EF4-FFF2-40B4-BE49-F238E27FC236}">
                <a16:creationId xmlns:a16="http://schemas.microsoft.com/office/drawing/2014/main" id="{A8D4DE1F-3AB1-4C47-B0EF-826BF3D648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938647-15A8-4DF7-98D8-1D853D16F3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5D268A-BF7A-4C2D-89C0-9FA8B48F9C12}" type="slidenum">
              <a:rPr lang="en-US" smtClean="0"/>
              <a:t>‹#›</a:t>
            </a:fld>
            <a:endParaRPr lang="en-US"/>
          </a:p>
        </p:txBody>
      </p:sp>
    </p:spTree>
    <p:extLst>
      <p:ext uri="{BB962C8B-B14F-4D97-AF65-F5344CB8AC3E}">
        <p14:creationId xmlns:p14="http://schemas.microsoft.com/office/powerpoint/2010/main" val="4216777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F82D-16B3-4E5B-9367-7456FED29EC2}"/>
              </a:ext>
            </a:extLst>
          </p:cNvPr>
          <p:cNvSpPr>
            <a:spLocks noGrp="1"/>
          </p:cNvSpPr>
          <p:nvPr>
            <p:ph type="title"/>
          </p:nvPr>
        </p:nvSpPr>
        <p:spPr>
          <a:xfrm>
            <a:off x="0" y="2237817"/>
            <a:ext cx="12192000" cy="1325563"/>
          </a:xfrm>
        </p:spPr>
        <p:txBody>
          <a:bodyPr>
            <a:noAutofit/>
          </a:bodyPr>
          <a:lstStyle/>
          <a:p>
            <a:pPr algn="ctr"/>
            <a:r>
              <a:rPr lang="en-US" sz="5800" dirty="0">
                <a:solidFill>
                  <a:srgbClr val="C00000"/>
                </a:solidFill>
                <a:latin typeface="Algerian" panose="04020705040A02060702" pitchFamily="82" charset="0"/>
              </a:rPr>
              <a:t>Rating of Steel Swing Bridges</a:t>
            </a:r>
          </a:p>
        </p:txBody>
      </p:sp>
      <p:sp>
        <p:nvSpPr>
          <p:cNvPr id="3" name="Content Placeholder 2">
            <a:extLst>
              <a:ext uri="{FF2B5EF4-FFF2-40B4-BE49-F238E27FC236}">
                <a16:creationId xmlns:a16="http://schemas.microsoft.com/office/drawing/2014/main" id="{E4AF31DA-93FB-4AF0-B2A8-29B2A6D8366F}"/>
              </a:ext>
            </a:extLst>
          </p:cNvPr>
          <p:cNvSpPr>
            <a:spLocks noGrp="1"/>
          </p:cNvSpPr>
          <p:nvPr>
            <p:ph idx="1"/>
          </p:nvPr>
        </p:nvSpPr>
        <p:spPr>
          <a:xfrm>
            <a:off x="838200" y="4195955"/>
            <a:ext cx="10515600" cy="1635371"/>
          </a:xfrm>
        </p:spPr>
        <p:txBody>
          <a:bodyPr>
            <a:normAutofit/>
          </a:bodyPr>
          <a:lstStyle/>
          <a:p>
            <a:pPr marL="0" indent="0" algn="ctr">
              <a:buNone/>
            </a:pPr>
            <a:r>
              <a:rPr lang="en-US" sz="4000" i="1" dirty="0">
                <a:solidFill>
                  <a:srgbClr val="002060"/>
                </a:solidFill>
              </a:rPr>
              <a:t>Tony Zhang, P.E.</a:t>
            </a:r>
          </a:p>
          <a:p>
            <a:pPr marL="0" indent="0" algn="ctr">
              <a:buNone/>
            </a:pPr>
            <a:r>
              <a:rPr lang="en-US" dirty="0">
                <a:solidFill>
                  <a:srgbClr val="002060"/>
                </a:solidFill>
              </a:rPr>
              <a:t>California Department of Transportation</a:t>
            </a:r>
          </a:p>
          <a:p>
            <a:pPr marL="0" indent="0" algn="ctr">
              <a:buNone/>
            </a:pPr>
            <a:r>
              <a:rPr lang="en-US" sz="1800" dirty="0">
                <a:solidFill>
                  <a:srgbClr val="002060"/>
                </a:solidFill>
              </a:rPr>
              <a:t>07/30/2019</a:t>
            </a:r>
          </a:p>
          <a:p>
            <a:endParaRPr lang="en-US" dirty="0"/>
          </a:p>
        </p:txBody>
      </p:sp>
      <p:pic>
        <p:nvPicPr>
          <p:cNvPr id="7" name="Picture 6">
            <a:extLst>
              <a:ext uri="{FF2B5EF4-FFF2-40B4-BE49-F238E27FC236}">
                <a16:creationId xmlns:a16="http://schemas.microsoft.com/office/drawing/2014/main" id="{A8612454-03C5-4629-BBA5-CC69C8B7C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0325" y="6453531"/>
            <a:ext cx="2297242" cy="398188"/>
          </a:xfrm>
          <a:prstGeom prst="rect">
            <a:avLst/>
          </a:prstGeom>
        </p:spPr>
      </p:pic>
      <p:sp>
        <p:nvSpPr>
          <p:cNvPr id="4" name="Slide Number Placeholder 3">
            <a:extLst>
              <a:ext uri="{FF2B5EF4-FFF2-40B4-BE49-F238E27FC236}">
                <a16:creationId xmlns:a16="http://schemas.microsoft.com/office/drawing/2014/main" id="{F68DAF35-876A-420B-813F-5E0C24AD742B}"/>
              </a:ext>
            </a:extLst>
          </p:cNvPr>
          <p:cNvSpPr>
            <a:spLocks noGrp="1"/>
          </p:cNvSpPr>
          <p:nvPr>
            <p:ph type="sldNum" sz="quarter" idx="12"/>
          </p:nvPr>
        </p:nvSpPr>
        <p:spPr/>
        <p:txBody>
          <a:bodyPr/>
          <a:lstStyle/>
          <a:p>
            <a:fld id="{C65D268A-BF7A-4C2D-89C0-9FA8B48F9C12}" type="slidenum">
              <a:rPr lang="en-US" smtClean="0"/>
              <a:t>1</a:t>
            </a:fld>
            <a:endParaRPr lang="en-US"/>
          </a:p>
        </p:txBody>
      </p:sp>
    </p:spTree>
    <p:extLst>
      <p:ext uri="{BB962C8B-B14F-4D97-AF65-F5344CB8AC3E}">
        <p14:creationId xmlns:p14="http://schemas.microsoft.com/office/powerpoint/2010/main" val="2710492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1C5B-6862-47D5-ABFA-1584702EAC85}"/>
              </a:ext>
            </a:extLst>
          </p:cNvPr>
          <p:cNvSpPr>
            <a:spLocks noGrp="1"/>
          </p:cNvSpPr>
          <p:nvPr>
            <p:ph type="title"/>
          </p:nvPr>
        </p:nvSpPr>
        <p:spPr>
          <a:xfrm>
            <a:off x="912274" y="264"/>
            <a:ext cx="10515600" cy="703094"/>
          </a:xfrm>
        </p:spPr>
        <p:txBody>
          <a:bodyPr/>
          <a:lstStyle/>
          <a:p>
            <a:pPr algn="ctr"/>
            <a:r>
              <a:rPr lang="en-US" b="1" dirty="0">
                <a:solidFill>
                  <a:srgbClr val="002060"/>
                </a:solidFill>
                <a:latin typeface="+mn-lt"/>
              </a:rPr>
              <a:t>Typical Sections</a:t>
            </a:r>
          </a:p>
        </p:txBody>
      </p:sp>
      <p:pic>
        <p:nvPicPr>
          <p:cNvPr id="5" name="Content Placeholder 4">
            <a:extLst>
              <a:ext uri="{FF2B5EF4-FFF2-40B4-BE49-F238E27FC236}">
                <a16:creationId xmlns:a16="http://schemas.microsoft.com/office/drawing/2014/main" id="{CFE63158-FF06-430A-8784-AA2C3B77683B}"/>
              </a:ext>
            </a:extLst>
          </p:cNvPr>
          <p:cNvPicPr>
            <a:picLocks noGrp="1" noChangeAspect="1"/>
          </p:cNvPicPr>
          <p:nvPr>
            <p:ph idx="1"/>
          </p:nvPr>
        </p:nvPicPr>
        <p:blipFill>
          <a:blip r:embed="rId2"/>
          <a:stretch>
            <a:fillRect/>
          </a:stretch>
        </p:blipFill>
        <p:spPr>
          <a:xfrm>
            <a:off x="0" y="703358"/>
            <a:ext cx="12192000" cy="6211485"/>
          </a:xfrm>
          <a:prstGeom prst="rect">
            <a:avLst/>
          </a:prstGeom>
        </p:spPr>
      </p:pic>
      <p:sp>
        <p:nvSpPr>
          <p:cNvPr id="3" name="Slide Number Placeholder 2">
            <a:extLst>
              <a:ext uri="{FF2B5EF4-FFF2-40B4-BE49-F238E27FC236}">
                <a16:creationId xmlns:a16="http://schemas.microsoft.com/office/drawing/2014/main" id="{2F7090E0-4489-4387-A001-3108E993A553}"/>
              </a:ext>
            </a:extLst>
          </p:cNvPr>
          <p:cNvSpPr>
            <a:spLocks noGrp="1"/>
          </p:cNvSpPr>
          <p:nvPr>
            <p:ph type="sldNum" sz="quarter" idx="12"/>
          </p:nvPr>
        </p:nvSpPr>
        <p:spPr/>
        <p:txBody>
          <a:bodyPr/>
          <a:lstStyle/>
          <a:p>
            <a:fld id="{C65D268A-BF7A-4C2D-89C0-9FA8B48F9C12}" type="slidenum">
              <a:rPr lang="en-US" smtClean="0"/>
              <a:t>10</a:t>
            </a:fld>
            <a:endParaRPr lang="en-US"/>
          </a:p>
        </p:txBody>
      </p:sp>
    </p:spTree>
    <p:extLst>
      <p:ext uri="{BB962C8B-B14F-4D97-AF65-F5344CB8AC3E}">
        <p14:creationId xmlns:p14="http://schemas.microsoft.com/office/powerpoint/2010/main" val="321703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74BB-36BB-447C-A664-63812401638A}"/>
              </a:ext>
            </a:extLst>
          </p:cNvPr>
          <p:cNvSpPr>
            <a:spLocks noGrp="1"/>
          </p:cNvSpPr>
          <p:nvPr>
            <p:ph type="title"/>
          </p:nvPr>
        </p:nvSpPr>
        <p:spPr>
          <a:xfrm>
            <a:off x="838200" y="106532"/>
            <a:ext cx="10515600" cy="728384"/>
          </a:xfrm>
        </p:spPr>
        <p:txBody>
          <a:bodyPr/>
          <a:lstStyle/>
          <a:p>
            <a:pPr algn="ctr"/>
            <a:r>
              <a:rPr lang="en-US" b="1" dirty="0">
                <a:solidFill>
                  <a:srgbClr val="002060"/>
                </a:solidFill>
                <a:latin typeface="+mn-lt"/>
              </a:rPr>
              <a:t>Girder Elevation and Framing Plan</a:t>
            </a:r>
          </a:p>
        </p:txBody>
      </p:sp>
      <p:pic>
        <p:nvPicPr>
          <p:cNvPr id="4" name="Content Placeholder 3">
            <a:extLst>
              <a:ext uri="{FF2B5EF4-FFF2-40B4-BE49-F238E27FC236}">
                <a16:creationId xmlns:a16="http://schemas.microsoft.com/office/drawing/2014/main" id="{D349E084-F54C-47DE-B3A3-65488F820596}"/>
              </a:ext>
            </a:extLst>
          </p:cNvPr>
          <p:cNvPicPr>
            <a:picLocks noGrp="1" noChangeAspect="1"/>
          </p:cNvPicPr>
          <p:nvPr>
            <p:ph idx="1"/>
          </p:nvPr>
        </p:nvPicPr>
        <p:blipFill>
          <a:blip r:embed="rId2"/>
          <a:stretch>
            <a:fillRect/>
          </a:stretch>
        </p:blipFill>
        <p:spPr>
          <a:xfrm>
            <a:off x="0" y="975674"/>
            <a:ext cx="12192000" cy="5628687"/>
          </a:xfrm>
          <a:prstGeom prst="rect">
            <a:avLst/>
          </a:prstGeom>
        </p:spPr>
      </p:pic>
      <p:sp>
        <p:nvSpPr>
          <p:cNvPr id="3" name="Slide Number Placeholder 2">
            <a:extLst>
              <a:ext uri="{FF2B5EF4-FFF2-40B4-BE49-F238E27FC236}">
                <a16:creationId xmlns:a16="http://schemas.microsoft.com/office/drawing/2014/main" id="{42B59E21-A5C6-42BB-815A-0DF19CE1D4CF}"/>
              </a:ext>
            </a:extLst>
          </p:cNvPr>
          <p:cNvSpPr>
            <a:spLocks noGrp="1"/>
          </p:cNvSpPr>
          <p:nvPr>
            <p:ph type="sldNum" sz="quarter" idx="12"/>
          </p:nvPr>
        </p:nvSpPr>
        <p:spPr/>
        <p:txBody>
          <a:bodyPr/>
          <a:lstStyle/>
          <a:p>
            <a:fld id="{C65D268A-BF7A-4C2D-89C0-9FA8B48F9C12}" type="slidenum">
              <a:rPr lang="en-US" smtClean="0"/>
              <a:t>11</a:t>
            </a:fld>
            <a:endParaRPr lang="en-US"/>
          </a:p>
        </p:txBody>
      </p:sp>
    </p:spTree>
    <p:extLst>
      <p:ext uri="{BB962C8B-B14F-4D97-AF65-F5344CB8AC3E}">
        <p14:creationId xmlns:p14="http://schemas.microsoft.com/office/powerpoint/2010/main" val="1584729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735E-3F45-49FF-82C3-0DA9FDDE9C49}"/>
              </a:ext>
            </a:extLst>
          </p:cNvPr>
          <p:cNvSpPr>
            <a:spLocks noGrp="1"/>
          </p:cNvSpPr>
          <p:nvPr>
            <p:ph type="title"/>
          </p:nvPr>
        </p:nvSpPr>
        <p:spPr>
          <a:xfrm>
            <a:off x="3868230" y="38100"/>
            <a:ext cx="4779390" cy="431498"/>
          </a:xfrm>
        </p:spPr>
        <p:txBody>
          <a:bodyPr>
            <a:normAutofit fontScale="90000"/>
          </a:bodyPr>
          <a:lstStyle/>
          <a:p>
            <a:r>
              <a:rPr lang="en-US" b="1" dirty="0">
                <a:solidFill>
                  <a:srgbClr val="002060"/>
                </a:solidFill>
                <a:latin typeface="+mn-lt"/>
              </a:rPr>
              <a:t>Jacking Point Details</a:t>
            </a:r>
          </a:p>
        </p:txBody>
      </p:sp>
      <p:pic>
        <p:nvPicPr>
          <p:cNvPr id="5" name="Content Placeholder 4">
            <a:extLst>
              <a:ext uri="{FF2B5EF4-FFF2-40B4-BE49-F238E27FC236}">
                <a16:creationId xmlns:a16="http://schemas.microsoft.com/office/drawing/2014/main" id="{39153DB4-AC14-4391-96D2-31E2B147BB80}"/>
              </a:ext>
            </a:extLst>
          </p:cNvPr>
          <p:cNvPicPr>
            <a:picLocks noGrp="1" noChangeAspect="1"/>
          </p:cNvPicPr>
          <p:nvPr>
            <p:ph idx="1"/>
          </p:nvPr>
        </p:nvPicPr>
        <p:blipFill>
          <a:blip r:embed="rId2"/>
          <a:stretch>
            <a:fillRect/>
          </a:stretch>
        </p:blipFill>
        <p:spPr>
          <a:xfrm>
            <a:off x="1214469" y="526337"/>
            <a:ext cx="9632379" cy="6331663"/>
          </a:xfrm>
          <a:prstGeom prst="rect">
            <a:avLst/>
          </a:prstGeom>
        </p:spPr>
      </p:pic>
      <p:sp>
        <p:nvSpPr>
          <p:cNvPr id="3" name="Slide Number Placeholder 2">
            <a:extLst>
              <a:ext uri="{FF2B5EF4-FFF2-40B4-BE49-F238E27FC236}">
                <a16:creationId xmlns:a16="http://schemas.microsoft.com/office/drawing/2014/main" id="{3886194A-1045-4E55-8342-5CCEE0E0ABCF}"/>
              </a:ext>
            </a:extLst>
          </p:cNvPr>
          <p:cNvSpPr>
            <a:spLocks noGrp="1"/>
          </p:cNvSpPr>
          <p:nvPr>
            <p:ph type="sldNum" sz="quarter" idx="12"/>
          </p:nvPr>
        </p:nvSpPr>
        <p:spPr/>
        <p:txBody>
          <a:bodyPr/>
          <a:lstStyle/>
          <a:p>
            <a:fld id="{C65D268A-BF7A-4C2D-89C0-9FA8B48F9C12}" type="slidenum">
              <a:rPr lang="en-US" smtClean="0"/>
              <a:t>12</a:t>
            </a:fld>
            <a:endParaRPr lang="en-US"/>
          </a:p>
        </p:txBody>
      </p:sp>
    </p:spTree>
    <p:extLst>
      <p:ext uri="{BB962C8B-B14F-4D97-AF65-F5344CB8AC3E}">
        <p14:creationId xmlns:p14="http://schemas.microsoft.com/office/powerpoint/2010/main" val="3695402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6412-B8CE-4AA4-BD94-FAFF2DED9943}"/>
              </a:ext>
            </a:extLst>
          </p:cNvPr>
          <p:cNvSpPr>
            <a:spLocks noGrp="1"/>
          </p:cNvSpPr>
          <p:nvPr>
            <p:ph type="title"/>
          </p:nvPr>
        </p:nvSpPr>
        <p:spPr>
          <a:xfrm>
            <a:off x="828675" y="-76200"/>
            <a:ext cx="10515600" cy="575908"/>
          </a:xfrm>
        </p:spPr>
        <p:txBody>
          <a:bodyPr>
            <a:normAutofit fontScale="90000"/>
          </a:bodyPr>
          <a:lstStyle/>
          <a:p>
            <a:pPr algn="ctr"/>
            <a:r>
              <a:rPr lang="en-US" b="1" dirty="0">
                <a:solidFill>
                  <a:srgbClr val="002060"/>
                </a:solidFill>
                <a:latin typeface="+mn-lt"/>
              </a:rPr>
              <a:t>Deflection Diagram</a:t>
            </a:r>
          </a:p>
        </p:txBody>
      </p:sp>
      <p:sp>
        <p:nvSpPr>
          <p:cNvPr id="3" name="Rectangle 2">
            <a:extLst>
              <a:ext uri="{FF2B5EF4-FFF2-40B4-BE49-F238E27FC236}">
                <a16:creationId xmlns:a16="http://schemas.microsoft.com/office/drawing/2014/main" id="{13C61EE5-E51F-4D89-AACD-797E3AA323EB}"/>
              </a:ext>
            </a:extLst>
          </p:cNvPr>
          <p:cNvSpPr/>
          <p:nvPr/>
        </p:nvSpPr>
        <p:spPr>
          <a:xfrm>
            <a:off x="924756" y="6454004"/>
            <a:ext cx="10342485" cy="461665"/>
          </a:xfrm>
          <a:prstGeom prst="rect">
            <a:avLst/>
          </a:prstGeom>
        </p:spPr>
        <p:txBody>
          <a:bodyPr wrap="square">
            <a:spAutoFit/>
          </a:bodyPr>
          <a:lstStyle/>
          <a:p>
            <a:pPr algn="ctr"/>
            <a:r>
              <a:rPr lang="en-US" sz="2400" dirty="0">
                <a:solidFill>
                  <a:srgbClr val="C00000"/>
                </a:solidFill>
              </a:rPr>
              <a:t>Note: Jacking is supposed to recover a portion of the cantilever movement</a:t>
            </a:r>
            <a:r>
              <a:rPr lang="en-US" dirty="0">
                <a:solidFill>
                  <a:srgbClr val="C00000"/>
                </a:solidFill>
              </a:rPr>
              <a:t>.</a:t>
            </a:r>
          </a:p>
        </p:txBody>
      </p:sp>
      <p:sp>
        <p:nvSpPr>
          <p:cNvPr id="4" name="Slide Number Placeholder 3">
            <a:extLst>
              <a:ext uri="{FF2B5EF4-FFF2-40B4-BE49-F238E27FC236}">
                <a16:creationId xmlns:a16="http://schemas.microsoft.com/office/drawing/2014/main" id="{A633A734-6439-4B5F-8F2F-FD5DD59EF8FB}"/>
              </a:ext>
            </a:extLst>
          </p:cNvPr>
          <p:cNvSpPr>
            <a:spLocks noGrp="1"/>
          </p:cNvSpPr>
          <p:nvPr>
            <p:ph type="sldNum" sz="quarter" idx="12"/>
          </p:nvPr>
        </p:nvSpPr>
        <p:spPr/>
        <p:txBody>
          <a:bodyPr/>
          <a:lstStyle/>
          <a:p>
            <a:fld id="{C65D268A-BF7A-4C2D-89C0-9FA8B48F9C12}" type="slidenum">
              <a:rPr lang="en-US" smtClean="0"/>
              <a:t>13</a:t>
            </a:fld>
            <a:endParaRPr lang="en-US"/>
          </a:p>
        </p:txBody>
      </p:sp>
      <p:pic>
        <p:nvPicPr>
          <p:cNvPr id="7" name="Picture 6">
            <a:extLst>
              <a:ext uri="{FF2B5EF4-FFF2-40B4-BE49-F238E27FC236}">
                <a16:creationId xmlns:a16="http://schemas.microsoft.com/office/drawing/2014/main" id="{5C700939-CB17-4F3B-A353-1014E0FCD9BE}"/>
              </a:ext>
            </a:extLst>
          </p:cNvPr>
          <p:cNvPicPr>
            <a:picLocks noChangeAspect="1"/>
          </p:cNvPicPr>
          <p:nvPr/>
        </p:nvPicPr>
        <p:blipFill>
          <a:blip r:embed="rId2"/>
          <a:stretch>
            <a:fillRect/>
          </a:stretch>
        </p:blipFill>
        <p:spPr>
          <a:xfrm>
            <a:off x="1497807" y="499708"/>
            <a:ext cx="9177335" cy="6045779"/>
          </a:xfrm>
          <a:prstGeom prst="rect">
            <a:avLst/>
          </a:prstGeom>
        </p:spPr>
      </p:pic>
    </p:spTree>
    <p:extLst>
      <p:ext uri="{BB962C8B-B14F-4D97-AF65-F5344CB8AC3E}">
        <p14:creationId xmlns:p14="http://schemas.microsoft.com/office/powerpoint/2010/main" val="2239421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0325-F95A-4F68-8145-FD3CF1EBBC9E}"/>
              </a:ext>
            </a:extLst>
          </p:cNvPr>
          <p:cNvSpPr>
            <a:spLocks noGrp="1"/>
          </p:cNvSpPr>
          <p:nvPr>
            <p:ph type="title"/>
          </p:nvPr>
        </p:nvSpPr>
        <p:spPr>
          <a:xfrm>
            <a:off x="0" y="0"/>
            <a:ext cx="12191999" cy="812185"/>
          </a:xfrm>
        </p:spPr>
        <p:txBody>
          <a:bodyPr>
            <a:normAutofit/>
          </a:bodyPr>
          <a:lstStyle/>
          <a:p>
            <a:pPr algn="ctr"/>
            <a:r>
              <a:rPr lang="en-US" b="1" dirty="0" err="1">
                <a:solidFill>
                  <a:srgbClr val="002060"/>
                </a:solidFill>
                <a:latin typeface="+mn-lt"/>
              </a:rPr>
              <a:t>BrR</a:t>
            </a:r>
            <a:r>
              <a:rPr lang="en-US" b="1" dirty="0">
                <a:solidFill>
                  <a:srgbClr val="002060"/>
                </a:solidFill>
                <a:latin typeface="+mn-lt"/>
              </a:rPr>
              <a:t> Girder-</a:t>
            </a:r>
            <a:r>
              <a:rPr lang="en-US" b="1" dirty="0" err="1">
                <a:solidFill>
                  <a:srgbClr val="002060"/>
                </a:solidFill>
                <a:latin typeface="+mn-lt"/>
              </a:rPr>
              <a:t>Floorbeam</a:t>
            </a:r>
            <a:r>
              <a:rPr lang="en-US" b="1" dirty="0">
                <a:solidFill>
                  <a:srgbClr val="002060"/>
                </a:solidFill>
                <a:latin typeface="+mn-lt"/>
              </a:rPr>
              <a:t>-Stringer System Model</a:t>
            </a:r>
            <a:endParaRPr lang="en-US" sz="3100" b="1" dirty="0">
              <a:solidFill>
                <a:srgbClr val="002060"/>
              </a:solidFill>
              <a:latin typeface="+mn-lt"/>
            </a:endParaRPr>
          </a:p>
        </p:txBody>
      </p:sp>
      <p:pic>
        <p:nvPicPr>
          <p:cNvPr id="7" name="Content Placeholder 6">
            <a:extLst>
              <a:ext uri="{FF2B5EF4-FFF2-40B4-BE49-F238E27FC236}">
                <a16:creationId xmlns:a16="http://schemas.microsoft.com/office/drawing/2014/main" id="{9AA93992-A409-4F2E-A147-07CD74F1C5DA}"/>
              </a:ext>
            </a:extLst>
          </p:cNvPr>
          <p:cNvPicPr>
            <a:picLocks noGrp="1" noChangeAspect="1"/>
          </p:cNvPicPr>
          <p:nvPr>
            <p:ph idx="1"/>
          </p:nvPr>
        </p:nvPicPr>
        <p:blipFill>
          <a:blip r:embed="rId2"/>
          <a:stretch>
            <a:fillRect/>
          </a:stretch>
        </p:blipFill>
        <p:spPr>
          <a:xfrm>
            <a:off x="838198" y="690257"/>
            <a:ext cx="10515600" cy="1577617"/>
          </a:xfrm>
          <a:prstGeom prst="rect">
            <a:avLst/>
          </a:prstGeom>
        </p:spPr>
      </p:pic>
      <p:sp>
        <p:nvSpPr>
          <p:cNvPr id="3" name="Slide Number Placeholder 2">
            <a:extLst>
              <a:ext uri="{FF2B5EF4-FFF2-40B4-BE49-F238E27FC236}">
                <a16:creationId xmlns:a16="http://schemas.microsoft.com/office/drawing/2014/main" id="{A274ADF2-4C0A-4418-A617-9AF6EE082B78}"/>
              </a:ext>
            </a:extLst>
          </p:cNvPr>
          <p:cNvSpPr>
            <a:spLocks noGrp="1"/>
          </p:cNvSpPr>
          <p:nvPr>
            <p:ph type="sldNum" sz="quarter" idx="12"/>
          </p:nvPr>
        </p:nvSpPr>
        <p:spPr/>
        <p:txBody>
          <a:bodyPr/>
          <a:lstStyle/>
          <a:p>
            <a:fld id="{C65D268A-BF7A-4C2D-89C0-9FA8B48F9C12}" type="slidenum">
              <a:rPr lang="en-US" smtClean="0"/>
              <a:t>14</a:t>
            </a:fld>
            <a:endParaRPr lang="en-US"/>
          </a:p>
        </p:txBody>
      </p:sp>
      <p:pic>
        <p:nvPicPr>
          <p:cNvPr id="4" name="Picture 3">
            <a:extLst>
              <a:ext uri="{FF2B5EF4-FFF2-40B4-BE49-F238E27FC236}">
                <a16:creationId xmlns:a16="http://schemas.microsoft.com/office/drawing/2014/main" id="{4B6C0DB4-07E3-4B40-93F5-A2C50F63EBB5}"/>
              </a:ext>
            </a:extLst>
          </p:cNvPr>
          <p:cNvPicPr>
            <a:picLocks noChangeAspect="1"/>
          </p:cNvPicPr>
          <p:nvPr/>
        </p:nvPicPr>
        <p:blipFill>
          <a:blip r:embed="rId3"/>
          <a:stretch>
            <a:fillRect/>
          </a:stretch>
        </p:blipFill>
        <p:spPr>
          <a:xfrm>
            <a:off x="2807879" y="2267874"/>
            <a:ext cx="6576239" cy="4590126"/>
          </a:xfrm>
          <a:prstGeom prst="rect">
            <a:avLst/>
          </a:prstGeom>
        </p:spPr>
      </p:pic>
    </p:spTree>
    <p:extLst>
      <p:ext uri="{BB962C8B-B14F-4D97-AF65-F5344CB8AC3E}">
        <p14:creationId xmlns:p14="http://schemas.microsoft.com/office/powerpoint/2010/main" val="2576487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8D04-7C9A-47E1-8748-9ECE8876499F}"/>
              </a:ext>
            </a:extLst>
          </p:cNvPr>
          <p:cNvSpPr>
            <a:spLocks noGrp="1"/>
          </p:cNvSpPr>
          <p:nvPr>
            <p:ph type="title"/>
          </p:nvPr>
        </p:nvSpPr>
        <p:spPr>
          <a:xfrm>
            <a:off x="-190870" y="145094"/>
            <a:ext cx="12573740" cy="619805"/>
          </a:xfrm>
        </p:spPr>
        <p:txBody>
          <a:bodyPr>
            <a:noAutofit/>
          </a:bodyPr>
          <a:lstStyle/>
          <a:p>
            <a:pPr algn="ctr"/>
            <a:r>
              <a:rPr lang="en-US" b="1" dirty="0">
                <a:solidFill>
                  <a:srgbClr val="002060"/>
                </a:solidFill>
                <a:latin typeface="+mn-lt"/>
              </a:rPr>
              <a:t>Girder End Settlement for End Jacking in </a:t>
            </a:r>
            <a:r>
              <a:rPr lang="en-US" b="1" dirty="0" err="1">
                <a:solidFill>
                  <a:srgbClr val="002060"/>
                </a:solidFill>
                <a:latin typeface="+mn-lt"/>
              </a:rPr>
              <a:t>BrR</a:t>
            </a:r>
            <a:r>
              <a:rPr lang="en-US" b="1" dirty="0">
                <a:solidFill>
                  <a:srgbClr val="002060"/>
                </a:solidFill>
                <a:latin typeface="+mn-lt"/>
              </a:rPr>
              <a:t> Model</a:t>
            </a:r>
            <a:endParaRPr lang="en-US" dirty="0">
              <a:solidFill>
                <a:srgbClr val="002060"/>
              </a:solidFill>
              <a:latin typeface="+mn-lt"/>
            </a:endParaRPr>
          </a:p>
        </p:txBody>
      </p:sp>
      <p:sp>
        <p:nvSpPr>
          <p:cNvPr id="3" name="Slide Number Placeholder 2">
            <a:extLst>
              <a:ext uri="{FF2B5EF4-FFF2-40B4-BE49-F238E27FC236}">
                <a16:creationId xmlns:a16="http://schemas.microsoft.com/office/drawing/2014/main" id="{7830D78A-45C8-4432-938F-FB7A0CD862BB}"/>
              </a:ext>
            </a:extLst>
          </p:cNvPr>
          <p:cNvSpPr>
            <a:spLocks noGrp="1"/>
          </p:cNvSpPr>
          <p:nvPr>
            <p:ph type="sldNum" sz="quarter" idx="12"/>
          </p:nvPr>
        </p:nvSpPr>
        <p:spPr/>
        <p:txBody>
          <a:bodyPr/>
          <a:lstStyle/>
          <a:p>
            <a:fld id="{C65D268A-BF7A-4C2D-89C0-9FA8B48F9C12}" type="slidenum">
              <a:rPr lang="en-US" smtClean="0"/>
              <a:t>15</a:t>
            </a:fld>
            <a:endParaRPr lang="en-US"/>
          </a:p>
        </p:txBody>
      </p:sp>
      <p:pic>
        <p:nvPicPr>
          <p:cNvPr id="5" name="Picture 4">
            <a:extLst>
              <a:ext uri="{FF2B5EF4-FFF2-40B4-BE49-F238E27FC236}">
                <a16:creationId xmlns:a16="http://schemas.microsoft.com/office/drawing/2014/main" id="{92CE7F28-92F2-4BDF-AFF0-927447553210}"/>
              </a:ext>
            </a:extLst>
          </p:cNvPr>
          <p:cNvPicPr>
            <a:picLocks noChangeAspect="1"/>
          </p:cNvPicPr>
          <p:nvPr/>
        </p:nvPicPr>
        <p:blipFill>
          <a:blip r:embed="rId2"/>
          <a:stretch>
            <a:fillRect/>
          </a:stretch>
        </p:blipFill>
        <p:spPr>
          <a:xfrm>
            <a:off x="1083347" y="889949"/>
            <a:ext cx="10025305" cy="1780450"/>
          </a:xfrm>
          <a:prstGeom prst="rect">
            <a:avLst/>
          </a:prstGeom>
        </p:spPr>
      </p:pic>
      <p:pic>
        <p:nvPicPr>
          <p:cNvPr id="6" name="Picture 5">
            <a:extLst>
              <a:ext uri="{FF2B5EF4-FFF2-40B4-BE49-F238E27FC236}">
                <a16:creationId xmlns:a16="http://schemas.microsoft.com/office/drawing/2014/main" id="{95AA1B0E-719C-44E9-96C5-BEE0A7135BBA}"/>
              </a:ext>
            </a:extLst>
          </p:cNvPr>
          <p:cNvPicPr>
            <a:picLocks noChangeAspect="1"/>
          </p:cNvPicPr>
          <p:nvPr/>
        </p:nvPicPr>
        <p:blipFill>
          <a:blip r:embed="rId3"/>
          <a:stretch>
            <a:fillRect/>
          </a:stretch>
        </p:blipFill>
        <p:spPr>
          <a:xfrm>
            <a:off x="3004990" y="2829437"/>
            <a:ext cx="6315365" cy="4028563"/>
          </a:xfrm>
          <a:prstGeom prst="rect">
            <a:avLst/>
          </a:prstGeom>
        </p:spPr>
      </p:pic>
    </p:spTree>
    <p:extLst>
      <p:ext uri="{BB962C8B-B14F-4D97-AF65-F5344CB8AC3E}">
        <p14:creationId xmlns:p14="http://schemas.microsoft.com/office/powerpoint/2010/main" val="1788774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1E99-8BCA-4303-B13D-38BAB765D204}"/>
              </a:ext>
            </a:extLst>
          </p:cNvPr>
          <p:cNvSpPr>
            <a:spLocks noGrp="1"/>
          </p:cNvSpPr>
          <p:nvPr>
            <p:ph type="title"/>
          </p:nvPr>
        </p:nvSpPr>
        <p:spPr>
          <a:xfrm>
            <a:off x="0" y="1"/>
            <a:ext cx="12192000" cy="761466"/>
          </a:xfrm>
        </p:spPr>
        <p:txBody>
          <a:bodyPr>
            <a:noAutofit/>
          </a:bodyPr>
          <a:lstStyle/>
          <a:p>
            <a:pPr algn="ctr"/>
            <a:r>
              <a:rPr lang="en-US" b="1" dirty="0">
                <a:solidFill>
                  <a:srgbClr val="002060"/>
                </a:solidFill>
                <a:latin typeface="+mn-lt"/>
              </a:rPr>
              <a:t>Main Girder Displacement and Shear Diaphragm</a:t>
            </a:r>
            <a:endParaRPr lang="en-US" sz="2400" b="1" dirty="0">
              <a:solidFill>
                <a:srgbClr val="002060"/>
              </a:solidFill>
              <a:latin typeface="+mn-lt"/>
            </a:endParaRPr>
          </a:p>
        </p:txBody>
      </p:sp>
      <p:pic>
        <p:nvPicPr>
          <p:cNvPr id="8" name="Picture 7">
            <a:extLst>
              <a:ext uri="{FF2B5EF4-FFF2-40B4-BE49-F238E27FC236}">
                <a16:creationId xmlns:a16="http://schemas.microsoft.com/office/drawing/2014/main" id="{5BB32A53-C6EB-45C3-8328-539E01590FFF}"/>
              </a:ext>
            </a:extLst>
          </p:cNvPr>
          <p:cNvPicPr>
            <a:picLocks noChangeAspect="1"/>
          </p:cNvPicPr>
          <p:nvPr/>
        </p:nvPicPr>
        <p:blipFill>
          <a:blip r:embed="rId2"/>
          <a:stretch>
            <a:fillRect/>
          </a:stretch>
        </p:blipFill>
        <p:spPr>
          <a:xfrm>
            <a:off x="387623" y="3856447"/>
            <a:ext cx="11325225" cy="2910777"/>
          </a:xfrm>
          <a:prstGeom prst="rect">
            <a:avLst/>
          </a:prstGeom>
        </p:spPr>
      </p:pic>
      <p:pic>
        <p:nvPicPr>
          <p:cNvPr id="11" name="Content Placeholder 10">
            <a:extLst>
              <a:ext uri="{FF2B5EF4-FFF2-40B4-BE49-F238E27FC236}">
                <a16:creationId xmlns:a16="http://schemas.microsoft.com/office/drawing/2014/main" id="{3EDDCE97-70BC-4D04-88BB-FE9809BFBF5B}"/>
              </a:ext>
            </a:extLst>
          </p:cNvPr>
          <p:cNvPicPr>
            <a:picLocks noGrp="1" noChangeAspect="1"/>
          </p:cNvPicPr>
          <p:nvPr>
            <p:ph idx="1"/>
          </p:nvPr>
        </p:nvPicPr>
        <p:blipFill>
          <a:blip r:embed="rId3"/>
          <a:stretch>
            <a:fillRect/>
          </a:stretch>
        </p:blipFill>
        <p:spPr>
          <a:xfrm>
            <a:off x="433387" y="761466"/>
            <a:ext cx="11279461" cy="2953258"/>
          </a:xfrm>
          <a:prstGeom prst="rect">
            <a:avLst/>
          </a:prstGeom>
        </p:spPr>
      </p:pic>
      <p:sp>
        <p:nvSpPr>
          <p:cNvPr id="3" name="Slide Number Placeholder 2">
            <a:extLst>
              <a:ext uri="{FF2B5EF4-FFF2-40B4-BE49-F238E27FC236}">
                <a16:creationId xmlns:a16="http://schemas.microsoft.com/office/drawing/2014/main" id="{640C7FEB-02C2-4CF9-B8CC-CE855E882389}"/>
              </a:ext>
            </a:extLst>
          </p:cNvPr>
          <p:cNvSpPr>
            <a:spLocks noGrp="1"/>
          </p:cNvSpPr>
          <p:nvPr>
            <p:ph type="sldNum" sz="quarter" idx="12"/>
          </p:nvPr>
        </p:nvSpPr>
        <p:spPr/>
        <p:txBody>
          <a:bodyPr/>
          <a:lstStyle/>
          <a:p>
            <a:fld id="{C65D268A-BF7A-4C2D-89C0-9FA8B48F9C12}" type="slidenum">
              <a:rPr lang="en-US" smtClean="0"/>
              <a:t>16</a:t>
            </a:fld>
            <a:endParaRPr lang="en-US"/>
          </a:p>
        </p:txBody>
      </p:sp>
    </p:spTree>
    <p:extLst>
      <p:ext uri="{BB962C8B-B14F-4D97-AF65-F5344CB8AC3E}">
        <p14:creationId xmlns:p14="http://schemas.microsoft.com/office/powerpoint/2010/main" val="1515275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25E9-E094-4A6F-811D-E78862C89D9A}"/>
              </a:ext>
            </a:extLst>
          </p:cNvPr>
          <p:cNvSpPr>
            <a:spLocks noGrp="1"/>
          </p:cNvSpPr>
          <p:nvPr>
            <p:ph type="title"/>
          </p:nvPr>
        </p:nvSpPr>
        <p:spPr>
          <a:xfrm>
            <a:off x="170155" y="89917"/>
            <a:ext cx="11851689" cy="655807"/>
          </a:xfrm>
        </p:spPr>
        <p:txBody>
          <a:bodyPr>
            <a:normAutofit fontScale="90000"/>
          </a:bodyPr>
          <a:lstStyle/>
          <a:p>
            <a:pPr algn="ctr"/>
            <a:r>
              <a:rPr lang="en-US" sz="4900" b="1" dirty="0">
                <a:solidFill>
                  <a:srgbClr val="002060"/>
                </a:solidFill>
                <a:latin typeface="+mn-lt"/>
              </a:rPr>
              <a:t>Hinge in Middle &amp; Bending Moment of </a:t>
            </a:r>
            <a:r>
              <a:rPr lang="en-US" sz="4900" b="1" dirty="0" err="1">
                <a:solidFill>
                  <a:srgbClr val="002060"/>
                </a:solidFill>
                <a:latin typeface="+mn-lt"/>
              </a:rPr>
              <a:t>FloorBeam</a:t>
            </a:r>
            <a:endParaRPr lang="en-US" sz="2800" dirty="0">
              <a:solidFill>
                <a:srgbClr val="002060"/>
              </a:solidFill>
              <a:latin typeface="+mn-lt"/>
            </a:endParaRPr>
          </a:p>
        </p:txBody>
      </p:sp>
      <p:pic>
        <p:nvPicPr>
          <p:cNvPr id="9" name="Picture 8">
            <a:extLst>
              <a:ext uri="{FF2B5EF4-FFF2-40B4-BE49-F238E27FC236}">
                <a16:creationId xmlns:a16="http://schemas.microsoft.com/office/drawing/2014/main" id="{54CD8601-809A-4A99-85F6-FC521F694C65}"/>
              </a:ext>
            </a:extLst>
          </p:cNvPr>
          <p:cNvPicPr>
            <a:picLocks noChangeAspect="1"/>
          </p:cNvPicPr>
          <p:nvPr/>
        </p:nvPicPr>
        <p:blipFill>
          <a:blip r:embed="rId2"/>
          <a:stretch>
            <a:fillRect/>
          </a:stretch>
        </p:blipFill>
        <p:spPr>
          <a:xfrm>
            <a:off x="3857624" y="745724"/>
            <a:ext cx="4476750" cy="2305050"/>
          </a:xfrm>
          <a:prstGeom prst="rect">
            <a:avLst/>
          </a:prstGeom>
        </p:spPr>
      </p:pic>
      <p:pic>
        <p:nvPicPr>
          <p:cNvPr id="10" name="Picture 9">
            <a:extLst>
              <a:ext uri="{FF2B5EF4-FFF2-40B4-BE49-F238E27FC236}">
                <a16:creationId xmlns:a16="http://schemas.microsoft.com/office/drawing/2014/main" id="{A7CE19A7-6486-4E5F-B883-0ED0A5E2F0EF}"/>
              </a:ext>
            </a:extLst>
          </p:cNvPr>
          <p:cNvPicPr>
            <a:picLocks noChangeAspect="1"/>
          </p:cNvPicPr>
          <p:nvPr/>
        </p:nvPicPr>
        <p:blipFill>
          <a:blip r:embed="rId3"/>
          <a:stretch>
            <a:fillRect/>
          </a:stretch>
        </p:blipFill>
        <p:spPr>
          <a:xfrm>
            <a:off x="-1" y="3322864"/>
            <a:ext cx="12192000" cy="3184071"/>
          </a:xfrm>
          <a:prstGeom prst="rect">
            <a:avLst/>
          </a:prstGeom>
        </p:spPr>
      </p:pic>
      <p:sp>
        <p:nvSpPr>
          <p:cNvPr id="3" name="Slide Number Placeholder 2">
            <a:extLst>
              <a:ext uri="{FF2B5EF4-FFF2-40B4-BE49-F238E27FC236}">
                <a16:creationId xmlns:a16="http://schemas.microsoft.com/office/drawing/2014/main" id="{B0F716F7-4717-4D10-9A4E-31BD20A10EFC}"/>
              </a:ext>
            </a:extLst>
          </p:cNvPr>
          <p:cNvSpPr>
            <a:spLocks noGrp="1"/>
          </p:cNvSpPr>
          <p:nvPr>
            <p:ph type="sldNum" sz="quarter" idx="12"/>
          </p:nvPr>
        </p:nvSpPr>
        <p:spPr/>
        <p:txBody>
          <a:bodyPr/>
          <a:lstStyle/>
          <a:p>
            <a:fld id="{C65D268A-BF7A-4C2D-89C0-9FA8B48F9C12}" type="slidenum">
              <a:rPr lang="en-US" smtClean="0"/>
              <a:t>17</a:t>
            </a:fld>
            <a:endParaRPr lang="en-US"/>
          </a:p>
        </p:txBody>
      </p:sp>
    </p:spTree>
    <p:extLst>
      <p:ext uri="{BB962C8B-B14F-4D97-AF65-F5344CB8AC3E}">
        <p14:creationId xmlns:p14="http://schemas.microsoft.com/office/powerpoint/2010/main" val="4214380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2071-81AB-4C61-8025-ECB64E1EBFCD}"/>
              </a:ext>
            </a:extLst>
          </p:cNvPr>
          <p:cNvSpPr>
            <a:spLocks noGrp="1"/>
          </p:cNvSpPr>
          <p:nvPr>
            <p:ph type="title"/>
          </p:nvPr>
        </p:nvSpPr>
        <p:spPr>
          <a:xfrm>
            <a:off x="0" y="1203375"/>
            <a:ext cx="12181114" cy="1325563"/>
          </a:xfrm>
        </p:spPr>
        <p:txBody>
          <a:bodyPr/>
          <a:lstStyle/>
          <a:p>
            <a:pPr algn="ctr"/>
            <a:r>
              <a:rPr lang="en-US" sz="4000" b="1" dirty="0">
                <a:solidFill>
                  <a:srgbClr val="002060"/>
                </a:solidFill>
                <a:latin typeface="+mn-lt"/>
              </a:rPr>
              <a:t>Swing Bridge with Full End Jacking </a:t>
            </a:r>
            <a:br>
              <a:rPr lang="en-US" b="1" dirty="0">
                <a:solidFill>
                  <a:srgbClr val="002060"/>
                </a:solidFill>
                <a:latin typeface="+mn-lt"/>
              </a:rPr>
            </a:br>
            <a:r>
              <a:rPr lang="en-US" sz="3200" b="1" dirty="0">
                <a:solidFill>
                  <a:srgbClr val="002060"/>
                </a:solidFill>
                <a:latin typeface="+mn-lt"/>
              </a:rPr>
              <a:t>(Steel Plate Girder Bridge)</a:t>
            </a:r>
            <a:endParaRPr lang="en-US" sz="3200" dirty="0">
              <a:solidFill>
                <a:srgbClr val="002060"/>
              </a:solidFill>
              <a:latin typeface="+mn-lt"/>
            </a:endParaRPr>
          </a:p>
        </p:txBody>
      </p:sp>
      <p:sp>
        <p:nvSpPr>
          <p:cNvPr id="3" name="Content Placeholder 2">
            <a:extLst>
              <a:ext uri="{FF2B5EF4-FFF2-40B4-BE49-F238E27FC236}">
                <a16:creationId xmlns:a16="http://schemas.microsoft.com/office/drawing/2014/main" id="{C99B111E-B770-4B7C-95B7-AC24898CD459}"/>
              </a:ext>
            </a:extLst>
          </p:cNvPr>
          <p:cNvSpPr>
            <a:spLocks noGrp="1"/>
          </p:cNvSpPr>
          <p:nvPr>
            <p:ph idx="1"/>
          </p:nvPr>
        </p:nvSpPr>
        <p:spPr>
          <a:xfrm>
            <a:off x="838200" y="3429000"/>
            <a:ext cx="10515600" cy="1547446"/>
          </a:xfrm>
        </p:spPr>
        <p:txBody>
          <a:bodyPr>
            <a:normAutofit/>
          </a:bodyPr>
          <a:lstStyle/>
          <a:p>
            <a:pPr marL="0" indent="0" algn="ctr">
              <a:spcBef>
                <a:spcPct val="0"/>
              </a:spcBef>
              <a:buNone/>
            </a:pPr>
            <a:r>
              <a:rPr lang="en-US" sz="5400" b="1" dirty="0">
                <a:solidFill>
                  <a:srgbClr val="C00000"/>
                </a:solidFill>
                <a:ea typeface="+mj-ea"/>
                <a:cs typeface="+mj-cs"/>
              </a:rPr>
              <a:t>Bishop Canal Bridge</a:t>
            </a:r>
          </a:p>
          <a:p>
            <a:pPr marL="0" indent="0" algn="ctr">
              <a:spcBef>
                <a:spcPct val="0"/>
              </a:spcBef>
              <a:buNone/>
            </a:pPr>
            <a:r>
              <a:rPr lang="en-US" sz="3200" b="1" dirty="0">
                <a:solidFill>
                  <a:srgbClr val="C00000"/>
                </a:solidFill>
                <a:ea typeface="+mj-ea"/>
                <a:cs typeface="+mj-cs"/>
              </a:rPr>
              <a:t>(Br 29C0114)</a:t>
            </a:r>
          </a:p>
          <a:p>
            <a:pPr marL="0" indent="0" algn="ctr">
              <a:buNone/>
            </a:pPr>
            <a:endParaRPr lang="en-US" sz="4800" dirty="0"/>
          </a:p>
        </p:txBody>
      </p:sp>
      <p:sp>
        <p:nvSpPr>
          <p:cNvPr id="4" name="Slide Number Placeholder 3">
            <a:extLst>
              <a:ext uri="{FF2B5EF4-FFF2-40B4-BE49-F238E27FC236}">
                <a16:creationId xmlns:a16="http://schemas.microsoft.com/office/drawing/2014/main" id="{F2870A9D-3B69-4C91-A573-2F3C8308601F}"/>
              </a:ext>
            </a:extLst>
          </p:cNvPr>
          <p:cNvSpPr>
            <a:spLocks noGrp="1"/>
          </p:cNvSpPr>
          <p:nvPr>
            <p:ph type="sldNum" sz="quarter" idx="12"/>
          </p:nvPr>
        </p:nvSpPr>
        <p:spPr/>
        <p:txBody>
          <a:bodyPr/>
          <a:lstStyle/>
          <a:p>
            <a:fld id="{C65D268A-BF7A-4C2D-89C0-9FA8B48F9C12}" type="slidenum">
              <a:rPr lang="en-US" smtClean="0"/>
              <a:t>18</a:t>
            </a:fld>
            <a:endParaRPr lang="en-US"/>
          </a:p>
        </p:txBody>
      </p:sp>
    </p:spTree>
    <p:extLst>
      <p:ext uri="{BB962C8B-B14F-4D97-AF65-F5344CB8AC3E}">
        <p14:creationId xmlns:p14="http://schemas.microsoft.com/office/powerpoint/2010/main" val="49332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6237-A74B-4F41-8599-9B726D598BD0}"/>
              </a:ext>
            </a:extLst>
          </p:cNvPr>
          <p:cNvSpPr>
            <a:spLocks noGrp="1"/>
          </p:cNvSpPr>
          <p:nvPr>
            <p:ph type="title"/>
          </p:nvPr>
        </p:nvSpPr>
        <p:spPr>
          <a:xfrm>
            <a:off x="838200" y="6985"/>
            <a:ext cx="10515600" cy="663575"/>
          </a:xfrm>
        </p:spPr>
        <p:txBody>
          <a:bodyPr>
            <a:noAutofit/>
          </a:bodyPr>
          <a:lstStyle/>
          <a:p>
            <a:pPr algn="ctr"/>
            <a:r>
              <a:rPr lang="en-US" b="1" dirty="0">
                <a:solidFill>
                  <a:srgbClr val="002060"/>
                </a:solidFill>
                <a:latin typeface="+mn-lt"/>
              </a:rPr>
              <a:t>As-Built Plans, Bishop Canal Bridge </a:t>
            </a:r>
          </a:p>
        </p:txBody>
      </p:sp>
      <p:pic>
        <p:nvPicPr>
          <p:cNvPr id="4" name="Content Placeholder 3">
            <a:extLst>
              <a:ext uri="{FF2B5EF4-FFF2-40B4-BE49-F238E27FC236}">
                <a16:creationId xmlns:a16="http://schemas.microsoft.com/office/drawing/2014/main" id="{44CED89C-746E-41D9-B042-A67C20C43AAE}"/>
              </a:ext>
            </a:extLst>
          </p:cNvPr>
          <p:cNvPicPr>
            <a:picLocks noGrp="1" noChangeAspect="1"/>
          </p:cNvPicPr>
          <p:nvPr>
            <p:ph idx="1"/>
          </p:nvPr>
        </p:nvPicPr>
        <p:blipFill>
          <a:blip r:embed="rId2"/>
          <a:stretch>
            <a:fillRect/>
          </a:stretch>
        </p:blipFill>
        <p:spPr>
          <a:xfrm>
            <a:off x="955309" y="625198"/>
            <a:ext cx="10281381" cy="6232802"/>
          </a:xfrm>
          <a:prstGeom prst="rect">
            <a:avLst/>
          </a:prstGeom>
        </p:spPr>
      </p:pic>
      <p:sp>
        <p:nvSpPr>
          <p:cNvPr id="3" name="Slide Number Placeholder 2">
            <a:extLst>
              <a:ext uri="{FF2B5EF4-FFF2-40B4-BE49-F238E27FC236}">
                <a16:creationId xmlns:a16="http://schemas.microsoft.com/office/drawing/2014/main" id="{20436F13-A0D0-4A74-934A-1201500F39F1}"/>
              </a:ext>
            </a:extLst>
          </p:cNvPr>
          <p:cNvSpPr>
            <a:spLocks noGrp="1"/>
          </p:cNvSpPr>
          <p:nvPr>
            <p:ph type="sldNum" sz="quarter" idx="12"/>
          </p:nvPr>
        </p:nvSpPr>
        <p:spPr/>
        <p:txBody>
          <a:bodyPr/>
          <a:lstStyle/>
          <a:p>
            <a:fld id="{C65D268A-BF7A-4C2D-89C0-9FA8B48F9C12}" type="slidenum">
              <a:rPr lang="en-US" smtClean="0"/>
              <a:t>19</a:t>
            </a:fld>
            <a:endParaRPr lang="en-US"/>
          </a:p>
        </p:txBody>
      </p:sp>
    </p:spTree>
    <p:extLst>
      <p:ext uri="{BB962C8B-B14F-4D97-AF65-F5344CB8AC3E}">
        <p14:creationId xmlns:p14="http://schemas.microsoft.com/office/powerpoint/2010/main" val="3027775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266B-7DCC-4872-BD8F-087E62D8D966}"/>
              </a:ext>
            </a:extLst>
          </p:cNvPr>
          <p:cNvSpPr>
            <a:spLocks noGrp="1"/>
          </p:cNvSpPr>
          <p:nvPr>
            <p:ph type="title"/>
          </p:nvPr>
        </p:nvSpPr>
        <p:spPr>
          <a:xfrm>
            <a:off x="536359" y="1048705"/>
            <a:ext cx="10515600" cy="815605"/>
          </a:xfrm>
        </p:spPr>
        <p:txBody>
          <a:bodyPr/>
          <a:lstStyle/>
          <a:p>
            <a:pPr algn="ctr"/>
            <a:r>
              <a:rPr lang="en-US" b="1" dirty="0">
                <a:solidFill>
                  <a:srgbClr val="002060"/>
                </a:solidFill>
                <a:latin typeface="+mn-lt"/>
              </a:rPr>
              <a:t>Swing Bridge </a:t>
            </a:r>
          </a:p>
        </p:txBody>
      </p:sp>
      <p:pic>
        <p:nvPicPr>
          <p:cNvPr id="5" name="Content Placeholder 4">
            <a:extLst>
              <a:ext uri="{FF2B5EF4-FFF2-40B4-BE49-F238E27FC236}">
                <a16:creationId xmlns:a16="http://schemas.microsoft.com/office/drawing/2014/main" id="{313A446E-41BA-4B0B-99F8-E7FAB366DB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4305" y="2218910"/>
            <a:ext cx="3699708" cy="2774781"/>
          </a:xfrm>
        </p:spPr>
      </p:pic>
      <p:sp>
        <p:nvSpPr>
          <p:cNvPr id="3" name="Slide Number Placeholder 2">
            <a:extLst>
              <a:ext uri="{FF2B5EF4-FFF2-40B4-BE49-F238E27FC236}">
                <a16:creationId xmlns:a16="http://schemas.microsoft.com/office/drawing/2014/main" id="{6E25B9D0-F86D-4C68-9A52-4B83FE0673A9}"/>
              </a:ext>
            </a:extLst>
          </p:cNvPr>
          <p:cNvSpPr>
            <a:spLocks noGrp="1"/>
          </p:cNvSpPr>
          <p:nvPr>
            <p:ph type="sldNum" sz="quarter" idx="12"/>
          </p:nvPr>
        </p:nvSpPr>
        <p:spPr/>
        <p:txBody>
          <a:bodyPr/>
          <a:lstStyle/>
          <a:p>
            <a:fld id="{C65D268A-BF7A-4C2D-89C0-9FA8B48F9C12}" type="slidenum">
              <a:rPr lang="en-US" smtClean="0"/>
              <a:t>2</a:t>
            </a:fld>
            <a:endParaRPr lang="en-US"/>
          </a:p>
        </p:txBody>
      </p:sp>
    </p:spTree>
    <p:extLst>
      <p:ext uri="{BB962C8B-B14F-4D97-AF65-F5344CB8AC3E}">
        <p14:creationId xmlns:p14="http://schemas.microsoft.com/office/powerpoint/2010/main" val="3402306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026F-876D-46B4-A2A7-E70F5D151C29}"/>
              </a:ext>
            </a:extLst>
          </p:cNvPr>
          <p:cNvSpPr>
            <a:spLocks noGrp="1"/>
          </p:cNvSpPr>
          <p:nvPr>
            <p:ph type="title"/>
          </p:nvPr>
        </p:nvSpPr>
        <p:spPr>
          <a:xfrm>
            <a:off x="838200" y="203866"/>
            <a:ext cx="10515600" cy="967154"/>
          </a:xfrm>
        </p:spPr>
        <p:txBody>
          <a:bodyPr>
            <a:normAutofit fontScale="90000"/>
          </a:bodyPr>
          <a:lstStyle/>
          <a:p>
            <a:pPr algn="ctr"/>
            <a:r>
              <a:rPr lang="en-US" sz="4000" b="1" dirty="0"/>
              <a:t> </a:t>
            </a:r>
            <a:r>
              <a:rPr lang="en-US" sz="4900" b="1" dirty="0">
                <a:solidFill>
                  <a:srgbClr val="002060"/>
                </a:solidFill>
                <a:latin typeface="+mn-lt"/>
              </a:rPr>
              <a:t>Bishop Canal Bridge </a:t>
            </a:r>
            <a:br>
              <a:rPr lang="en-US" sz="4900" b="1" dirty="0">
                <a:solidFill>
                  <a:srgbClr val="002060"/>
                </a:solidFill>
                <a:latin typeface="+mn-lt"/>
              </a:rPr>
            </a:br>
            <a:r>
              <a:rPr lang="en-US" sz="3600" b="1" dirty="0">
                <a:solidFill>
                  <a:srgbClr val="002060"/>
                </a:solidFill>
                <a:latin typeface="+mn-lt"/>
              </a:rPr>
              <a:t>(Swing Spans 45.5’ + 23.5’ As-Builts)</a:t>
            </a:r>
          </a:p>
        </p:txBody>
      </p:sp>
      <p:pic>
        <p:nvPicPr>
          <p:cNvPr id="4" name="Content Placeholder 3">
            <a:extLst>
              <a:ext uri="{FF2B5EF4-FFF2-40B4-BE49-F238E27FC236}">
                <a16:creationId xmlns:a16="http://schemas.microsoft.com/office/drawing/2014/main" id="{D04D47B1-3352-459B-8C18-CAA4163429D7}"/>
              </a:ext>
            </a:extLst>
          </p:cNvPr>
          <p:cNvPicPr>
            <a:picLocks noGrp="1" noChangeAspect="1"/>
          </p:cNvPicPr>
          <p:nvPr>
            <p:ph idx="1"/>
          </p:nvPr>
        </p:nvPicPr>
        <p:blipFill>
          <a:blip r:embed="rId2"/>
          <a:stretch>
            <a:fillRect/>
          </a:stretch>
        </p:blipFill>
        <p:spPr>
          <a:xfrm>
            <a:off x="0" y="1171020"/>
            <a:ext cx="12192000" cy="5656850"/>
          </a:xfrm>
          <a:prstGeom prst="rect">
            <a:avLst/>
          </a:prstGeom>
        </p:spPr>
      </p:pic>
      <p:sp>
        <p:nvSpPr>
          <p:cNvPr id="3" name="Slide Number Placeholder 2">
            <a:extLst>
              <a:ext uri="{FF2B5EF4-FFF2-40B4-BE49-F238E27FC236}">
                <a16:creationId xmlns:a16="http://schemas.microsoft.com/office/drawing/2014/main" id="{04F2D491-DBD1-4207-8A4B-6C05C00D386A}"/>
              </a:ext>
            </a:extLst>
          </p:cNvPr>
          <p:cNvSpPr>
            <a:spLocks noGrp="1"/>
          </p:cNvSpPr>
          <p:nvPr>
            <p:ph type="sldNum" sz="quarter" idx="12"/>
          </p:nvPr>
        </p:nvSpPr>
        <p:spPr/>
        <p:txBody>
          <a:bodyPr/>
          <a:lstStyle/>
          <a:p>
            <a:fld id="{C65D268A-BF7A-4C2D-89C0-9FA8B48F9C12}" type="slidenum">
              <a:rPr lang="en-US" smtClean="0"/>
              <a:t>20</a:t>
            </a:fld>
            <a:endParaRPr lang="en-US"/>
          </a:p>
        </p:txBody>
      </p:sp>
    </p:spTree>
    <p:extLst>
      <p:ext uri="{BB962C8B-B14F-4D97-AF65-F5344CB8AC3E}">
        <p14:creationId xmlns:p14="http://schemas.microsoft.com/office/powerpoint/2010/main" val="2938629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F2C87-5C5D-4CCD-9E06-7F2584FCF344}"/>
              </a:ext>
            </a:extLst>
          </p:cNvPr>
          <p:cNvSpPr>
            <a:spLocks noGrp="1"/>
          </p:cNvSpPr>
          <p:nvPr>
            <p:ph type="title"/>
          </p:nvPr>
        </p:nvSpPr>
        <p:spPr>
          <a:xfrm>
            <a:off x="71021" y="17525"/>
            <a:ext cx="12339962" cy="1019423"/>
          </a:xfrm>
        </p:spPr>
        <p:txBody>
          <a:bodyPr>
            <a:noAutofit/>
          </a:bodyPr>
          <a:lstStyle/>
          <a:p>
            <a:r>
              <a:rPr lang="en-US" sz="4000" b="1" dirty="0">
                <a:solidFill>
                  <a:srgbClr val="002060"/>
                </a:solidFill>
                <a:latin typeface="+mn-lt"/>
              </a:rPr>
              <a:t>Details of Support at Pier 7 (Pivotal Pier) &amp; Diaphragm</a:t>
            </a:r>
          </a:p>
        </p:txBody>
      </p:sp>
      <p:pic>
        <p:nvPicPr>
          <p:cNvPr id="4" name="Content Placeholder 3">
            <a:extLst>
              <a:ext uri="{FF2B5EF4-FFF2-40B4-BE49-F238E27FC236}">
                <a16:creationId xmlns:a16="http://schemas.microsoft.com/office/drawing/2014/main" id="{FDDCC8FB-2636-4B49-947C-1AB55D07A850}"/>
              </a:ext>
            </a:extLst>
          </p:cNvPr>
          <p:cNvPicPr>
            <a:picLocks noGrp="1" noChangeAspect="1"/>
          </p:cNvPicPr>
          <p:nvPr>
            <p:ph idx="1"/>
          </p:nvPr>
        </p:nvPicPr>
        <p:blipFill>
          <a:blip r:embed="rId2"/>
          <a:stretch>
            <a:fillRect/>
          </a:stretch>
        </p:blipFill>
        <p:spPr>
          <a:xfrm>
            <a:off x="1914735" y="4343031"/>
            <a:ext cx="8218794" cy="2463532"/>
          </a:xfrm>
          <a:prstGeom prst="rect">
            <a:avLst/>
          </a:prstGeom>
        </p:spPr>
      </p:pic>
      <p:pic>
        <p:nvPicPr>
          <p:cNvPr id="6" name="Picture 5">
            <a:extLst>
              <a:ext uri="{FF2B5EF4-FFF2-40B4-BE49-F238E27FC236}">
                <a16:creationId xmlns:a16="http://schemas.microsoft.com/office/drawing/2014/main" id="{D3B05B16-6AAB-4D1E-A079-1B706F28CE6B}"/>
              </a:ext>
            </a:extLst>
          </p:cNvPr>
          <p:cNvPicPr>
            <a:picLocks noChangeAspect="1"/>
          </p:cNvPicPr>
          <p:nvPr/>
        </p:nvPicPr>
        <p:blipFill>
          <a:blip r:embed="rId3"/>
          <a:stretch>
            <a:fillRect/>
          </a:stretch>
        </p:blipFill>
        <p:spPr>
          <a:xfrm>
            <a:off x="0" y="870680"/>
            <a:ext cx="12192000" cy="3472351"/>
          </a:xfrm>
          <a:prstGeom prst="rect">
            <a:avLst/>
          </a:prstGeom>
        </p:spPr>
      </p:pic>
      <p:sp>
        <p:nvSpPr>
          <p:cNvPr id="3" name="Slide Number Placeholder 2">
            <a:extLst>
              <a:ext uri="{FF2B5EF4-FFF2-40B4-BE49-F238E27FC236}">
                <a16:creationId xmlns:a16="http://schemas.microsoft.com/office/drawing/2014/main" id="{CCDED147-6B37-40CB-B3A2-9297C5EF85FA}"/>
              </a:ext>
            </a:extLst>
          </p:cNvPr>
          <p:cNvSpPr>
            <a:spLocks noGrp="1"/>
          </p:cNvSpPr>
          <p:nvPr>
            <p:ph type="sldNum" sz="quarter" idx="12"/>
          </p:nvPr>
        </p:nvSpPr>
        <p:spPr/>
        <p:txBody>
          <a:bodyPr/>
          <a:lstStyle/>
          <a:p>
            <a:fld id="{C65D268A-BF7A-4C2D-89C0-9FA8B48F9C12}" type="slidenum">
              <a:rPr lang="en-US" smtClean="0"/>
              <a:t>21</a:t>
            </a:fld>
            <a:endParaRPr lang="en-US"/>
          </a:p>
        </p:txBody>
      </p:sp>
    </p:spTree>
    <p:extLst>
      <p:ext uri="{BB962C8B-B14F-4D97-AF65-F5344CB8AC3E}">
        <p14:creationId xmlns:p14="http://schemas.microsoft.com/office/powerpoint/2010/main" val="200454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CCD1-2D24-4088-88BE-36E203C57712}"/>
              </a:ext>
            </a:extLst>
          </p:cNvPr>
          <p:cNvSpPr>
            <a:spLocks noGrp="1"/>
          </p:cNvSpPr>
          <p:nvPr>
            <p:ph type="title"/>
          </p:nvPr>
        </p:nvSpPr>
        <p:spPr>
          <a:xfrm>
            <a:off x="523095" y="18177"/>
            <a:ext cx="10515600" cy="688833"/>
          </a:xfrm>
        </p:spPr>
        <p:txBody>
          <a:bodyPr>
            <a:normAutofit fontScale="90000"/>
          </a:bodyPr>
          <a:lstStyle/>
          <a:p>
            <a:pPr algn="ctr"/>
            <a:r>
              <a:rPr lang="en-US" b="1" dirty="0">
                <a:solidFill>
                  <a:srgbClr val="002060"/>
                </a:solidFill>
                <a:latin typeface="+mn-lt"/>
              </a:rPr>
              <a:t>Jacking/Support Locations at Pier 6 and Pier 8</a:t>
            </a:r>
          </a:p>
        </p:txBody>
      </p:sp>
      <p:pic>
        <p:nvPicPr>
          <p:cNvPr id="9" name="Content Placeholder 8">
            <a:extLst>
              <a:ext uri="{FF2B5EF4-FFF2-40B4-BE49-F238E27FC236}">
                <a16:creationId xmlns:a16="http://schemas.microsoft.com/office/drawing/2014/main" id="{1C41D8F3-336E-40B1-8B7F-55D0FA5E8202}"/>
              </a:ext>
            </a:extLst>
          </p:cNvPr>
          <p:cNvPicPr>
            <a:picLocks noGrp="1" noChangeAspect="1"/>
          </p:cNvPicPr>
          <p:nvPr>
            <p:ph idx="1"/>
          </p:nvPr>
        </p:nvPicPr>
        <p:blipFill>
          <a:blip r:embed="rId2"/>
          <a:stretch>
            <a:fillRect/>
          </a:stretch>
        </p:blipFill>
        <p:spPr>
          <a:xfrm>
            <a:off x="720965" y="641750"/>
            <a:ext cx="10119859" cy="6216250"/>
          </a:xfrm>
          <a:prstGeom prst="rect">
            <a:avLst/>
          </a:prstGeom>
        </p:spPr>
      </p:pic>
      <p:sp>
        <p:nvSpPr>
          <p:cNvPr id="3" name="Slide Number Placeholder 2">
            <a:extLst>
              <a:ext uri="{FF2B5EF4-FFF2-40B4-BE49-F238E27FC236}">
                <a16:creationId xmlns:a16="http://schemas.microsoft.com/office/drawing/2014/main" id="{BC1CFAC1-0A60-4DC6-95F6-C70CF9A9FEF2}"/>
              </a:ext>
            </a:extLst>
          </p:cNvPr>
          <p:cNvSpPr>
            <a:spLocks noGrp="1"/>
          </p:cNvSpPr>
          <p:nvPr>
            <p:ph type="sldNum" sz="quarter" idx="12"/>
          </p:nvPr>
        </p:nvSpPr>
        <p:spPr/>
        <p:txBody>
          <a:bodyPr/>
          <a:lstStyle/>
          <a:p>
            <a:fld id="{C65D268A-BF7A-4C2D-89C0-9FA8B48F9C12}" type="slidenum">
              <a:rPr lang="en-US" smtClean="0"/>
              <a:t>22</a:t>
            </a:fld>
            <a:endParaRPr lang="en-US"/>
          </a:p>
        </p:txBody>
      </p:sp>
    </p:spTree>
    <p:extLst>
      <p:ext uri="{BB962C8B-B14F-4D97-AF65-F5344CB8AC3E}">
        <p14:creationId xmlns:p14="http://schemas.microsoft.com/office/powerpoint/2010/main" val="686337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CC9A3-FBF2-4E5A-B40B-FD35FE878E6F}"/>
              </a:ext>
            </a:extLst>
          </p:cNvPr>
          <p:cNvSpPr>
            <a:spLocks noGrp="1"/>
          </p:cNvSpPr>
          <p:nvPr>
            <p:ph type="title"/>
          </p:nvPr>
        </p:nvSpPr>
        <p:spPr>
          <a:xfrm>
            <a:off x="1" y="249715"/>
            <a:ext cx="12192000" cy="1021715"/>
          </a:xfrm>
        </p:spPr>
        <p:txBody>
          <a:bodyPr>
            <a:noAutofit/>
          </a:bodyPr>
          <a:lstStyle/>
          <a:p>
            <a:pPr algn="ctr"/>
            <a:r>
              <a:rPr lang="en-US" b="1" dirty="0">
                <a:solidFill>
                  <a:srgbClr val="002060"/>
                </a:solidFill>
                <a:latin typeface="+mn-lt"/>
              </a:rPr>
              <a:t>Camber Diagram of Swing Spans</a:t>
            </a:r>
          </a:p>
        </p:txBody>
      </p:sp>
      <p:pic>
        <p:nvPicPr>
          <p:cNvPr id="4" name="Content Placeholder 3">
            <a:extLst>
              <a:ext uri="{FF2B5EF4-FFF2-40B4-BE49-F238E27FC236}">
                <a16:creationId xmlns:a16="http://schemas.microsoft.com/office/drawing/2014/main" id="{D1512CE3-0079-45D1-83B9-94322A9C2694}"/>
              </a:ext>
            </a:extLst>
          </p:cNvPr>
          <p:cNvPicPr>
            <a:picLocks noGrp="1" noChangeAspect="1"/>
          </p:cNvPicPr>
          <p:nvPr>
            <p:ph idx="1"/>
          </p:nvPr>
        </p:nvPicPr>
        <p:blipFill>
          <a:blip r:embed="rId2"/>
          <a:stretch>
            <a:fillRect/>
          </a:stretch>
        </p:blipFill>
        <p:spPr>
          <a:xfrm>
            <a:off x="3208863" y="1444624"/>
            <a:ext cx="5409357" cy="4753879"/>
          </a:xfrm>
          <a:prstGeom prst="rect">
            <a:avLst/>
          </a:prstGeom>
        </p:spPr>
      </p:pic>
      <p:sp>
        <p:nvSpPr>
          <p:cNvPr id="6" name="TextBox 5">
            <a:extLst>
              <a:ext uri="{FF2B5EF4-FFF2-40B4-BE49-F238E27FC236}">
                <a16:creationId xmlns:a16="http://schemas.microsoft.com/office/drawing/2014/main" id="{945338F4-B3F9-4452-BF67-96F3D37097E7}"/>
              </a:ext>
            </a:extLst>
          </p:cNvPr>
          <p:cNvSpPr txBox="1"/>
          <p:nvPr/>
        </p:nvSpPr>
        <p:spPr>
          <a:xfrm>
            <a:off x="1722120" y="6231265"/>
            <a:ext cx="9727215" cy="523220"/>
          </a:xfrm>
          <a:prstGeom prst="rect">
            <a:avLst/>
          </a:prstGeom>
          <a:noFill/>
        </p:spPr>
        <p:txBody>
          <a:bodyPr wrap="none" rtlCol="0">
            <a:spAutoFit/>
          </a:bodyPr>
          <a:lstStyle/>
          <a:p>
            <a:r>
              <a:rPr lang="en-US" sz="2800" dirty="0">
                <a:solidFill>
                  <a:srgbClr val="C00000"/>
                </a:solidFill>
              </a:rPr>
              <a:t>Note: Jacking is supposed to recover all the cantilever movement.</a:t>
            </a:r>
          </a:p>
        </p:txBody>
      </p:sp>
      <p:sp>
        <p:nvSpPr>
          <p:cNvPr id="3" name="Slide Number Placeholder 2">
            <a:extLst>
              <a:ext uri="{FF2B5EF4-FFF2-40B4-BE49-F238E27FC236}">
                <a16:creationId xmlns:a16="http://schemas.microsoft.com/office/drawing/2014/main" id="{04E30E1C-C4DF-4F1C-A6A5-009283BEEED8}"/>
              </a:ext>
            </a:extLst>
          </p:cNvPr>
          <p:cNvSpPr>
            <a:spLocks noGrp="1"/>
          </p:cNvSpPr>
          <p:nvPr>
            <p:ph type="sldNum" sz="quarter" idx="12"/>
          </p:nvPr>
        </p:nvSpPr>
        <p:spPr/>
        <p:txBody>
          <a:bodyPr/>
          <a:lstStyle/>
          <a:p>
            <a:fld id="{C65D268A-BF7A-4C2D-89C0-9FA8B48F9C12}" type="slidenum">
              <a:rPr lang="en-US" smtClean="0"/>
              <a:t>23</a:t>
            </a:fld>
            <a:endParaRPr lang="en-US"/>
          </a:p>
        </p:txBody>
      </p:sp>
    </p:spTree>
    <p:extLst>
      <p:ext uri="{BB962C8B-B14F-4D97-AF65-F5344CB8AC3E}">
        <p14:creationId xmlns:p14="http://schemas.microsoft.com/office/powerpoint/2010/main" val="405357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150A-29D7-439D-9ADD-22200B3E42DA}"/>
              </a:ext>
            </a:extLst>
          </p:cNvPr>
          <p:cNvSpPr>
            <a:spLocks noGrp="1"/>
          </p:cNvSpPr>
          <p:nvPr>
            <p:ph type="title"/>
          </p:nvPr>
        </p:nvSpPr>
        <p:spPr>
          <a:xfrm>
            <a:off x="0" y="141359"/>
            <a:ext cx="12192000" cy="854075"/>
          </a:xfrm>
        </p:spPr>
        <p:txBody>
          <a:bodyPr>
            <a:normAutofit/>
          </a:bodyPr>
          <a:lstStyle/>
          <a:p>
            <a:pPr algn="ctr"/>
            <a:r>
              <a:rPr lang="en-US" b="1" dirty="0" err="1">
                <a:solidFill>
                  <a:srgbClr val="002060"/>
                </a:solidFill>
                <a:latin typeface="+mn-lt"/>
              </a:rPr>
              <a:t>BrR</a:t>
            </a:r>
            <a:r>
              <a:rPr lang="en-US" b="1" dirty="0">
                <a:solidFill>
                  <a:srgbClr val="002060"/>
                </a:solidFill>
                <a:latin typeface="+mn-lt"/>
              </a:rPr>
              <a:t> </a:t>
            </a:r>
            <a:r>
              <a:rPr lang="en-US" b="1" dirty="0" err="1">
                <a:solidFill>
                  <a:srgbClr val="002060"/>
                </a:solidFill>
                <a:latin typeface="+mn-lt"/>
              </a:rPr>
              <a:t>Floorbeam</a:t>
            </a:r>
            <a:r>
              <a:rPr lang="en-US" b="1" dirty="0">
                <a:solidFill>
                  <a:srgbClr val="002060"/>
                </a:solidFill>
                <a:latin typeface="+mn-lt"/>
              </a:rPr>
              <a:t>-Stringer System Model </a:t>
            </a:r>
            <a:r>
              <a:rPr lang="en-US" sz="3200" b="1" dirty="0">
                <a:solidFill>
                  <a:srgbClr val="002060"/>
                </a:solidFill>
                <a:latin typeface="+mn-lt"/>
              </a:rPr>
              <a:t>(For Bent Cap)</a:t>
            </a:r>
            <a:endParaRPr lang="en-US" sz="3200" dirty="0">
              <a:solidFill>
                <a:srgbClr val="002060"/>
              </a:solidFill>
              <a:latin typeface="+mn-lt"/>
            </a:endParaRPr>
          </a:p>
        </p:txBody>
      </p:sp>
      <p:pic>
        <p:nvPicPr>
          <p:cNvPr id="4" name="Content Placeholder 3">
            <a:extLst>
              <a:ext uri="{FF2B5EF4-FFF2-40B4-BE49-F238E27FC236}">
                <a16:creationId xmlns:a16="http://schemas.microsoft.com/office/drawing/2014/main" id="{4995879A-1AD8-4975-BCD5-55F2A6D7D861}"/>
              </a:ext>
            </a:extLst>
          </p:cNvPr>
          <p:cNvPicPr>
            <a:picLocks noGrp="1" noChangeAspect="1"/>
          </p:cNvPicPr>
          <p:nvPr>
            <p:ph idx="1"/>
          </p:nvPr>
        </p:nvPicPr>
        <p:blipFill>
          <a:blip r:embed="rId2"/>
          <a:stretch>
            <a:fillRect/>
          </a:stretch>
        </p:blipFill>
        <p:spPr>
          <a:xfrm>
            <a:off x="2594537" y="3317176"/>
            <a:ext cx="7204929" cy="3399465"/>
          </a:xfrm>
          <a:prstGeom prst="rect">
            <a:avLst/>
          </a:prstGeom>
        </p:spPr>
      </p:pic>
      <p:pic>
        <p:nvPicPr>
          <p:cNvPr id="5" name="Picture 4">
            <a:extLst>
              <a:ext uri="{FF2B5EF4-FFF2-40B4-BE49-F238E27FC236}">
                <a16:creationId xmlns:a16="http://schemas.microsoft.com/office/drawing/2014/main" id="{993E6BB3-68E4-4537-BFD0-BD0784CA2960}"/>
              </a:ext>
            </a:extLst>
          </p:cNvPr>
          <p:cNvPicPr>
            <a:picLocks noChangeAspect="1"/>
          </p:cNvPicPr>
          <p:nvPr/>
        </p:nvPicPr>
        <p:blipFill>
          <a:blip r:embed="rId3"/>
          <a:stretch>
            <a:fillRect/>
          </a:stretch>
        </p:blipFill>
        <p:spPr>
          <a:xfrm>
            <a:off x="4177703" y="888902"/>
            <a:ext cx="4038599" cy="2286258"/>
          </a:xfrm>
          <a:prstGeom prst="rect">
            <a:avLst/>
          </a:prstGeom>
        </p:spPr>
      </p:pic>
      <p:sp>
        <p:nvSpPr>
          <p:cNvPr id="3" name="Slide Number Placeholder 2">
            <a:extLst>
              <a:ext uri="{FF2B5EF4-FFF2-40B4-BE49-F238E27FC236}">
                <a16:creationId xmlns:a16="http://schemas.microsoft.com/office/drawing/2014/main" id="{D7E41F36-C744-4F44-8A65-5B09E9F0E4E0}"/>
              </a:ext>
            </a:extLst>
          </p:cNvPr>
          <p:cNvSpPr>
            <a:spLocks noGrp="1"/>
          </p:cNvSpPr>
          <p:nvPr>
            <p:ph type="sldNum" sz="quarter" idx="12"/>
          </p:nvPr>
        </p:nvSpPr>
        <p:spPr/>
        <p:txBody>
          <a:bodyPr/>
          <a:lstStyle/>
          <a:p>
            <a:fld id="{C65D268A-BF7A-4C2D-89C0-9FA8B48F9C12}" type="slidenum">
              <a:rPr lang="en-US" smtClean="0"/>
              <a:t>24</a:t>
            </a:fld>
            <a:endParaRPr lang="en-US"/>
          </a:p>
        </p:txBody>
      </p:sp>
    </p:spTree>
    <p:extLst>
      <p:ext uri="{BB962C8B-B14F-4D97-AF65-F5344CB8AC3E}">
        <p14:creationId xmlns:p14="http://schemas.microsoft.com/office/powerpoint/2010/main" val="369328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150A-29D7-439D-9ADD-22200B3E42DA}"/>
              </a:ext>
            </a:extLst>
          </p:cNvPr>
          <p:cNvSpPr>
            <a:spLocks noGrp="1"/>
          </p:cNvSpPr>
          <p:nvPr>
            <p:ph type="title"/>
          </p:nvPr>
        </p:nvSpPr>
        <p:spPr>
          <a:xfrm>
            <a:off x="838200" y="141359"/>
            <a:ext cx="10515600" cy="506341"/>
          </a:xfrm>
        </p:spPr>
        <p:txBody>
          <a:bodyPr>
            <a:noAutofit/>
          </a:bodyPr>
          <a:lstStyle/>
          <a:p>
            <a:pPr algn="ctr"/>
            <a:r>
              <a:rPr lang="en-US" b="1" dirty="0" err="1">
                <a:solidFill>
                  <a:srgbClr val="002060"/>
                </a:solidFill>
                <a:latin typeface="+mn-lt"/>
              </a:rPr>
              <a:t>BrR</a:t>
            </a:r>
            <a:r>
              <a:rPr lang="en-US" b="1" dirty="0">
                <a:solidFill>
                  <a:srgbClr val="002060"/>
                </a:solidFill>
                <a:latin typeface="+mn-lt"/>
              </a:rPr>
              <a:t> Girder System Model </a:t>
            </a:r>
            <a:r>
              <a:rPr lang="en-US" sz="3200" b="1" dirty="0">
                <a:solidFill>
                  <a:srgbClr val="002060"/>
                </a:solidFill>
                <a:latin typeface="+mn-lt"/>
              </a:rPr>
              <a:t>(For Girders)</a:t>
            </a:r>
            <a:endParaRPr lang="en-US" sz="3200" dirty="0">
              <a:solidFill>
                <a:srgbClr val="002060"/>
              </a:solidFill>
              <a:latin typeface="+mn-lt"/>
            </a:endParaRPr>
          </a:p>
        </p:txBody>
      </p:sp>
      <p:pic>
        <p:nvPicPr>
          <p:cNvPr id="3" name="Picture 2">
            <a:extLst>
              <a:ext uri="{FF2B5EF4-FFF2-40B4-BE49-F238E27FC236}">
                <a16:creationId xmlns:a16="http://schemas.microsoft.com/office/drawing/2014/main" id="{C3EF507F-E46E-4997-A853-ACEA978FC23B}"/>
              </a:ext>
            </a:extLst>
          </p:cNvPr>
          <p:cNvPicPr>
            <a:picLocks noChangeAspect="1"/>
          </p:cNvPicPr>
          <p:nvPr/>
        </p:nvPicPr>
        <p:blipFill>
          <a:blip r:embed="rId2"/>
          <a:stretch>
            <a:fillRect/>
          </a:stretch>
        </p:blipFill>
        <p:spPr>
          <a:xfrm>
            <a:off x="3084447" y="647700"/>
            <a:ext cx="6023106" cy="2823766"/>
          </a:xfrm>
          <a:prstGeom prst="rect">
            <a:avLst/>
          </a:prstGeom>
        </p:spPr>
      </p:pic>
      <p:pic>
        <p:nvPicPr>
          <p:cNvPr id="8" name="Content Placeholder 7">
            <a:extLst>
              <a:ext uri="{FF2B5EF4-FFF2-40B4-BE49-F238E27FC236}">
                <a16:creationId xmlns:a16="http://schemas.microsoft.com/office/drawing/2014/main" id="{A077EE27-6B0E-48BA-9C8C-CF3051C2C308}"/>
              </a:ext>
            </a:extLst>
          </p:cNvPr>
          <p:cNvPicPr>
            <a:picLocks noGrp="1" noChangeAspect="1"/>
          </p:cNvPicPr>
          <p:nvPr>
            <p:ph idx="1"/>
          </p:nvPr>
        </p:nvPicPr>
        <p:blipFill>
          <a:blip r:embed="rId3"/>
          <a:stretch>
            <a:fillRect/>
          </a:stretch>
        </p:blipFill>
        <p:spPr>
          <a:xfrm>
            <a:off x="2716783" y="3598050"/>
            <a:ext cx="6758433" cy="3259950"/>
          </a:xfrm>
          <a:prstGeom prst="rect">
            <a:avLst/>
          </a:prstGeom>
        </p:spPr>
      </p:pic>
      <p:sp>
        <p:nvSpPr>
          <p:cNvPr id="4" name="Slide Number Placeholder 3">
            <a:extLst>
              <a:ext uri="{FF2B5EF4-FFF2-40B4-BE49-F238E27FC236}">
                <a16:creationId xmlns:a16="http://schemas.microsoft.com/office/drawing/2014/main" id="{38832AC3-672F-4ADC-925D-C4DD3AAC8535}"/>
              </a:ext>
            </a:extLst>
          </p:cNvPr>
          <p:cNvSpPr>
            <a:spLocks noGrp="1"/>
          </p:cNvSpPr>
          <p:nvPr>
            <p:ph type="sldNum" sz="quarter" idx="12"/>
          </p:nvPr>
        </p:nvSpPr>
        <p:spPr/>
        <p:txBody>
          <a:bodyPr/>
          <a:lstStyle/>
          <a:p>
            <a:fld id="{C65D268A-BF7A-4C2D-89C0-9FA8B48F9C12}" type="slidenum">
              <a:rPr lang="en-US" smtClean="0"/>
              <a:t>25</a:t>
            </a:fld>
            <a:endParaRPr lang="en-US"/>
          </a:p>
        </p:txBody>
      </p:sp>
    </p:spTree>
    <p:extLst>
      <p:ext uri="{BB962C8B-B14F-4D97-AF65-F5344CB8AC3E}">
        <p14:creationId xmlns:p14="http://schemas.microsoft.com/office/powerpoint/2010/main" val="484471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09FB-BBAE-45CA-BBC3-315DD4CA9656}"/>
              </a:ext>
            </a:extLst>
          </p:cNvPr>
          <p:cNvSpPr>
            <a:spLocks noGrp="1"/>
          </p:cNvSpPr>
          <p:nvPr>
            <p:ph type="title"/>
          </p:nvPr>
        </p:nvSpPr>
        <p:spPr>
          <a:xfrm>
            <a:off x="0" y="932849"/>
            <a:ext cx="12192000" cy="747238"/>
          </a:xfrm>
        </p:spPr>
        <p:txBody>
          <a:bodyPr>
            <a:noAutofit/>
          </a:bodyPr>
          <a:lstStyle/>
          <a:p>
            <a:pPr algn="ctr"/>
            <a:r>
              <a:rPr lang="en-US" sz="4800" b="1" dirty="0">
                <a:solidFill>
                  <a:srgbClr val="002060"/>
                </a:solidFill>
                <a:latin typeface="+mn-lt"/>
              </a:rPr>
              <a:t>Full End Jacking for this Swing Bridge</a:t>
            </a:r>
          </a:p>
        </p:txBody>
      </p:sp>
      <p:sp>
        <p:nvSpPr>
          <p:cNvPr id="3" name="Content Placeholder 2">
            <a:extLst>
              <a:ext uri="{FF2B5EF4-FFF2-40B4-BE49-F238E27FC236}">
                <a16:creationId xmlns:a16="http://schemas.microsoft.com/office/drawing/2014/main" id="{B03D04E1-D879-46E6-A047-38821B3D4852}"/>
              </a:ext>
            </a:extLst>
          </p:cNvPr>
          <p:cNvSpPr>
            <a:spLocks noGrp="1"/>
          </p:cNvSpPr>
          <p:nvPr>
            <p:ph idx="1"/>
          </p:nvPr>
        </p:nvSpPr>
        <p:spPr>
          <a:xfrm>
            <a:off x="283596" y="2746172"/>
            <a:ext cx="11802360" cy="1643824"/>
          </a:xfrm>
        </p:spPr>
        <p:txBody>
          <a:bodyPr>
            <a:normAutofit fontScale="25000" lnSpcReduction="20000"/>
          </a:bodyPr>
          <a:lstStyle/>
          <a:p>
            <a:r>
              <a:rPr lang="en-US" sz="13500" dirty="0"/>
              <a:t>The jacking movement compensates the whole cantilever displacement and girder ends.</a:t>
            </a:r>
          </a:p>
          <a:p>
            <a:endParaRPr lang="en-US" sz="13500" dirty="0"/>
          </a:p>
          <a:p>
            <a:endParaRPr lang="en-US" sz="13500" dirty="0"/>
          </a:p>
          <a:p>
            <a:r>
              <a:rPr lang="en-US" sz="13500" dirty="0"/>
              <a:t>The swing bridge can be rated as a fixed bridge.</a:t>
            </a:r>
          </a:p>
          <a:p>
            <a:endParaRPr lang="en-US" dirty="0"/>
          </a:p>
        </p:txBody>
      </p:sp>
      <p:sp>
        <p:nvSpPr>
          <p:cNvPr id="4" name="Title 1">
            <a:extLst>
              <a:ext uri="{FF2B5EF4-FFF2-40B4-BE49-F238E27FC236}">
                <a16:creationId xmlns:a16="http://schemas.microsoft.com/office/drawing/2014/main" id="{9A119D97-F62F-44CE-928B-8881005F0AE6}"/>
              </a:ext>
            </a:extLst>
          </p:cNvPr>
          <p:cNvSpPr txBox="1">
            <a:spLocks/>
          </p:cNvSpPr>
          <p:nvPr/>
        </p:nvSpPr>
        <p:spPr>
          <a:xfrm>
            <a:off x="0" y="3291199"/>
            <a:ext cx="7814822" cy="747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solidFill>
                <a:schemeClr val="accent5">
                  <a:lumMod val="50000"/>
                </a:schemeClr>
              </a:solidFill>
              <a:latin typeface="+mn-lt"/>
            </a:endParaRPr>
          </a:p>
        </p:txBody>
      </p:sp>
      <p:sp>
        <p:nvSpPr>
          <p:cNvPr id="5" name="Slide Number Placeholder 4">
            <a:extLst>
              <a:ext uri="{FF2B5EF4-FFF2-40B4-BE49-F238E27FC236}">
                <a16:creationId xmlns:a16="http://schemas.microsoft.com/office/drawing/2014/main" id="{C5466335-52B2-4A5F-A9ED-086F471039B8}"/>
              </a:ext>
            </a:extLst>
          </p:cNvPr>
          <p:cNvSpPr>
            <a:spLocks noGrp="1"/>
          </p:cNvSpPr>
          <p:nvPr>
            <p:ph type="sldNum" sz="quarter" idx="12"/>
          </p:nvPr>
        </p:nvSpPr>
        <p:spPr/>
        <p:txBody>
          <a:bodyPr/>
          <a:lstStyle/>
          <a:p>
            <a:fld id="{C65D268A-BF7A-4C2D-89C0-9FA8B48F9C12}" type="slidenum">
              <a:rPr lang="en-US" smtClean="0"/>
              <a:t>26</a:t>
            </a:fld>
            <a:endParaRPr lang="en-US"/>
          </a:p>
        </p:txBody>
      </p:sp>
    </p:spTree>
    <p:extLst>
      <p:ext uri="{BB962C8B-B14F-4D97-AF65-F5344CB8AC3E}">
        <p14:creationId xmlns:p14="http://schemas.microsoft.com/office/powerpoint/2010/main" val="3945495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7B659-952B-4381-969A-0183EEFB95CB}"/>
              </a:ext>
            </a:extLst>
          </p:cNvPr>
          <p:cNvSpPr>
            <a:spLocks noGrp="1"/>
          </p:cNvSpPr>
          <p:nvPr>
            <p:ph type="title"/>
          </p:nvPr>
        </p:nvSpPr>
        <p:spPr>
          <a:xfrm>
            <a:off x="274025" y="2620127"/>
            <a:ext cx="11807300" cy="1325563"/>
          </a:xfrm>
        </p:spPr>
        <p:txBody>
          <a:bodyPr>
            <a:noAutofit/>
          </a:bodyPr>
          <a:lstStyle/>
          <a:p>
            <a:pPr algn="ctr"/>
            <a:r>
              <a:rPr lang="en-US" sz="5400" dirty="0">
                <a:solidFill>
                  <a:srgbClr val="002060"/>
                </a:solidFill>
                <a:latin typeface="Impact" panose="020B0806030902050204" pitchFamily="34" charset="0"/>
              </a:rPr>
              <a:t>End Jacking for Swing Truss Bridges</a:t>
            </a:r>
            <a:br>
              <a:rPr lang="en-US" sz="5400" dirty="0">
                <a:solidFill>
                  <a:srgbClr val="002060"/>
                </a:solidFill>
                <a:latin typeface="Impact" panose="020B0806030902050204" pitchFamily="34" charset="0"/>
              </a:rPr>
            </a:br>
            <a:r>
              <a:rPr lang="en-US" sz="5400" dirty="0">
                <a:solidFill>
                  <a:srgbClr val="002060"/>
                </a:solidFill>
                <a:latin typeface="Impact" panose="020B0806030902050204" pitchFamily="34" charset="0"/>
              </a:rPr>
              <a:t> in </a:t>
            </a:r>
            <a:r>
              <a:rPr lang="en-US" sz="5400" dirty="0" err="1">
                <a:solidFill>
                  <a:srgbClr val="002060"/>
                </a:solidFill>
                <a:latin typeface="Impact" panose="020B0806030902050204" pitchFamily="34" charset="0"/>
              </a:rPr>
              <a:t>BrR</a:t>
            </a:r>
            <a:r>
              <a:rPr lang="en-US" sz="5400" dirty="0">
                <a:solidFill>
                  <a:srgbClr val="002060"/>
                </a:solidFill>
                <a:latin typeface="Impact" panose="020B0806030902050204" pitchFamily="34" charset="0"/>
              </a:rPr>
              <a:t> Truss Module</a:t>
            </a:r>
            <a:endParaRPr lang="en-US" sz="5400" dirty="0">
              <a:latin typeface="Impact" panose="020B0806030902050204" pitchFamily="34" charset="0"/>
            </a:endParaRPr>
          </a:p>
        </p:txBody>
      </p:sp>
      <p:sp>
        <p:nvSpPr>
          <p:cNvPr id="3" name="Slide Number Placeholder 2">
            <a:extLst>
              <a:ext uri="{FF2B5EF4-FFF2-40B4-BE49-F238E27FC236}">
                <a16:creationId xmlns:a16="http://schemas.microsoft.com/office/drawing/2014/main" id="{393C6473-BDB8-49B6-8A43-3FF98FB0DEDA}"/>
              </a:ext>
            </a:extLst>
          </p:cNvPr>
          <p:cNvSpPr>
            <a:spLocks noGrp="1"/>
          </p:cNvSpPr>
          <p:nvPr>
            <p:ph type="sldNum" sz="quarter" idx="12"/>
          </p:nvPr>
        </p:nvSpPr>
        <p:spPr/>
        <p:txBody>
          <a:bodyPr/>
          <a:lstStyle/>
          <a:p>
            <a:fld id="{C65D268A-BF7A-4C2D-89C0-9FA8B48F9C12}" type="slidenum">
              <a:rPr lang="en-US" smtClean="0"/>
              <a:t>27</a:t>
            </a:fld>
            <a:endParaRPr lang="en-US"/>
          </a:p>
        </p:txBody>
      </p:sp>
    </p:spTree>
    <p:extLst>
      <p:ext uri="{BB962C8B-B14F-4D97-AF65-F5344CB8AC3E}">
        <p14:creationId xmlns:p14="http://schemas.microsoft.com/office/powerpoint/2010/main" val="2484705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71EA1-1340-4533-97A6-DB5A4CB3D53A}"/>
              </a:ext>
            </a:extLst>
          </p:cNvPr>
          <p:cNvSpPr>
            <a:spLocks noGrp="1"/>
          </p:cNvSpPr>
          <p:nvPr>
            <p:ph type="title"/>
          </p:nvPr>
        </p:nvSpPr>
        <p:spPr>
          <a:xfrm>
            <a:off x="838200" y="651406"/>
            <a:ext cx="10515600" cy="667829"/>
          </a:xfrm>
        </p:spPr>
        <p:txBody>
          <a:bodyPr>
            <a:noAutofit/>
          </a:bodyPr>
          <a:lstStyle/>
          <a:p>
            <a:pPr algn="ctr"/>
            <a:r>
              <a:rPr lang="en-US" sz="4800" b="1" dirty="0">
                <a:solidFill>
                  <a:srgbClr val="002060"/>
                </a:solidFill>
                <a:latin typeface="+mn-lt"/>
              </a:rPr>
              <a:t>Limitation in </a:t>
            </a:r>
            <a:r>
              <a:rPr lang="en-US" sz="4800" b="1" dirty="0" err="1">
                <a:solidFill>
                  <a:srgbClr val="002060"/>
                </a:solidFill>
                <a:latin typeface="+mn-lt"/>
              </a:rPr>
              <a:t>BrR</a:t>
            </a:r>
            <a:r>
              <a:rPr lang="en-US" sz="4800" b="1" dirty="0">
                <a:solidFill>
                  <a:srgbClr val="002060"/>
                </a:solidFill>
                <a:latin typeface="+mn-lt"/>
              </a:rPr>
              <a:t> Truss Module</a:t>
            </a:r>
          </a:p>
        </p:txBody>
      </p:sp>
      <p:sp>
        <p:nvSpPr>
          <p:cNvPr id="3" name="Content Placeholder 2">
            <a:extLst>
              <a:ext uri="{FF2B5EF4-FFF2-40B4-BE49-F238E27FC236}">
                <a16:creationId xmlns:a16="http://schemas.microsoft.com/office/drawing/2014/main" id="{76D720CA-3121-4FC3-B02E-C877CCDB373D}"/>
              </a:ext>
            </a:extLst>
          </p:cNvPr>
          <p:cNvSpPr>
            <a:spLocks noGrp="1"/>
          </p:cNvSpPr>
          <p:nvPr>
            <p:ph idx="1"/>
          </p:nvPr>
        </p:nvSpPr>
        <p:spPr>
          <a:xfrm>
            <a:off x="337351" y="4841297"/>
            <a:ext cx="11544485" cy="1404144"/>
          </a:xfrm>
        </p:spPr>
        <p:txBody>
          <a:bodyPr>
            <a:normAutofit fontScale="92500" lnSpcReduction="20000"/>
          </a:bodyPr>
          <a:lstStyle/>
          <a:p>
            <a:pPr marL="0" indent="0" algn="just">
              <a:buNone/>
            </a:pPr>
            <a:r>
              <a:rPr lang="en-US" sz="4000" dirty="0">
                <a:solidFill>
                  <a:srgbClr val="C00000"/>
                </a:solidFill>
              </a:rPr>
              <a:t>In Current </a:t>
            </a:r>
            <a:r>
              <a:rPr lang="en-US" sz="4000" dirty="0" err="1">
                <a:solidFill>
                  <a:srgbClr val="C00000"/>
                </a:solidFill>
              </a:rPr>
              <a:t>BrR</a:t>
            </a:r>
            <a:r>
              <a:rPr lang="en-US" sz="4000" dirty="0">
                <a:solidFill>
                  <a:srgbClr val="C00000"/>
                </a:solidFill>
              </a:rPr>
              <a:t> Program, no commands can directly simulate the support settlement or jacking movement at truss ends in </a:t>
            </a:r>
            <a:r>
              <a:rPr lang="en-US" sz="4000" dirty="0" err="1">
                <a:solidFill>
                  <a:srgbClr val="C00000"/>
                </a:solidFill>
              </a:rPr>
              <a:t>BrR</a:t>
            </a:r>
            <a:r>
              <a:rPr lang="en-US" sz="4000" dirty="0">
                <a:solidFill>
                  <a:srgbClr val="C00000"/>
                </a:solidFill>
              </a:rPr>
              <a:t> Truss Module!</a:t>
            </a:r>
          </a:p>
          <a:p>
            <a:endParaRPr lang="en-US" dirty="0"/>
          </a:p>
        </p:txBody>
      </p:sp>
      <p:pic>
        <p:nvPicPr>
          <p:cNvPr id="7" name="Picture 6">
            <a:extLst>
              <a:ext uri="{FF2B5EF4-FFF2-40B4-BE49-F238E27FC236}">
                <a16:creationId xmlns:a16="http://schemas.microsoft.com/office/drawing/2014/main" id="{9A346C63-E208-4373-9062-B6E11A8AE68C}"/>
              </a:ext>
            </a:extLst>
          </p:cNvPr>
          <p:cNvPicPr>
            <a:picLocks noChangeAspect="1"/>
          </p:cNvPicPr>
          <p:nvPr/>
        </p:nvPicPr>
        <p:blipFill>
          <a:blip r:embed="rId2"/>
          <a:stretch>
            <a:fillRect/>
          </a:stretch>
        </p:blipFill>
        <p:spPr>
          <a:xfrm>
            <a:off x="0" y="1746406"/>
            <a:ext cx="12192000" cy="2240550"/>
          </a:xfrm>
          <a:prstGeom prst="rect">
            <a:avLst/>
          </a:prstGeom>
        </p:spPr>
      </p:pic>
      <p:sp>
        <p:nvSpPr>
          <p:cNvPr id="4" name="Slide Number Placeholder 3">
            <a:extLst>
              <a:ext uri="{FF2B5EF4-FFF2-40B4-BE49-F238E27FC236}">
                <a16:creationId xmlns:a16="http://schemas.microsoft.com/office/drawing/2014/main" id="{F39E990A-B8B0-490C-A075-BFCC4C369610}"/>
              </a:ext>
            </a:extLst>
          </p:cNvPr>
          <p:cNvSpPr>
            <a:spLocks noGrp="1"/>
          </p:cNvSpPr>
          <p:nvPr>
            <p:ph type="sldNum" sz="quarter" idx="12"/>
          </p:nvPr>
        </p:nvSpPr>
        <p:spPr/>
        <p:txBody>
          <a:bodyPr/>
          <a:lstStyle/>
          <a:p>
            <a:fld id="{C65D268A-BF7A-4C2D-89C0-9FA8B48F9C12}" type="slidenum">
              <a:rPr lang="en-US" smtClean="0"/>
              <a:t>28</a:t>
            </a:fld>
            <a:endParaRPr lang="en-US"/>
          </a:p>
        </p:txBody>
      </p:sp>
    </p:spTree>
    <p:extLst>
      <p:ext uri="{BB962C8B-B14F-4D97-AF65-F5344CB8AC3E}">
        <p14:creationId xmlns:p14="http://schemas.microsoft.com/office/powerpoint/2010/main" val="3470903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2434-BA65-42CB-A0B3-AAEA6EB457A0}"/>
              </a:ext>
            </a:extLst>
          </p:cNvPr>
          <p:cNvSpPr>
            <a:spLocks noGrp="1"/>
          </p:cNvSpPr>
          <p:nvPr>
            <p:ph type="title"/>
          </p:nvPr>
        </p:nvSpPr>
        <p:spPr>
          <a:xfrm>
            <a:off x="-32551" y="302981"/>
            <a:ext cx="12192000" cy="1325563"/>
          </a:xfrm>
        </p:spPr>
        <p:txBody>
          <a:bodyPr>
            <a:normAutofit/>
          </a:bodyPr>
          <a:lstStyle/>
          <a:p>
            <a:pPr algn="ctr"/>
            <a:r>
              <a:rPr lang="en-US" sz="4800" b="1" dirty="0">
                <a:solidFill>
                  <a:srgbClr val="002060"/>
                </a:solidFill>
                <a:latin typeface="+mn-lt"/>
              </a:rPr>
              <a:t>Methods for Rating Swing Truss Bridges</a:t>
            </a:r>
          </a:p>
        </p:txBody>
      </p:sp>
      <p:sp>
        <p:nvSpPr>
          <p:cNvPr id="3" name="Content Placeholder 2">
            <a:extLst>
              <a:ext uri="{FF2B5EF4-FFF2-40B4-BE49-F238E27FC236}">
                <a16:creationId xmlns:a16="http://schemas.microsoft.com/office/drawing/2014/main" id="{16409F42-6C59-44DF-8BC3-5FD016875653}"/>
              </a:ext>
            </a:extLst>
          </p:cNvPr>
          <p:cNvSpPr>
            <a:spLocks noGrp="1"/>
          </p:cNvSpPr>
          <p:nvPr>
            <p:ph idx="1"/>
          </p:nvPr>
        </p:nvSpPr>
        <p:spPr>
          <a:xfrm>
            <a:off x="79900" y="1628544"/>
            <a:ext cx="11967098" cy="4756536"/>
          </a:xfrm>
        </p:spPr>
        <p:txBody>
          <a:bodyPr>
            <a:normAutofit/>
          </a:bodyPr>
          <a:lstStyle/>
          <a:p>
            <a:pPr marL="742950" indent="-742950" algn="just">
              <a:buAutoNum type="arabicPeriod"/>
            </a:pPr>
            <a:r>
              <a:rPr lang="en-US" sz="3600" dirty="0"/>
              <a:t>FE modeling by using CSI Bridge (or other FEM software) and Hand Calculations;</a:t>
            </a:r>
          </a:p>
          <a:p>
            <a:pPr marL="742950" indent="-742950" algn="just">
              <a:buAutoNum type="arabicPeriod"/>
            </a:pPr>
            <a:endParaRPr lang="en-US" sz="3600" dirty="0"/>
          </a:p>
          <a:p>
            <a:pPr marL="742950" indent="-742950" algn="just">
              <a:buFont typeface="Arial" panose="020B0604020202020204" pitchFamily="34" charset="0"/>
              <a:buAutoNum type="arabicPeriod"/>
            </a:pPr>
            <a:r>
              <a:rPr lang="en-US" sz="3600" dirty="0"/>
              <a:t>FE Modeling and </a:t>
            </a:r>
            <a:r>
              <a:rPr lang="en-US" sz="3600" dirty="0" err="1"/>
              <a:t>BrR</a:t>
            </a:r>
            <a:r>
              <a:rPr lang="en-US" sz="3600" dirty="0"/>
              <a:t> Truss Module, from Jason Miles’         Presentation “Analysis of Truss Swing Bridges in </a:t>
            </a:r>
            <a:r>
              <a:rPr lang="en-US" sz="3600" dirty="0" err="1"/>
              <a:t>BrR</a:t>
            </a:r>
            <a:r>
              <a:rPr lang="en-US" sz="3600" dirty="0"/>
              <a:t>” on 2018 BRDBUG Meeting.</a:t>
            </a:r>
          </a:p>
          <a:p>
            <a:pPr marL="742950" indent="-742950" algn="just">
              <a:buFont typeface="Arial" panose="020B0604020202020204" pitchFamily="34" charset="0"/>
              <a:buAutoNum type="arabicPeriod"/>
            </a:pPr>
            <a:endParaRPr lang="en-US" sz="3600" dirty="0"/>
          </a:p>
          <a:p>
            <a:pPr marL="742950" indent="-742950" algn="just">
              <a:buFont typeface="Arial" panose="020B0604020202020204" pitchFamily="34" charset="0"/>
              <a:buAutoNum type="arabicPeriod"/>
            </a:pPr>
            <a:r>
              <a:rPr lang="en-US" sz="3600" dirty="0"/>
              <a:t>Proposed Dummy Spring Method in </a:t>
            </a:r>
            <a:r>
              <a:rPr lang="en-US" sz="3600" dirty="0" err="1"/>
              <a:t>BrR</a:t>
            </a:r>
            <a:r>
              <a:rPr lang="en-US" sz="3600" dirty="0"/>
              <a:t> Truss Module only.</a:t>
            </a:r>
          </a:p>
        </p:txBody>
      </p:sp>
      <p:sp>
        <p:nvSpPr>
          <p:cNvPr id="4" name="Slide Number Placeholder 3">
            <a:extLst>
              <a:ext uri="{FF2B5EF4-FFF2-40B4-BE49-F238E27FC236}">
                <a16:creationId xmlns:a16="http://schemas.microsoft.com/office/drawing/2014/main" id="{262797B4-CADB-47AB-A61A-D37A6FE79D6E}"/>
              </a:ext>
            </a:extLst>
          </p:cNvPr>
          <p:cNvSpPr>
            <a:spLocks noGrp="1"/>
          </p:cNvSpPr>
          <p:nvPr>
            <p:ph type="sldNum" sz="quarter" idx="12"/>
          </p:nvPr>
        </p:nvSpPr>
        <p:spPr/>
        <p:txBody>
          <a:bodyPr/>
          <a:lstStyle/>
          <a:p>
            <a:fld id="{C65D268A-BF7A-4C2D-89C0-9FA8B48F9C12}" type="slidenum">
              <a:rPr lang="en-US" smtClean="0"/>
              <a:t>29</a:t>
            </a:fld>
            <a:endParaRPr lang="en-US"/>
          </a:p>
        </p:txBody>
      </p:sp>
    </p:spTree>
    <p:extLst>
      <p:ext uri="{BB962C8B-B14F-4D97-AF65-F5344CB8AC3E}">
        <p14:creationId xmlns:p14="http://schemas.microsoft.com/office/powerpoint/2010/main" val="1655956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06F8-4689-499D-A33D-5946EADA0A82}"/>
              </a:ext>
            </a:extLst>
          </p:cNvPr>
          <p:cNvSpPr>
            <a:spLocks noGrp="1"/>
          </p:cNvSpPr>
          <p:nvPr>
            <p:ph type="title"/>
          </p:nvPr>
        </p:nvSpPr>
        <p:spPr>
          <a:xfrm>
            <a:off x="0" y="6400800"/>
            <a:ext cx="12192000" cy="457200"/>
          </a:xfrm>
        </p:spPr>
        <p:txBody>
          <a:bodyPr>
            <a:normAutofit/>
          </a:bodyPr>
          <a:lstStyle/>
          <a:p>
            <a:pPr algn="ctr"/>
            <a:r>
              <a:rPr lang="en-US" sz="1800" dirty="0">
                <a:solidFill>
                  <a:srgbClr val="C00000"/>
                </a:solidFill>
                <a:latin typeface="+mn-lt"/>
              </a:rPr>
              <a:t>From “Analysis of Truss Swing Bridges in </a:t>
            </a:r>
            <a:r>
              <a:rPr lang="en-US" sz="1800" dirty="0" err="1">
                <a:solidFill>
                  <a:srgbClr val="C00000"/>
                </a:solidFill>
                <a:latin typeface="+mn-lt"/>
              </a:rPr>
              <a:t>BrR</a:t>
            </a:r>
            <a:r>
              <a:rPr lang="en-US" sz="1800" dirty="0">
                <a:solidFill>
                  <a:srgbClr val="C00000"/>
                </a:solidFill>
                <a:latin typeface="+mn-lt"/>
              </a:rPr>
              <a:t>” on 2018 BRDBUG Meeting, Jason Miles </a:t>
            </a:r>
          </a:p>
        </p:txBody>
      </p:sp>
      <p:pic>
        <p:nvPicPr>
          <p:cNvPr id="4" name="Content Placeholder 3">
            <a:extLst>
              <a:ext uri="{FF2B5EF4-FFF2-40B4-BE49-F238E27FC236}">
                <a16:creationId xmlns:a16="http://schemas.microsoft.com/office/drawing/2014/main" id="{15A45170-F795-484A-AD87-5DEFEDD06C12}"/>
              </a:ext>
            </a:extLst>
          </p:cNvPr>
          <p:cNvPicPr>
            <a:picLocks noGrp="1" noChangeAspect="1"/>
          </p:cNvPicPr>
          <p:nvPr>
            <p:ph idx="1"/>
          </p:nvPr>
        </p:nvPicPr>
        <p:blipFill>
          <a:blip r:embed="rId2"/>
          <a:stretch>
            <a:fillRect/>
          </a:stretch>
        </p:blipFill>
        <p:spPr>
          <a:xfrm>
            <a:off x="1434406" y="177553"/>
            <a:ext cx="9323188" cy="6223247"/>
          </a:xfrm>
          <a:prstGeom prst="rect">
            <a:avLst/>
          </a:prstGeom>
        </p:spPr>
      </p:pic>
      <p:pic>
        <p:nvPicPr>
          <p:cNvPr id="7" name="Picture 6">
            <a:extLst>
              <a:ext uri="{FF2B5EF4-FFF2-40B4-BE49-F238E27FC236}">
                <a16:creationId xmlns:a16="http://schemas.microsoft.com/office/drawing/2014/main" id="{B5D024C2-80C5-4632-9E88-BCB881B8C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839" y="4187539"/>
            <a:ext cx="2856321" cy="2142240"/>
          </a:xfrm>
          <a:prstGeom prst="rect">
            <a:avLst/>
          </a:prstGeom>
        </p:spPr>
      </p:pic>
      <p:sp>
        <p:nvSpPr>
          <p:cNvPr id="3" name="Slide Number Placeholder 2">
            <a:extLst>
              <a:ext uri="{FF2B5EF4-FFF2-40B4-BE49-F238E27FC236}">
                <a16:creationId xmlns:a16="http://schemas.microsoft.com/office/drawing/2014/main" id="{945469F8-B2AE-431E-8F2B-78604A22547F}"/>
              </a:ext>
            </a:extLst>
          </p:cNvPr>
          <p:cNvSpPr>
            <a:spLocks noGrp="1"/>
          </p:cNvSpPr>
          <p:nvPr>
            <p:ph type="sldNum" sz="quarter" idx="12"/>
          </p:nvPr>
        </p:nvSpPr>
        <p:spPr/>
        <p:txBody>
          <a:bodyPr/>
          <a:lstStyle/>
          <a:p>
            <a:fld id="{C65D268A-BF7A-4C2D-89C0-9FA8B48F9C12}" type="slidenum">
              <a:rPr lang="en-US" smtClean="0"/>
              <a:t>3</a:t>
            </a:fld>
            <a:endParaRPr lang="en-US"/>
          </a:p>
        </p:txBody>
      </p:sp>
    </p:spTree>
    <p:extLst>
      <p:ext uri="{BB962C8B-B14F-4D97-AF65-F5344CB8AC3E}">
        <p14:creationId xmlns:p14="http://schemas.microsoft.com/office/powerpoint/2010/main" val="2020674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3562-1F12-4DED-B8A4-9D28D48DCE50}"/>
              </a:ext>
            </a:extLst>
          </p:cNvPr>
          <p:cNvSpPr>
            <a:spLocks noGrp="1"/>
          </p:cNvSpPr>
          <p:nvPr>
            <p:ph type="title"/>
          </p:nvPr>
        </p:nvSpPr>
        <p:spPr>
          <a:xfrm>
            <a:off x="41429" y="579929"/>
            <a:ext cx="12109142" cy="735706"/>
          </a:xfrm>
        </p:spPr>
        <p:txBody>
          <a:bodyPr>
            <a:noAutofit/>
          </a:bodyPr>
          <a:lstStyle/>
          <a:p>
            <a:pPr algn="ctr"/>
            <a:r>
              <a:rPr lang="en-US" sz="4000" b="1" dirty="0">
                <a:solidFill>
                  <a:srgbClr val="002060"/>
                </a:solidFill>
                <a:latin typeface="+mn-lt"/>
              </a:rPr>
              <a:t>FEM Shortcomings by Using CSI Bridge or other software</a:t>
            </a:r>
          </a:p>
        </p:txBody>
      </p:sp>
      <p:sp>
        <p:nvSpPr>
          <p:cNvPr id="3" name="Content Placeholder 2">
            <a:extLst>
              <a:ext uri="{FF2B5EF4-FFF2-40B4-BE49-F238E27FC236}">
                <a16:creationId xmlns:a16="http://schemas.microsoft.com/office/drawing/2014/main" id="{747B9EEE-4ABC-42D5-A6AA-AD77D16ACC3A}"/>
              </a:ext>
            </a:extLst>
          </p:cNvPr>
          <p:cNvSpPr>
            <a:spLocks noGrp="1"/>
          </p:cNvSpPr>
          <p:nvPr>
            <p:ph idx="1"/>
          </p:nvPr>
        </p:nvSpPr>
        <p:spPr>
          <a:xfrm>
            <a:off x="838200" y="1825624"/>
            <a:ext cx="10515600" cy="4681707"/>
          </a:xfrm>
        </p:spPr>
        <p:txBody>
          <a:bodyPr>
            <a:noAutofit/>
          </a:bodyPr>
          <a:lstStyle/>
          <a:p>
            <a:pPr marL="0" indent="0" algn="just">
              <a:buNone/>
            </a:pPr>
            <a:r>
              <a:rPr lang="en-US" sz="4000" dirty="0"/>
              <a:t>1. Time consuming;</a:t>
            </a:r>
          </a:p>
          <a:p>
            <a:pPr algn="just"/>
            <a:endParaRPr lang="en-US" sz="4000" dirty="0"/>
          </a:p>
          <a:p>
            <a:pPr marL="0" indent="0" algn="just">
              <a:buNone/>
            </a:pPr>
            <a:r>
              <a:rPr lang="en-US" sz="4000" dirty="0"/>
              <a:t>2. Both rater and checker need to be familiar with CSI Bridge (or other FEM software); </a:t>
            </a:r>
          </a:p>
          <a:p>
            <a:pPr algn="just"/>
            <a:endParaRPr lang="en-US" sz="4000" dirty="0"/>
          </a:p>
          <a:p>
            <a:pPr marL="0" indent="0" algn="just">
              <a:buNone/>
            </a:pPr>
            <a:r>
              <a:rPr lang="en-US" sz="4000" dirty="0"/>
              <a:t>3. Hard to maintain the FEM files due to the program updating in the future.</a:t>
            </a:r>
          </a:p>
        </p:txBody>
      </p:sp>
      <p:sp>
        <p:nvSpPr>
          <p:cNvPr id="4" name="Slide Number Placeholder 3">
            <a:extLst>
              <a:ext uri="{FF2B5EF4-FFF2-40B4-BE49-F238E27FC236}">
                <a16:creationId xmlns:a16="http://schemas.microsoft.com/office/drawing/2014/main" id="{066ABE44-2808-4208-9FE6-4A2C0ED490E4}"/>
              </a:ext>
            </a:extLst>
          </p:cNvPr>
          <p:cNvSpPr>
            <a:spLocks noGrp="1"/>
          </p:cNvSpPr>
          <p:nvPr>
            <p:ph type="sldNum" sz="quarter" idx="12"/>
          </p:nvPr>
        </p:nvSpPr>
        <p:spPr/>
        <p:txBody>
          <a:bodyPr/>
          <a:lstStyle/>
          <a:p>
            <a:fld id="{C65D268A-BF7A-4C2D-89C0-9FA8B48F9C12}" type="slidenum">
              <a:rPr lang="en-US" smtClean="0"/>
              <a:t>30</a:t>
            </a:fld>
            <a:endParaRPr lang="en-US"/>
          </a:p>
        </p:txBody>
      </p:sp>
    </p:spTree>
    <p:extLst>
      <p:ext uri="{BB962C8B-B14F-4D97-AF65-F5344CB8AC3E}">
        <p14:creationId xmlns:p14="http://schemas.microsoft.com/office/powerpoint/2010/main" val="1635818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A70F-C5BE-48F1-8BA4-48C2A9450F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FBB5AB1-625C-4595-85E7-956DEEBB6A34}"/>
              </a:ext>
            </a:extLst>
          </p:cNvPr>
          <p:cNvSpPr>
            <a:spLocks noGrp="1"/>
          </p:cNvSpPr>
          <p:nvPr>
            <p:ph idx="1"/>
          </p:nvPr>
        </p:nvSpPr>
        <p:spPr/>
        <p:txBody>
          <a:bodyPr/>
          <a:lstStyle/>
          <a:p>
            <a:pPr marL="0" indent="0" algn="ctr">
              <a:buNone/>
            </a:pPr>
            <a:endParaRPr lang="en-US" sz="4800" dirty="0"/>
          </a:p>
          <a:p>
            <a:pPr marL="0" indent="0" algn="ctr">
              <a:buNone/>
            </a:pPr>
            <a:r>
              <a:rPr lang="en-US" sz="4000" dirty="0">
                <a:solidFill>
                  <a:srgbClr val="002060"/>
                </a:solidFill>
              </a:rPr>
              <a:t>Proposed Method:</a:t>
            </a:r>
          </a:p>
          <a:p>
            <a:pPr marL="0" indent="0" algn="ctr">
              <a:buNone/>
            </a:pPr>
            <a:r>
              <a:rPr lang="en-US" sz="5400" b="1" dirty="0">
                <a:solidFill>
                  <a:srgbClr val="C00000"/>
                </a:solidFill>
                <a:sym typeface="Symbol" panose="05050102010706020507" pitchFamily="18" charset="2"/>
              </a:rPr>
              <a:t>Dummy</a:t>
            </a:r>
            <a:r>
              <a:rPr lang="en-US" sz="5400" b="1" dirty="0">
                <a:solidFill>
                  <a:srgbClr val="C00000"/>
                </a:solidFill>
              </a:rPr>
              <a:t> Spring Method </a:t>
            </a:r>
          </a:p>
          <a:p>
            <a:pPr marL="0" indent="0">
              <a:buNone/>
            </a:pPr>
            <a:endParaRPr lang="en-US" dirty="0"/>
          </a:p>
        </p:txBody>
      </p:sp>
      <p:sp>
        <p:nvSpPr>
          <p:cNvPr id="4" name="Slide Number Placeholder 3">
            <a:extLst>
              <a:ext uri="{FF2B5EF4-FFF2-40B4-BE49-F238E27FC236}">
                <a16:creationId xmlns:a16="http://schemas.microsoft.com/office/drawing/2014/main" id="{26A5696F-EA43-43F5-990D-6E25A29407EE}"/>
              </a:ext>
            </a:extLst>
          </p:cNvPr>
          <p:cNvSpPr>
            <a:spLocks noGrp="1"/>
          </p:cNvSpPr>
          <p:nvPr>
            <p:ph type="sldNum" sz="quarter" idx="12"/>
          </p:nvPr>
        </p:nvSpPr>
        <p:spPr/>
        <p:txBody>
          <a:bodyPr/>
          <a:lstStyle/>
          <a:p>
            <a:fld id="{C65D268A-BF7A-4C2D-89C0-9FA8B48F9C12}" type="slidenum">
              <a:rPr lang="en-US" smtClean="0"/>
              <a:t>31</a:t>
            </a:fld>
            <a:endParaRPr lang="en-US"/>
          </a:p>
        </p:txBody>
      </p:sp>
    </p:spTree>
    <p:extLst>
      <p:ext uri="{BB962C8B-B14F-4D97-AF65-F5344CB8AC3E}">
        <p14:creationId xmlns:p14="http://schemas.microsoft.com/office/powerpoint/2010/main" val="49026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28B59C-4D4A-469A-AC9E-C58A2BAC12A8}"/>
              </a:ext>
            </a:extLst>
          </p:cNvPr>
          <p:cNvSpPr txBox="1"/>
          <p:nvPr/>
        </p:nvSpPr>
        <p:spPr>
          <a:xfrm>
            <a:off x="1" y="5095784"/>
            <a:ext cx="12192000" cy="1908215"/>
          </a:xfrm>
          <a:prstGeom prst="rect">
            <a:avLst/>
          </a:prstGeom>
          <a:noFill/>
        </p:spPr>
        <p:txBody>
          <a:bodyPr wrap="square" rtlCol="0">
            <a:spAutoFit/>
          </a:bodyPr>
          <a:lstStyle/>
          <a:p>
            <a:pPr algn="just"/>
            <a:r>
              <a:rPr lang="en-US" sz="2800" dirty="0">
                <a:solidFill>
                  <a:srgbClr val="002060"/>
                </a:solidFill>
              </a:rPr>
              <a:t>Note: Rs should be less  than 2% of </a:t>
            </a:r>
            <a:r>
              <a:rPr lang="en-US" sz="2800" dirty="0" err="1">
                <a:solidFill>
                  <a:srgbClr val="002060"/>
                </a:solidFill>
              </a:rPr>
              <a:t>Rp</a:t>
            </a:r>
            <a:r>
              <a:rPr lang="en-US" sz="2800" dirty="0">
                <a:solidFill>
                  <a:srgbClr val="002060"/>
                </a:solidFill>
              </a:rPr>
              <a:t>. (The selected stiffness of the spring is supposed much smaller than the stiffness of the cantilever truss system, thus, the force in springs shall be small compared with the truss reactions.)</a:t>
            </a:r>
          </a:p>
          <a:p>
            <a:endParaRPr lang="en-US" sz="1600" u="sng" dirty="0"/>
          </a:p>
          <a:p>
            <a:endParaRPr lang="en-US" dirty="0"/>
          </a:p>
        </p:txBody>
      </p:sp>
      <p:sp>
        <p:nvSpPr>
          <p:cNvPr id="10" name="TextBox 9">
            <a:extLst>
              <a:ext uri="{FF2B5EF4-FFF2-40B4-BE49-F238E27FC236}">
                <a16:creationId xmlns:a16="http://schemas.microsoft.com/office/drawing/2014/main" id="{99A833DA-2409-498E-A82D-BE327D815AF7}"/>
              </a:ext>
            </a:extLst>
          </p:cNvPr>
          <p:cNvSpPr txBox="1"/>
          <p:nvPr/>
        </p:nvSpPr>
        <p:spPr>
          <a:xfrm>
            <a:off x="254493" y="594841"/>
            <a:ext cx="11842811" cy="1261884"/>
          </a:xfrm>
          <a:prstGeom prst="rect">
            <a:avLst/>
          </a:prstGeom>
          <a:noFill/>
        </p:spPr>
        <p:txBody>
          <a:bodyPr wrap="square" rtlCol="0">
            <a:spAutoFit/>
          </a:bodyPr>
          <a:lstStyle/>
          <a:p>
            <a:pPr algn="ctr"/>
            <a:r>
              <a:rPr lang="en-US" sz="4400" b="1" i="1" dirty="0">
                <a:solidFill>
                  <a:srgbClr val="C00000"/>
                </a:solidFill>
              </a:rPr>
              <a:t>Step 1. Capture Displacement at Cantilever Ends </a:t>
            </a:r>
          </a:p>
          <a:p>
            <a:pPr algn="ctr"/>
            <a:r>
              <a:rPr lang="en-US" sz="3200" b="1" i="1" dirty="0">
                <a:solidFill>
                  <a:srgbClr val="C00000"/>
                </a:solidFill>
              </a:rPr>
              <a:t>(Cantilever Model)</a:t>
            </a:r>
          </a:p>
        </p:txBody>
      </p:sp>
      <p:pic>
        <p:nvPicPr>
          <p:cNvPr id="2" name="Picture 1">
            <a:extLst>
              <a:ext uri="{FF2B5EF4-FFF2-40B4-BE49-F238E27FC236}">
                <a16:creationId xmlns:a16="http://schemas.microsoft.com/office/drawing/2014/main" id="{80F4DE0C-B509-40BE-8504-C0460718ADEC}"/>
              </a:ext>
            </a:extLst>
          </p:cNvPr>
          <p:cNvPicPr>
            <a:picLocks noChangeAspect="1"/>
          </p:cNvPicPr>
          <p:nvPr/>
        </p:nvPicPr>
        <p:blipFill>
          <a:blip r:embed="rId2"/>
          <a:stretch>
            <a:fillRect/>
          </a:stretch>
        </p:blipFill>
        <p:spPr>
          <a:xfrm>
            <a:off x="4762" y="1862137"/>
            <a:ext cx="12182475" cy="3133725"/>
          </a:xfrm>
          <a:prstGeom prst="rect">
            <a:avLst/>
          </a:prstGeom>
        </p:spPr>
      </p:pic>
      <p:sp>
        <p:nvSpPr>
          <p:cNvPr id="3" name="Slide Number Placeholder 2">
            <a:extLst>
              <a:ext uri="{FF2B5EF4-FFF2-40B4-BE49-F238E27FC236}">
                <a16:creationId xmlns:a16="http://schemas.microsoft.com/office/drawing/2014/main" id="{189B7078-17BB-4E84-8F26-9413645E98CA}"/>
              </a:ext>
            </a:extLst>
          </p:cNvPr>
          <p:cNvSpPr>
            <a:spLocks noGrp="1"/>
          </p:cNvSpPr>
          <p:nvPr>
            <p:ph type="sldNum" sz="quarter" idx="12"/>
          </p:nvPr>
        </p:nvSpPr>
        <p:spPr/>
        <p:txBody>
          <a:bodyPr/>
          <a:lstStyle/>
          <a:p>
            <a:fld id="{C65D268A-BF7A-4C2D-89C0-9FA8B48F9C12}" type="slidenum">
              <a:rPr lang="en-US" smtClean="0"/>
              <a:t>32</a:t>
            </a:fld>
            <a:endParaRPr lang="en-US"/>
          </a:p>
        </p:txBody>
      </p:sp>
    </p:spTree>
    <p:extLst>
      <p:ext uri="{BB962C8B-B14F-4D97-AF65-F5344CB8AC3E}">
        <p14:creationId xmlns:p14="http://schemas.microsoft.com/office/powerpoint/2010/main" val="3576249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FD93-3D0E-4206-83A2-80D5C265852B}"/>
              </a:ext>
            </a:extLst>
          </p:cNvPr>
          <p:cNvSpPr>
            <a:spLocks noGrp="1"/>
          </p:cNvSpPr>
          <p:nvPr>
            <p:ph type="title"/>
          </p:nvPr>
        </p:nvSpPr>
        <p:spPr>
          <a:xfrm>
            <a:off x="0" y="497343"/>
            <a:ext cx="12191999" cy="1325563"/>
          </a:xfrm>
        </p:spPr>
        <p:txBody>
          <a:bodyPr>
            <a:normAutofit fontScale="90000"/>
          </a:bodyPr>
          <a:lstStyle/>
          <a:p>
            <a:pPr algn="ctr"/>
            <a:r>
              <a:rPr lang="en-US" sz="3600" b="1" i="1" dirty="0">
                <a:solidFill>
                  <a:srgbClr val="C00000"/>
                </a:solidFill>
                <a:latin typeface="+mn-lt"/>
              </a:rPr>
              <a:t>Step 2. Impose Huge Force at Truss Ends for Targeting Displacement</a:t>
            </a:r>
            <a:br>
              <a:rPr lang="en-US" b="1" i="1" dirty="0">
                <a:solidFill>
                  <a:srgbClr val="C00000"/>
                </a:solidFill>
                <a:latin typeface="+mn-lt"/>
              </a:rPr>
            </a:br>
            <a:r>
              <a:rPr lang="en-US" sz="3200" b="1" i="1" dirty="0">
                <a:solidFill>
                  <a:srgbClr val="C00000"/>
                </a:solidFill>
                <a:latin typeface="+mn-lt"/>
              </a:rPr>
              <a:t>(Continuous Span Model)</a:t>
            </a:r>
          </a:p>
        </p:txBody>
      </p:sp>
      <p:sp>
        <p:nvSpPr>
          <p:cNvPr id="5" name="TextBox 4">
            <a:extLst>
              <a:ext uri="{FF2B5EF4-FFF2-40B4-BE49-F238E27FC236}">
                <a16:creationId xmlns:a16="http://schemas.microsoft.com/office/drawing/2014/main" id="{D24F1106-ACCE-4B50-9BB9-159A709E89C9}"/>
              </a:ext>
            </a:extLst>
          </p:cNvPr>
          <p:cNvSpPr txBox="1"/>
          <p:nvPr/>
        </p:nvSpPr>
        <p:spPr>
          <a:xfrm>
            <a:off x="168676" y="5035093"/>
            <a:ext cx="11878322" cy="1815882"/>
          </a:xfrm>
          <a:prstGeom prst="rect">
            <a:avLst/>
          </a:prstGeom>
          <a:noFill/>
        </p:spPr>
        <p:txBody>
          <a:bodyPr wrap="square" rtlCol="0">
            <a:spAutoFit/>
          </a:bodyPr>
          <a:lstStyle/>
          <a:p>
            <a:pPr algn="just"/>
            <a:r>
              <a:rPr lang="en-US" sz="2800" dirty="0">
                <a:solidFill>
                  <a:srgbClr val="002060"/>
                </a:solidFill>
              </a:rPr>
              <a:t>Note: </a:t>
            </a:r>
            <a:r>
              <a:rPr lang="en-US" sz="2800" dirty="0" err="1">
                <a:solidFill>
                  <a:srgbClr val="002060"/>
                </a:solidFill>
              </a:rPr>
              <a:t>Rp</a:t>
            </a:r>
            <a:r>
              <a:rPr lang="en-US" sz="2800" dirty="0">
                <a:solidFill>
                  <a:srgbClr val="002060"/>
                </a:solidFill>
              </a:rPr>
              <a:t> should be less than 2% of Rr. The rigid spring with a selected stiffness can only deform at inch level under the imposed big force (much large than forces due to dead loads and live loads on bridges), whereas, the deformation due to dead loads and live load on the bridge is negligible.</a:t>
            </a:r>
          </a:p>
        </p:txBody>
      </p:sp>
      <p:pic>
        <p:nvPicPr>
          <p:cNvPr id="3" name="Picture 2">
            <a:extLst>
              <a:ext uri="{FF2B5EF4-FFF2-40B4-BE49-F238E27FC236}">
                <a16:creationId xmlns:a16="http://schemas.microsoft.com/office/drawing/2014/main" id="{3513A3E3-664D-4C38-9E42-8507ED3733A8}"/>
              </a:ext>
            </a:extLst>
          </p:cNvPr>
          <p:cNvPicPr>
            <a:picLocks noChangeAspect="1"/>
          </p:cNvPicPr>
          <p:nvPr/>
        </p:nvPicPr>
        <p:blipFill>
          <a:blip r:embed="rId2"/>
          <a:stretch>
            <a:fillRect/>
          </a:stretch>
        </p:blipFill>
        <p:spPr>
          <a:xfrm>
            <a:off x="47625" y="1957387"/>
            <a:ext cx="12096750" cy="2943225"/>
          </a:xfrm>
          <a:prstGeom prst="rect">
            <a:avLst/>
          </a:prstGeom>
        </p:spPr>
      </p:pic>
      <p:sp>
        <p:nvSpPr>
          <p:cNvPr id="4" name="Slide Number Placeholder 3">
            <a:extLst>
              <a:ext uri="{FF2B5EF4-FFF2-40B4-BE49-F238E27FC236}">
                <a16:creationId xmlns:a16="http://schemas.microsoft.com/office/drawing/2014/main" id="{EA996ACE-7985-42D7-8BD3-EFF31F57875D}"/>
              </a:ext>
            </a:extLst>
          </p:cNvPr>
          <p:cNvSpPr>
            <a:spLocks noGrp="1"/>
          </p:cNvSpPr>
          <p:nvPr>
            <p:ph type="sldNum" sz="quarter" idx="12"/>
          </p:nvPr>
        </p:nvSpPr>
        <p:spPr/>
        <p:txBody>
          <a:bodyPr/>
          <a:lstStyle/>
          <a:p>
            <a:fld id="{C65D268A-BF7A-4C2D-89C0-9FA8B48F9C12}" type="slidenum">
              <a:rPr lang="en-US" smtClean="0"/>
              <a:t>33</a:t>
            </a:fld>
            <a:endParaRPr lang="en-US"/>
          </a:p>
        </p:txBody>
      </p:sp>
    </p:spTree>
    <p:extLst>
      <p:ext uri="{BB962C8B-B14F-4D97-AF65-F5344CB8AC3E}">
        <p14:creationId xmlns:p14="http://schemas.microsoft.com/office/powerpoint/2010/main" val="240590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8FBF-D3CB-4023-8839-D580A46FCA5B}"/>
              </a:ext>
            </a:extLst>
          </p:cNvPr>
          <p:cNvSpPr>
            <a:spLocks noGrp="1"/>
          </p:cNvSpPr>
          <p:nvPr>
            <p:ph type="title"/>
          </p:nvPr>
        </p:nvSpPr>
        <p:spPr>
          <a:xfrm>
            <a:off x="0" y="365125"/>
            <a:ext cx="12192000" cy="1325563"/>
          </a:xfrm>
        </p:spPr>
        <p:txBody>
          <a:bodyPr>
            <a:normAutofit/>
          </a:bodyPr>
          <a:lstStyle/>
          <a:p>
            <a:pPr algn="ctr"/>
            <a:r>
              <a:rPr lang="en-US" b="1" i="1" dirty="0">
                <a:solidFill>
                  <a:srgbClr val="C00000"/>
                </a:solidFill>
                <a:latin typeface="+mn-lt"/>
              </a:rPr>
              <a:t>Step 3. Rate the Bridge as a Typical Truss Bridge</a:t>
            </a:r>
            <a:br>
              <a:rPr lang="en-US" b="1" i="1" dirty="0">
                <a:solidFill>
                  <a:srgbClr val="C00000"/>
                </a:solidFill>
                <a:latin typeface="+mn-lt"/>
              </a:rPr>
            </a:br>
            <a:r>
              <a:rPr lang="en-US" sz="3200" b="1" i="1" dirty="0">
                <a:solidFill>
                  <a:srgbClr val="C00000"/>
                </a:solidFill>
                <a:latin typeface="+mn-lt"/>
              </a:rPr>
              <a:t>(Continuous Span Model)</a:t>
            </a:r>
            <a:endParaRPr lang="en-US" dirty="0">
              <a:latin typeface="+mn-lt"/>
            </a:endParaRPr>
          </a:p>
        </p:txBody>
      </p:sp>
      <p:pic>
        <p:nvPicPr>
          <p:cNvPr id="5" name="Picture 4">
            <a:extLst>
              <a:ext uri="{FF2B5EF4-FFF2-40B4-BE49-F238E27FC236}">
                <a16:creationId xmlns:a16="http://schemas.microsoft.com/office/drawing/2014/main" id="{4E9ABC9F-1D88-4172-99C9-D782267D7E20}"/>
              </a:ext>
            </a:extLst>
          </p:cNvPr>
          <p:cNvPicPr>
            <a:picLocks noChangeAspect="1"/>
          </p:cNvPicPr>
          <p:nvPr/>
        </p:nvPicPr>
        <p:blipFill>
          <a:blip r:embed="rId2"/>
          <a:stretch>
            <a:fillRect/>
          </a:stretch>
        </p:blipFill>
        <p:spPr>
          <a:xfrm>
            <a:off x="0" y="2685355"/>
            <a:ext cx="12096750" cy="2943225"/>
          </a:xfrm>
          <a:prstGeom prst="rect">
            <a:avLst/>
          </a:prstGeom>
        </p:spPr>
      </p:pic>
      <p:sp>
        <p:nvSpPr>
          <p:cNvPr id="3" name="Slide Number Placeholder 2">
            <a:extLst>
              <a:ext uri="{FF2B5EF4-FFF2-40B4-BE49-F238E27FC236}">
                <a16:creationId xmlns:a16="http://schemas.microsoft.com/office/drawing/2014/main" id="{2393BB64-944D-4C99-B8A7-80FB19A41B2F}"/>
              </a:ext>
            </a:extLst>
          </p:cNvPr>
          <p:cNvSpPr>
            <a:spLocks noGrp="1"/>
          </p:cNvSpPr>
          <p:nvPr>
            <p:ph type="sldNum" sz="quarter" idx="12"/>
          </p:nvPr>
        </p:nvSpPr>
        <p:spPr/>
        <p:txBody>
          <a:bodyPr/>
          <a:lstStyle/>
          <a:p>
            <a:fld id="{C65D268A-BF7A-4C2D-89C0-9FA8B48F9C12}" type="slidenum">
              <a:rPr lang="en-US" smtClean="0"/>
              <a:t>34</a:t>
            </a:fld>
            <a:endParaRPr lang="en-US"/>
          </a:p>
        </p:txBody>
      </p:sp>
    </p:spTree>
    <p:extLst>
      <p:ext uri="{BB962C8B-B14F-4D97-AF65-F5344CB8AC3E}">
        <p14:creationId xmlns:p14="http://schemas.microsoft.com/office/powerpoint/2010/main" val="3413903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88DC-BB3D-4E5A-9564-C68DED112BAA}"/>
              </a:ext>
            </a:extLst>
          </p:cNvPr>
          <p:cNvSpPr>
            <a:spLocks noGrp="1"/>
          </p:cNvSpPr>
          <p:nvPr>
            <p:ph type="ctrTitle"/>
          </p:nvPr>
        </p:nvSpPr>
        <p:spPr>
          <a:xfrm>
            <a:off x="96914" y="1256497"/>
            <a:ext cx="11998171" cy="1069731"/>
          </a:xfrm>
        </p:spPr>
        <p:txBody>
          <a:bodyPr>
            <a:noAutofit/>
          </a:bodyPr>
          <a:lstStyle/>
          <a:p>
            <a:r>
              <a:rPr lang="en-US" sz="4000" b="1" i="1" dirty="0">
                <a:solidFill>
                  <a:srgbClr val="002060"/>
                </a:solidFill>
                <a:latin typeface="+mn-lt"/>
              </a:rPr>
              <a:t>Example of Dummy Spring Method in </a:t>
            </a:r>
            <a:r>
              <a:rPr lang="en-US" sz="4000" b="1" i="1" dirty="0" err="1">
                <a:solidFill>
                  <a:srgbClr val="002060"/>
                </a:solidFill>
                <a:latin typeface="+mn-lt"/>
              </a:rPr>
              <a:t>BrR</a:t>
            </a:r>
            <a:r>
              <a:rPr lang="en-US" sz="4000" b="1" i="1" dirty="0">
                <a:solidFill>
                  <a:srgbClr val="002060"/>
                </a:solidFill>
                <a:latin typeface="+mn-lt"/>
              </a:rPr>
              <a:t> Truss Module</a:t>
            </a:r>
          </a:p>
        </p:txBody>
      </p:sp>
      <p:sp>
        <p:nvSpPr>
          <p:cNvPr id="3" name="Rectangle 2">
            <a:extLst>
              <a:ext uri="{FF2B5EF4-FFF2-40B4-BE49-F238E27FC236}">
                <a16:creationId xmlns:a16="http://schemas.microsoft.com/office/drawing/2014/main" id="{C543D429-E168-4AEC-B5A9-CE83E287FE32}"/>
              </a:ext>
            </a:extLst>
          </p:cNvPr>
          <p:cNvSpPr/>
          <p:nvPr/>
        </p:nvSpPr>
        <p:spPr>
          <a:xfrm>
            <a:off x="2676525" y="3244334"/>
            <a:ext cx="6848475" cy="1415772"/>
          </a:xfrm>
          <a:prstGeom prst="rect">
            <a:avLst/>
          </a:prstGeom>
        </p:spPr>
        <p:txBody>
          <a:bodyPr wrap="square">
            <a:spAutoFit/>
          </a:bodyPr>
          <a:lstStyle/>
          <a:p>
            <a:pPr algn="ctr"/>
            <a:r>
              <a:rPr lang="en-US" sz="5400" b="1" dirty="0">
                <a:solidFill>
                  <a:srgbClr val="C00000"/>
                </a:solidFill>
              </a:rPr>
              <a:t>Old River Bridge</a:t>
            </a:r>
          </a:p>
          <a:p>
            <a:pPr algn="ctr"/>
            <a:r>
              <a:rPr lang="en-US" sz="3200" b="1" dirty="0">
                <a:solidFill>
                  <a:srgbClr val="C00000"/>
                </a:solidFill>
              </a:rPr>
              <a:t>(Br 29 0045)</a:t>
            </a:r>
          </a:p>
        </p:txBody>
      </p:sp>
      <p:sp>
        <p:nvSpPr>
          <p:cNvPr id="4" name="Slide Number Placeholder 3">
            <a:extLst>
              <a:ext uri="{FF2B5EF4-FFF2-40B4-BE49-F238E27FC236}">
                <a16:creationId xmlns:a16="http://schemas.microsoft.com/office/drawing/2014/main" id="{AD83D622-CF38-48B8-A975-3CF17A59913C}"/>
              </a:ext>
            </a:extLst>
          </p:cNvPr>
          <p:cNvSpPr>
            <a:spLocks noGrp="1"/>
          </p:cNvSpPr>
          <p:nvPr>
            <p:ph type="sldNum" sz="quarter" idx="12"/>
          </p:nvPr>
        </p:nvSpPr>
        <p:spPr/>
        <p:txBody>
          <a:bodyPr/>
          <a:lstStyle/>
          <a:p>
            <a:fld id="{C65D268A-BF7A-4C2D-89C0-9FA8B48F9C12}" type="slidenum">
              <a:rPr lang="en-US" smtClean="0"/>
              <a:t>35</a:t>
            </a:fld>
            <a:endParaRPr lang="en-US"/>
          </a:p>
        </p:txBody>
      </p:sp>
    </p:spTree>
    <p:extLst>
      <p:ext uri="{BB962C8B-B14F-4D97-AF65-F5344CB8AC3E}">
        <p14:creationId xmlns:p14="http://schemas.microsoft.com/office/powerpoint/2010/main" val="2537394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2D2A-51DC-4183-A239-F2B05C3E8B11}"/>
              </a:ext>
            </a:extLst>
          </p:cNvPr>
          <p:cNvSpPr>
            <a:spLocks noGrp="1"/>
          </p:cNvSpPr>
          <p:nvPr>
            <p:ph type="title"/>
          </p:nvPr>
        </p:nvSpPr>
        <p:spPr>
          <a:xfrm>
            <a:off x="525262" y="205583"/>
            <a:ext cx="11141476" cy="1325563"/>
          </a:xfrm>
        </p:spPr>
        <p:txBody>
          <a:bodyPr>
            <a:normAutofit/>
          </a:bodyPr>
          <a:lstStyle/>
          <a:p>
            <a:pPr algn="ctr"/>
            <a:r>
              <a:rPr lang="en-US" b="1" dirty="0">
                <a:solidFill>
                  <a:srgbClr val="002060"/>
                </a:solidFill>
                <a:latin typeface="+mn-lt"/>
              </a:rPr>
              <a:t>Old River Bridge, Swing Span 128’-0” + 128’-0”</a:t>
            </a:r>
          </a:p>
        </p:txBody>
      </p:sp>
      <p:sp>
        <p:nvSpPr>
          <p:cNvPr id="3" name="Content Placeholder 2">
            <a:extLst>
              <a:ext uri="{FF2B5EF4-FFF2-40B4-BE49-F238E27FC236}">
                <a16:creationId xmlns:a16="http://schemas.microsoft.com/office/drawing/2014/main" id="{2582BC82-A5C1-4759-9679-B7ABBB175BF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4DE94B1-95AB-4746-A926-02C46F033C0C}"/>
              </a:ext>
            </a:extLst>
          </p:cNvPr>
          <p:cNvPicPr>
            <a:picLocks noChangeAspect="1"/>
          </p:cNvPicPr>
          <p:nvPr/>
        </p:nvPicPr>
        <p:blipFill>
          <a:blip r:embed="rId2"/>
          <a:stretch>
            <a:fillRect/>
          </a:stretch>
        </p:blipFill>
        <p:spPr>
          <a:xfrm>
            <a:off x="1239715" y="1384909"/>
            <a:ext cx="9777047" cy="5267508"/>
          </a:xfrm>
          <a:prstGeom prst="rect">
            <a:avLst/>
          </a:prstGeom>
        </p:spPr>
      </p:pic>
      <p:sp>
        <p:nvSpPr>
          <p:cNvPr id="5" name="Slide Number Placeholder 4">
            <a:extLst>
              <a:ext uri="{FF2B5EF4-FFF2-40B4-BE49-F238E27FC236}">
                <a16:creationId xmlns:a16="http://schemas.microsoft.com/office/drawing/2014/main" id="{B4CE253D-E3EA-4FCF-A546-9C4F3CF035CF}"/>
              </a:ext>
            </a:extLst>
          </p:cNvPr>
          <p:cNvSpPr>
            <a:spLocks noGrp="1"/>
          </p:cNvSpPr>
          <p:nvPr>
            <p:ph type="sldNum" sz="quarter" idx="12"/>
          </p:nvPr>
        </p:nvSpPr>
        <p:spPr/>
        <p:txBody>
          <a:bodyPr/>
          <a:lstStyle/>
          <a:p>
            <a:fld id="{C65D268A-BF7A-4C2D-89C0-9FA8B48F9C12}" type="slidenum">
              <a:rPr lang="en-US" smtClean="0"/>
              <a:t>36</a:t>
            </a:fld>
            <a:endParaRPr lang="en-US"/>
          </a:p>
        </p:txBody>
      </p:sp>
    </p:spTree>
    <p:extLst>
      <p:ext uri="{BB962C8B-B14F-4D97-AF65-F5344CB8AC3E}">
        <p14:creationId xmlns:p14="http://schemas.microsoft.com/office/powerpoint/2010/main" val="1192617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DE424-56C9-4361-B989-F8587D3D64C5}"/>
              </a:ext>
            </a:extLst>
          </p:cNvPr>
          <p:cNvSpPr>
            <a:spLocks noGrp="1"/>
          </p:cNvSpPr>
          <p:nvPr>
            <p:ph type="title"/>
          </p:nvPr>
        </p:nvSpPr>
        <p:spPr/>
        <p:txBody>
          <a:bodyPr>
            <a:normAutofit/>
          </a:bodyPr>
          <a:lstStyle/>
          <a:p>
            <a:pPr algn="ctr"/>
            <a:r>
              <a:rPr lang="en-US" sz="4800" b="1" dirty="0">
                <a:solidFill>
                  <a:srgbClr val="002060"/>
                </a:solidFill>
                <a:latin typeface="+mn-lt"/>
              </a:rPr>
              <a:t>Elevation View from As-Built Plans</a:t>
            </a:r>
          </a:p>
        </p:txBody>
      </p:sp>
      <p:sp>
        <p:nvSpPr>
          <p:cNvPr id="3" name="Content Placeholder 2">
            <a:extLst>
              <a:ext uri="{FF2B5EF4-FFF2-40B4-BE49-F238E27FC236}">
                <a16:creationId xmlns:a16="http://schemas.microsoft.com/office/drawing/2014/main" id="{CD1B5ED1-18C1-40F7-A2AB-E99EB4CFA60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669CD23-1F4E-4077-A02A-5D7BB167CF99}"/>
              </a:ext>
            </a:extLst>
          </p:cNvPr>
          <p:cNvPicPr>
            <a:picLocks noChangeAspect="1"/>
          </p:cNvPicPr>
          <p:nvPr/>
        </p:nvPicPr>
        <p:blipFill>
          <a:blip r:embed="rId2"/>
          <a:stretch>
            <a:fillRect/>
          </a:stretch>
        </p:blipFill>
        <p:spPr>
          <a:xfrm>
            <a:off x="881062" y="2755712"/>
            <a:ext cx="10429875" cy="2491164"/>
          </a:xfrm>
          <a:prstGeom prst="rect">
            <a:avLst/>
          </a:prstGeom>
        </p:spPr>
      </p:pic>
      <p:sp>
        <p:nvSpPr>
          <p:cNvPr id="5" name="Slide Number Placeholder 4">
            <a:extLst>
              <a:ext uri="{FF2B5EF4-FFF2-40B4-BE49-F238E27FC236}">
                <a16:creationId xmlns:a16="http://schemas.microsoft.com/office/drawing/2014/main" id="{C84F280E-5DA5-496F-B147-068B130B98B7}"/>
              </a:ext>
            </a:extLst>
          </p:cNvPr>
          <p:cNvSpPr>
            <a:spLocks noGrp="1"/>
          </p:cNvSpPr>
          <p:nvPr>
            <p:ph type="sldNum" sz="quarter" idx="12"/>
          </p:nvPr>
        </p:nvSpPr>
        <p:spPr/>
        <p:txBody>
          <a:bodyPr/>
          <a:lstStyle/>
          <a:p>
            <a:fld id="{C65D268A-BF7A-4C2D-89C0-9FA8B48F9C12}" type="slidenum">
              <a:rPr lang="en-US" smtClean="0"/>
              <a:t>37</a:t>
            </a:fld>
            <a:endParaRPr lang="en-US"/>
          </a:p>
        </p:txBody>
      </p:sp>
    </p:spTree>
    <p:extLst>
      <p:ext uri="{BB962C8B-B14F-4D97-AF65-F5344CB8AC3E}">
        <p14:creationId xmlns:p14="http://schemas.microsoft.com/office/powerpoint/2010/main" val="2326225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FA72-945F-45BF-A239-26A125F4D2A3}"/>
              </a:ext>
            </a:extLst>
          </p:cNvPr>
          <p:cNvSpPr>
            <a:spLocks noGrp="1"/>
          </p:cNvSpPr>
          <p:nvPr>
            <p:ph type="title"/>
          </p:nvPr>
        </p:nvSpPr>
        <p:spPr>
          <a:xfrm>
            <a:off x="838200" y="255079"/>
            <a:ext cx="10515600" cy="987426"/>
          </a:xfrm>
        </p:spPr>
        <p:txBody>
          <a:bodyPr>
            <a:normAutofit/>
          </a:bodyPr>
          <a:lstStyle/>
          <a:p>
            <a:pPr algn="ctr"/>
            <a:r>
              <a:rPr lang="en-US" sz="4800" b="1" dirty="0">
                <a:solidFill>
                  <a:srgbClr val="002060"/>
                </a:solidFill>
                <a:latin typeface="+mn-lt"/>
              </a:rPr>
              <a:t>Design Camber Diagram</a:t>
            </a:r>
          </a:p>
        </p:txBody>
      </p:sp>
      <p:pic>
        <p:nvPicPr>
          <p:cNvPr id="4" name="Content Placeholder 3">
            <a:extLst>
              <a:ext uri="{FF2B5EF4-FFF2-40B4-BE49-F238E27FC236}">
                <a16:creationId xmlns:a16="http://schemas.microsoft.com/office/drawing/2014/main" id="{FE94A8AE-26B6-4B4B-8938-75FCE50E9E60}"/>
              </a:ext>
            </a:extLst>
          </p:cNvPr>
          <p:cNvPicPr>
            <a:picLocks noGrp="1" noChangeAspect="1"/>
          </p:cNvPicPr>
          <p:nvPr>
            <p:ph idx="1"/>
          </p:nvPr>
        </p:nvPicPr>
        <p:blipFill>
          <a:blip r:embed="rId2"/>
          <a:stretch>
            <a:fillRect/>
          </a:stretch>
        </p:blipFill>
        <p:spPr>
          <a:xfrm>
            <a:off x="595710" y="1196975"/>
            <a:ext cx="11472465" cy="5295899"/>
          </a:xfrm>
          <a:prstGeom prst="rect">
            <a:avLst/>
          </a:prstGeom>
        </p:spPr>
      </p:pic>
      <p:sp>
        <p:nvSpPr>
          <p:cNvPr id="3" name="Slide Number Placeholder 2">
            <a:extLst>
              <a:ext uri="{FF2B5EF4-FFF2-40B4-BE49-F238E27FC236}">
                <a16:creationId xmlns:a16="http://schemas.microsoft.com/office/drawing/2014/main" id="{182BA5BE-1E16-4FB7-AC29-9F5FE9D0D62D}"/>
              </a:ext>
            </a:extLst>
          </p:cNvPr>
          <p:cNvSpPr>
            <a:spLocks noGrp="1"/>
          </p:cNvSpPr>
          <p:nvPr>
            <p:ph type="sldNum" sz="quarter" idx="12"/>
          </p:nvPr>
        </p:nvSpPr>
        <p:spPr/>
        <p:txBody>
          <a:bodyPr/>
          <a:lstStyle/>
          <a:p>
            <a:fld id="{C65D268A-BF7A-4C2D-89C0-9FA8B48F9C12}" type="slidenum">
              <a:rPr lang="en-US" smtClean="0"/>
              <a:t>38</a:t>
            </a:fld>
            <a:endParaRPr lang="en-US"/>
          </a:p>
        </p:txBody>
      </p:sp>
    </p:spTree>
    <p:extLst>
      <p:ext uri="{BB962C8B-B14F-4D97-AF65-F5344CB8AC3E}">
        <p14:creationId xmlns:p14="http://schemas.microsoft.com/office/powerpoint/2010/main" val="1687283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D215-CD29-406A-B005-CEA3348154D4}"/>
              </a:ext>
            </a:extLst>
          </p:cNvPr>
          <p:cNvSpPr>
            <a:spLocks noGrp="1"/>
          </p:cNvSpPr>
          <p:nvPr>
            <p:ph type="title"/>
          </p:nvPr>
        </p:nvSpPr>
        <p:spPr>
          <a:xfrm>
            <a:off x="838200" y="17462"/>
            <a:ext cx="10515600" cy="663575"/>
          </a:xfrm>
        </p:spPr>
        <p:txBody>
          <a:bodyPr>
            <a:noAutofit/>
          </a:bodyPr>
          <a:lstStyle/>
          <a:p>
            <a:pPr algn="ctr"/>
            <a:r>
              <a:rPr lang="en-US" sz="4800" b="1" dirty="0">
                <a:solidFill>
                  <a:srgbClr val="002060"/>
                </a:solidFill>
                <a:latin typeface="+mn-lt"/>
              </a:rPr>
              <a:t>Design Force in Truss Members</a:t>
            </a:r>
          </a:p>
        </p:txBody>
      </p:sp>
      <p:pic>
        <p:nvPicPr>
          <p:cNvPr id="4" name="Content Placeholder 3">
            <a:extLst>
              <a:ext uri="{FF2B5EF4-FFF2-40B4-BE49-F238E27FC236}">
                <a16:creationId xmlns:a16="http://schemas.microsoft.com/office/drawing/2014/main" id="{5DB4842E-0239-4D78-8959-5DE372DD35CD}"/>
              </a:ext>
            </a:extLst>
          </p:cNvPr>
          <p:cNvPicPr>
            <a:picLocks noGrp="1" noChangeAspect="1"/>
          </p:cNvPicPr>
          <p:nvPr>
            <p:ph idx="1"/>
          </p:nvPr>
        </p:nvPicPr>
        <p:blipFill>
          <a:blip r:embed="rId2"/>
          <a:stretch>
            <a:fillRect/>
          </a:stretch>
        </p:blipFill>
        <p:spPr>
          <a:xfrm>
            <a:off x="2857500" y="702027"/>
            <a:ext cx="6648450" cy="6155973"/>
          </a:xfrm>
          <a:prstGeom prst="rect">
            <a:avLst/>
          </a:prstGeom>
        </p:spPr>
      </p:pic>
      <p:sp>
        <p:nvSpPr>
          <p:cNvPr id="3" name="Slide Number Placeholder 2">
            <a:extLst>
              <a:ext uri="{FF2B5EF4-FFF2-40B4-BE49-F238E27FC236}">
                <a16:creationId xmlns:a16="http://schemas.microsoft.com/office/drawing/2014/main" id="{2C80F9E5-33D7-4815-8E0E-AE2A651959F4}"/>
              </a:ext>
            </a:extLst>
          </p:cNvPr>
          <p:cNvSpPr>
            <a:spLocks noGrp="1"/>
          </p:cNvSpPr>
          <p:nvPr>
            <p:ph type="sldNum" sz="quarter" idx="12"/>
          </p:nvPr>
        </p:nvSpPr>
        <p:spPr/>
        <p:txBody>
          <a:bodyPr/>
          <a:lstStyle/>
          <a:p>
            <a:fld id="{C65D268A-BF7A-4C2D-89C0-9FA8B48F9C12}" type="slidenum">
              <a:rPr lang="en-US" smtClean="0"/>
              <a:t>39</a:t>
            </a:fld>
            <a:endParaRPr lang="en-US"/>
          </a:p>
        </p:txBody>
      </p:sp>
    </p:spTree>
    <p:extLst>
      <p:ext uri="{BB962C8B-B14F-4D97-AF65-F5344CB8AC3E}">
        <p14:creationId xmlns:p14="http://schemas.microsoft.com/office/powerpoint/2010/main" val="242252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F125-118E-4594-BD93-B15959205590}"/>
              </a:ext>
            </a:extLst>
          </p:cNvPr>
          <p:cNvSpPr>
            <a:spLocks noGrp="1"/>
          </p:cNvSpPr>
          <p:nvPr>
            <p:ph type="title"/>
          </p:nvPr>
        </p:nvSpPr>
        <p:spPr>
          <a:xfrm>
            <a:off x="838200" y="553946"/>
            <a:ext cx="10515600" cy="369332"/>
          </a:xfrm>
        </p:spPr>
        <p:txBody>
          <a:bodyPr>
            <a:noAutofit/>
          </a:bodyPr>
          <a:lstStyle/>
          <a:p>
            <a:pPr algn="ctr"/>
            <a:r>
              <a:rPr lang="en-US" b="1" dirty="0">
                <a:solidFill>
                  <a:srgbClr val="002060"/>
                </a:solidFill>
                <a:latin typeface="+mn-lt"/>
              </a:rPr>
              <a:t>Benefit of End Jacking for Swing Bridges </a:t>
            </a:r>
          </a:p>
        </p:txBody>
      </p:sp>
      <p:pic>
        <p:nvPicPr>
          <p:cNvPr id="6" name="Content Placeholder 5">
            <a:extLst>
              <a:ext uri="{FF2B5EF4-FFF2-40B4-BE49-F238E27FC236}">
                <a16:creationId xmlns:a16="http://schemas.microsoft.com/office/drawing/2014/main" id="{40C53252-F5FD-4B2B-9AE1-16FC019BA569}"/>
              </a:ext>
            </a:extLst>
          </p:cNvPr>
          <p:cNvPicPr>
            <a:picLocks noGrp="1" noChangeAspect="1"/>
          </p:cNvPicPr>
          <p:nvPr>
            <p:ph idx="1"/>
          </p:nvPr>
        </p:nvPicPr>
        <p:blipFill>
          <a:blip r:embed="rId2"/>
          <a:stretch>
            <a:fillRect/>
          </a:stretch>
        </p:blipFill>
        <p:spPr>
          <a:xfrm>
            <a:off x="417249" y="1778105"/>
            <a:ext cx="11304520" cy="4574984"/>
          </a:xfrm>
          <a:prstGeom prst="rect">
            <a:avLst/>
          </a:prstGeom>
        </p:spPr>
      </p:pic>
      <p:sp>
        <p:nvSpPr>
          <p:cNvPr id="5" name="TextBox 4">
            <a:extLst>
              <a:ext uri="{FF2B5EF4-FFF2-40B4-BE49-F238E27FC236}">
                <a16:creationId xmlns:a16="http://schemas.microsoft.com/office/drawing/2014/main" id="{A3DA0385-CB92-4947-99EE-38CB5F183685}"/>
              </a:ext>
            </a:extLst>
          </p:cNvPr>
          <p:cNvSpPr txBox="1"/>
          <p:nvPr/>
        </p:nvSpPr>
        <p:spPr>
          <a:xfrm>
            <a:off x="417249" y="1254885"/>
            <a:ext cx="4722921" cy="523220"/>
          </a:xfrm>
          <a:prstGeom prst="rect">
            <a:avLst/>
          </a:prstGeom>
          <a:noFill/>
        </p:spPr>
        <p:txBody>
          <a:bodyPr wrap="square" rtlCol="0">
            <a:spAutoFit/>
          </a:bodyPr>
          <a:lstStyle/>
          <a:p>
            <a:r>
              <a:rPr lang="en-US" sz="2800" i="1" dirty="0">
                <a:solidFill>
                  <a:srgbClr val="7030A0"/>
                </a:solidFill>
              </a:rPr>
              <a:t>Deflection Due to Dead Load:</a:t>
            </a:r>
          </a:p>
        </p:txBody>
      </p:sp>
      <p:sp>
        <p:nvSpPr>
          <p:cNvPr id="3" name="Slide Number Placeholder 2">
            <a:extLst>
              <a:ext uri="{FF2B5EF4-FFF2-40B4-BE49-F238E27FC236}">
                <a16:creationId xmlns:a16="http://schemas.microsoft.com/office/drawing/2014/main" id="{D6B4E312-C252-41B1-859E-88795AA3EFD7}"/>
              </a:ext>
            </a:extLst>
          </p:cNvPr>
          <p:cNvSpPr>
            <a:spLocks noGrp="1"/>
          </p:cNvSpPr>
          <p:nvPr>
            <p:ph type="sldNum" sz="quarter" idx="12"/>
          </p:nvPr>
        </p:nvSpPr>
        <p:spPr/>
        <p:txBody>
          <a:bodyPr/>
          <a:lstStyle/>
          <a:p>
            <a:fld id="{C65D268A-BF7A-4C2D-89C0-9FA8B48F9C12}" type="slidenum">
              <a:rPr lang="en-US" smtClean="0"/>
              <a:t>4</a:t>
            </a:fld>
            <a:endParaRPr lang="en-US"/>
          </a:p>
        </p:txBody>
      </p:sp>
    </p:spTree>
    <p:extLst>
      <p:ext uri="{BB962C8B-B14F-4D97-AF65-F5344CB8AC3E}">
        <p14:creationId xmlns:p14="http://schemas.microsoft.com/office/powerpoint/2010/main" val="2240776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E921-4299-4AE0-B850-9A094F933104}"/>
              </a:ext>
            </a:extLst>
          </p:cNvPr>
          <p:cNvSpPr>
            <a:spLocks noGrp="1"/>
          </p:cNvSpPr>
          <p:nvPr>
            <p:ph type="title"/>
          </p:nvPr>
        </p:nvSpPr>
        <p:spPr>
          <a:xfrm>
            <a:off x="-207147" y="299050"/>
            <a:ext cx="12606291" cy="1325563"/>
          </a:xfrm>
        </p:spPr>
        <p:txBody>
          <a:bodyPr/>
          <a:lstStyle/>
          <a:p>
            <a:pPr algn="ctr"/>
            <a:r>
              <a:rPr lang="en-US" b="1" dirty="0">
                <a:solidFill>
                  <a:srgbClr val="002060"/>
                </a:solidFill>
                <a:latin typeface="+mn-lt"/>
              </a:rPr>
              <a:t>Design Forces and Wedge Reactions from Shop Plans</a:t>
            </a:r>
          </a:p>
        </p:txBody>
      </p:sp>
      <p:pic>
        <p:nvPicPr>
          <p:cNvPr id="4" name="Content Placeholder 3">
            <a:extLst>
              <a:ext uri="{FF2B5EF4-FFF2-40B4-BE49-F238E27FC236}">
                <a16:creationId xmlns:a16="http://schemas.microsoft.com/office/drawing/2014/main" id="{F99735C3-EFC3-4727-86FE-931ACD33739C}"/>
              </a:ext>
            </a:extLst>
          </p:cNvPr>
          <p:cNvPicPr>
            <a:picLocks noGrp="1" noChangeAspect="1"/>
          </p:cNvPicPr>
          <p:nvPr>
            <p:ph idx="1"/>
          </p:nvPr>
        </p:nvPicPr>
        <p:blipFill>
          <a:blip r:embed="rId2"/>
          <a:stretch>
            <a:fillRect/>
          </a:stretch>
        </p:blipFill>
        <p:spPr>
          <a:xfrm>
            <a:off x="54152" y="1624613"/>
            <a:ext cx="12083695" cy="5069149"/>
          </a:xfrm>
          <a:prstGeom prst="rect">
            <a:avLst/>
          </a:prstGeom>
        </p:spPr>
      </p:pic>
      <p:sp>
        <p:nvSpPr>
          <p:cNvPr id="3" name="Slide Number Placeholder 2">
            <a:extLst>
              <a:ext uri="{FF2B5EF4-FFF2-40B4-BE49-F238E27FC236}">
                <a16:creationId xmlns:a16="http://schemas.microsoft.com/office/drawing/2014/main" id="{D228BD82-F78C-46A0-AEEA-5ED248449C22}"/>
              </a:ext>
            </a:extLst>
          </p:cNvPr>
          <p:cNvSpPr>
            <a:spLocks noGrp="1"/>
          </p:cNvSpPr>
          <p:nvPr>
            <p:ph type="sldNum" sz="quarter" idx="12"/>
          </p:nvPr>
        </p:nvSpPr>
        <p:spPr/>
        <p:txBody>
          <a:bodyPr/>
          <a:lstStyle/>
          <a:p>
            <a:fld id="{C65D268A-BF7A-4C2D-89C0-9FA8B48F9C12}" type="slidenum">
              <a:rPr lang="en-US" smtClean="0"/>
              <a:t>40</a:t>
            </a:fld>
            <a:endParaRPr lang="en-US"/>
          </a:p>
        </p:txBody>
      </p:sp>
    </p:spTree>
    <p:extLst>
      <p:ext uri="{BB962C8B-B14F-4D97-AF65-F5344CB8AC3E}">
        <p14:creationId xmlns:p14="http://schemas.microsoft.com/office/powerpoint/2010/main" val="270937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79EE-E83D-4A7C-BB60-EB4AA3CE1E6E}"/>
              </a:ext>
            </a:extLst>
          </p:cNvPr>
          <p:cNvSpPr>
            <a:spLocks noGrp="1"/>
          </p:cNvSpPr>
          <p:nvPr>
            <p:ph type="title"/>
          </p:nvPr>
        </p:nvSpPr>
        <p:spPr>
          <a:xfrm>
            <a:off x="8923261" y="1280205"/>
            <a:ext cx="3394229" cy="658132"/>
          </a:xfrm>
        </p:spPr>
        <p:txBody>
          <a:bodyPr>
            <a:noAutofit/>
          </a:bodyPr>
          <a:lstStyle/>
          <a:p>
            <a:pPr algn="ctr"/>
            <a:r>
              <a:rPr lang="en-US" sz="3600" b="1" dirty="0">
                <a:solidFill>
                  <a:srgbClr val="002060"/>
                </a:solidFill>
                <a:latin typeface="+mn-lt"/>
              </a:rPr>
              <a:t>Member ID Map</a:t>
            </a:r>
          </a:p>
        </p:txBody>
      </p:sp>
      <p:pic>
        <p:nvPicPr>
          <p:cNvPr id="9" name="Picture 8">
            <a:extLst>
              <a:ext uri="{FF2B5EF4-FFF2-40B4-BE49-F238E27FC236}">
                <a16:creationId xmlns:a16="http://schemas.microsoft.com/office/drawing/2014/main" id="{270277AF-5A80-437C-A85D-C389281C5DC3}"/>
              </a:ext>
            </a:extLst>
          </p:cNvPr>
          <p:cNvPicPr>
            <a:picLocks noChangeAspect="1"/>
          </p:cNvPicPr>
          <p:nvPr/>
        </p:nvPicPr>
        <p:blipFill>
          <a:blip r:embed="rId2"/>
          <a:stretch>
            <a:fillRect/>
          </a:stretch>
        </p:blipFill>
        <p:spPr>
          <a:xfrm>
            <a:off x="0" y="0"/>
            <a:ext cx="9048750" cy="3876675"/>
          </a:xfrm>
          <a:prstGeom prst="rect">
            <a:avLst/>
          </a:prstGeom>
        </p:spPr>
      </p:pic>
      <p:pic>
        <p:nvPicPr>
          <p:cNvPr id="12" name="Picture 11">
            <a:extLst>
              <a:ext uri="{FF2B5EF4-FFF2-40B4-BE49-F238E27FC236}">
                <a16:creationId xmlns:a16="http://schemas.microsoft.com/office/drawing/2014/main" id="{DB1E9C50-835D-4294-92DC-D560577916FC}"/>
              </a:ext>
            </a:extLst>
          </p:cNvPr>
          <p:cNvPicPr>
            <a:picLocks noChangeAspect="1"/>
          </p:cNvPicPr>
          <p:nvPr/>
        </p:nvPicPr>
        <p:blipFill>
          <a:blip r:embed="rId3"/>
          <a:stretch>
            <a:fillRect/>
          </a:stretch>
        </p:blipFill>
        <p:spPr>
          <a:xfrm>
            <a:off x="2657475" y="3209925"/>
            <a:ext cx="9534525" cy="3648075"/>
          </a:xfrm>
          <a:prstGeom prst="rect">
            <a:avLst/>
          </a:prstGeom>
        </p:spPr>
      </p:pic>
      <p:sp>
        <p:nvSpPr>
          <p:cNvPr id="3" name="TextBox 2">
            <a:extLst>
              <a:ext uri="{FF2B5EF4-FFF2-40B4-BE49-F238E27FC236}">
                <a16:creationId xmlns:a16="http://schemas.microsoft.com/office/drawing/2014/main" id="{37588161-46FD-4D20-9D38-EC70D969FA32}"/>
              </a:ext>
            </a:extLst>
          </p:cNvPr>
          <p:cNvSpPr txBox="1"/>
          <p:nvPr/>
        </p:nvSpPr>
        <p:spPr>
          <a:xfrm>
            <a:off x="393192" y="6211669"/>
            <a:ext cx="10689336" cy="646331"/>
          </a:xfrm>
          <a:prstGeom prst="rect">
            <a:avLst/>
          </a:prstGeom>
          <a:noFill/>
        </p:spPr>
        <p:txBody>
          <a:bodyPr wrap="square" rtlCol="0">
            <a:spAutoFit/>
          </a:bodyPr>
          <a:lstStyle/>
          <a:p>
            <a:r>
              <a:rPr lang="en-US" dirty="0">
                <a:solidFill>
                  <a:srgbClr val="C00000"/>
                </a:solidFill>
              </a:rPr>
              <a:t>Note: the rigid dummy members will not control rating results, since the rigid dummy members are intentionally selected to take much larger loads than DLs/LLs to get the targeting jacking/wedging movements.</a:t>
            </a:r>
          </a:p>
        </p:txBody>
      </p:sp>
      <p:sp>
        <p:nvSpPr>
          <p:cNvPr id="4" name="Slide Number Placeholder 3">
            <a:extLst>
              <a:ext uri="{FF2B5EF4-FFF2-40B4-BE49-F238E27FC236}">
                <a16:creationId xmlns:a16="http://schemas.microsoft.com/office/drawing/2014/main" id="{183A85EA-99A6-4970-845C-B1AEAD3C1084}"/>
              </a:ext>
            </a:extLst>
          </p:cNvPr>
          <p:cNvSpPr>
            <a:spLocks noGrp="1"/>
          </p:cNvSpPr>
          <p:nvPr>
            <p:ph type="sldNum" sz="quarter" idx="12"/>
          </p:nvPr>
        </p:nvSpPr>
        <p:spPr/>
        <p:txBody>
          <a:bodyPr/>
          <a:lstStyle/>
          <a:p>
            <a:fld id="{C65D268A-BF7A-4C2D-89C0-9FA8B48F9C12}" type="slidenum">
              <a:rPr lang="en-US" smtClean="0"/>
              <a:t>41</a:t>
            </a:fld>
            <a:endParaRPr lang="en-US"/>
          </a:p>
        </p:txBody>
      </p:sp>
    </p:spTree>
    <p:extLst>
      <p:ext uri="{BB962C8B-B14F-4D97-AF65-F5344CB8AC3E}">
        <p14:creationId xmlns:p14="http://schemas.microsoft.com/office/powerpoint/2010/main" val="4035489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0D91-3C1E-4C2E-BC7B-4F7CB1823132}"/>
              </a:ext>
            </a:extLst>
          </p:cNvPr>
          <p:cNvSpPr>
            <a:spLocks noGrp="1"/>
          </p:cNvSpPr>
          <p:nvPr>
            <p:ph type="title"/>
          </p:nvPr>
        </p:nvSpPr>
        <p:spPr>
          <a:xfrm>
            <a:off x="103573" y="0"/>
            <a:ext cx="11984853" cy="586111"/>
          </a:xfrm>
        </p:spPr>
        <p:txBody>
          <a:bodyPr>
            <a:noAutofit/>
          </a:bodyPr>
          <a:lstStyle/>
          <a:p>
            <a:pPr algn="ctr"/>
            <a:r>
              <a:rPr lang="el-GR" sz="4000" b="1" i="1" dirty="0">
                <a:solidFill>
                  <a:srgbClr val="002060"/>
                </a:solidFill>
              </a:rPr>
              <a:t>Δ</a:t>
            </a:r>
            <a:r>
              <a:rPr lang="en-US" sz="4000" b="1" i="1" dirty="0">
                <a:solidFill>
                  <a:srgbClr val="002060"/>
                </a:solidFill>
              </a:rPr>
              <a:t>c</a:t>
            </a:r>
            <a:r>
              <a:rPr lang="en-US" sz="4000" dirty="0"/>
              <a:t>, </a:t>
            </a:r>
            <a:r>
              <a:rPr lang="en-US" sz="4000" b="1" dirty="0">
                <a:solidFill>
                  <a:srgbClr val="002060"/>
                </a:solidFill>
                <a:latin typeface="+mn-lt"/>
              </a:rPr>
              <a:t>Deflection at Cantilever Ends </a:t>
            </a:r>
            <a:r>
              <a:rPr lang="en-US" sz="3200" b="1" dirty="0">
                <a:solidFill>
                  <a:srgbClr val="002060"/>
                </a:solidFill>
                <a:latin typeface="+mn-lt"/>
              </a:rPr>
              <a:t>(Cantilever Model)</a:t>
            </a:r>
            <a:endParaRPr lang="en-US" sz="3200" dirty="0">
              <a:solidFill>
                <a:srgbClr val="002060"/>
              </a:solidFill>
              <a:latin typeface="+mn-lt"/>
            </a:endParaRPr>
          </a:p>
        </p:txBody>
      </p:sp>
      <p:graphicFrame>
        <p:nvGraphicFramePr>
          <p:cNvPr id="4" name="Content Placeholder 3">
            <a:extLst>
              <a:ext uri="{FF2B5EF4-FFF2-40B4-BE49-F238E27FC236}">
                <a16:creationId xmlns:a16="http://schemas.microsoft.com/office/drawing/2014/main" id="{B50D29C3-19FA-4CFB-AF09-B7757ACD5B72}"/>
              </a:ext>
            </a:extLst>
          </p:cNvPr>
          <p:cNvGraphicFramePr>
            <a:graphicFrameLocks noGrp="1"/>
          </p:cNvGraphicFramePr>
          <p:nvPr>
            <p:ph idx="1"/>
            <p:extLst>
              <p:ext uri="{D42A27DB-BD31-4B8C-83A1-F6EECF244321}">
                <p14:modId xmlns:p14="http://schemas.microsoft.com/office/powerpoint/2010/main" val="2137196836"/>
              </p:ext>
            </p:extLst>
          </p:nvPr>
        </p:nvGraphicFramePr>
        <p:xfrm>
          <a:off x="954137" y="4341180"/>
          <a:ext cx="7141030" cy="2400482"/>
        </p:xfrm>
        <a:graphic>
          <a:graphicData uri="http://schemas.openxmlformats.org/drawingml/2006/table">
            <a:tbl>
              <a:tblPr>
                <a:tableStyleId>{5C22544A-7EE6-4342-B048-85BDC9FD1C3A}</a:tableStyleId>
              </a:tblPr>
              <a:tblGrid>
                <a:gridCol w="2536372">
                  <a:extLst>
                    <a:ext uri="{9D8B030D-6E8A-4147-A177-3AD203B41FA5}">
                      <a16:colId xmlns:a16="http://schemas.microsoft.com/office/drawing/2014/main" val="1718346157"/>
                    </a:ext>
                  </a:extLst>
                </a:gridCol>
                <a:gridCol w="827314">
                  <a:extLst>
                    <a:ext uri="{9D8B030D-6E8A-4147-A177-3AD203B41FA5}">
                      <a16:colId xmlns:a16="http://schemas.microsoft.com/office/drawing/2014/main" val="691875593"/>
                    </a:ext>
                  </a:extLst>
                </a:gridCol>
                <a:gridCol w="1045029">
                  <a:extLst>
                    <a:ext uri="{9D8B030D-6E8A-4147-A177-3AD203B41FA5}">
                      <a16:colId xmlns:a16="http://schemas.microsoft.com/office/drawing/2014/main" val="833085501"/>
                    </a:ext>
                  </a:extLst>
                </a:gridCol>
                <a:gridCol w="1001485">
                  <a:extLst>
                    <a:ext uri="{9D8B030D-6E8A-4147-A177-3AD203B41FA5}">
                      <a16:colId xmlns:a16="http://schemas.microsoft.com/office/drawing/2014/main" val="3924251010"/>
                    </a:ext>
                  </a:extLst>
                </a:gridCol>
                <a:gridCol w="925286">
                  <a:extLst>
                    <a:ext uri="{9D8B030D-6E8A-4147-A177-3AD203B41FA5}">
                      <a16:colId xmlns:a16="http://schemas.microsoft.com/office/drawing/2014/main" val="3811343547"/>
                    </a:ext>
                  </a:extLst>
                </a:gridCol>
                <a:gridCol w="805544">
                  <a:extLst>
                    <a:ext uri="{9D8B030D-6E8A-4147-A177-3AD203B41FA5}">
                      <a16:colId xmlns:a16="http://schemas.microsoft.com/office/drawing/2014/main" val="232266524"/>
                    </a:ext>
                  </a:extLst>
                </a:gridCol>
              </a:tblGrid>
              <a:tr h="292398">
                <a:tc>
                  <a:txBody>
                    <a:bodyPr/>
                    <a:lstStyle/>
                    <a:p>
                      <a:pPr marL="0" algn="ctr" defTabSz="914400" rtl="0" eaLnBrk="1" fontAlgn="b" latinLnBrk="0" hangingPunct="1"/>
                      <a:r>
                        <a:rPr lang="en-US" sz="2000" b="1" u="none" strike="noStrike" kern="1200" dirty="0">
                          <a:solidFill>
                            <a:srgbClr val="002060"/>
                          </a:solidFill>
                          <a:effectLst/>
                          <a:latin typeface="+mn-lt"/>
                          <a:ea typeface="+mn-ea"/>
                          <a:cs typeface="+mn-cs"/>
                        </a:rPr>
                        <a:t>Spring Member</a:t>
                      </a:r>
                    </a:p>
                  </a:txBody>
                  <a:tcPr marL="7620" marR="7620" marT="7620" marB="0" anchor="ctr"/>
                </a:tc>
                <a:tc>
                  <a:txBody>
                    <a:bodyPr/>
                    <a:lstStyle/>
                    <a:p>
                      <a:pPr algn="l" fontAlgn="b"/>
                      <a:endParaRPr lang="en-US" sz="2000" b="0" i="0" u="none" strike="noStrike" dirty="0">
                        <a:solidFill>
                          <a:srgbClr val="002060"/>
                        </a:solidFill>
                        <a:effectLst/>
                        <a:latin typeface="Calibri" panose="020F0502020204030204" pitchFamily="34" charset="0"/>
                      </a:endParaRPr>
                    </a:p>
                  </a:txBody>
                  <a:tcPr marL="7620" marR="7620" marT="7620" marB="0" anchor="ctr"/>
                </a:tc>
                <a:tc>
                  <a:txBody>
                    <a:bodyPr/>
                    <a:lstStyle/>
                    <a:p>
                      <a:pPr algn="l" fontAlgn="b"/>
                      <a:endParaRPr lang="en-US" sz="2000" b="0" i="0" u="none" strike="noStrike" dirty="0">
                        <a:solidFill>
                          <a:srgbClr val="002060"/>
                        </a:solidFill>
                        <a:effectLst/>
                        <a:latin typeface="Calibri" panose="020F0502020204030204" pitchFamily="34" charset="0"/>
                      </a:endParaRPr>
                    </a:p>
                  </a:txBody>
                  <a:tcPr marL="7620" marR="7620" marT="7620" marB="0" anchor="ctr"/>
                </a:tc>
                <a:tc>
                  <a:txBody>
                    <a:bodyPr/>
                    <a:lstStyle/>
                    <a:p>
                      <a:pPr algn="ctr" rtl="0" fontAlgn="b"/>
                      <a:r>
                        <a:rPr lang="en-US" sz="2000" b="1" u="none" strike="noStrike" dirty="0">
                          <a:solidFill>
                            <a:srgbClr val="002060"/>
                          </a:solidFill>
                          <a:effectLst/>
                        </a:rPr>
                        <a:t>Pier 2 </a:t>
                      </a:r>
                      <a:endParaRPr lang="en-US" sz="2000" b="1" i="0" u="none" strike="noStrike" dirty="0">
                        <a:solidFill>
                          <a:srgbClr val="002060"/>
                        </a:solidFill>
                        <a:effectLst/>
                        <a:latin typeface="Calibri" panose="020F0502020204030204" pitchFamily="34" charset="0"/>
                      </a:endParaRPr>
                    </a:p>
                  </a:txBody>
                  <a:tcPr marL="7620" marR="7620" marT="7620" marB="0" anchor="ctr"/>
                </a:tc>
                <a:tc>
                  <a:txBody>
                    <a:bodyPr/>
                    <a:lstStyle/>
                    <a:p>
                      <a:pPr algn="ctr" rtl="0" fontAlgn="b"/>
                      <a:r>
                        <a:rPr lang="en-US" sz="2000" b="1" u="none" strike="noStrike" dirty="0">
                          <a:solidFill>
                            <a:srgbClr val="002060"/>
                          </a:solidFill>
                          <a:effectLst/>
                        </a:rPr>
                        <a:t>Pier 4</a:t>
                      </a:r>
                      <a:endParaRPr lang="en-US" sz="2000" b="1" i="0" u="none" strike="noStrike" dirty="0">
                        <a:solidFill>
                          <a:srgbClr val="002060"/>
                        </a:solidFill>
                        <a:effectLst/>
                        <a:latin typeface="Calibri" panose="020F0502020204030204" pitchFamily="34" charset="0"/>
                      </a:endParaRPr>
                    </a:p>
                  </a:txBody>
                  <a:tcPr marL="7620" marR="7620" marT="7620" marB="0" anchor="ctr"/>
                </a:tc>
                <a:tc>
                  <a:txBody>
                    <a:bodyPr/>
                    <a:lstStyle/>
                    <a:p>
                      <a:pPr algn="l" fontAlgn="b"/>
                      <a:endParaRPr lang="en-US" sz="20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11174744"/>
                  </a:ext>
                </a:extLst>
              </a:tr>
              <a:tr h="344528">
                <a:tc>
                  <a:txBody>
                    <a:bodyPr/>
                    <a:lstStyle/>
                    <a:p>
                      <a:pPr algn="ctr" rtl="0" fontAlgn="b"/>
                      <a:r>
                        <a:rPr lang="en-US" sz="2000" b="1" u="none" strike="noStrike" dirty="0">
                          <a:effectLst/>
                        </a:rPr>
                        <a:t>Member Length</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L</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3</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 ft</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60321493"/>
                  </a:ext>
                </a:extLst>
              </a:tr>
              <a:tr h="401304">
                <a:tc>
                  <a:txBody>
                    <a:bodyPr/>
                    <a:lstStyle/>
                    <a:p>
                      <a:pPr algn="ctr" rtl="0" fontAlgn="b"/>
                      <a:r>
                        <a:rPr lang="en-US" sz="2000" b="1" u="none" strike="noStrike" dirty="0">
                          <a:effectLst/>
                        </a:rPr>
                        <a:t>Member Area</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A</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in^2</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48343737"/>
                  </a:ext>
                </a:extLst>
              </a:tr>
              <a:tr h="292398">
                <a:tc>
                  <a:txBody>
                    <a:bodyPr/>
                    <a:lstStyle/>
                    <a:p>
                      <a:pPr algn="ctr" rtl="0" fontAlgn="b"/>
                      <a:r>
                        <a:rPr lang="en-US" sz="2000" b="1" u="none" strike="noStrike" dirty="0">
                          <a:effectLst/>
                        </a:rPr>
                        <a:t>Modulus of Elasticity</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E</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2000" u="none" strike="noStrike" dirty="0">
                          <a:effectLst/>
                        </a:rPr>
                        <a:t>20</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20</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a:effectLst/>
                        </a:rPr>
                        <a:t>ksi</a:t>
                      </a:r>
                      <a:endParaRPr lang="en-US" sz="20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33918216"/>
                  </a:ext>
                </a:extLst>
              </a:tr>
              <a:tr h="316086">
                <a:tc>
                  <a:txBody>
                    <a:bodyPr/>
                    <a:lstStyle/>
                    <a:p>
                      <a:pPr algn="ctr" rtl="0" fontAlgn="b"/>
                      <a:r>
                        <a:rPr lang="en-US" sz="2000" b="1" u="none" strike="noStrike" dirty="0">
                          <a:effectLst/>
                        </a:rPr>
                        <a:t>Axial Force</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P</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b"/>
                      <a:r>
                        <a:rPr lang="en-US" sz="2000" u="none" strike="noStrike" dirty="0">
                          <a:effectLst/>
                        </a:rPr>
                        <a:t>1.14</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1.68</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a:effectLst/>
                        </a:rPr>
                        <a:t>kips</a:t>
                      </a:r>
                      <a:endParaRPr lang="en-US" sz="20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67055518"/>
                  </a:ext>
                </a:extLst>
              </a:tr>
              <a:tr h="401304">
                <a:tc>
                  <a:txBody>
                    <a:bodyPr/>
                    <a:lstStyle/>
                    <a:p>
                      <a:pPr algn="ctr" rtl="0" fontAlgn="b"/>
                      <a:r>
                        <a:rPr lang="en-US" sz="2000" b="1" u="none" strike="noStrike" dirty="0">
                          <a:effectLst/>
                        </a:rPr>
                        <a:t>Member Elongation </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l-GR" sz="2000" u="none" strike="noStrike" dirty="0">
                          <a:effectLst/>
                        </a:rPr>
                        <a:t>Δ</a:t>
                      </a:r>
                      <a:endParaRPr lang="el-GR"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P*L/A/E</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2.05</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3.02</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in</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326516225"/>
                  </a:ext>
                </a:extLst>
              </a:tr>
              <a:tr h="292398">
                <a:tc>
                  <a:txBody>
                    <a:bodyPr/>
                    <a:lstStyle/>
                    <a:p>
                      <a:pPr algn="ctr" rtl="0" fontAlgn="b"/>
                      <a:r>
                        <a:rPr lang="en-US" sz="2000" b="1" u="none" strike="noStrike" dirty="0">
                          <a:effectLst/>
                        </a:rPr>
                        <a:t>Average Elongation</a:t>
                      </a:r>
                      <a:endParaRPr lang="en-US" sz="2000" b="1" i="0" u="none" strike="noStrike" dirty="0">
                        <a:solidFill>
                          <a:srgbClr val="002060"/>
                        </a:solidFill>
                        <a:effectLst/>
                        <a:latin typeface="Calibri" panose="020F0502020204030204" pitchFamily="34" charset="0"/>
                      </a:endParaRPr>
                    </a:p>
                  </a:txBody>
                  <a:tcPr marL="7620" marR="7620" marT="7620" marB="0" anchor="ctr"/>
                </a:tc>
                <a:tc>
                  <a:txBody>
                    <a:bodyPr/>
                    <a:lstStyle/>
                    <a:p>
                      <a:pPr algn="ctr" rtl="0" fontAlgn="b"/>
                      <a:r>
                        <a:rPr lang="el-GR" sz="2000" u="none" strike="noStrike" dirty="0">
                          <a:effectLst/>
                        </a:rPr>
                        <a:t>Δ</a:t>
                      </a:r>
                      <a:r>
                        <a:rPr lang="en-US" sz="2000" u="none" strike="noStrike" dirty="0">
                          <a:effectLst/>
                        </a:rPr>
                        <a:t>c</a:t>
                      </a:r>
                      <a:endParaRPr lang="en-US" sz="2000" b="1" i="0" u="none" strike="noStrike" dirty="0">
                        <a:solidFill>
                          <a:srgbClr val="002060"/>
                        </a:solidFill>
                        <a:effectLst/>
                        <a:latin typeface="Calibri" panose="020F0502020204030204" pitchFamily="34" charset="0"/>
                      </a:endParaRPr>
                    </a:p>
                  </a:txBody>
                  <a:tcPr marL="7620" marR="7620" marT="7620" marB="0" anchor="ctr"/>
                </a:tc>
                <a:tc>
                  <a:txBody>
                    <a:bodyPr/>
                    <a:lstStyle/>
                    <a:p>
                      <a:pPr algn="ctr" rtl="0" fontAlgn="b"/>
                      <a:r>
                        <a:rPr lang="en-US" sz="2000" u="none" strike="noStrike" dirty="0">
                          <a:effectLst/>
                        </a:rPr>
                        <a:t> </a:t>
                      </a:r>
                      <a:endParaRPr lang="en-US" sz="2000" b="1" i="0" u="none" strike="noStrike" dirty="0">
                        <a:solidFill>
                          <a:srgbClr val="002060"/>
                        </a:solidFill>
                        <a:effectLst/>
                        <a:latin typeface="Calibri" panose="020F0502020204030204" pitchFamily="34" charset="0"/>
                      </a:endParaRPr>
                    </a:p>
                  </a:txBody>
                  <a:tcPr marL="7620" marR="7620" marT="7620" marB="0" anchor="ctr"/>
                </a:tc>
                <a:tc gridSpan="2">
                  <a:txBody>
                    <a:bodyPr/>
                    <a:lstStyle/>
                    <a:p>
                      <a:pPr algn="ctr" rtl="0" fontAlgn="b"/>
                      <a:r>
                        <a:rPr lang="en-US" sz="2000" u="none" strike="noStrike" dirty="0">
                          <a:effectLst/>
                        </a:rPr>
                        <a:t>2.53</a:t>
                      </a:r>
                      <a:endParaRPr lang="en-US" sz="2000" b="1" i="0" u="none" strike="noStrike" dirty="0">
                        <a:solidFill>
                          <a:srgbClr val="002060"/>
                        </a:solidFill>
                        <a:effectLst/>
                        <a:latin typeface="Calibri" panose="020F0502020204030204" pitchFamily="34" charset="0"/>
                      </a:endParaRPr>
                    </a:p>
                  </a:txBody>
                  <a:tcPr marL="7620" marR="7620" marT="7620" marB="0" anchor="ctr"/>
                </a:tc>
                <a:tc hMerge="1">
                  <a:txBody>
                    <a:bodyPr/>
                    <a:lstStyle/>
                    <a:p>
                      <a:endParaRPr lang="en-US"/>
                    </a:p>
                  </a:txBody>
                  <a:tcPr/>
                </a:tc>
                <a:tc>
                  <a:txBody>
                    <a:bodyPr/>
                    <a:lstStyle/>
                    <a:p>
                      <a:pPr algn="ctr" rtl="0" fontAlgn="b"/>
                      <a:r>
                        <a:rPr lang="en-US" sz="2000" u="none" strike="noStrike" dirty="0">
                          <a:effectLst/>
                        </a:rPr>
                        <a:t>in</a:t>
                      </a:r>
                      <a:endParaRPr lang="en-US" sz="2000" b="1" i="0" u="none" strike="noStrike" dirty="0">
                        <a:solidFill>
                          <a:srgbClr val="00206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12690919"/>
                  </a:ext>
                </a:extLst>
              </a:tr>
            </a:tbl>
          </a:graphicData>
        </a:graphic>
      </p:graphicFrame>
      <p:graphicFrame>
        <p:nvGraphicFramePr>
          <p:cNvPr id="8" name="Table 7">
            <a:extLst>
              <a:ext uri="{FF2B5EF4-FFF2-40B4-BE49-F238E27FC236}">
                <a16:creationId xmlns:a16="http://schemas.microsoft.com/office/drawing/2014/main" id="{880C074C-3A64-4FF3-BEBD-B39E60A015DA}"/>
              </a:ext>
            </a:extLst>
          </p:cNvPr>
          <p:cNvGraphicFramePr>
            <a:graphicFrameLocks noGrp="1"/>
          </p:cNvGraphicFramePr>
          <p:nvPr>
            <p:extLst>
              <p:ext uri="{D42A27DB-BD31-4B8C-83A1-F6EECF244321}">
                <p14:modId xmlns:p14="http://schemas.microsoft.com/office/powerpoint/2010/main" val="1339981664"/>
              </p:ext>
            </p:extLst>
          </p:nvPr>
        </p:nvGraphicFramePr>
        <p:xfrm>
          <a:off x="8867525" y="4110361"/>
          <a:ext cx="2370338" cy="2743200"/>
        </p:xfrm>
        <a:graphic>
          <a:graphicData uri="http://schemas.openxmlformats.org/drawingml/2006/table">
            <a:tbl>
              <a:tblPr firstRow="1" bandRow="1">
                <a:tableStyleId>{5C22544A-7EE6-4342-B048-85BDC9FD1C3A}</a:tableStyleId>
              </a:tblPr>
              <a:tblGrid>
                <a:gridCol w="1495136">
                  <a:extLst>
                    <a:ext uri="{9D8B030D-6E8A-4147-A177-3AD203B41FA5}">
                      <a16:colId xmlns:a16="http://schemas.microsoft.com/office/drawing/2014/main" val="2934076680"/>
                    </a:ext>
                  </a:extLst>
                </a:gridCol>
                <a:gridCol w="875202">
                  <a:extLst>
                    <a:ext uri="{9D8B030D-6E8A-4147-A177-3AD203B41FA5}">
                      <a16:colId xmlns:a16="http://schemas.microsoft.com/office/drawing/2014/main" val="3680468145"/>
                    </a:ext>
                  </a:extLst>
                </a:gridCol>
              </a:tblGrid>
              <a:tr h="252663">
                <a:tc gridSpan="2">
                  <a:txBody>
                    <a:bodyPr/>
                    <a:lstStyle/>
                    <a:p>
                      <a:pPr algn="ctr"/>
                      <a:r>
                        <a:rPr lang="en-US" sz="1200" dirty="0"/>
                        <a:t>Support Reaction Verification</a:t>
                      </a:r>
                    </a:p>
                  </a:txBody>
                  <a:tcPr/>
                </a:tc>
                <a:tc hMerge="1">
                  <a:txBody>
                    <a:bodyPr/>
                    <a:lstStyle/>
                    <a:p>
                      <a:endParaRPr lang="en-US" dirty="0"/>
                    </a:p>
                  </a:txBody>
                  <a:tcPr/>
                </a:tc>
                <a:extLst>
                  <a:ext uri="{0D108BD9-81ED-4DB2-BD59-A6C34878D82A}">
                    <a16:rowId xmlns:a16="http://schemas.microsoft.com/office/drawing/2014/main" val="2009561154"/>
                  </a:ext>
                </a:extLst>
              </a:tr>
              <a:tr h="252663">
                <a:tc>
                  <a:txBody>
                    <a:bodyPr/>
                    <a:lstStyle/>
                    <a:p>
                      <a:pPr algn="ctr"/>
                      <a:r>
                        <a:rPr lang="en-US" sz="1200" dirty="0"/>
                        <a:t>Load Case</a:t>
                      </a:r>
                    </a:p>
                  </a:txBody>
                  <a:tcPr/>
                </a:tc>
                <a:tc>
                  <a:txBody>
                    <a:bodyPr/>
                    <a:lstStyle/>
                    <a:p>
                      <a:pPr algn="ctr"/>
                      <a:r>
                        <a:rPr lang="en-US" sz="1200" dirty="0" err="1"/>
                        <a:t>Rp</a:t>
                      </a:r>
                      <a:r>
                        <a:rPr lang="en-US" sz="1200" dirty="0"/>
                        <a:t>, kips</a:t>
                      </a:r>
                    </a:p>
                  </a:txBody>
                  <a:tcPr/>
                </a:tc>
                <a:extLst>
                  <a:ext uri="{0D108BD9-81ED-4DB2-BD59-A6C34878D82A}">
                    <a16:rowId xmlns:a16="http://schemas.microsoft.com/office/drawing/2014/main" val="119279151"/>
                  </a:ext>
                </a:extLst>
              </a:tr>
              <a:tr h="252663">
                <a:tc>
                  <a:txBody>
                    <a:bodyPr/>
                    <a:lstStyle/>
                    <a:p>
                      <a:pPr algn="ctr"/>
                      <a:r>
                        <a:rPr lang="en-US" sz="1200" dirty="0"/>
                        <a:t>Appurtenance</a:t>
                      </a:r>
                    </a:p>
                  </a:txBody>
                  <a:tcPr/>
                </a:tc>
                <a:tc>
                  <a:txBody>
                    <a:bodyPr/>
                    <a:lstStyle/>
                    <a:p>
                      <a:pPr algn="ctr"/>
                      <a:r>
                        <a:rPr lang="en-US" sz="1200" dirty="0"/>
                        <a:t>48</a:t>
                      </a:r>
                    </a:p>
                  </a:txBody>
                  <a:tcPr/>
                </a:tc>
                <a:extLst>
                  <a:ext uri="{0D108BD9-81ED-4DB2-BD59-A6C34878D82A}">
                    <a16:rowId xmlns:a16="http://schemas.microsoft.com/office/drawing/2014/main" val="2364824757"/>
                  </a:ext>
                </a:extLst>
              </a:tr>
              <a:tr h="251775">
                <a:tc>
                  <a:txBody>
                    <a:bodyPr/>
                    <a:lstStyle/>
                    <a:p>
                      <a:pPr algn="ctr"/>
                      <a:r>
                        <a:rPr lang="en-US" sz="1200" dirty="0"/>
                        <a:t>Deck</a:t>
                      </a:r>
                    </a:p>
                  </a:txBody>
                  <a:tcPr/>
                </a:tc>
                <a:tc>
                  <a:txBody>
                    <a:bodyPr/>
                    <a:lstStyle/>
                    <a:p>
                      <a:pPr algn="ctr"/>
                      <a:r>
                        <a:rPr lang="en-US" sz="1200" dirty="0"/>
                        <a:t>170</a:t>
                      </a:r>
                    </a:p>
                  </a:txBody>
                  <a:tcPr/>
                </a:tc>
                <a:extLst>
                  <a:ext uri="{0D108BD9-81ED-4DB2-BD59-A6C34878D82A}">
                    <a16:rowId xmlns:a16="http://schemas.microsoft.com/office/drawing/2014/main" val="3521930827"/>
                  </a:ext>
                </a:extLst>
              </a:tr>
              <a:tr h="252663">
                <a:tc>
                  <a:txBody>
                    <a:bodyPr/>
                    <a:lstStyle/>
                    <a:p>
                      <a:pPr algn="ctr"/>
                      <a:r>
                        <a:rPr lang="en-US" sz="1200" dirty="0"/>
                        <a:t>Stringers</a:t>
                      </a:r>
                    </a:p>
                  </a:txBody>
                  <a:tcPr/>
                </a:tc>
                <a:tc>
                  <a:txBody>
                    <a:bodyPr/>
                    <a:lstStyle/>
                    <a:p>
                      <a:pPr algn="ctr"/>
                      <a:r>
                        <a:rPr lang="en-US" sz="1200" dirty="0"/>
                        <a:t>38</a:t>
                      </a:r>
                    </a:p>
                  </a:txBody>
                  <a:tcPr/>
                </a:tc>
                <a:extLst>
                  <a:ext uri="{0D108BD9-81ED-4DB2-BD59-A6C34878D82A}">
                    <a16:rowId xmlns:a16="http://schemas.microsoft.com/office/drawing/2014/main" val="4054979391"/>
                  </a:ext>
                </a:extLst>
              </a:tr>
              <a:tr h="252663">
                <a:tc>
                  <a:txBody>
                    <a:bodyPr/>
                    <a:lstStyle/>
                    <a:p>
                      <a:pPr algn="ctr"/>
                      <a:r>
                        <a:rPr lang="en-US" sz="1200" dirty="0"/>
                        <a:t>Floor Beams</a:t>
                      </a:r>
                    </a:p>
                  </a:txBody>
                  <a:tcPr/>
                </a:tc>
                <a:tc>
                  <a:txBody>
                    <a:bodyPr/>
                    <a:lstStyle/>
                    <a:p>
                      <a:pPr algn="ctr"/>
                      <a:r>
                        <a:rPr lang="en-US" sz="1200" dirty="0"/>
                        <a:t>26</a:t>
                      </a:r>
                    </a:p>
                  </a:txBody>
                  <a:tcPr/>
                </a:tc>
                <a:extLst>
                  <a:ext uri="{0D108BD9-81ED-4DB2-BD59-A6C34878D82A}">
                    <a16:rowId xmlns:a16="http://schemas.microsoft.com/office/drawing/2014/main" val="1994242527"/>
                  </a:ext>
                </a:extLst>
              </a:tr>
              <a:tr h="252663">
                <a:tc>
                  <a:txBody>
                    <a:bodyPr/>
                    <a:lstStyle/>
                    <a:p>
                      <a:pPr algn="ctr"/>
                      <a:r>
                        <a:rPr lang="en-US" sz="1200" dirty="0"/>
                        <a:t>Truss Self Weight</a:t>
                      </a:r>
                    </a:p>
                  </a:txBody>
                  <a:tcPr/>
                </a:tc>
                <a:tc>
                  <a:txBody>
                    <a:bodyPr/>
                    <a:lstStyle/>
                    <a:p>
                      <a:pPr algn="ctr"/>
                      <a:r>
                        <a:rPr lang="en-US" sz="1200" dirty="0"/>
                        <a:t>94</a:t>
                      </a:r>
                    </a:p>
                  </a:txBody>
                  <a:tcPr/>
                </a:tc>
                <a:extLst>
                  <a:ext uri="{0D108BD9-81ED-4DB2-BD59-A6C34878D82A}">
                    <a16:rowId xmlns:a16="http://schemas.microsoft.com/office/drawing/2014/main" val="2531247156"/>
                  </a:ext>
                </a:extLst>
              </a:tr>
              <a:tr h="252663">
                <a:tc>
                  <a:txBody>
                    <a:bodyPr/>
                    <a:lstStyle/>
                    <a:p>
                      <a:pPr algn="ctr"/>
                      <a:r>
                        <a:rPr lang="en-US" sz="1200" dirty="0"/>
                        <a:t>Super DC</a:t>
                      </a:r>
                    </a:p>
                  </a:txBody>
                  <a:tcPr/>
                </a:tc>
                <a:tc>
                  <a:txBody>
                    <a:bodyPr/>
                    <a:lstStyle/>
                    <a:p>
                      <a:pPr algn="ctr"/>
                      <a:r>
                        <a:rPr lang="en-US" sz="1200" dirty="0"/>
                        <a:t>27</a:t>
                      </a:r>
                    </a:p>
                  </a:txBody>
                  <a:tcPr/>
                </a:tc>
                <a:extLst>
                  <a:ext uri="{0D108BD9-81ED-4DB2-BD59-A6C34878D82A}">
                    <a16:rowId xmlns:a16="http://schemas.microsoft.com/office/drawing/2014/main" val="2598381702"/>
                  </a:ext>
                </a:extLst>
              </a:tr>
              <a:tr h="252663">
                <a:tc>
                  <a:txBody>
                    <a:bodyPr/>
                    <a:lstStyle/>
                    <a:p>
                      <a:pPr algn="ctr"/>
                      <a:r>
                        <a:rPr lang="en-US" sz="1200" b="1" dirty="0">
                          <a:solidFill>
                            <a:srgbClr val="C00000"/>
                          </a:solidFill>
                        </a:rPr>
                        <a:t>All DL Summary</a:t>
                      </a:r>
                    </a:p>
                  </a:txBody>
                  <a:tcPr/>
                </a:tc>
                <a:tc>
                  <a:txBody>
                    <a:bodyPr/>
                    <a:lstStyle/>
                    <a:p>
                      <a:pPr algn="ctr"/>
                      <a:r>
                        <a:rPr lang="en-US" sz="1200" b="1" dirty="0">
                          <a:solidFill>
                            <a:srgbClr val="C00000"/>
                          </a:solidFill>
                        </a:rPr>
                        <a:t>403</a:t>
                      </a:r>
                    </a:p>
                  </a:txBody>
                  <a:tcPr/>
                </a:tc>
                <a:extLst>
                  <a:ext uri="{0D108BD9-81ED-4DB2-BD59-A6C34878D82A}">
                    <a16:rowId xmlns:a16="http://schemas.microsoft.com/office/drawing/2014/main" val="4108916087"/>
                  </a:ext>
                </a:extLst>
              </a:tr>
              <a:tr h="252663">
                <a:tc>
                  <a:txBody>
                    <a:bodyPr/>
                    <a:lstStyle/>
                    <a:p>
                      <a:pPr algn="ctr"/>
                      <a:r>
                        <a:rPr lang="en-US" sz="1200" b="1" dirty="0">
                          <a:solidFill>
                            <a:srgbClr val="C00000"/>
                          </a:solidFill>
                        </a:rPr>
                        <a:t>Max Spring Reaction</a:t>
                      </a:r>
                    </a:p>
                  </a:txBody>
                  <a:tcPr/>
                </a:tc>
                <a:tc>
                  <a:txBody>
                    <a:bodyPr/>
                    <a:lstStyle/>
                    <a:p>
                      <a:pPr algn="ctr"/>
                      <a:r>
                        <a:rPr lang="en-US" sz="1200" b="1" dirty="0">
                          <a:solidFill>
                            <a:srgbClr val="C00000"/>
                          </a:solidFill>
                        </a:rPr>
                        <a:t>1.68</a:t>
                      </a:r>
                    </a:p>
                  </a:txBody>
                  <a:tcPr/>
                </a:tc>
                <a:extLst>
                  <a:ext uri="{0D108BD9-81ED-4DB2-BD59-A6C34878D82A}">
                    <a16:rowId xmlns:a16="http://schemas.microsoft.com/office/drawing/2014/main" val="2567695895"/>
                  </a:ext>
                </a:extLst>
              </a:tr>
            </a:tbl>
          </a:graphicData>
        </a:graphic>
      </p:graphicFrame>
      <p:pic>
        <p:nvPicPr>
          <p:cNvPr id="3" name="Picture 2">
            <a:extLst>
              <a:ext uri="{FF2B5EF4-FFF2-40B4-BE49-F238E27FC236}">
                <a16:creationId xmlns:a16="http://schemas.microsoft.com/office/drawing/2014/main" id="{034FF6F8-8122-45EB-AEF9-B16627A69DC2}"/>
              </a:ext>
            </a:extLst>
          </p:cNvPr>
          <p:cNvPicPr>
            <a:picLocks noChangeAspect="1"/>
          </p:cNvPicPr>
          <p:nvPr/>
        </p:nvPicPr>
        <p:blipFill>
          <a:blip r:embed="rId2"/>
          <a:stretch>
            <a:fillRect/>
          </a:stretch>
        </p:blipFill>
        <p:spPr>
          <a:xfrm>
            <a:off x="215376" y="586111"/>
            <a:ext cx="11601450" cy="3524250"/>
          </a:xfrm>
          <a:prstGeom prst="rect">
            <a:avLst/>
          </a:prstGeom>
        </p:spPr>
      </p:pic>
      <p:sp>
        <p:nvSpPr>
          <p:cNvPr id="5" name="Slide Number Placeholder 4">
            <a:extLst>
              <a:ext uri="{FF2B5EF4-FFF2-40B4-BE49-F238E27FC236}">
                <a16:creationId xmlns:a16="http://schemas.microsoft.com/office/drawing/2014/main" id="{F5064E88-E4D8-42BB-B08E-713501F1E0CE}"/>
              </a:ext>
            </a:extLst>
          </p:cNvPr>
          <p:cNvSpPr>
            <a:spLocks noGrp="1"/>
          </p:cNvSpPr>
          <p:nvPr>
            <p:ph type="sldNum" sz="quarter" idx="12"/>
          </p:nvPr>
        </p:nvSpPr>
        <p:spPr/>
        <p:txBody>
          <a:bodyPr/>
          <a:lstStyle/>
          <a:p>
            <a:fld id="{C65D268A-BF7A-4C2D-89C0-9FA8B48F9C12}" type="slidenum">
              <a:rPr lang="en-US" smtClean="0"/>
              <a:t>42</a:t>
            </a:fld>
            <a:endParaRPr lang="en-US"/>
          </a:p>
        </p:txBody>
      </p:sp>
    </p:spTree>
    <p:extLst>
      <p:ext uri="{BB962C8B-B14F-4D97-AF65-F5344CB8AC3E}">
        <p14:creationId xmlns:p14="http://schemas.microsoft.com/office/powerpoint/2010/main" val="1682318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A60F3-E994-4A4D-9F34-8E5945F78364}"/>
              </a:ext>
            </a:extLst>
          </p:cNvPr>
          <p:cNvSpPr>
            <a:spLocks noGrp="1"/>
          </p:cNvSpPr>
          <p:nvPr>
            <p:ph type="title"/>
          </p:nvPr>
        </p:nvSpPr>
        <p:spPr>
          <a:xfrm>
            <a:off x="825623" y="258037"/>
            <a:ext cx="10395919" cy="1003176"/>
          </a:xfrm>
        </p:spPr>
        <p:txBody>
          <a:bodyPr>
            <a:normAutofit fontScale="90000"/>
          </a:bodyPr>
          <a:lstStyle/>
          <a:p>
            <a:pPr algn="ctr"/>
            <a:br>
              <a:rPr lang="en-US" dirty="0"/>
            </a:br>
            <a:r>
              <a:rPr lang="el-GR" sz="5300" b="1" i="1" dirty="0">
                <a:solidFill>
                  <a:srgbClr val="002060"/>
                </a:solidFill>
                <a:latin typeface="+mn-lt"/>
              </a:rPr>
              <a:t>Δ</a:t>
            </a:r>
            <a:r>
              <a:rPr lang="en-US" sz="5300" b="1" i="1" dirty="0">
                <a:solidFill>
                  <a:srgbClr val="002060"/>
                </a:solidFill>
                <a:latin typeface="+mn-lt"/>
              </a:rPr>
              <a:t>j</a:t>
            </a:r>
            <a:r>
              <a:rPr lang="en-US" sz="5300" b="1" dirty="0">
                <a:solidFill>
                  <a:srgbClr val="002060"/>
                </a:solidFill>
                <a:latin typeface="+mn-lt"/>
              </a:rPr>
              <a:t>, Jacking Distance at End Supports </a:t>
            </a:r>
            <a:br>
              <a:rPr lang="en-US" sz="3600" b="1" dirty="0">
                <a:solidFill>
                  <a:srgbClr val="002060"/>
                </a:solidFill>
                <a:latin typeface="+mn-lt"/>
              </a:rPr>
            </a:br>
            <a:r>
              <a:rPr lang="en-US" sz="3600" b="1" dirty="0">
                <a:solidFill>
                  <a:srgbClr val="002060"/>
                </a:solidFill>
                <a:latin typeface="+mn-lt"/>
              </a:rPr>
              <a:t>(Field Measurement)</a:t>
            </a:r>
            <a:br>
              <a:rPr lang="en-US" sz="3600" b="1" dirty="0">
                <a:solidFill>
                  <a:srgbClr val="002060"/>
                </a:solidFill>
                <a:latin typeface="+mn-lt"/>
              </a:rPr>
            </a:br>
            <a:endParaRPr lang="en-US" sz="3600" b="1" dirty="0">
              <a:solidFill>
                <a:srgbClr val="002060"/>
              </a:solidFill>
              <a:latin typeface="+mn-lt"/>
            </a:endParaRPr>
          </a:p>
        </p:txBody>
      </p:sp>
      <p:graphicFrame>
        <p:nvGraphicFramePr>
          <p:cNvPr id="4" name="Content Placeholder 3">
            <a:extLst>
              <a:ext uri="{FF2B5EF4-FFF2-40B4-BE49-F238E27FC236}">
                <a16:creationId xmlns:a16="http://schemas.microsoft.com/office/drawing/2014/main" id="{0EF0C5FD-F3CC-4D09-A7C4-5503E6637E50}"/>
              </a:ext>
            </a:extLst>
          </p:cNvPr>
          <p:cNvGraphicFramePr>
            <a:graphicFrameLocks noGrp="1"/>
          </p:cNvGraphicFramePr>
          <p:nvPr>
            <p:ph idx="1"/>
            <p:extLst>
              <p:ext uri="{D42A27DB-BD31-4B8C-83A1-F6EECF244321}">
                <p14:modId xmlns:p14="http://schemas.microsoft.com/office/powerpoint/2010/main" val="645975718"/>
              </p:ext>
            </p:extLst>
          </p:nvPr>
        </p:nvGraphicFramePr>
        <p:xfrm>
          <a:off x="1018860" y="4766378"/>
          <a:ext cx="10182854" cy="1977303"/>
        </p:xfrm>
        <a:graphic>
          <a:graphicData uri="http://schemas.openxmlformats.org/drawingml/2006/table">
            <a:tbl>
              <a:tblPr>
                <a:tableStyleId>{5C22544A-7EE6-4342-B048-85BDC9FD1C3A}</a:tableStyleId>
              </a:tblPr>
              <a:tblGrid>
                <a:gridCol w="2627791">
                  <a:extLst>
                    <a:ext uri="{9D8B030D-6E8A-4147-A177-3AD203B41FA5}">
                      <a16:colId xmlns:a16="http://schemas.microsoft.com/office/drawing/2014/main" val="1840217319"/>
                    </a:ext>
                  </a:extLst>
                </a:gridCol>
                <a:gridCol w="1278384">
                  <a:extLst>
                    <a:ext uri="{9D8B030D-6E8A-4147-A177-3AD203B41FA5}">
                      <a16:colId xmlns:a16="http://schemas.microsoft.com/office/drawing/2014/main" val="161861581"/>
                    </a:ext>
                  </a:extLst>
                </a:gridCol>
                <a:gridCol w="1024543">
                  <a:extLst>
                    <a:ext uri="{9D8B030D-6E8A-4147-A177-3AD203B41FA5}">
                      <a16:colId xmlns:a16="http://schemas.microsoft.com/office/drawing/2014/main" val="627676302"/>
                    </a:ext>
                  </a:extLst>
                </a:gridCol>
                <a:gridCol w="1452327">
                  <a:extLst>
                    <a:ext uri="{9D8B030D-6E8A-4147-A177-3AD203B41FA5}">
                      <a16:colId xmlns:a16="http://schemas.microsoft.com/office/drawing/2014/main" val="2787066335"/>
                    </a:ext>
                  </a:extLst>
                </a:gridCol>
                <a:gridCol w="1331650">
                  <a:extLst>
                    <a:ext uri="{9D8B030D-6E8A-4147-A177-3AD203B41FA5}">
                      <a16:colId xmlns:a16="http://schemas.microsoft.com/office/drawing/2014/main" val="71673427"/>
                    </a:ext>
                  </a:extLst>
                </a:gridCol>
                <a:gridCol w="1305018">
                  <a:extLst>
                    <a:ext uri="{9D8B030D-6E8A-4147-A177-3AD203B41FA5}">
                      <a16:colId xmlns:a16="http://schemas.microsoft.com/office/drawing/2014/main" val="2395936230"/>
                    </a:ext>
                  </a:extLst>
                </a:gridCol>
                <a:gridCol w="1163141">
                  <a:extLst>
                    <a:ext uri="{9D8B030D-6E8A-4147-A177-3AD203B41FA5}">
                      <a16:colId xmlns:a16="http://schemas.microsoft.com/office/drawing/2014/main" val="3575593412"/>
                    </a:ext>
                  </a:extLst>
                </a:gridCol>
              </a:tblGrid>
              <a:tr h="359600">
                <a:tc>
                  <a:txBody>
                    <a:bodyPr/>
                    <a:lstStyle/>
                    <a:p>
                      <a:pPr algn="ctr" fontAlgn="b"/>
                      <a:endParaRPr lang="en-US" sz="2000" b="1" i="0" u="none" strike="noStrike" dirty="0">
                        <a:solidFill>
                          <a:srgbClr val="000000"/>
                        </a:solidFill>
                        <a:effectLst/>
                        <a:latin typeface="Calibri" panose="020F0502020204030204" pitchFamily="34" charset="0"/>
                      </a:endParaRPr>
                    </a:p>
                  </a:txBody>
                  <a:tcPr marL="7620" marR="7620" marT="7620" marB="0" anchor="ctr"/>
                </a:tc>
                <a:tc gridSpan="3">
                  <a:txBody>
                    <a:bodyPr/>
                    <a:lstStyle/>
                    <a:p>
                      <a:pPr algn="ctr" fontAlgn="b"/>
                      <a:r>
                        <a:rPr lang="en-US" sz="2000" b="1" u="none" strike="noStrike" dirty="0">
                          <a:effectLst/>
                        </a:rPr>
                        <a:t>Pier 2 (on Deck)</a:t>
                      </a:r>
                      <a:endParaRPr lang="en-US" sz="20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gridSpan="3">
                  <a:txBody>
                    <a:bodyPr/>
                    <a:lstStyle/>
                    <a:p>
                      <a:pPr algn="ctr" fontAlgn="b"/>
                      <a:r>
                        <a:rPr lang="en-US" sz="2000" b="1" u="none" strike="noStrike" dirty="0">
                          <a:effectLst/>
                        </a:rPr>
                        <a:t>Pier 4 ( on Deck)</a:t>
                      </a:r>
                      <a:endParaRPr lang="en-US" sz="20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8354149"/>
                  </a:ext>
                </a:extLst>
              </a:tr>
              <a:tr h="35501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dirty="0">
                          <a:effectLst/>
                        </a:rPr>
                        <a:t> Unit: inch</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b="1" u="none" strike="noStrike" dirty="0">
                          <a:effectLst/>
                        </a:rPr>
                        <a:t>Left</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b="1" u="none" strike="noStrike" dirty="0">
                          <a:effectLst/>
                        </a:rPr>
                        <a:t>Center</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b="1" u="none" strike="noStrike" dirty="0">
                          <a:effectLst/>
                        </a:rPr>
                        <a:t>Right</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b="1" u="none" strike="noStrike" dirty="0">
                          <a:effectLst/>
                        </a:rPr>
                        <a:t>Left</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b="1" u="none" strike="noStrike" dirty="0">
                          <a:effectLst/>
                        </a:rPr>
                        <a:t>Center</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b="1" u="none" strike="noStrike" dirty="0">
                          <a:effectLst/>
                        </a:rPr>
                        <a:t>Right</a:t>
                      </a:r>
                      <a:endParaRPr lang="en-US" sz="20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37359522"/>
                  </a:ext>
                </a:extLst>
              </a:tr>
              <a:tr h="355015">
                <a:tc>
                  <a:txBody>
                    <a:bodyPr/>
                    <a:lstStyle/>
                    <a:p>
                      <a:pPr algn="ctr" fontAlgn="b"/>
                      <a:r>
                        <a:rPr lang="en-US" sz="2000" b="1" i="0" u="none" strike="noStrike" dirty="0">
                          <a:solidFill>
                            <a:srgbClr val="000000"/>
                          </a:solidFill>
                          <a:effectLst/>
                          <a:latin typeface="Calibri" panose="020F0502020204030204" pitchFamily="34" charset="0"/>
                        </a:rPr>
                        <a:t>Jacking Movement</a:t>
                      </a:r>
                    </a:p>
                  </a:txBody>
                  <a:tcPr marL="7620" marR="7620" marT="7620" marB="0" anchor="ctr"/>
                </a:tc>
                <a:tc>
                  <a:txBody>
                    <a:bodyPr/>
                    <a:lstStyle/>
                    <a:p>
                      <a:pPr algn="ctr" fontAlgn="b"/>
                      <a:r>
                        <a:rPr lang="en-US" sz="2000" u="none" strike="noStrike" dirty="0">
                          <a:effectLst/>
                        </a:rPr>
                        <a:t>1.38”</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1.53”</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1.44”</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1.44”</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1.75”</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u="none" strike="noStrike" dirty="0">
                          <a:effectLst/>
                        </a:rPr>
                        <a:t>0.91”</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98540401"/>
                  </a:ext>
                </a:extLst>
              </a:tr>
              <a:tr h="383393">
                <a:tc>
                  <a:txBody>
                    <a:bodyPr/>
                    <a:lstStyle/>
                    <a:p>
                      <a:pPr algn="ctr" fontAlgn="b"/>
                      <a:r>
                        <a:rPr lang="en-US" sz="2000" b="1" i="0" u="none" strike="noStrike" dirty="0">
                          <a:solidFill>
                            <a:srgbClr val="000000"/>
                          </a:solidFill>
                          <a:effectLst/>
                          <a:latin typeface="Calibri" panose="020F0502020204030204" pitchFamily="34" charset="0"/>
                        </a:rPr>
                        <a:t>Average, Each Pier</a:t>
                      </a:r>
                    </a:p>
                  </a:txBody>
                  <a:tcPr marL="7620" marR="7620" marT="7620" marB="0" anchor="ctr"/>
                </a:tc>
                <a:tc gridSpan="3">
                  <a:txBody>
                    <a:bodyPr/>
                    <a:lstStyle/>
                    <a:p>
                      <a:pPr algn="ctr" fontAlgn="b"/>
                      <a:r>
                        <a:rPr lang="en-US" sz="2000" b="0" i="0" u="none" strike="noStrike" dirty="0">
                          <a:solidFill>
                            <a:srgbClr val="000000"/>
                          </a:solidFill>
                          <a:effectLst/>
                          <a:latin typeface="Calibri" panose="020F0502020204030204" pitchFamily="34" charset="0"/>
                        </a:rPr>
                        <a:t>1.45”</a:t>
                      </a:r>
                    </a:p>
                  </a:txBody>
                  <a:tcPr marL="7620" marR="7620" marT="7620" marB="0" anchor="ct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ctr"/>
                </a:tc>
                <a:tc gridSpan="3">
                  <a:txBody>
                    <a:bodyPr/>
                    <a:lstStyle/>
                    <a:p>
                      <a:pPr algn="ctr" fontAlgn="b"/>
                      <a:r>
                        <a:rPr lang="en-US" sz="2000" b="0" i="0" u="none" strike="noStrike" dirty="0">
                          <a:solidFill>
                            <a:srgbClr val="000000"/>
                          </a:solidFill>
                          <a:effectLst/>
                          <a:latin typeface="Calibri" panose="020F0502020204030204" pitchFamily="34" charset="0"/>
                        </a:rPr>
                        <a:t>1.36”</a:t>
                      </a:r>
                    </a:p>
                  </a:txBody>
                  <a:tcPr marL="7620" marR="7620" marT="7620" marB="0" anchor="ct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30314538"/>
                  </a:ext>
                </a:extLst>
              </a:tr>
              <a:tr h="524280">
                <a:tc>
                  <a:txBody>
                    <a:bodyPr/>
                    <a:lstStyle/>
                    <a:p>
                      <a:pPr algn="ctr" fontAlgn="b"/>
                      <a:r>
                        <a:rPr lang="en-US" sz="2000" b="1" i="0" u="none" strike="noStrike" dirty="0">
                          <a:solidFill>
                            <a:srgbClr val="000000"/>
                          </a:solidFill>
                          <a:effectLst/>
                          <a:latin typeface="Calibri" panose="020F0502020204030204" pitchFamily="34" charset="0"/>
                        </a:rPr>
                        <a:t>Average, Whole Bridge</a:t>
                      </a:r>
                    </a:p>
                  </a:txBody>
                  <a:tcPr marL="7620" marR="7620" marT="7620" marB="0" anchor="ctr"/>
                </a:tc>
                <a:tc gridSpan="6">
                  <a:txBody>
                    <a:bodyPr/>
                    <a:lstStyle/>
                    <a:p>
                      <a:pPr algn="ctr" fontAlgn="b"/>
                      <a:r>
                        <a:rPr lang="en-US" sz="2000" b="0" i="0" u="none" strike="noStrike" dirty="0">
                          <a:solidFill>
                            <a:srgbClr val="000000"/>
                          </a:solidFill>
                          <a:effectLst/>
                          <a:latin typeface="Calibri" panose="020F0502020204030204" pitchFamily="34" charset="0"/>
                        </a:rPr>
                        <a:t>1.41”</a:t>
                      </a:r>
                    </a:p>
                  </a:txBody>
                  <a:tcPr marL="7620" marR="7620" marT="7620" marB="0" anchor="ctr"/>
                </a:tc>
                <a:tc hMerge="1">
                  <a:txBody>
                    <a:bodyPr/>
                    <a:lstStyle/>
                    <a:p>
                      <a:endParaRPr lang="en-US"/>
                    </a:p>
                  </a:txBody>
                  <a:tcPr/>
                </a:tc>
                <a:tc hMerge="1">
                  <a:txBody>
                    <a:bodyPr/>
                    <a:lstStyle/>
                    <a:p>
                      <a:endParaRPr lang="en-US"/>
                    </a:p>
                  </a:txBody>
                  <a:tcP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3836716"/>
                  </a:ext>
                </a:extLst>
              </a:tr>
            </a:tbl>
          </a:graphicData>
        </a:graphic>
      </p:graphicFrame>
      <p:pic>
        <p:nvPicPr>
          <p:cNvPr id="5" name="Picture 4">
            <a:extLst>
              <a:ext uri="{FF2B5EF4-FFF2-40B4-BE49-F238E27FC236}">
                <a16:creationId xmlns:a16="http://schemas.microsoft.com/office/drawing/2014/main" id="{527A5702-F554-46DD-AD89-E70E659721B2}"/>
              </a:ext>
            </a:extLst>
          </p:cNvPr>
          <p:cNvPicPr>
            <a:picLocks noChangeAspect="1"/>
          </p:cNvPicPr>
          <p:nvPr/>
        </p:nvPicPr>
        <p:blipFill>
          <a:blip r:embed="rId2"/>
          <a:stretch>
            <a:fillRect/>
          </a:stretch>
        </p:blipFill>
        <p:spPr>
          <a:xfrm>
            <a:off x="28575" y="1382216"/>
            <a:ext cx="12163425" cy="3190875"/>
          </a:xfrm>
          <a:prstGeom prst="rect">
            <a:avLst/>
          </a:prstGeom>
        </p:spPr>
      </p:pic>
      <p:sp>
        <p:nvSpPr>
          <p:cNvPr id="3" name="Slide Number Placeholder 2">
            <a:extLst>
              <a:ext uri="{FF2B5EF4-FFF2-40B4-BE49-F238E27FC236}">
                <a16:creationId xmlns:a16="http://schemas.microsoft.com/office/drawing/2014/main" id="{1E71ECC8-AC62-424D-87DF-8126CC9FC41D}"/>
              </a:ext>
            </a:extLst>
          </p:cNvPr>
          <p:cNvSpPr>
            <a:spLocks noGrp="1"/>
          </p:cNvSpPr>
          <p:nvPr>
            <p:ph type="sldNum" sz="quarter" idx="12"/>
          </p:nvPr>
        </p:nvSpPr>
        <p:spPr/>
        <p:txBody>
          <a:bodyPr/>
          <a:lstStyle/>
          <a:p>
            <a:fld id="{C65D268A-BF7A-4C2D-89C0-9FA8B48F9C12}" type="slidenum">
              <a:rPr lang="en-US" smtClean="0"/>
              <a:t>43</a:t>
            </a:fld>
            <a:endParaRPr lang="en-US"/>
          </a:p>
        </p:txBody>
      </p:sp>
    </p:spTree>
    <p:extLst>
      <p:ext uri="{BB962C8B-B14F-4D97-AF65-F5344CB8AC3E}">
        <p14:creationId xmlns:p14="http://schemas.microsoft.com/office/powerpoint/2010/main" val="1825722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8740-DBEA-4186-A8D0-4B80719BFFD0}"/>
              </a:ext>
            </a:extLst>
          </p:cNvPr>
          <p:cNvSpPr>
            <a:spLocks noGrp="1"/>
          </p:cNvSpPr>
          <p:nvPr>
            <p:ph type="title"/>
          </p:nvPr>
        </p:nvSpPr>
        <p:spPr>
          <a:xfrm>
            <a:off x="1" y="0"/>
            <a:ext cx="12192000" cy="740229"/>
          </a:xfrm>
        </p:spPr>
        <p:txBody>
          <a:bodyPr>
            <a:normAutofit/>
          </a:bodyPr>
          <a:lstStyle/>
          <a:p>
            <a:pPr algn="ctr"/>
            <a:r>
              <a:rPr lang="el-GR" sz="4000" b="1" i="1" dirty="0">
                <a:solidFill>
                  <a:srgbClr val="002060"/>
                </a:solidFill>
              </a:rPr>
              <a:t>Δ</a:t>
            </a:r>
            <a:r>
              <a:rPr lang="en-US" sz="4000" b="1" i="1" dirty="0" err="1">
                <a:solidFill>
                  <a:srgbClr val="002060"/>
                </a:solidFill>
              </a:rPr>
              <a:t>i</a:t>
            </a:r>
            <a:r>
              <a:rPr lang="en-US" sz="4000" b="1" i="1" dirty="0">
                <a:solidFill>
                  <a:srgbClr val="002060"/>
                </a:solidFill>
              </a:rPr>
              <a:t>, </a:t>
            </a:r>
            <a:r>
              <a:rPr lang="en-US" sz="4000" b="1" dirty="0">
                <a:solidFill>
                  <a:srgbClr val="002060"/>
                </a:solidFill>
                <a:latin typeface="+mn-lt"/>
              </a:rPr>
              <a:t>Targeting Deflection at Truss Ends </a:t>
            </a:r>
            <a:r>
              <a:rPr lang="en-US" sz="3200" b="1" dirty="0">
                <a:solidFill>
                  <a:srgbClr val="002060"/>
                </a:solidFill>
                <a:latin typeface="+mn-lt"/>
              </a:rPr>
              <a:t>(Continuous Spans)</a:t>
            </a:r>
            <a:endParaRPr lang="en-US" sz="3200" dirty="0">
              <a:solidFill>
                <a:srgbClr val="002060"/>
              </a:solidFill>
              <a:latin typeface="+mn-lt"/>
            </a:endParaRPr>
          </a:p>
        </p:txBody>
      </p:sp>
      <p:graphicFrame>
        <p:nvGraphicFramePr>
          <p:cNvPr id="4" name="Content Placeholder 3">
            <a:extLst>
              <a:ext uri="{FF2B5EF4-FFF2-40B4-BE49-F238E27FC236}">
                <a16:creationId xmlns:a16="http://schemas.microsoft.com/office/drawing/2014/main" id="{5EB3B628-7377-4034-BCB2-11D1DBB83C43}"/>
              </a:ext>
            </a:extLst>
          </p:cNvPr>
          <p:cNvGraphicFramePr>
            <a:graphicFrameLocks noGrp="1"/>
          </p:cNvGraphicFramePr>
          <p:nvPr>
            <p:ph idx="1"/>
            <p:extLst>
              <p:ext uri="{D42A27DB-BD31-4B8C-83A1-F6EECF244321}">
                <p14:modId xmlns:p14="http://schemas.microsoft.com/office/powerpoint/2010/main" val="2612676882"/>
              </p:ext>
            </p:extLst>
          </p:nvPr>
        </p:nvGraphicFramePr>
        <p:xfrm>
          <a:off x="17756" y="3519181"/>
          <a:ext cx="7918883" cy="3124200"/>
        </p:xfrm>
        <a:graphic>
          <a:graphicData uri="http://schemas.openxmlformats.org/drawingml/2006/table">
            <a:tbl>
              <a:tblPr>
                <a:tableStyleId>{5C22544A-7EE6-4342-B048-85BDC9FD1C3A}</a:tableStyleId>
              </a:tblPr>
              <a:tblGrid>
                <a:gridCol w="4655482">
                  <a:extLst>
                    <a:ext uri="{9D8B030D-6E8A-4147-A177-3AD203B41FA5}">
                      <a16:colId xmlns:a16="http://schemas.microsoft.com/office/drawing/2014/main" val="1953871326"/>
                    </a:ext>
                  </a:extLst>
                </a:gridCol>
                <a:gridCol w="481794">
                  <a:extLst>
                    <a:ext uri="{9D8B030D-6E8A-4147-A177-3AD203B41FA5}">
                      <a16:colId xmlns:a16="http://schemas.microsoft.com/office/drawing/2014/main" val="1530659612"/>
                    </a:ext>
                  </a:extLst>
                </a:gridCol>
                <a:gridCol w="1086565">
                  <a:extLst>
                    <a:ext uri="{9D8B030D-6E8A-4147-A177-3AD203B41FA5}">
                      <a16:colId xmlns:a16="http://schemas.microsoft.com/office/drawing/2014/main" val="3890347095"/>
                    </a:ext>
                  </a:extLst>
                </a:gridCol>
                <a:gridCol w="956177">
                  <a:extLst>
                    <a:ext uri="{9D8B030D-6E8A-4147-A177-3AD203B41FA5}">
                      <a16:colId xmlns:a16="http://schemas.microsoft.com/office/drawing/2014/main" val="1024736727"/>
                    </a:ext>
                  </a:extLst>
                </a:gridCol>
                <a:gridCol w="738865">
                  <a:extLst>
                    <a:ext uri="{9D8B030D-6E8A-4147-A177-3AD203B41FA5}">
                      <a16:colId xmlns:a16="http://schemas.microsoft.com/office/drawing/2014/main" val="3728889704"/>
                    </a:ext>
                  </a:extLst>
                </a:gridCol>
              </a:tblGrid>
              <a:tr h="261680">
                <a:tc>
                  <a:txBody>
                    <a:bodyPr/>
                    <a:lstStyle/>
                    <a:p>
                      <a:pPr marL="0" algn="r" defTabSz="914400" rtl="0" eaLnBrk="1" fontAlgn="b" latinLnBrk="0" hangingPunct="1"/>
                      <a:r>
                        <a:rPr lang="en-US" sz="2000" i="1" u="none" strike="noStrike" kern="1200" dirty="0">
                          <a:solidFill>
                            <a:srgbClr val="C00000"/>
                          </a:solidFill>
                          <a:effectLst/>
                          <a:latin typeface="+mn-lt"/>
                          <a:ea typeface="+mn-ea"/>
                          <a:cs typeface="+mn-cs"/>
                        </a:rPr>
                        <a:t>Truss Tip Deflection (Recalled)</a:t>
                      </a:r>
                    </a:p>
                  </a:txBody>
                  <a:tcPr marL="7620" marR="7620" marT="7620" marB="0" anchor="ctr"/>
                </a:tc>
                <a:tc>
                  <a:txBody>
                    <a:bodyPr/>
                    <a:lstStyle/>
                    <a:p>
                      <a:pPr marL="0" algn="ctr" defTabSz="914400" rtl="0" eaLnBrk="1" fontAlgn="b" latinLnBrk="0" hangingPunct="1"/>
                      <a:r>
                        <a:rPr lang="el-GR" sz="2000" i="1" u="none" strike="noStrike" kern="1200" dirty="0">
                          <a:solidFill>
                            <a:srgbClr val="C00000"/>
                          </a:solidFill>
                          <a:effectLst/>
                          <a:latin typeface="+mn-lt"/>
                          <a:ea typeface="+mn-ea"/>
                          <a:cs typeface="+mn-cs"/>
                        </a:rPr>
                        <a:t>Δ</a:t>
                      </a:r>
                      <a:r>
                        <a:rPr lang="en-US" sz="2000" i="1" u="none" strike="noStrike" kern="1200" dirty="0">
                          <a:solidFill>
                            <a:srgbClr val="C00000"/>
                          </a:solidFill>
                          <a:effectLst/>
                          <a:latin typeface="+mn-lt"/>
                          <a:ea typeface="+mn-ea"/>
                          <a:cs typeface="+mn-cs"/>
                        </a:rPr>
                        <a:t>c</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2000" b="1" i="1" u="none" strike="noStrike" dirty="0">
                        <a:solidFill>
                          <a:srgbClr val="C00000"/>
                        </a:solidFill>
                        <a:effectLst/>
                        <a:latin typeface="Calibri" panose="020F0502020204030204" pitchFamily="34" charset="0"/>
                      </a:endParaRPr>
                    </a:p>
                  </a:txBody>
                  <a:tcPr marL="7620" marR="7620" marT="7620" marB="0" anchor="ctr"/>
                </a:tc>
                <a:tc>
                  <a:txBody>
                    <a:bodyPr/>
                    <a:lstStyle/>
                    <a:p>
                      <a:pPr marL="0" algn="ctr" defTabSz="914400" rtl="0" eaLnBrk="1" fontAlgn="b" latinLnBrk="0" hangingPunct="1"/>
                      <a:r>
                        <a:rPr lang="en-US" sz="2000" i="1" u="none" strike="noStrike" kern="1200" dirty="0">
                          <a:solidFill>
                            <a:srgbClr val="C00000"/>
                          </a:solidFill>
                          <a:effectLst/>
                          <a:latin typeface="+mn-lt"/>
                          <a:ea typeface="+mn-ea"/>
                          <a:cs typeface="+mn-cs"/>
                        </a:rPr>
                        <a:t>2.53</a:t>
                      </a:r>
                    </a:p>
                  </a:txBody>
                  <a:tcPr marL="7620" marR="7620" marT="7620" marB="0" anchor="ctr"/>
                </a:tc>
                <a:tc>
                  <a:txBody>
                    <a:bodyPr/>
                    <a:lstStyle/>
                    <a:p>
                      <a:pPr marL="0" algn="l" defTabSz="914400" rtl="0" eaLnBrk="1" fontAlgn="b" latinLnBrk="0" hangingPunct="1"/>
                      <a:r>
                        <a:rPr lang="en-US" sz="2000" i="1" u="none" strike="noStrike" kern="1200" dirty="0">
                          <a:solidFill>
                            <a:srgbClr val="C00000"/>
                          </a:solidFill>
                          <a:effectLst/>
                          <a:latin typeface="+mn-lt"/>
                          <a:ea typeface="+mn-ea"/>
                          <a:cs typeface="+mn-cs"/>
                        </a:rPr>
                        <a:t>in</a:t>
                      </a:r>
                    </a:p>
                  </a:txBody>
                  <a:tcPr marL="7620" marR="7620" marT="7620" marB="0" anchor="ctr"/>
                </a:tc>
                <a:extLst>
                  <a:ext uri="{0D108BD9-81ED-4DB2-BD59-A6C34878D82A}">
                    <a16:rowId xmlns:a16="http://schemas.microsoft.com/office/drawing/2014/main" val="3746205487"/>
                  </a:ext>
                </a:extLst>
              </a:tr>
              <a:tr h="250424">
                <a:tc>
                  <a:txBody>
                    <a:bodyPr/>
                    <a:lstStyle/>
                    <a:p>
                      <a:pPr algn="r" rtl="0" fontAlgn="b"/>
                      <a:r>
                        <a:rPr lang="en-US" sz="2000" b="0" i="1" u="none" strike="noStrike" dirty="0">
                          <a:solidFill>
                            <a:srgbClr val="C00000"/>
                          </a:solidFill>
                          <a:effectLst/>
                          <a:latin typeface="Calibri" panose="020F0502020204030204" pitchFamily="34" charset="0"/>
                        </a:rPr>
                        <a:t>Jacking Distance (Recalled)</a:t>
                      </a:r>
                    </a:p>
                  </a:txBody>
                  <a:tcPr marL="7620" marR="7620" marT="7620" marB="0" anchor="ctr"/>
                </a:tc>
                <a:tc>
                  <a:txBody>
                    <a:bodyPr/>
                    <a:lstStyle/>
                    <a:p>
                      <a:pPr algn="ctr" rtl="0" fontAlgn="b"/>
                      <a:r>
                        <a:rPr lang="el-GR" sz="2000" b="0" i="1" u="none" strike="noStrike">
                          <a:solidFill>
                            <a:srgbClr val="C00000"/>
                          </a:solidFill>
                          <a:effectLst/>
                          <a:latin typeface="Calibri" panose="020F0502020204030204" pitchFamily="34" charset="0"/>
                        </a:rPr>
                        <a:t>Δ</a:t>
                      </a:r>
                      <a:r>
                        <a:rPr lang="en-US" sz="2000" b="0" i="1" u="none" strike="noStrike">
                          <a:solidFill>
                            <a:srgbClr val="C00000"/>
                          </a:solidFill>
                          <a:effectLst/>
                          <a:latin typeface="Calibri" panose="020F0502020204030204" pitchFamily="34" charset="0"/>
                        </a:rPr>
                        <a:t>j</a:t>
                      </a:r>
                    </a:p>
                  </a:txBody>
                  <a:tcPr marL="7620" marR="7620" marT="7620" marB="0" anchor="ctr"/>
                </a:tc>
                <a:tc>
                  <a:txBody>
                    <a:bodyPr/>
                    <a:lstStyle/>
                    <a:p>
                      <a:pPr algn="l" fontAlgn="b"/>
                      <a:r>
                        <a:rPr lang="en-US" sz="1800" b="0" i="0" u="none" strike="noStrike" dirty="0">
                          <a:solidFill>
                            <a:srgbClr val="000000"/>
                          </a:solidFill>
                          <a:effectLst/>
                          <a:latin typeface="Arial" panose="020B0604020202020204" pitchFamily="34" charset="0"/>
                        </a:rPr>
                        <a:t> </a:t>
                      </a:r>
                    </a:p>
                  </a:txBody>
                  <a:tcPr marL="7620" marR="7620" marT="7620" marB="0" anchor="ctr"/>
                </a:tc>
                <a:tc>
                  <a:txBody>
                    <a:bodyPr/>
                    <a:lstStyle/>
                    <a:p>
                      <a:pPr algn="ctr" rtl="0" fontAlgn="b"/>
                      <a:r>
                        <a:rPr lang="en-US" sz="2000" b="0" i="1" u="none" strike="noStrike">
                          <a:solidFill>
                            <a:srgbClr val="C00000"/>
                          </a:solidFill>
                          <a:effectLst/>
                          <a:latin typeface="Calibri" panose="020F0502020204030204" pitchFamily="34" charset="0"/>
                        </a:rPr>
                        <a:t>1.41</a:t>
                      </a:r>
                    </a:p>
                  </a:txBody>
                  <a:tcPr marL="7620" marR="7620" marT="7620" marB="0" anchor="ctr"/>
                </a:tc>
                <a:tc>
                  <a:txBody>
                    <a:bodyPr/>
                    <a:lstStyle/>
                    <a:p>
                      <a:pPr algn="l" rtl="0" fontAlgn="b"/>
                      <a:r>
                        <a:rPr lang="en-US" sz="2000" b="0" i="1" u="none" strike="noStrike" dirty="0">
                          <a:solidFill>
                            <a:srgbClr val="C00000"/>
                          </a:solidFill>
                          <a:effectLst/>
                          <a:latin typeface="Calibri" panose="020F0502020204030204" pitchFamily="34" charset="0"/>
                        </a:rPr>
                        <a:t>in</a:t>
                      </a:r>
                    </a:p>
                  </a:txBody>
                  <a:tcPr marL="7620" marR="7620" marT="7620" marB="0" anchor="ctr"/>
                </a:tc>
                <a:extLst>
                  <a:ext uri="{0D108BD9-81ED-4DB2-BD59-A6C34878D82A}">
                    <a16:rowId xmlns:a16="http://schemas.microsoft.com/office/drawing/2014/main" val="1125363254"/>
                  </a:ext>
                </a:extLst>
              </a:tr>
              <a:tr h="231754">
                <a:tc>
                  <a:txBody>
                    <a:bodyPr/>
                    <a:lstStyle/>
                    <a:p>
                      <a:pPr algn="r" fontAlgn="b"/>
                      <a:r>
                        <a:rPr lang="en-US" sz="2000" u="none" strike="noStrike" dirty="0">
                          <a:effectLst/>
                        </a:rPr>
                        <a:t>Targeting Imposed Movement</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l-GR" sz="2000" i="1" u="none" strike="noStrike" dirty="0">
                          <a:effectLst/>
                        </a:rPr>
                        <a:t>Δ</a:t>
                      </a:r>
                      <a:r>
                        <a:rPr lang="en-US" sz="2000" i="1" u="none" strike="noStrike" dirty="0" err="1">
                          <a:effectLst/>
                        </a:rPr>
                        <a:t>i</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l-GR" sz="2000" i="1" u="none" strike="noStrike" dirty="0">
                          <a:effectLst/>
                        </a:rPr>
                        <a:t>Δ</a:t>
                      </a:r>
                      <a:r>
                        <a:rPr lang="en-US" sz="2000" i="1" u="none" strike="noStrike" dirty="0">
                          <a:effectLst/>
                        </a:rPr>
                        <a:t>c - </a:t>
                      </a:r>
                      <a:r>
                        <a:rPr lang="el-GR" sz="2000" i="1" u="none" strike="noStrike" dirty="0">
                          <a:effectLst/>
                        </a:rPr>
                        <a:t>Δ</a:t>
                      </a:r>
                      <a:r>
                        <a:rPr lang="en-US" sz="2000" i="1" u="none" strike="noStrike" dirty="0">
                          <a:effectLst/>
                        </a:rPr>
                        <a:t>j</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b="1" i="1" u="none" strike="noStrike" dirty="0">
                          <a:effectLst/>
                        </a:rPr>
                        <a:t>1.12</a:t>
                      </a:r>
                      <a:endParaRPr lang="en-US" sz="2000" b="1" i="1"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n-US" sz="2000" u="none" strike="noStrike" dirty="0">
                          <a:effectLst/>
                        </a:rPr>
                        <a:t>in</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81706552"/>
                  </a:ext>
                </a:extLst>
              </a:tr>
              <a:tr h="231754">
                <a:tc>
                  <a:txBody>
                    <a:bodyPr/>
                    <a:lstStyle/>
                    <a:p>
                      <a:pPr algn="r" fontAlgn="b"/>
                      <a:r>
                        <a:rPr lang="en-US" sz="2000" u="none" strike="noStrike" dirty="0">
                          <a:effectLst/>
                        </a:rPr>
                        <a:t>Spring Length</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i="1" u="none" strike="noStrike" dirty="0">
                          <a:effectLst/>
                        </a:rPr>
                        <a:t>L</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i="1" u="none" strike="noStrike" dirty="0">
                          <a:effectLst/>
                        </a:rPr>
                        <a:t>3</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n-US" sz="2000" u="none" strike="noStrike" dirty="0">
                          <a:effectLst/>
                        </a:rPr>
                        <a:t> ft</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08881795"/>
                  </a:ext>
                </a:extLst>
              </a:tr>
              <a:tr h="231754">
                <a:tc>
                  <a:txBody>
                    <a:bodyPr/>
                    <a:lstStyle/>
                    <a:p>
                      <a:pPr algn="r" fontAlgn="b"/>
                      <a:r>
                        <a:rPr lang="en-US" sz="2000" u="none" strike="noStrike" dirty="0">
                          <a:effectLst/>
                        </a:rPr>
                        <a:t>Spring Area</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i="1" u="none" strike="noStrike">
                          <a:effectLst/>
                        </a:rPr>
                        <a:t>A</a:t>
                      </a:r>
                      <a:endParaRPr lang="en-US" sz="2000" b="0" i="1"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i="1" u="none" strike="noStrike" dirty="0">
                          <a:effectLst/>
                        </a:rPr>
                        <a:t>1.618</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n-US" sz="2000" u="none" strike="noStrike">
                          <a:effectLst/>
                        </a:rPr>
                        <a:t>in^2</a:t>
                      </a:r>
                      <a:endParaRPr lang="en-US" sz="20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61106313"/>
                  </a:ext>
                </a:extLst>
              </a:tr>
              <a:tr h="231754">
                <a:tc>
                  <a:txBody>
                    <a:bodyPr/>
                    <a:lstStyle/>
                    <a:p>
                      <a:pPr algn="r" fontAlgn="b"/>
                      <a:r>
                        <a:rPr lang="en-US" sz="2000" u="none" strike="noStrike" dirty="0">
                          <a:effectLst/>
                        </a:rPr>
                        <a:t>Spring Modulus of Elasticity</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i="1" u="none" strike="noStrike" dirty="0">
                          <a:effectLst/>
                        </a:rPr>
                        <a:t>E</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000" i="1" u="none" strike="noStrike" dirty="0">
                          <a:effectLst/>
                        </a:rPr>
                        <a:t>290,000</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n-US" sz="2000" u="none" strike="noStrike" dirty="0" err="1">
                          <a:effectLst/>
                        </a:rPr>
                        <a:t>ksi</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90267564"/>
                  </a:ext>
                </a:extLst>
              </a:tr>
              <a:tr h="231754">
                <a:tc>
                  <a:txBody>
                    <a:bodyPr/>
                    <a:lstStyle/>
                    <a:p>
                      <a:pPr algn="r" fontAlgn="b"/>
                      <a:r>
                        <a:rPr lang="en-US" sz="2000" b="1" u="none" strike="noStrike" dirty="0">
                          <a:solidFill>
                            <a:srgbClr val="C00000"/>
                          </a:solidFill>
                          <a:effectLst/>
                        </a:rPr>
                        <a:t>Imposed Force at Truss Tip</a:t>
                      </a:r>
                      <a:endParaRPr lang="en-US" sz="20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fontAlgn="b"/>
                      <a:r>
                        <a:rPr lang="en-US" sz="2000" b="1" i="1" u="none" strike="noStrike" dirty="0">
                          <a:solidFill>
                            <a:srgbClr val="C00000"/>
                          </a:solidFill>
                          <a:effectLst/>
                        </a:rPr>
                        <a:t>P</a:t>
                      </a:r>
                      <a:endParaRPr lang="en-US" sz="2000" b="1" i="1" u="none" strike="noStrike" dirty="0">
                        <a:solidFill>
                          <a:srgbClr val="C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i="1" u="none" strike="noStrike" dirty="0">
                          <a:solidFill>
                            <a:srgbClr val="C00000"/>
                          </a:solidFill>
                          <a:effectLst/>
                        </a:rPr>
                        <a:t>E*A/L*</a:t>
                      </a:r>
                      <a:r>
                        <a:rPr lang="el-GR" sz="2000" b="1" i="1" u="none" strike="noStrike" dirty="0">
                          <a:solidFill>
                            <a:srgbClr val="C00000"/>
                          </a:solidFill>
                          <a:effectLst/>
                        </a:rPr>
                        <a:t>Δ</a:t>
                      </a:r>
                      <a:r>
                        <a:rPr lang="en-US" sz="2000" b="1" i="1" u="none" strike="noStrike" dirty="0" err="1">
                          <a:solidFill>
                            <a:srgbClr val="C00000"/>
                          </a:solidFill>
                          <a:effectLst/>
                        </a:rPr>
                        <a:t>i</a:t>
                      </a:r>
                      <a:endParaRPr lang="en-US" sz="2000" b="1" i="1" u="none" strike="noStrike" dirty="0">
                        <a:solidFill>
                          <a:srgbClr val="C00000"/>
                        </a:solidFill>
                        <a:effectLst/>
                        <a:latin typeface="Calibri" panose="020F0502020204030204" pitchFamily="34" charset="0"/>
                      </a:endParaRPr>
                    </a:p>
                  </a:txBody>
                  <a:tcPr marL="7620" marR="7620" marT="7620" marB="0" anchor="ctr"/>
                </a:tc>
                <a:tc>
                  <a:txBody>
                    <a:bodyPr/>
                    <a:lstStyle/>
                    <a:p>
                      <a:pPr algn="ctr" fontAlgn="b"/>
                      <a:r>
                        <a:rPr lang="en-US" sz="2000" b="1" i="1" u="sng" strike="noStrike" dirty="0">
                          <a:solidFill>
                            <a:srgbClr val="C00000"/>
                          </a:solidFill>
                          <a:effectLst/>
                        </a:rPr>
                        <a:t>14,600</a:t>
                      </a:r>
                      <a:endParaRPr lang="en-US" sz="2000" b="1" i="1" u="sng" strike="noStrike" dirty="0">
                        <a:solidFill>
                          <a:srgbClr val="C00000"/>
                        </a:solidFill>
                        <a:effectLst/>
                        <a:latin typeface="Calibri" panose="020F0502020204030204" pitchFamily="34" charset="0"/>
                      </a:endParaRPr>
                    </a:p>
                  </a:txBody>
                  <a:tcPr marL="7620" marR="7620" marT="7620" marB="0" anchor="ctr"/>
                </a:tc>
                <a:tc>
                  <a:txBody>
                    <a:bodyPr/>
                    <a:lstStyle/>
                    <a:p>
                      <a:pPr algn="l" fontAlgn="b"/>
                      <a:r>
                        <a:rPr lang="en-US" sz="2000" b="1" u="none" strike="noStrike" dirty="0">
                          <a:solidFill>
                            <a:srgbClr val="C00000"/>
                          </a:solidFill>
                          <a:effectLst/>
                        </a:rPr>
                        <a:t>kips</a:t>
                      </a:r>
                      <a:endParaRPr lang="en-US" sz="2000" b="1" i="0" u="none" strike="noStrike" dirty="0">
                        <a:solidFill>
                          <a:srgbClr val="C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75860534"/>
                  </a:ext>
                </a:extLst>
              </a:tr>
              <a:tr h="231754">
                <a:tc>
                  <a:txBody>
                    <a:bodyPr/>
                    <a:lstStyle/>
                    <a:p>
                      <a:pPr algn="r" fontAlgn="b"/>
                      <a:r>
                        <a:rPr lang="en-US" sz="2000" b="0" i="1" u="none" strike="noStrike" dirty="0">
                          <a:solidFill>
                            <a:schemeClr val="bg2">
                              <a:lumMod val="50000"/>
                            </a:schemeClr>
                          </a:solidFill>
                          <a:effectLst/>
                          <a:latin typeface="Calibri" panose="020F0502020204030204" pitchFamily="34" charset="0"/>
                        </a:rPr>
                        <a:t>Spring Axial Force from </a:t>
                      </a:r>
                      <a:r>
                        <a:rPr lang="en-US" sz="2000" b="0" i="1" u="none" strike="noStrike" dirty="0" err="1">
                          <a:solidFill>
                            <a:schemeClr val="bg2">
                              <a:lumMod val="50000"/>
                            </a:schemeClr>
                          </a:solidFill>
                          <a:effectLst/>
                          <a:latin typeface="Calibri" panose="020F0502020204030204" pitchFamily="34" charset="0"/>
                        </a:rPr>
                        <a:t>BrR</a:t>
                      </a:r>
                      <a:r>
                        <a:rPr lang="en-US" sz="2000" b="0" i="1" u="none" strike="noStrike" dirty="0">
                          <a:solidFill>
                            <a:schemeClr val="bg2">
                              <a:lumMod val="50000"/>
                            </a:schemeClr>
                          </a:solidFill>
                          <a:effectLst/>
                          <a:latin typeface="Calibri" panose="020F0502020204030204" pitchFamily="34" charset="0"/>
                        </a:rPr>
                        <a:t> Model</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1" u="none" strike="noStrike" dirty="0">
                          <a:solidFill>
                            <a:schemeClr val="bg2">
                              <a:lumMod val="50000"/>
                            </a:schemeClr>
                          </a:solidFill>
                          <a:effectLst/>
                          <a:latin typeface="Calibri" panose="020F0502020204030204" pitchFamily="34" charset="0"/>
                        </a:rPr>
                        <a:t>P’</a:t>
                      </a:r>
                    </a:p>
                  </a:txBody>
                  <a:tcPr marL="7620" marR="7620" marT="7620" marB="0" anchor="ctr"/>
                </a:tc>
                <a:tc>
                  <a:txBody>
                    <a:bodyPr/>
                    <a:lstStyle/>
                    <a:p>
                      <a:pPr algn="ctr" fontAlgn="b"/>
                      <a:endParaRPr lang="en-US" sz="2000" b="0" i="1" u="none" strike="noStrike" dirty="0">
                        <a:solidFill>
                          <a:schemeClr val="bg2">
                            <a:lumMod val="50000"/>
                          </a:schemeClr>
                        </a:solidFill>
                        <a:effectLst/>
                        <a:latin typeface="Calibri" panose="020F0502020204030204" pitchFamily="34" charset="0"/>
                      </a:endParaRPr>
                    </a:p>
                  </a:txBody>
                  <a:tcPr marL="7620" marR="7620" marT="7620" marB="0" anchor="ctr"/>
                </a:tc>
                <a:tc>
                  <a:txBody>
                    <a:bodyPr/>
                    <a:lstStyle/>
                    <a:p>
                      <a:pPr algn="ctr" fontAlgn="b"/>
                      <a:r>
                        <a:rPr lang="en-US" sz="2000" b="0" i="1" u="none" strike="noStrike" dirty="0">
                          <a:solidFill>
                            <a:schemeClr val="bg2">
                              <a:lumMod val="50000"/>
                            </a:schemeClr>
                          </a:solidFill>
                          <a:effectLst/>
                          <a:latin typeface="Calibri" panose="020F0502020204030204" pitchFamily="34" charset="0"/>
                        </a:rPr>
                        <a:t>14,655</a:t>
                      </a:r>
                    </a:p>
                  </a:txBody>
                  <a:tcPr marL="7620" marR="7620" marT="7620" marB="0" anchor="ctr"/>
                </a:tc>
                <a:tc>
                  <a:txBody>
                    <a:bodyPr/>
                    <a:lstStyle/>
                    <a:p>
                      <a:pPr algn="l" fontAlgn="b"/>
                      <a:r>
                        <a:rPr lang="en-US" sz="2000" b="0" i="1" u="none" strike="noStrike" dirty="0">
                          <a:solidFill>
                            <a:schemeClr val="bg2">
                              <a:lumMod val="50000"/>
                            </a:schemeClr>
                          </a:solidFill>
                          <a:effectLst/>
                          <a:latin typeface="Calibri" panose="020F0502020204030204" pitchFamily="34" charset="0"/>
                        </a:rPr>
                        <a:t>kips</a:t>
                      </a:r>
                    </a:p>
                  </a:txBody>
                  <a:tcPr marL="7620" marR="7620" marT="7620" marB="0" anchor="ctr"/>
                </a:tc>
                <a:extLst>
                  <a:ext uri="{0D108BD9-81ED-4DB2-BD59-A6C34878D82A}">
                    <a16:rowId xmlns:a16="http://schemas.microsoft.com/office/drawing/2014/main" val="285188184"/>
                  </a:ext>
                </a:extLst>
              </a:tr>
              <a:tr h="231754">
                <a:tc>
                  <a:txBody>
                    <a:bodyPr/>
                    <a:lstStyle/>
                    <a:p>
                      <a:pPr algn="r" fontAlgn="b"/>
                      <a:r>
                        <a:rPr lang="en-US" sz="2000" b="0" i="1" u="none" strike="noStrike" dirty="0">
                          <a:solidFill>
                            <a:schemeClr val="bg2">
                              <a:lumMod val="50000"/>
                            </a:schemeClr>
                          </a:solidFill>
                          <a:effectLst/>
                          <a:latin typeface="Calibri" panose="020F0502020204030204" pitchFamily="34" charset="0"/>
                        </a:rPr>
                        <a:t>Ratio of P vs P’</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1" u="none" strike="noStrike" dirty="0">
                          <a:solidFill>
                            <a:schemeClr val="bg2">
                              <a:lumMod val="50000"/>
                            </a:schemeClr>
                          </a:solidFill>
                          <a:effectLst/>
                          <a:latin typeface="Calibri" panose="020F0502020204030204" pitchFamily="34" charset="0"/>
                        </a:rPr>
                        <a:t>%</a:t>
                      </a:r>
                    </a:p>
                  </a:txBody>
                  <a:tcPr marL="7620" marR="7620" marT="7620" marB="0" anchor="ctr"/>
                </a:tc>
                <a:tc>
                  <a:txBody>
                    <a:bodyPr/>
                    <a:lstStyle/>
                    <a:p>
                      <a:pPr algn="ctr" fontAlgn="b"/>
                      <a:r>
                        <a:rPr lang="en-US" sz="2000" b="0" i="1" u="none" strike="noStrike" dirty="0">
                          <a:solidFill>
                            <a:schemeClr val="bg2">
                              <a:lumMod val="50000"/>
                            </a:schemeClr>
                          </a:solidFill>
                          <a:effectLst/>
                          <a:latin typeface="Calibri" panose="020F0502020204030204" pitchFamily="34" charset="0"/>
                        </a:rPr>
                        <a:t>P’/P</a:t>
                      </a:r>
                    </a:p>
                  </a:txBody>
                  <a:tcPr marL="7620" marR="7620" marT="7620" marB="0" anchor="ctr"/>
                </a:tc>
                <a:tc>
                  <a:txBody>
                    <a:bodyPr/>
                    <a:lstStyle/>
                    <a:p>
                      <a:pPr algn="ctr" fontAlgn="b"/>
                      <a:r>
                        <a:rPr lang="en-US" sz="2000" b="1" i="1" u="none" strike="noStrike" dirty="0">
                          <a:solidFill>
                            <a:schemeClr val="bg2">
                              <a:lumMod val="50000"/>
                            </a:schemeClr>
                          </a:solidFill>
                          <a:effectLst/>
                          <a:latin typeface="Calibri" panose="020F0502020204030204" pitchFamily="34" charset="0"/>
                        </a:rPr>
                        <a:t>100.39%</a:t>
                      </a:r>
                    </a:p>
                  </a:txBody>
                  <a:tcPr marL="7620" marR="7620" marT="7620" marB="0" anchor="ctr"/>
                </a:tc>
                <a:tc>
                  <a:txBody>
                    <a:bodyPr/>
                    <a:lstStyle/>
                    <a:p>
                      <a:pPr algn="l" fontAlgn="b"/>
                      <a:endParaRPr lang="en-US" sz="2000" b="0" i="1" u="none" strike="noStrike" dirty="0">
                        <a:solidFill>
                          <a:schemeClr val="bg2">
                            <a:lumMod val="50000"/>
                          </a:schemeClr>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88440237"/>
                  </a:ext>
                </a:extLst>
              </a:tr>
              <a:tr h="231754">
                <a:tc>
                  <a:txBody>
                    <a:bodyPr/>
                    <a:lstStyle/>
                    <a:p>
                      <a:pPr algn="r" fontAlgn="b"/>
                      <a:r>
                        <a:rPr lang="en-US" sz="2000" i="1" u="none" strike="noStrike" dirty="0">
                          <a:solidFill>
                            <a:schemeClr val="bg2">
                              <a:lumMod val="50000"/>
                            </a:schemeClr>
                          </a:solidFill>
                          <a:effectLst/>
                        </a:rPr>
                        <a:t>Spring Deformation (</a:t>
                      </a:r>
                      <a:r>
                        <a:rPr lang="en-US" sz="2000" i="1" u="none" strike="noStrike" dirty="0" err="1">
                          <a:solidFill>
                            <a:schemeClr val="bg2">
                              <a:lumMod val="50000"/>
                            </a:schemeClr>
                          </a:solidFill>
                          <a:effectLst/>
                        </a:rPr>
                        <a:t>BrR</a:t>
                      </a:r>
                      <a:r>
                        <a:rPr lang="en-US" sz="2000" i="1" u="none" strike="noStrike" dirty="0">
                          <a:solidFill>
                            <a:schemeClr val="bg2">
                              <a:lumMod val="50000"/>
                            </a:schemeClr>
                          </a:solidFill>
                          <a:effectLst/>
                        </a:rPr>
                        <a:t> Model Verification)</a:t>
                      </a:r>
                      <a:endParaRPr lang="en-US" sz="2000" b="0" i="1" u="none" strike="noStrike" dirty="0">
                        <a:solidFill>
                          <a:schemeClr val="bg2">
                            <a:lumMod val="50000"/>
                          </a:schemeClr>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l-GR" sz="2000" i="1" u="none" strike="noStrike" dirty="0">
                          <a:solidFill>
                            <a:schemeClr val="bg2">
                              <a:lumMod val="50000"/>
                            </a:schemeClr>
                          </a:solidFill>
                          <a:effectLst/>
                        </a:rPr>
                        <a:t>Δ</a:t>
                      </a:r>
                      <a:r>
                        <a:rPr lang="en-US" sz="2000" b="0" i="1" u="none" strike="noStrike" dirty="0">
                          <a:solidFill>
                            <a:schemeClr val="bg2">
                              <a:lumMod val="50000"/>
                            </a:schemeClr>
                          </a:solidFill>
                          <a:effectLst/>
                          <a:latin typeface="Calibri" panose="020F0502020204030204" pitchFamily="34" charset="0"/>
                        </a:rPr>
                        <a:t>v</a:t>
                      </a:r>
                    </a:p>
                  </a:txBody>
                  <a:tcPr marL="7620" marR="7620" marT="7620" marB="0" anchor="ctr"/>
                </a:tc>
                <a:tc>
                  <a:txBody>
                    <a:bodyPr/>
                    <a:lstStyle/>
                    <a:p>
                      <a:pPr algn="ctr" fontAlgn="b"/>
                      <a:r>
                        <a:rPr lang="en-US" sz="2000" i="1" u="none" strike="noStrike" dirty="0">
                          <a:solidFill>
                            <a:schemeClr val="bg2">
                              <a:lumMod val="50000"/>
                            </a:schemeClr>
                          </a:solidFill>
                          <a:effectLst/>
                        </a:rPr>
                        <a:t>P’*L/A/E</a:t>
                      </a:r>
                      <a:endParaRPr lang="en-US" sz="2000" b="0" i="1" u="none" strike="noStrike" dirty="0">
                        <a:solidFill>
                          <a:schemeClr val="bg2">
                            <a:lumMod val="50000"/>
                          </a:schemeClr>
                        </a:solidFill>
                        <a:effectLst/>
                        <a:latin typeface="Calibri" panose="020F0502020204030204" pitchFamily="34" charset="0"/>
                      </a:endParaRPr>
                    </a:p>
                  </a:txBody>
                  <a:tcPr marL="7620" marR="7620" marT="7620" marB="0" anchor="ctr"/>
                </a:tc>
                <a:tc>
                  <a:txBody>
                    <a:bodyPr/>
                    <a:lstStyle/>
                    <a:p>
                      <a:pPr algn="ctr" fontAlgn="b"/>
                      <a:r>
                        <a:rPr lang="en-US" sz="2000" b="1" i="1" u="none" strike="noStrike" dirty="0">
                          <a:solidFill>
                            <a:schemeClr val="bg2">
                              <a:lumMod val="50000"/>
                            </a:schemeClr>
                          </a:solidFill>
                          <a:effectLst/>
                        </a:rPr>
                        <a:t>1.12</a:t>
                      </a:r>
                      <a:endParaRPr lang="en-US" sz="2000" b="1" i="1" u="none" strike="noStrike" dirty="0">
                        <a:solidFill>
                          <a:schemeClr val="bg2">
                            <a:lumMod val="50000"/>
                          </a:schemeClr>
                        </a:solidFill>
                        <a:effectLst/>
                        <a:latin typeface="Calibri" panose="020F0502020204030204" pitchFamily="34" charset="0"/>
                      </a:endParaRPr>
                    </a:p>
                  </a:txBody>
                  <a:tcPr marL="7620" marR="7620" marT="7620" marB="0" anchor="ctr"/>
                </a:tc>
                <a:tc>
                  <a:txBody>
                    <a:bodyPr/>
                    <a:lstStyle/>
                    <a:p>
                      <a:pPr algn="l" fontAlgn="b"/>
                      <a:r>
                        <a:rPr lang="en-US" sz="2000" i="1" u="none" strike="noStrike" dirty="0">
                          <a:solidFill>
                            <a:schemeClr val="bg2">
                              <a:lumMod val="50000"/>
                            </a:schemeClr>
                          </a:solidFill>
                          <a:effectLst/>
                        </a:rPr>
                        <a:t>in</a:t>
                      </a:r>
                      <a:endParaRPr lang="en-US" sz="2000" b="0" i="1" u="none" strike="noStrike" dirty="0">
                        <a:solidFill>
                          <a:schemeClr val="bg2">
                            <a:lumMod val="50000"/>
                          </a:schemeClr>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6061933"/>
                  </a:ext>
                </a:extLst>
              </a:tr>
            </a:tbl>
          </a:graphicData>
        </a:graphic>
      </p:graphicFrame>
      <p:graphicFrame>
        <p:nvGraphicFramePr>
          <p:cNvPr id="8" name="Table 7">
            <a:extLst>
              <a:ext uri="{FF2B5EF4-FFF2-40B4-BE49-F238E27FC236}">
                <a16:creationId xmlns:a16="http://schemas.microsoft.com/office/drawing/2014/main" id="{5249F780-4D7A-49D6-82DB-0A50A7BB1C9C}"/>
              </a:ext>
            </a:extLst>
          </p:cNvPr>
          <p:cNvGraphicFramePr>
            <a:graphicFrameLocks noGrp="1"/>
          </p:cNvGraphicFramePr>
          <p:nvPr>
            <p:extLst>
              <p:ext uri="{D42A27DB-BD31-4B8C-83A1-F6EECF244321}">
                <p14:modId xmlns:p14="http://schemas.microsoft.com/office/powerpoint/2010/main" val="970401575"/>
              </p:ext>
            </p:extLst>
          </p:nvPr>
        </p:nvGraphicFramePr>
        <p:xfrm>
          <a:off x="8105313" y="3519181"/>
          <a:ext cx="3915052" cy="3124202"/>
        </p:xfrm>
        <a:graphic>
          <a:graphicData uri="http://schemas.openxmlformats.org/drawingml/2006/table">
            <a:tbl>
              <a:tblPr firstRow="1" bandRow="1">
                <a:tableStyleId>{5C22544A-7EE6-4342-B048-85BDC9FD1C3A}</a:tableStyleId>
              </a:tblPr>
              <a:tblGrid>
                <a:gridCol w="2122178">
                  <a:extLst>
                    <a:ext uri="{9D8B030D-6E8A-4147-A177-3AD203B41FA5}">
                      <a16:colId xmlns:a16="http://schemas.microsoft.com/office/drawing/2014/main" val="4279173525"/>
                    </a:ext>
                  </a:extLst>
                </a:gridCol>
                <a:gridCol w="1042794">
                  <a:extLst>
                    <a:ext uri="{9D8B030D-6E8A-4147-A177-3AD203B41FA5}">
                      <a16:colId xmlns:a16="http://schemas.microsoft.com/office/drawing/2014/main" val="467736801"/>
                    </a:ext>
                  </a:extLst>
                </a:gridCol>
                <a:gridCol w="750080">
                  <a:extLst>
                    <a:ext uri="{9D8B030D-6E8A-4147-A177-3AD203B41FA5}">
                      <a16:colId xmlns:a16="http://schemas.microsoft.com/office/drawing/2014/main" val="2139429254"/>
                    </a:ext>
                  </a:extLst>
                </a:gridCol>
              </a:tblGrid>
              <a:tr h="329506">
                <a:tc gridSpan="3">
                  <a:txBody>
                    <a:bodyPr/>
                    <a:lstStyle/>
                    <a:p>
                      <a:pPr algn="ctr" rtl="0" fontAlgn="ctr"/>
                      <a:r>
                        <a:rPr lang="en-US" sz="1800" u="none" strike="noStrike" dirty="0">
                          <a:effectLst/>
                        </a:rPr>
                        <a:t>Truss End Reaction Verification</a:t>
                      </a:r>
                      <a:endParaRPr lang="en-US" sz="1800" b="1" i="0" u="none" strike="noStrike" dirty="0">
                        <a:solidFill>
                          <a:srgbClr val="00206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3624088"/>
                  </a:ext>
                </a:extLst>
              </a:tr>
              <a:tr h="341710">
                <a:tc>
                  <a:txBody>
                    <a:bodyPr/>
                    <a:lstStyle/>
                    <a:p>
                      <a:pPr algn="ctr" rtl="0" fontAlgn="ctr"/>
                      <a:r>
                        <a:rPr lang="en-US" sz="1800" u="none" strike="noStrike" dirty="0">
                          <a:effectLst/>
                        </a:rPr>
                        <a:t>Load Case</a:t>
                      </a:r>
                      <a:endParaRPr lang="en-US" sz="1800" b="0" i="0" u="none" strike="noStrike" dirty="0">
                        <a:solidFill>
                          <a:srgbClr val="00206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a:effectLst/>
                        </a:rPr>
                        <a:t>Rr, kips</a:t>
                      </a:r>
                      <a:endParaRPr lang="en-US" sz="1800" b="0" i="0" u="none" strike="noStrike">
                        <a:solidFill>
                          <a:srgbClr val="00206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a:effectLst/>
                        </a:rPr>
                        <a:t>Unit</a:t>
                      </a:r>
                      <a:endParaRPr lang="en-US" sz="1800" b="0" i="0" u="none" strike="noStrike">
                        <a:solidFill>
                          <a:srgbClr val="00206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56391444"/>
                  </a:ext>
                </a:extLst>
              </a:tr>
              <a:tr h="329506">
                <a:tc>
                  <a:txBody>
                    <a:bodyPr/>
                    <a:lstStyle/>
                    <a:p>
                      <a:pPr algn="ctr" rtl="0" fontAlgn="ctr"/>
                      <a:r>
                        <a:rPr lang="en-US" sz="1800" u="none" strike="noStrike" dirty="0">
                          <a:effectLst/>
                        </a:rPr>
                        <a:t>All DL Summary</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a:effectLst/>
                        </a:rPr>
                        <a:t>98</a:t>
                      </a:r>
                      <a:endParaRPr lang="en-US" sz="1800" b="1" i="0" u="none" strike="noStrike">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a:effectLst/>
                        </a:rPr>
                        <a:t>kips</a:t>
                      </a:r>
                      <a:endParaRPr lang="en-US" sz="1800" b="1" i="0" u="none" strike="noStrike">
                        <a:solidFill>
                          <a:srgbClr val="C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68989554"/>
                  </a:ext>
                </a:extLst>
              </a:tr>
              <a:tr h="329506">
                <a:tc>
                  <a:txBody>
                    <a:bodyPr/>
                    <a:lstStyle/>
                    <a:p>
                      <a:pPr algn="ctr" rtl="0" fontAlgn="ctr"/>
                      <a:r>
                        <a:rPr lang="en-US" sz="1800" u="none" strike="noStrike" dirty="0">
                          <a:effectLst/>
                        </a:rPr>
                        <a:t>HS20</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dirty="0">
                          <a:effectLst/>
                        </a:rPr>
                        <a:t>52</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a:effectLst/>
                        </a:rPr>
                        <a:t>kips</a:t>
                      </a:r>
                      <a:endParaRPr lang="en-US" sz="1800" b="1" i="0" u="none" strike="noStrike">
                        <a:solidFill>
                          <a:srgbClr val="C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1634146"/>
                  </a:ext>
                </a:extLst>
              </a:tr>
              <a:tr h="329506">
                <a:tc>
                  <a:txBody>
                    <a:bodyPr/>
                    <a:lstStyle/>
                    <a:p>
                      <a:pPr algn="ctr" rtl="0" fontAlgn="ctr"/>
                      <a:r>
                        <a:rPr lang="en-US" sz="1800" u="none" strike="noStrike" dirty="0">
                          <a:effectLst/>
                        </a:rPr>
                        <a:t>EV3</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dirty="0">
                          <a:effectLst/>
                        </a:rPr>
                        <a:t>68</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a:effectLst/>
                        </a:rPr>
                        <a:t>kips</a:t>
                      </a:r>
                      <a:endParaRPr lang="en-US" sz="1800" b="1" i="0" u="none" strike="noStrike">
                        <a:solidFill>
                          <a:srgbClr val="C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362408457"/>
                  </a:ext>
                </a:extLst>
              </a:tr>
              <a:tr h="329506">
                <a:tc>
                  <a:txBody>
                    <a:bodyPr/>
                    <a:lstStyle/>
                    <a:p>
                      <a:pPr algn="ctr" rtl="0" fontAlgn="ctr"/>
                      <a:r>
                        <a:rPr lang="en-US" sz="1800" u="none" strike="noStrike" dirty="0">
                          <a:effectLst/>
                        </a:rPr>
                        <a:t>P13</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dirty="0">
                          <a:effectLst/>
                        </a:rPr>
                        <a:t>161</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a:effectLst/>
                        </a:rPr>
                        <a:t>kips</a:t>
                      </a:r>
                      <a:endParaRPr lang="en-US" sz="1800" b="1" i="0" u="none" strike="noStrike">
                        <a:solidFill>
                          <a:srgbClr val="C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723368454"/>
                  </a:ext>
                </a:extLst>
              </a:tr>
              <a:tr h="329506">
                <a:tc>
                  <a:txBody>
                    <a:bodyPr/>
                    <a:lstStyle/>
                    <a:p>
                      <a:pPr algn="ctr" rtl="0" fontAlgn="ctr"/>
                      <a:r>
                        <a:rPr lang="en-US" sz="1800" u="none" strike="noStrike" dirty="0">
                          <a:solidFill>
                            <a:srgbClr val="C00000"/>
                          </a:solidFill>
                          <a:effectLst/>
                        </a:rPr>
                        <a:t>Max LL Reaction</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dirty="0">
                          <a:solidFill>
                            <a:srgbClr val="C00000"/>
                          </a:solidFill>
                          <a:effectLst/>
                        </a:rPr>
                        <a:t>161</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a:solidFill>
                            <a:srgbClr val="C00000"/>
                          </a:solidFill>
                          <a:effectLst/>
                        </a:rPr>
                        <a:t>kips</a:t>
                      </a:r>
                      <a:endParaRPr lang="en-US" sz="1800" b="1" i="0" u="none" strike="noStrike">
                        <a:solidFill>
                          <a:srgbClr val="C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60780587"/>
                  </a:ext>
                </a:extLst>
              </a:tr>
              <a:tr h="402728">
                <a:tc>
                  <a:txBody>
                    <a:bodyPr/>
                    <a:lstStyle/>
                    <a:p>
                      <a:pPr algn="ctr" rtl="0" fontAlgn="ctr"/>
                      <a:r>
                        <a:rPr lang="en-US" sz="1800" u="none" strike="noStrike" dirty="0">
                          <a:solidFill>
                            <a:srgbClr val="C00000"/>
                          </a:solidFill>
                          <a:effectLst/>
                        </a:rPr>
                        <a:t>Rigid Spring Constant</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dirty="0">
                          <a:solidFill>
                            <a:srgbClr val="C00000"/>
                          </a:solidFill>
                          <a:effectLst/>
                        </a:rPr>
                        <a:t>13000</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dirty="0">
                          <a:solidFill>
                            <a:srgbClr val="C00000"/>
                          </a:solidFill>
                          <a:effectLst/>
                        </a:rPr>
                        <a:t>kips/in</a:t>
                      </a:r>
                      <a:endParaRPr lang="en-US" sz="1800" b="1" i="0" u="none" strike="noStrike" dirty="0">
                        <a:solidFill>
                          <a:srgbClr val="C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360120139"/>
                  </a:ext>
                </a:extLst>
              </a:tr>
              <a:tr h="402728">
                <a:tc>
                  <a:txBody>
                    <a:bodyPr/>
                    <a:lstStyle/>
                    <a:p>
                      <a:pPr algn="ctr" rtl="0" fontAlgn="ctr"/>
                      <a:r>
                        <a:rPr lang="en-US" sz="1800" u="none" strike="noStrike">
                          <a:solidFill>
                            <a:srgbClr val="C00000"/>
                          </a:solidFill>
                          <a:effectLst/>
                        </a:rPr>
                        <a:t>Max LL Displacement</a:t>
                      </a:r>
                      <a:endParaRPr lang="en-US" sz="1800" b="1" i="0" u="none" strike="noStrike">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dirty="0">
                          <a:solidFill>
                            <a:srgbClr val="C00000"/>
                          </a:solidFill>
                          <a:effectLst/>
                        </a:rPr>
                        <a:t>0.012</a:t>
                      </a:r>
                      <a:endParaRPr lang="en-US" sz="1800" b="1" i="0" u="none" strike="noStrike" dirty="0">
                        <a:solidFill>
                          <a:srgbClr val="C00000"/>
                        </a:solidFill>
                        <a:effectLst/>
                        <a:latin typeface="Calibri" panose="020F0502020204030204" pitchFamily="34" charset="0"/>
                      </a:endParaRPr>
                    </a:p>
                  </a:txBody>
                  <a:tcPr marL="7620" marR="7620" marT="7620" marB="0" anchor="ctr"/>
                </a:tc>
                <a:tc>
                  <a:txBody>
                    <a:bodyPr/>
                    <a:lstStyle/>
                    <a:p>
                      <a:pPr algn="ctr" rtl="0" fontAlgn="ctr"/>
                      <a:r>
                        <a:rPr lang="en-US" sz="1800" u="none" strike="noStrike" dirty="0">
                          <a:solidFill>
                            <a:srgbClr val="C00000"/>
                          </a:solidFill>
                          <a:effectLst/>
                        </a:rPr>
                        <a:t>in</a:t>
                      </a:r>
                      <a:endParaRPr lang="en-US" sz="1800" b="1" i="0" u="none" strike="noStrike" dirty="0">
                        <a:solidFill>
                          <a:srgbClr val="C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03536711"/>
                  </a:ext>
                </a:extLst>
              </a:tr>
            </a:tbl>
          </a:graphicData>
        </a:graphic>
      </p:graphicFrame>
      <p:pic>
        <p:nvPicPr>
          <p:cNvPr id="9" name="Picture 8">
            <a:extLst>
              <a:ext uri="{FF2B5EF4-FFF2-40B4-BE49-F238E27FC236}">
                <a16:creationId xmlns:a16="http://schemas.microsoft.com/office/drawing/2014/main" id="{DDAC56A5-D07D-445B-A779-3DF36C752377}"/>
              </a:ext>
            </a:extLst>
          </p:cNvPr>
          <p:cNvPicPr>
            <a:picLocks noChangeAspect="1"/>
          </p:cNvPicPr>
          <p:nvPr/>
        </p:nvPicPr>
        <p:blipFill>
          <a:blip r:embed="rId2"/>
          <a:stretch>
            <a:fillRect/>
          </a:stretch>
        </p:blipFill>
        <p:spPr>
          <a:xfrm>
            <a:off x="0" y="632854"/>
            <a:ext cx="12192000" cy="2905125"/>
          </a:xfrm>
          <a:prstGeom prst="rect">
            <a:avLst/>
          </a:prstGeom>
        </p:spPr>
      </p:pic>
      <p:sp>
        <p:nvSpPr>
          <p:cNvPr id="3" name="Slide Number Placeholder 2">
            <a:extLst>
              <a:ext uri="{FF2B5EF4-FFF2-40B4-BE49-F238E27FC236}">
                <a16:creationId xmlns:a16="http://schemas.microsoft.com/office/drawing/2014/main" id="{1E20EFE1-7E74-4668-9E4A-962FA0721732}"/>
              </a:ext>
            </a:extLst>
          </p:cNvPr>
          <p:cNvSpPr>
            <a:spLocks noGrp="1"/>
          </p:cNvSpPr>
          <p:nvPr>
            <p:ph type="sldNum" sz="quarter" idx="12"/>
          </p:nvPr>
        </p:nvSpPr>
        <p:spPr/>
        <p:txBody>
          <a:bodyPr/>
          <a:lstStyle/>
          <a:p>
            <a:fld id="{C65D268A-BF7A-4C2D-89C0-9FA8B48F9C12}" type="slidenum">
              <a:rPr lang="en-US" smtClean="0"/>
              <a:t>44</a:t>
            </a:fld>
            <a:endParaRPr lang="en-US"/>
          </a:p>
        </p:txBody>
      </p:sp>
    </p:spTree>
    <p:extLst>
      <p:ext uri="{BB962C8B-B14F-4D97-AF65-F5344CB8AC3E}">
        <p14:creationId xmlns:p14="http://schemas.microsoft.com/office/powerpoint/2010/main" val="3012376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051A-C2BC-4215-B5DC-4EF8B014BDE1}"/>
              </a:ext>
            </a:extLst>
          </p:cNvPr>
          <p:cNvSpPr>
            <a:spLocks noGrp="1"/>
          </p:cNvSpPr>
          <p:nvPr>
            <p:ph type="title"/>
          </p:nvPr>
        </p:nvSpPr>
        <p:spPr>
          <a:xfrm>
            <a:off x="121328" y="82272"/>
            <a:ext cx="11949343" cy="1325563"/>
          </a:xfrm>
        </p:spPr>
        <p:txBody>
          <a:bodyPr/>
          <a:lstStyle/>
          <a:p>
            <a:pPr algn="ctr"/>
            <a:r>
              <a:rPr lang="en-US" sz="5400" b="1" dirty="0">
                <a:solidFill>
                  <a:srgbClr val="002060"/>
                </a:solidFill>
                <a:latin typeface="+mn-lt"/>
              </a:rPr>
              <a:t>DL Truss Force Verification </a:t>
            </a:r>
            <a:r>
              <a:rPr lang="en-US" sz="3600" b="1" dirty="0">
                <a:solidFill>
                  <a:srgbClr val="002060"/>
                </a:solidFill>
                <a:latin typeface="+mn-lt"/>
              </a:rPr>
              <a:t>(</a:t>
            </a:r>
            <a:r>
              <a:rPr lang="en-US" sz="3600" b="1" dirty="0" err="1">
                <a:solidFill>
                  <a:srgbClr val="002060"/>
                </a:solidFill>
                <a:latin typeface="+mn-lt"/>
              </a:rPr>
              <a:t>BrR</a:t>
            </a:r>
            <a:r>
              <a:rPr lang="en-US" sz="3600" b="1" dirty="0">
                <a:solidFill>
                  <a:srgbClr val="002060"/>
                </a:solidFill>
                <a:latin typeface="+mn-lt"/>
              </a:rPr>
              <a:t> </a:t>
            </a:r>
            <a:r>
              <a:rPr lang="en-US" sz="3600" b="1" dirty="0" err="1">
                <a:solidFill>
                  <a:srgbClr val="002060"/>
                </a:solidFill>
                <a:latin typeface="+mn-lt"/>
              </a:rPr>
              <a:t>v.s</a:t>
            </a:r>
            <a:r>
              <a:rPr lang="en-US" sz="3600" b="1" dirty="0">
                <a:solidFill>
                  <a:srgbClr val="002060"/>
                </a:solidFill>
                <a:latin typeface="+mn-lt"/>
              </a:rPr>
              <a:t>. CSI Bridge)</a:t>
            </a:r>
          </a:p>
        </p:txBody>
      </p:sp>
      <p:graphicFrame>
        <p:nvGraphicFramePr>
          <p:cNvPr id="5" name="Table 4">
            <a:extLst>
              <a:ext uri="{FF2B5EF4-FFF2-40B4-BE49-F238E27FC236}">
                <a16:creationId xmlns:a16="http://schemas.microsoft.com/office/drawing/2014/main" id="{AAB9752A-42B4-4381-8619-2B744FC3C522}"/>
              </a:ext>
            </a:extLst>
          </p:cNvPr>
          <p:cNvGraphicFramePr>
            <a:graphicFrameLocks noGrp="1"/>
          </p:cNvGraphicFramePr>
          <p:nvPr>
            <p:extLst>
              <p:ext uri="{D42A27DB-BD31-4B8C-83A1-F6EECF244321}">
                <p14:modId xmlns:p14="http://schemas.microsoft.com/office/powerpoint/2010/main" val="4285130833"/>
              </p:ext>
            </p:extLst>
          </p:nvPr>
        </p:nvGraphicFramePr>
        <p:xfrm>
          <a:off x="792330" y="4156969"/>
          <a:ext cx="10688715" cy="1854200"/>
        </p:xfrm>
        <a:graphic>
          <a:graphicData uri="http://schemas.openxmlformats.org/drawingml/2006/table">
            <a:tbl>
              <a:tblPr firstRow="1" bandRow="1">
                <a:tableStyleId>{5C22544A-7EE6-4342-B048-85BDC9FD1C3A}</a:tableStyleId>
              </a:tblPr>
              <a:tblGrid>
                <a:gridCol w="1319703">
                  <a:extLst>
                    <a:ext uri="{9D8B030D-6E8A-4147-A177-3AD203B41FA5}">
                      <a16:colId xmlns:a16="http://schemas.microsoft.com/office/drawing/2014/main" val="1312581287"/>
                    </a:ext>
                  </a:extLst>
                </a:gridCol>
                <a:gridCol w="2275755">
                  <a:extLst>
                    <a:ext uri="{9D8B030D-6E8A-4147-A177-3AD203B41FA5}">
                      <a16:colId xmlns:a16="http://schemas.microsoft.com/office/drawing/2014/main" val="938494362"/>
                    </a:ext>
                  </a:extLst>
                </a:gridCol>
                <a:gridCol w="2112885">
                  <a:extLst>
                    <a:ext uri="{9D8B030D-6E8A-4147-A177-3AD203B41FA5}">
                      <a16:colId xmlns:a16="http://schemas.microsoft.com/office/drawing/2014/main" val="1407920304"/>
                    </a:ext>
                  </a:extLst>
                </a:gridCol>
                <a:gridCol w="2192785">
                  <a:extLst>
                    <a:ext uri="{9D8B030D-6E8A-4147-A177-3AD203B41FA5}">
                      <a16:colId xmlns:a16="http://schemas.microsoft.com/office/drawing/2014/main" val="3657233433"/>
                    </a:ext>
                  </a:extLst>
                </a:gridCol>
                <a:gridCol w="2787587">
                  <a:extLst>
                    <a:ext uri="{9D8B030D-6E8A-4147-A177-3AD203B41FA5}">
                      <a16:colId xmlns:a16="http://schemas.microsoft.com/office/drawing/2014/main" val="342174592"/>
                    </a:ext>
                  </a:extLst>
                </a:gridCol>
              </a:tblGrid>
              <a:tr h="370840">
                <a:tc gridSpan="5">
                  <a:txBody>
                    <a:bodyPr/>
                    <a:lstStyle/>
                    <a:p>
                      <a:pPr algn="ctr"/>
                      <a:r>
                        <a:rPr lang="en-US" dirty="0"/>
                        <a:t>Member Force Comparison, Truss End Movement ONLY</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2399556289"/>
                  </a:ext>
                </a:extLst>
              </a:tr>
              <a:tr h="370840">
                <a:tc>
                  <a:txBody>
                    <a:bodyPr/>
                    <a:lstStyle/>
                    <a:p>
                      <a:pPr algn="ctr"/>
                      <a:endParaRPr lang="en-US" dirty="0"/>
                    </a:p>
                  </a:txBody>
                  <a:tcPr/>
                </a:tc>
                <a:tc>
                  <a:txBody>
                    <a:bodyPr/>
                    <a:lstStyle/>
                    <a:p>
                      <a:pPr algn="ctr"/>
                      <a:r>
                        <a:rPr lang="en-US" dirty="0"/>
                        <a:t>Force in Mem U5-U6</a:t>
                      </a:r>
                    </a:p>
                  </a:txBody>
                  <a:tcPr/>
                </a:tc>
                <a:tc>
                  <a:txBody>
                    <a:bodyPr/>
                    <a:lstStyle/>
                    <a:p>
                      <a:pPr algn="ctr"/>
                      <a:r>
                        <a:rPr lang="en-US" dirty="0"/>
                        <a:t>Force in Mem U5-L6</a:t>
                      </a:r>
                    </a:p>
                  </a:txBody>
                  <a:tcPr/>
                </a:tc>
                <a:tc>
                  <a:txBody>
                    <a:bodyPr/>
                    <a:lstStyle/>
                    <a:p>
                      <a:pPr algn="ctr"/>
                      <a:r>
                        <a:rPr lang="en-US" dirty="0"/>
                        <a:t>Force in Mem L5-L6</a:t>
                      </a:r>
                    </a:p>
                  </a:txBody>
                  <a:tcPr/>
                </a:tc>
                <a:tc>
                  <a:txBody>
                    <a:bodyPr/>
                    <a:lstStyle/>
                    <a:p>
                      <a:pPr algn="ctr"/>
                      <a:r>
                        <a:rPr lang="en-US" dirty="0"/>
                        <a:t>Cantilever End Movement</a:t>
                      </a:r>
                    </a:p>
                  </a:txBody>
                  <a:tcPr/>
                </a:tc>
                <a:extLst>
                  <a:ext uri="{0D108BD9-81ED-4DB2-BD59-A6C34878D82A}">
                    <a16:rowId xmlns:a16="http://schemas.microsoft.com/office/drawing/2014/main" val="3905947837"/>
                  </a:ext>
                </a:extLst>
              </a:tr>
              <a:tr h="370840">
                <a:tc>
                  <a:txBody>
                    <a:bodyPr/>
                    <a:lstStyle/>
                    <a:p>
                      <a:pPr algn="ctr"/>
                      <a:endParaRPr lang="en-US" dirty="0"/>
                    </a:p>
                  </a:txBody>
                  <a:tcPr/>
                </a:tc>
                <a:tc>
                  <a:txBody>
                    <a:bodyPr/>
                    <a:lstStyle/>
                    <a:p>
                      <a:pPr algn="ctr"/>
                      <a:r>
                        <a:rPr lang="en-US" dirty="0"/>
                        <a:t>Kips</a:t>
                      </a:r>
                    </a:p>
                  </a:txBody>
                  <a:tcPr/>
                </a:tc>
                <a:tc>
                  <a:txBody>
                    <a:bodyPr/>
                    <a:lstStyle/>
                    <a:p>
                      <a:pPr algn="ctr"/>
                      <a:r>
                        <a:rPr lang="en-US" dirty="0"/>
                        <a:t>Kips</a:t>
                      </a:r>
                    </a:p>
                  </a:txBody>
                  <a:tcPr/>
                </a:tc>
                <a:tc>
                  <a:txBody>
                    <a:bodyPr/>
                    <a:lstStyle/>
                    <a:p>
                      <a:pPr algn="ctr"/>
                      <a:r>
                        <a:rPr lang="en-US" dirty="0"/>
                        <a:t>Kips</a:t>
                      </a:r>
                    </a:p>
                  </a:txBody>
                  <a:tcPr/>
                </a:tc>
                <a:tc>
                  <a:txBody>
                    <a:bodyPr/>
                    <a:lstStyle/>
                    <a:p>
                      <a:pPr algn="ctr"/>
                      <a:r>
                        <a:rPr lang="en-US" dirty="0"/>
                        <a:t>In</a:t>
                      </a:r>
                    </a:p>
                  </a:txBody>
                  <a:tcPr/>
                </a:tc>
                <a:extLst>
                  <a:ext uri="{0D108BD9-81ED-4DB2-BD59-A6C34878D82A}">
                    <a16:rowId xmlns:a16="http://schemas.microsoft.com/office/drawing/2014/main" val="1807468216"/>
                  </a:ext>
                </a:extLst>
              </a:tr>
              <a:tr h="370840">
                <a:tc>
                  <a:txBody>
                    <a:bodyPr/>
                    <a:lstStyle/>
                    <a:p>
                      <a:pPr algn="ctr"/>
                      <a:r>
                        <a:rPr lang="en-US" dirty="0" err="1"/>
                        <a:t>BrR</a:t>
                      </a:r>
                      <a:endParaRPr lang="en-US" dirty="0"/>
                    </a:p>
                  </a:txBody>
                  <a:tcPr/>
                </a:tc>
                <a:tc>
                  <a:txBody>
                    <a:bodyPr/>
                    <a:lstStyle/>
                    <a:p>
                      <a:pPr algn="ctr"/>
                      <a:r>
                        <a:rPr lang="en-US" dirty="0"/>
                        <a:t>108.15</a:t>
                      </a:r>
                    </a:p>
                  </a:txBody>
                  <a:tcPr/>
                </a:tc>
                <a:tc>
                  <a:txBody>
                    <a:bodyPr/>
                    <a:lstStyle/>
                    <a:p>
                      <a:pPr algn="ctr"/>
                      <a:r>
                        <a:rPr lang="en-US" dirty="0"/>
                        <a:t>9.88</a:t>
                      </a:r>
                    </a:p>
                  </a:txBody>
                  <a:tcPr/>
                </a:tc>
                <a:tc>
                  <a:txBody>
                    <a:bodyPr/>
                    <a:lstStyle/>
                    <a:p>
                      <a:pPr algn="ctr"/>
                      <a:r>
                        <a:rPr lang="en-US" dirty="0"/>
                        <a:t>-109.35</a:t>
                      </a:r>
                    </a:p>
                  </a:txBody>
                  <a:tcPr/>
                </a:tc>
                <a:tc>
                  <a:txBody>
                    <a:bodyPr/>
                    <a:lstStyle/>
                    <a:p>
                      <a:pPr algn="ctr"/>
                      <a:r>
                        <a:rPr lang="en-US" dirty="0"/>
                        <a:t>1.120</a:t>
                      </a:r>
                    </a:p>
                  </a:txBody>
                  <a:tcPr/>
                </a:tc>
                <a:extLst>
                  <a:ext uri="{0D108BD9-81ED-4DB2-BD59-A6C34878D82A}">
                    <a16:rowId xmlns:a16="http://schemas.microsoft.com/office/drawing/2014/main" val="887244567"/>
                  </a:ext>
                </a:extLst>
              </a:tr>
              <a:tr h="370840">
                <a:tc>
                  <a:txBody>
                    <a:bodyPr/>
                    <a:lstStyle/>
                    <a:p>
                      <a:pPr algn="ctr"/>
                      <a:r>
                        <a:rPr lang="en-US" dirty="0"/>
                        <a:t>CSI Bridge</a:t>
                      </a:r>
                    </a:p>
                  </a:txBody>
                  <a:tcPr/>
                </a:tc>
                <a:tc>
                  <a:txBody>
                    <a:bodyPr/>
                    <a:lstStyle/>
                    <a:p>
                      <a:pPr algn="ctr"/>
                      <a:r>
                        <a:rPr lang="en-US" dirty="0"/>
                        <a:t>108.93</a:t>
                      </a:r>
                    </a:p>
                  </a:txBody>
                  <a:tcPr/>
                </a:tc>
                <a:tc>
                  <a:txBody>
                    <a:bodyPr/>
                    <a:lstStyle/>
                    <a:p>
                      <a:pPr algn="ctr"/>
                      <a:r>
                        <a:rPr lang="en-US" dirty="0"/>
                        <a:t>9.78</a:t>
                      </a:r>
                    </a:p>
                  </a:txBody>
                  <a:tcPr/>
                </a:tc>
                <a:tc>
                  <a:txBody>
                    <a:bodyPr/>
                    <a:lstStyle/>
                    <a:p>
                      <a:pPr algn="ctr"/>
                      <a:r>
                        <a:rPr lang="en-US" dirty="0"/>
                        <a:t>-107.73</a:t>
                      </a:r>
                    </a:p>
                  </a:txBody>
                  <a:tcPr/>
                </a:tc>
                <a:tc>
                  <a:txBody>
                    <a:bodyPr/>
                    <a:lstStyle/>
                    <a:p>
                      <a:pPr algn="ctr"/>
                      <a:r>
                        <a:rPr lang="en-US" dirty="0"/>
                        <a:t>1.120</a:t>
                      </a:r>
                    </a:p>
                  </a:txBody>
                  <a:tcPr/>
                </a:tc>
                <a:extLst>
                  <a:ext uri="{0D108BD9-81ED-4DB2-BD59-A6C34878D82A}">
                    <a16:rowId xmlns:a16="http://schemas.microsoft.com/office/drawing/2014/main" val="1099952493"/>
                  </a:ext>
                </a:extLst>
              </a:tr>
            </a:tbl>
          </a:graphicData>
        </a:graphic>
      </p:graphicFrame>
      <p:pic>
        <p:nvPicPr>
          <p:cNvPr id="8" name="Content Placeholder 7">
            <a:extLst>
              <a:ext uri="{FF2B5EF4-FFF2-40B4-BE49-F238E27FC236}">
                <a16:creationId xmlns:a16="http://schemas.microsoft.com/office/drawing/2014/main" id="{D670707B-0E10-4118-9D25-FC9B56EE28C6}"/>
              </a:ext>
            </a:extLst>
          </p:cNvPr>
          <p:cNvPicPr>
            <a:picLocks noGrp="1" noChangeAspect="1"/>
          </p:cNvPicPr>
          <p:nvPr>
            <p:ph idx="1"/>
          </p:nvPr>
        </p:nvPicPr>
        <p:blipFill>
          <a:blip r:embed="rId2"/>
          <a:stretch>
            <a:fillRect/>
          </a:stretch>
        </p:blipFill>
        <p:spPr>
          <a:xfrm>
            <a:off x="58114" y="1238906"/>
            <a:ext cx="12075771" cy="2321040"/>
          </a:xfrm>
          <a:prstGeom prst="rect">
            <a:avLst/>
          </a:prstGeom>
        </p:spPr>
      </p:pic>
      <p:sp>
        <p:nvSpPr>
          <p:cNvPr id="3" name="Slide Number Placeholder 2">
            <a:extLst>
              <a:ext uri="{FF2B5EF4-FFF2-40B4-BE49-F238E27FC236}">
                <a16:creationId xmlns:a16="http://schemas.microsoft.com/office/drawing/2014/main" id="{903F54BA-8D0C-4D3B-AA4C-AA914D87AEDF}"/>
              </a:ext>
            </a:extLst>
          </p:cNvPr>
          <p:cNvSpPr>
            <a:spLocks noGrp="1"/>
          </p:cNvSpPr>
          <p:nvPr>
            <p:ph type="sldNum" sz="quarter" idx="12"/>
          </p:nvPr>
        </p:nvSpPr>
        <p:spPr/>
        <p:txBody>
          <a:bodyPr/>
          <a:lstStyle/>
          <a:p>
            <a:fld id="{C65D268A-BF7A-4C2D-89C0-9FA8B48F9C12}" type="slidenum">
              <a:rPr lang="en-US" smtClean="0"/>
              <a:t>45</a:t>
            </a:fld>
            <a:endParaRPr lang="en-US"/>
          </a:p>
        </p:txBody>
      </p:sp>
    </p:spTree>
    <p:extLst>
      <p:ext uri="{BB962C8B-B14F-4D97-AF65-F5344CB8AC3E}">
        <p14:creationId xmlns:p14="http://schemas.microsoft.com/office/powerpoint/2010/main" val="2838402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051A-C2BC-4215-B5DC-4EF8B014BDE1}"/>
              </a:ext>
            </a:extLst>
          </p:cNvPr>
          <p:cNvSpPr>
            <a:spLocks noGrp="1"/>
          </p:cNvSpPr>
          <p:nvPr>
            <p:ph type="title"/>
          </p:nvPr>
        </p:nvSpPr>
        <p:spPr>
          <a:xfrm>
            <a:off x="121328" y="82272"/>
            <a:ext cx="11949343" cy="1325563"/>
          </a:xfrm>
        </p:spPr>
        <p:txBody>
          <a:bodyPr/>
          <a:lstStyle/>
          <a:p>
            <a:pPr algn="ctr"/>
            <a:r>
              <a:rPr lang="en-US" sz="5400" b="1" dirty="0">
                <a:solidFill>
                  <a:srgbClr val="002060"/>
                </a:solidFill>
                <a:latin typeface="+mn-lt"/>
              </a:rPr>
              <a:t>LL Truss Force Verification </a:t>
            </a:r>
            <a:r>
              <a:rPr lang="en-US" sz="3600" b="1" dirty="0">
                <a:solidFill>
                  <a:srgbClr val="002060"/>
                </a:solidFill>
                <a:latin typeface="+mn-lt"/>
              </a:rPr>
              <a:t>(</a:t>
            </a:r>
            <a:r>
              <a:rPr lang="en-US" sz="3600" b="1" dirty="0" err="1">
                <a:solidFill>
                  <a:srgbClr val="002060"/>
                </a:solidFill>
                <a:latin typeface="+mn-lt"/>
              </a:rPr>
              <a:t>BrR</a:t>
            </a:r>
            <a:r>
              <a:rPr lang="en-US" sz="3600" b="1" dirty="0">
                <a:solidFill>
                  <a:srgbClr val="002060"/>
                </a:solidFill>
                <a:latin typeface="+mn-lt"/>
              </a:rPr>
              <a:t> </a:t>
            </a:r>
            <a:r>
              <a:rPr lang="en-US" sz="3600" b="1" dirty="0" err="1">
                <a:solidFill>
                  <a:srgbClr val="002060"/>
                </a:solidFill>
                <a:latin typeface="+mn-lt"/>
              </a:rPr>
              <a:t>v.s</a:t>
            </a:r>
            <a:r>
              <a:rPr lang="en-US" sz="3600" b="1" dirty="0">
                <a:solidFill>
                  <a:srgbClr val="002060"/>
                </a:solidFill>
                <a:latin typeface="+mn-lt"/>
              </a:rPr>
              <a:t>. CSI Bridge)</a:t>
            </a:r>
          </a:p>
        </p:txBody>
      </p:sp>
      <p:pic>
        <p:nvPicPr>
          <p:cNvPr id="8" name="Content Placeholder 7">
            <a:extLst>
              <a:ext uri="{FF2B5EF4-FFF2-40B4-BE49-F238E27FC236}">
                <a16:creationId xmlns:a16="http://schemas.microsoft.com/office/drawing/2014/main" id="{D670707B-0E10-4118-9D25-FC9B56EE28C6}"/>
              </a:ext>
            </a:extLst>
          </p:cNvPr>
          <p:cNvPicPr>
            <a:picLocks noGrp="1" noChangeAspect="1"/>
          </p:cNvPicPr>
          <p:nvPr>
            <p:ph idx="1"/>
          </p:nvPr>
        </p:nvPicPr>
        <p:blipFill>
          <a:blip r:embed="rId2"/>
          <a:stretch>
            <a:fillRect/>
          </a:stretch>
        </p:blipFill>
        <p:spPr>
          <a:xfrm>
            <a:off x="35676" y="1232500"/>
            <a:ext cx="12120646" cy="2329665"/>
          </a:xfrm>
          <a:prstGeom prst="rect">
            <a:avLst/>
          </a:prstGeom>
        </p:spPr>
      </p:pic>
      <p:graphicFrame>
        <p:nvGraphicFramePr>
          <p:cNvPr id="3" name="Table 2">
            <a:extLst>
              <a:ext uri="{FF2B5EF4-FFF2-40B4-BE49-F238E27FC236}">
                <a16:creationId xmlns:a16="http://schemas.microsoft.com/office/drawing/2014/main" id="{DDAABCFF-DA9A-4419-BD06-626F141FDF26}"/>
              </a:ext>
            </a:extLst>
          </p:cNvPr>
          <p:cNvGraphicFramePr>
            <a:graphicFrameLocks noGrp="1"/>
          </p:cNvGraphicFramePr>
          <p:nvPr>
            <p:extLst>
              <p:ext uri="{D42A27DB-BD31-4B8C-83A1-F6EECF244321}">
                <p14:modId xmlns:p14="http://schemas.microsoft.com/office/powerpoint/2010/main" val="1358479835"/>
              </p:ext>
            </p:extLst>
          </p:nvPr>
        </p:nvGraphicFramePr>
        <p:xfrm>
          <a:off x="1009093" y="4213024"/>
          <a:ext cx="10173812" cy="1854200"/>
        </p:xfrm>
        <a:graphic>
          <a:graphicData uri="http://schemas.openxmlformats.org/drawingml/2006/table">
            <a:tbl>
              <a:tblPr firstRow="1" bandRow="1">
                <a:tableStyleId>{5C22544A-7EE6-4342-B048-85BDC9FD1C3A}</a:tableStyleId>
              </a:tblPr>
              <a:tblGrid>
                <a:gridCol w="2543453">
                  <a:extLst>
                    <a:ext uri="{9D8B030D-6E8A-4147-A177-3AD203B41FA5}">
                      <a16:colId xmlns:a16="http://schemas.microsoft.com/office/drawing/2014/main" val="960432016"/>
                    </a:ext>
                  </a:extLst>
                </a:gridCol>
                <a:gridCol w="2543453">
                  <a:extLst>
                    <a:ext uri="{9D8B030D-6E8A-4147-A177-3AD203B41FA5}">
                      <a16:colId xmlns:a16="http://schemas.microsoft.com/office/drawing/2014/main" val="1073643189"/>
                    </a:ext>
                  </a:extLst>
                </a:gridCol>
                <a:gridCol w="2543453">
                  <a:extLst>
                    <a:ext uri="{9D8B030D-6E8A-4147-A177-3AD203B41FA5}">
                      <a16:colId xmlns:a16="http://schemas.microsoft.com/office/drawing/2014/main" val="2938252911"/>
                    </a:ext>
                  </a:extLst>
                </a:gridCol>
                <a:gridCol w="2543453">
                  <a:extLst>
                    <a:ext uri="{9D8B030D-6E8A-4147-A177-3AD203B41FA5}">
                      <a16:colId xmlns:a16="http://schemas.microsoft.com/office/drawing/2014/main" val="188809073"/>
                    </a:ext>
                  </a:extLst>
                </a:gridCol>
              </a:tblGrid>
              <a:tr h="370840">
                <a:tc gridSpan="4">
                  <a:txBody>
                    <a:bodyPr/>
                    <a:lstStyle/>
                    <a:p>
                      <a:pPr algn="ctr"/>
                      <a:r>
                        <a:rPr lang="en-US" dirty="0"/>
                        <a:t>Member Force Comparison, One Lane of HS20 Truck, No Impact</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702806562"/>
                  </a:ext>
                </a:extLst>
              </a:tr>
              <a:tr h="370840">
                <a:tc>
                  <a:txBody>
                    <a:bodyPr/>
                    <a:lstStyle/>
                    <a:p>
                      <a:pPr algn="ctr"/>
                      <a:endParaRPr lang="en-US" dirty="0"/>
                    </a:p>
                  </a:txBody>
                  <a:tcPr/>
                </a:tc>
                <a:tc>
                  <a:txBody>
                    <a:bodyPr/>
                    <a:lstStyle/>
                    <a:p>
                      <a:pPr algn="ctr"/>
                      <a:r>
                        <a:rPr lang="en-US" dirty="0"/>
                        <a:t>Force in Mem U5-U6</a:t>
                      </a:r>
                    </a:p>
                  </a:txBody>
                  <a:tcPr/>
                </a:tc>
                <a:tc>
                  <a:txBody>
                    <a:bodyPr/>
                    <a:lstStyle/>
                    <a:p>
                      <a:pPr algn="ctr"/>
                      <a:r>
                        <a:rPr lang="en-US" dirty="0"/>
                        <a:t>Force in Mem U5-L6</a:t>
                      </a:r>
                    </a:p>
                  </a:txBody>
                  <a:tcPr/>
                </a:tc>
                <a:tc>
                  <a:txBody>
                    <a:bodyPr/>
                    <a:lstStyle/>
                    <a:p>
                      <a:pPr algn="ctr"/>
                      <a:r>
                        <a:rPr lang="en-US" dirty="0"/>
                        <a:t>Force in Mem L5-L6</a:t>
                      </a:r>
                    </a:p>
                  </a:txBody>
                  <a:tcPr/>
                </a:tc>
                <a:extLst>
                  <a:ext uri="{0D108BD9-81ED-4DB2-BD59-A6C34878D82A}">
                    <a16:rowId xmlns:a16="http://schemas.microsoft.com/office/drawing/2014/main" val="1188512903"/>
                  </a:ext>
                </a:extLst>
              </a:tr>
              <a:tr h="370840">
                <a:tc>
                  <a:txBody>
                    <a:bodyPr/>
                    <a:lstStyle/>
                    <a:p>
                      <a:pPr algn="ctr"/>
                      <a:endParaRPr lang="en-US" dirty="0"/>
                    </a:p>
                  </a:txBody>
                  <a:tcPr/>
                </a:tc>
                <a:tc>
                  <a:txBody>
                    <a:bodyPr/>
                    <a:lstStyle/>
                    <a:p>
                      <a:pPr algn="ctr"/>
                      <a:r>
                        <a:rPr lang="en-US" dirty="0"/>
                        <a:t>Kips</a:t>
                      </a:r>
                    </a:p>
                  </a:txBody>
                  <a:tcPr/>
                </a:tc>
                <a:tc>
                  <a:txBody>
                    <a:bodyPr/>
                    <a:lstStyle/>
                    <a:p>
                      <a:pPr algn="ctr"/>
                      <a:r>
                        <a:rPr lang="en-US" dirty="0"/>
                        <a:t>Kips</a:t>
                      </a:r>
                    </a:p>
                  </a:txBody>
                  <a:tcPr/>
                </a:tc>
                <a:tc>
                  <a:txBody>
                    <a:bodyPr/>
                    <a:lstStyle/>
                    <a:p>
                      <a:pPr algn="ctr"/>
                      <a:r>
                        <a:rPr lang="en-US" dirty="0"/>
                        <a:t>Kips</a:t>
                      </a:r>
                    </a:p>
                  </a:txBody>
                  <a:tcPr/>
                </a:tc>
                <a:extLst>
                  <a:ext uri="{0D108BD9-81ED-4DB2-BD59-A6C34878D82A}">
                    <a16:rowId xmlns:a16="http://schemas.microsoft.com/office/drawing/2014/main" val="2089007487"/>
                  </a:ext>
                </a:extLst>
              </a:tr>
              <a:tr h="370840">
                <a:tc>
                  <a:txBody>
                    <a:bodyPr/>
                    <a:lstStyle/>
                    <a:p>
                      <a:pPr algn="ctr"/>
                      <a:r>
                        <a:rPr lang="en-US" dirty="0" err="1"/>
                        <a:t>BrR</a:t>
                      </a:r>
                      <a:endParaRPr lang="en-US" dirty="0"/>
                    </a:p>
                  </a:txBody>
                  <a:tcPr/>
                </a:tc>
                <a:tc>
                  <a:txBody>
                    <a:bodyPr/>
                    <a:lstStyle/>
                    <a:p>
                      <a:pPr algn="ctr"/>
                      <a:r>
                        <a:rPr lang="en-US" dirty="0"/>
                        <a:t>27.49</a:t>
                      </a:r>
                    </a:p>
                  </a:txBody>
                  <a:tcPr/>
                </a:tc>
                <a:tc>
                  <a:txBody>
                    <a:bodyPr/>
                    <a:lstStyle/>
                    <a:p>
                      <a:pPr algn="ctr"/>
                      <a:r>
                        <a:rPr lang="en-US" dirty="0"/>
                        <a:t>-65.26</a:t>
                      </a:r>
                    </a:p>
                  </a:txBody>
                  <a:tcPr/>
                </a:tc>
                <a:tc>
                  <a:txBody>
                    <a:bodyPr/>
                    <a:lstStyle/>
                    <a:p>
                      <a:pPr algn="ctr"/>
                      <a:r>
                        <a:rPr lang="en-US" dirty="0"/>
                        <a:t>-27.18</a:t>
                      </a:r>
                    </a:p>
                  </a:txBody>
                  <a:tcPr/>
                </a:tc>
                <a:extLst>
                  <a:ext uri="{0D108BD9-81ED-4DB2-BD59-A6C34878D82A}">
                    <a16:rowId xmlns:a16="http://schemas.microsoft.com/office/drawing/2014/main" val="847203403"/>
                  </a:ext>
                </a:extLst>
              </a:tr>
              <a:tr h="370840">
                <a:tc>
                  <a:txBody>
                    <a:bodyPr/>
                    <a:lstStyle/>
                    <a:p>
                      <a:pPr algn="ctr"/>
                      <a:r>
                        <a:rPr lang="en-US" dirty="0"/>
                        <a:t>CSI Bridge</a:t>
                      </a:r>
                    </a:p>
                  </a:txBody>
                  <a:tcPr/>
                </a:tc>
                <a:tc>
                  <a:txBody>
                    <a:bodyPr/>
                    <a:lstStyle/>
                    <a:p>
                      <a:pPr algn="ctr"/>
                      <a:r>
                        <a:rPr lang="en-US" dirty="0"/>
                        <a:t>27.49</a:t>
                      </a:r>
                    </a:p>
                  </a:txBody>
                  <a:tcPr/>
                </a:tc>
                <a:tc>
                  <a:txBody>
                    <a:bodyPr/>
                    <a:lstStyle/>
                    <a:p>
                      <a:pPr algn="ctr"/>
                      <a:r>
                        <a:rPr lang="en-US" dirty="0"/>
                        <a:t>-65.18</a:t>
                      </a:r>
                    </a:p>
                  </a:txBody>
                  <a:tcPr/>
                </a:tc>
                <a:tc>
                  <a:txBody>
                    <a:bodyPr/>
                    <a:lstStyle/>
                    <a:p>
                      <a:pPr algn="ctr"/>
                      <a:r>
                        <a:rPr lang="en-US" dirty="0"/>
                        <a:t>-27.19</a:t>
                      </a:r>
                    </a:p>
                  </a:txBody>
                  <a:tcPr/>
                </a:tc>
                <a:extLst>
                  <a:ext uri="{0D108BD9-81ED-4DB2-BD59-A6C34878D82A}">
                    <a16:rowId xmlns:a16="http://schemas.microsoft.com/office/drawing/2014/main" val="2893572876"/>
                  </a:ext>
                </a:extLst>
              </a:tr>
            </a:tbl>
          </a:graphicData>
        </a:graphic>
      </p:graphicFrame>
      <p:sp>
        <p:nvSpPr>
          <p:cNvPr id="4" name="Slide Number Placeholder 3">
            <a:extLst>
              <a:ext uri="{FF2B5EF4-FFF2-40B4-BE49-F238E27FC236}">
                <a16:creationId xmlns:a16="http://schemas.microsoft.com/office/drawing/2014/main" id="{3EC8977A-877B-41FD-8432-86747D9461E1}"/>
              </a:ext>
            </a:extLst>
          </p:cNvPr>
          <p:cNvSpPr>
            <a:spLocks noGrp="1"/>
          </p:cNvSpPr>
          <p:nvPr>
            <p:ph type="sldNum" sz="quarter" idx="12"/>
          </p:nvPr>
        </p:nvSpPr>
        <p:spPr/>
        <p:txBody>
          <a:bodyPr/>
          <a:lstStyle/>
          <a:p>
            <a:fld id="{C65D268A-BF7A-4C2D-89C0-9FA8B48F9C12}" type="slidenum">
              <a:rPr lang="en-US" smtClean="0"/>
              <a:t>46</a:t>
            </a:fld>
            <a:endParaRPr lang="en-US"/>
          </a:p>
        </p:txBody>
      </p:sp>
    </p:spTree>
    <p:extLst>
      <p:ext uri="{BB962C8B-B14F-4D97-AF65-F5344CB8AC3E}">
        <p14:creationId xmlns:p14="http://schemas.microsoft.com/office/powerpoint/2010/main" val="3773965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17CC-2A7F-4EF8-A004-91E66107D1C1}"/>
              </a:ext>
            </a:extLst>
          </p:cNvPr>
          <p:cNvSpPr>
            <a:spLocks noGrp="1"/>
          </p:cNvSpPr>
          <p:nvPr>
            <p:ph type="title"/>
          </p:nvPr>
        </p:nvSpPr>
        <p:spPr>
          <a:xfrm>
            <a:off x="838200" y="87086"/>
            <a:ext cx="10515600" cy="696685"/>
          </a:xfrm>
        </p:spPr>
        <p:txBody>
          <a:bodyPr>
            <a:noAutofit/>
          </a:bodyPr>
          <a:lstStyle/>
          <a:p>
            <a:pPr algn="ctr"/>
            <a:r>
              <a:rPr lang="en-US" sz="4800" b="1" dirty="0">
                <a:solidFill>
                  <a:srgbClr val="002060"/>
                </a:solidFill>
                <a:latin typeface="+mn-lt"/>
              </a:rPr>
              <a:t>Rating Summary</a:t>
            </a:r>
          </a:p>
        </p:txBody>
      </p:sp>
      <p:graphicFrame>
        <p:nvGraphicFramePr>
          <p:cNvPr id="4" name="Content Placeholder 3">
            <a:extLst>
              <a:ext uri="{FF2B5EF4-FFF2-40B4-BE49-F238E27FC236}">
                <a16:creationId xmlns:a16="http://schemas.microsoft.com/office/drawing/2014/main" id="{103DB1D5-186B-4DE4-A201-8D5944F1A663}"/>
              </a:ext>
            </a:extLst>
          </p:cNvPr>
          <p:cNvGraphicFramePr>
            <a:graphicFrameLocks noGrp="1"/>
          </p:cNvGraphicFramePr>
          <p:nvPr>
            <p:ph idx="1"/>
            <p:extLst>
              <p:ext uri="{D42A27DB-BD31-4B8C-83A1-F6EECF244321}">
                <p14:modId xmlns:p14="http://schemas.microsoft.com/office/powerpoint/2010/main" val="2442676443"/>
              </p:ext>
            </p:extLst>
          </p:nvPr>
        </p:nvGraphicFramePr>
        <p:xfrm>
          <a:off x="2569028" y="761999"/>
          <a:ext cx="7053944" cy="5987139"/>
        </p:xfrm>
        <a:graphic>
          <a:graphicData uri="http://schemas.openxmlformats.org/drawingml/2006/table">
            <a:tbl>
              <a:tblPr>
                <a:tableStyleId>{5C22544A-7EE6-4342-B048-85BDC9FD1C3A}</a:tableStyleId>
              </a:tblPr>
              <a:tblGrid>
                <a:gridCol w="2460677">
                  <a:extLst>
                    <a:ext uri="{9D8B030D-6E8A-4147-A177-3AD203B41FA5}">
                      <a16:colId xmlns:a16="http://schemas.microsoft.com/office/drawing/2014/main" val="774692271"/>
                    </a:ext>
                  </a:extLst>
                </a:gridCol>
                <a:gridCol w="1230341">
                  <a:extLst>
                    <a:ext uri="{9D8B030D-6E8A-4147-A177-3AD203B41FA5}">
                      <a16:colId xmlns:a16="http://schemas.microsoft.com/office/drawing/2014/main" val="4076565156"/>
                    </a:ext>
                  </a:extLst>
                </a:gridCol>
                <a:gridCol w="1531953">
                  <a:extLst>
                    <a:ext uri="{9D8B030D-6E8A-4147-A177-3AD203B41FA5}">
                      <a16:colId xmlns:a16="http://schemas.microsoft.com/office/drawing/2014/main" val="1271939111"/>
                    </a:ext>
                  </a:extLst>
                </a:gridCol>
                <a:gridCol w="1830973">
                  <a:extLst>
                    <a:ext uri="{9D8B030D-6E8A-4147-A177-3AD203B41FA5}">
                      <a16:colId xmlns:a16="http://schemas.microsoft.com/office/drawing/2014/main" val="672367552"/>
                    </a:ext>
                  </a:extLst>
                </a:gridCol>
              </a:tblGrid>
              <a:tr h="267802">
                <a:tc gridSpan="4">
                  <a:txBody>
                    <a:bodyPr/>
                    <a:lstStyle/>
                    <a:p>
                      <a:pPr algn="ctr" fontAlgn="b"/>
                      <a:r>
                        <a:rPr lang="en-US" sz="1600" b="1" u="none" strike="noStrike" dirty="0">
                          <a:solidFill>
                            <a:srgbClr val="C00000"/>
                          </a:solidFill>
                          <a:effectLst/>
                        </a:rPr>
                        <a:t>Swing Truss Members Only</a:t>
                      </a:r>
                      <a:endParaRPr lang="en-US" sz="1600" b="1" i="0" u="none" strike="noStrike" dirty="0">
                        <a:solidFill>
                          <a:srgbClr val="C00000"/>
                        </a:solidFill>
                        <a:effectLst/>
                        <a:latin typeface="Calibri" panose="020F0502020204030204" pitchFamily="34" charset="0"/>
                      </a:endParaRPr>
                    </a:p>
                  </a:txBody>
                  <a:tcPr marL="6297" marR="6297" marT="6297"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7255175"/>
                  </a:ext>
                </a:extLst>
              </a:tr>
              <a:tr h="326577">
                <a:tc>
                  <a:txBody>
                    <a:bodyPr/>
                    <a:lstStyle/>
                    <a:p>
                      <a:pPr algn="ctr" fontAlgn="b"/>
                      <a:r>
                        <a:rPr lang="en-US" sz="1600" u="none" strike="noStrike" dirty="0">
                          <a:effectLst/>
                        </a:rPr>
                        <a:t> </a:t>
                      </a:r>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b="1" u="none" strike="noStrike" dirty="0">
                          <a:effectLst/>
                        </a:rPr>
                        <a:t>Rating Factor</a:t>
                      </a:r>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b="1" u="none" strike="noStrike" dirty="0">
                          <a:effectLst/>
                        </a:rPr>
                        <a:t>Critical Locations</a:t>
                      </a:r>
                      <a:endParaRPr lang="en-US" sz="1600" b="1" i="0" u="none" strike="noStrike" dirty="0">
                        <a:solidFill>
                          <a:srgbClr val="00000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1986249477"/>
                  </a:ext>
                </a:extLst>
              </a:tr>
              <a:tr h="267802">
                <a:tc>
                  <a:txBody>
                    <a:bodyPr/>
                    <a:lstStyle/>
                    <a:p>
                      <a:pPr algn="ctr" fontAlgn="b"/>
                      <a:r>
                        <a:rPr lang="en-US" sz="1600" b="1" u="none" strike="noStrike" dirty="0">
                          <a:effectLst/>
                        </a:rPr>
                        <a:t>Design Loading</a:t>
                      </a:r>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a:effectLst/>
                        </a:rPr>
                        <a:t> Ton</a:t>
                      </a:r>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242302504"/>
                  </a:ext>
                </a:extLst>
              </a:tr>
              <a:tr h="267802">
                <a:tc>
                  <a:txBody>
                    <a:bodyPr/>
                    <a:lstStyle/>
                    <a:p>
                      <a:pPr algn="ctr" fontAlgn="b"/>
                      <a:r>
                        <a:rPr lang="en-US" sz="1600" u="none" strike="noStrike" dirty="0">
                          <a:solidFill>
                            <a:srgbClr val="C00000"/>
                          </a:solidFill>
                          <a:effectLst/>
                        </a:rPr>
                        <a:t>Inventory</a:t>
                      </a:r>
                      <a:endParaRPr lang="en-US" sz="1600" b="1" i="0" u="none" strike="noStrike" dirty="0">
                        <a:solidFill>
                          <a:srgbClr val="C0000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C00000"/>
                          </a:solidFill>
                          <a:effectLst/>
                        </a:rPr>
                        <a:t>2.06</a:t>
                      </a:r>
                      <a:endParaRPr lang="en-US" sz="1600" b="0" i="0" u="none" strike="noStrike">
                        <a:solidFill>
                          <a:srgbClr val="C0000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C00000"/>
                          </a:solidFill>
                          <a:effectLst/>
                        </a:rPr>
                        <a:t>74.07</a:t>
                      </a:r>
                      <a:endParaRPr lang="en-US" sz="1600" b="0" i="0" u="none" strike="noStrike" dirty="0">
                        <a:solidFill>
                          <a:srgbClr val="C0000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C00000"/>
                          </a:solidFill>
                          <a:effectLst/>
                        </a:rPr>
                        <a:t>U7L7</a:t>
                      </a:r>
                      <a:endParaRPr lang="en-US" sz="1600" b="0" i="0" u="none" strike="noStrike">
                        <a:solidFill>
                          <a:srgbClr val="C0000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470066260"/>
                  </a:ext>
                </a:extLst>
              </a:tr>
              <a:tr h="267802">
                <a:tc>
                  <a:txBody>
                    <a:bodyPr/>
                    <a:lstStyle/>
                    <a:p>
                      <a:pPr algn="ctr" fontAlgn="b"/>
                      <a:r>
                        <a:rPr lang="en-US" sz="1600" u="none" strike="noStrike" dirty="0">
                          <a:solidFill>
                            <a:srgbClr val="C00000"/>
                          </a:solidFill>
                          <a:effectLst/>
                        </a:rPr>
                        <a:t>Operating</a:t>
                      </a:r>
                      <a:endParaRPr lang="en-US" sz="1600" b="1" i="0" u="none" strike="noStrike" dirty="0">
                        <a:solidFill>
                          <a:srgbClr val="C0000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C00000"/>
                          </a:solidFill>
                          <a:effectLst/>
                        </a:rPr>
                        <a:t>3.44</a:t>
                      </a:r>
                      <a:endParaRPr lang="en-US" sz="1600" b="0" i="0" u="none" strike="noStrike" dirty="0">
                        <a:solidFill>
                          <a:srgbClr val="C0000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C00000"/>
                          </a:solidFill>
                          <a:effectLst/>
                        </a:rPr>
                        <a:t>123.70</a:t>
                      </a:r>
                      <a:endParaRPr lang="en-US" sz="1600" b="0" i="0" u="none" strike="noStrike" dirty="0">
                        <a:solidFill>
                          <a:srgbClr val="C0000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C00000"/>
                          </a:solidFill>
                          <a:effectLst/>
                        </a:rPr>
                        <a:t>U7L7</a:t>
                      </a:r>
                      <a:endParaRPr lang="en-US" sz="1600" b="0" i="0" u="none" strike="noStrike" dirty="0">
                        <a:solidFill>
                          <a:srgbClr val="C0000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3259966546"/>
                  </a:ext>
                </a:extLst>
              </a:tr>
              <a:tr h="283496">
                <a:tc>
                  <a:txBody>
                    <a:bodyPr/>
                    <a:lstStyle/>
                    <a:p>
                      <a:pPr algn="ctr" fontAlgn="b"/>
                      <a:r>
                        <a:rPr lang="en-US" sz="1600" b="1" u="none" strike="noStrike" dirty="0">
                          <a:effectLst/>
                        </a:rPr>
                        <a:t>Legal Rating</a:t>
                      </a:r>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b="1" u="none" strike="noStrike" dirty="0">
                          <a:effectLst/>
                        </a:rPr>
                        <a:t>Posting US Tons</a:t>
                      </a:r>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1449702798"/>
                  </a:ext>
                </a:extLst>
              </a:tr>
              <a:tr h="267802">
                <a:tc>
                  <a:txBody>
                    <a:bodyPr/>
                    <a:lstStyle/>
                    <a:p>
                      <a:pPr algn="ctr" fontAlgn="b"/>
                      <a:r>
                        <a:rPr lang="en-US" sz="1600" u="none" strike="noStrike" dirty="0">
                          <a:solidFill>
                            <a:srgbClr val="7030A0"/>
                          </a:solidFill>
                          <a:effectLst/>
                        </a:rPr>
                        <a:t>Type 3 (25T)</a:t>
                      </a:r>
                      <a:endParaRPr lang="en-US" sz="1600" b="1"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4.42</a:t>
                      </a:r>
                      <a:endParaRPr lang="en-US" sz="1600" b="0"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110.59</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U5L5</a:t>
                      </a:r>
                      <a:endParaRPr lang="en-US" sz="1600" b="0" i="0" u="none" strike="noStrike">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659589317"/>
                  </a:ext>
                </a:extLst>
              </a:tr>
              <a:tr h="276923">
                <a:tc>
                  <a:txBody>
                    <a:bodyPr/>
                    <a:lstStyle/>
                    <a:p>
                      <a:pPr algn="ctr" fontAlgn="b"/>
                      <a:r>
                        <a:rPr lang="en-US" sz="1600" u="none" strike="noStrike" dirty="0">
                          <a:solidFill>
                            <a:srgbClr val="7030A0"/>
                          </a:solidFill>
                          <a:effectLst/>
                        </a:rPr>
                        <a:t>Type 3S2 (36T)</a:t>
                      </a:r>
                      <a:endParaRPr lang="en-US" sz="1600" b="1"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4.78</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172.04</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U5L5</a:t>
                      </a:r>
                      <a:endParaRPr lang="en-US" sz="1600" b="0" i="0" u="none" strike="noStrike">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301797598"/>
                  </a:ext>
                </a:extLst>
              </a:tr>
              <a:tr h="279707">
                <a:tc>
                  <a:txBody>
                    <a:bodyPr/>
                    <a:lstStyle/>
                    <a:p>
                      <a:pPr algn="ctr" fontAlgn="b"/>
                      <a:r>
                        <a:rPr lang="en-US" sz="1600" u="none" strike="noStrike" dirty="0">
                          <a:solidFill>
                            <a:srgbClr val="7030A0"/>
                          </a:solidFill>
                          <a:effectLst/>
                        </a:rPr>
                        <a:t>Type 3-3 (40T)</a:t>
                      </a:r>
                      <a:endParaRPr lang="en-US" sz="1600" b="1"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5.35</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214.13</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U5L5</a:t>
                      </a:r>
                      <a:endParaRPr lang="en-US" sz="1600" b="0" i="0" u="none" strike="noStrike" dirty="0">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4155542099"/>
                  </a:ext>
                </a:extLst>
              </a:tr>
              <a:tr h="267802">
                <a:tc>
                  <a:txBody>
                    <a:bodyPr/>
                    <a:lstStyle/>
                    <a:p>
                      <a:pPr algn="ctr" fontAlgn="b"/>
                      <a:r>
                        <a:rPr lang="en-US" sz="1600" u="none" strike="noStrike" dirty="0">
                          <a:solidFill>
                            <a:srgbClr val="7030A0"/>
                          </a:solidFill>
                          <a:effectLst/>
                        </a:rPr>
                        <a:t>NRL</a:t>
                      </a:r>
                      <a:endParaRPr lang="en-US" sz="1600" b="1"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2.85</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113.87</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U5L5</a:t>
                      </a:r>
                      <a:endParaRPr lang="en-US" sz="1600" b="0" i="0" u="none" strike="noStrike">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3387477643"/>
                  </a:ext>
                </a:extLst>
              </a:tr>
              <a:tr h="267802">
                <a:tc>
                  <a:txBody>
                    <a:bodyPr/>
                    <a:lstStyle/>
                    <a:p>
                      <a:pPr algn="ctr" fontAlgn="b"/>
                      <a:r>
                        <a:rPr lang="en-US" sz="1600" u="none" strike="noStrike">
                          <a:solidFill>
                            <a:srgbClr val="7030A0"/>
                          </a:solidFill>
                          <a:effectLst/>
                        </a:rPr>
                        <a:t>SU4</a:t>
                      </a:r>
                      <a:endParaRPr lang="en-US" sz="1600" b="1"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3.80</a:t>
                      </a:r>
                      <a:endParaRPr lang="en-US" sz="1600" b="0"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102.54</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U5L5</a:t>
                      </a:r>
                      <a:endParaRPr lang="en-US" sz="1600" b="0" i="0" u="none" strike="noStrike">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1612198855"/>
                  </a:ext>
                </a:extLst>
              </a:tr>
              <a:tr h="267802">
                <a:tc>
                  <a:txBody>
                    <a:bodyPr/>
                    <a:lstStyle/>
                    <a:p>
                      <a:pPr algn="ctr" fontAlgn="b"/>
                      <a:r>
                        <a:rPr lang="en-US" sz="1600" u="none" strike="noStrike">
                          <a:solidFill>
                            <a:srgbClr val="7030A0"/>
                          </a:solidFill>
                          <a:effectLst/>
                        </a:rPr>
                        <a:t>SU5</a:t>
                      </a:r>
                      <a:endParaRPr lang="en-US" sz="1600" b="1"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3.56</a:t>
                      </a:r>
                      <a:endParaRPr lang="en-US" sz="1600" b="0"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110.36</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U5L5</a:t>
                      </a:r>
                      <a:endParaRPr lang="en-US" sz="1600" b="0" i="0" u="none" strike="noStrike">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733394192"/>
                  </a:ext>
                </a:extLst>
              </a:tr>
              <a:tr h="267802">
                <a:tc>
                  <a:txBody>
                    <a:bodyPr/>
                    <a:lstStyle/>
                    <a:p>
                      <a:pPr algn="ctr" fontAlgn="b"/>
                      <a:r>
                        <a:rPr lang="en-US" sz="1600" u="none" strike="noStrike" dirty="0">
                          <a:solidFill>
                            <a:srgbClr val="7030A0"/>
                          </a:solidFill>
                          <a:effectLst/>
                        </a:rPr>
                        <a:t>SU6</a:t>
                      </a:r>
                      <a:endParaRPr lang="en-US" sz="1600" b="1"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3.20</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111.31</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U5L5</a:t>
                      </a:r>
                      <a:endParaRPr lang="en-US" sz="1600" b="0" i="0" u="none" strike="noStrike">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4169703056"/>
                  </a:ext>
                </a:extLst>
              </a:tr>
              <a:tr h="267802">
                <a:tc>
                  <a:txBody>
                    <a:bodyPr/>
                    <a:lstStyle/>
                    <a:p>
                      <a:pPr algn="ctr" fontAlgn="b"/>
                      <a:r>
                        <a:rPr lang="en-US" sz="1600" u="none" strike="noStrike" dirty="0">
                          <a:solidFill>
                            <a:srgbClr val="7030A0"/>
                          </a:solidFill>
                          <a:effectLst/>
                        </a:rPr>
                        <a:t>SU7</a:t>
                      </a:r>
                      <a:endParaRPr lang="en-US" sz="1600" b="1"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2.99</a:t>
                      </a:r>
                      <a:endParaRPr lang="en-US" sz="1600" b="0"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115.84</a:t>
                      </a:r>
                      <a:endParaRPr lang="en-US" sz="1600" b="0" i="0" u="none" strike="noStrike" dirty="0">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U5L5</a:t>
                      </a:r>
                      <a:endParaRPr lang="en-US" sz="1600" b="0" i="0" u="none" strike="noStrike" dirty="0">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3353436142"/>
                  </a:ext>
                </a:extLst>
              </a:tr>
              <a:tr h="267802">
                <a:tc>
                  <a:txBody>
                    <a:bodyPr/>
                    <a:lstStyle/>
                    <a:p>
                      <a:pPr algn="ctr" fontAlgn="b"/>
                      <a:r>
                        <a:rPr lang="en-US" sz="1600" u="none" strike="noStrike">
                          <a:solidFill>
                            <a:srgbClr val="7030A0"/>
                          </a:solidFill>
                          <a:effectLst/>
                        </a:rPr>
                        <a:t>EV2</a:t>
                      </a:r>
                      <a:endParaRPr lang="en-US" sz="1600" b="1"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3.87</a:t>
                      </a:r>
                      <a:endParaRPr lang="en-US" sz="1600" b="0"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111.32</a:t>
                      </a:r>
                      <a:endParaRPr lang="en-US" sz="1600" b="0"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U5L5</a:t>
                      </a:r>
                      <a:endParaRPr lang="en-US" sz="1600" b="0" i="0" u="none" strike="noStrike" dirty="0">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3258857456"/>
                  </a:ext>
                </a:extLst>
              </a:tr>
              <a:tr h="267802">
                <a:tc>
                  <a:txBody>
                    <a:bodyPr/>
                    <a:lstStyle/>
                    <a:p>
                      <a:pPr algn="ctr" fontAlgn="b"/>
                      <a:r>
                        <a:rPr lang="en-US" sz="1600" u="none" strike="noStrike">
                          <a:solidFill>
                            <a:srgbClr val="7030A0"/>
                          </a:solidFill>
                          <a:effectLst/>
                        </a:rPr>
                        <a:t>EV3</a:t>
                      </a:r>
                      <a:endParaRPr lang="en-US" sz="1600" b="1"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2.49</a:t>
                      </a:r>
                      <a:endParaRPr lang="en-US" sz="1600" b="0"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7030A0"/>
                          </a:solidFill>
                          <a:effectLst/>
                        </a:rPr>
                        <a:t>106.86</a:t>
                      </a:r>
                      <a:endParaRPr lang="en-US" sz="1600" b="0" i="0" u="none" strike="noStrike">
                        <a:solidFill>
                          <a:srgbClr val="7030A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7030A0"/>
                          </a:solidFill>
                          <a:effectLst/>
                        </a:rPr>
                        <a:t>U5L5</a:t>
                      </a:r>
                      <a:endParaRPr lang="en-US" sz="1600" b="0" i="0" u="none" strike="noStrike" dirty="0">
                        <a:solidFill>
                          <a:srgbClr val="7030A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2898035779"/>
                  </a:ext>
                </a:extLst>
              </a:tr>
              <a:tr h="267802">
                <a:tc>
                  <a:txBody>
                    <a:bodyPr/>
                    <a:lstStyle/>
                    <a:p>
                      <a:pPr algn="ctr" fontAlgn="b"/>
                      <a:r>
                        <a:rPr lang="en-US" sz="1600" b="1" u="none" strike="noStrike" dirty="0">
                          <a:effectLst/>
                        </a:rPr>
                        <a:t>Permit Rating</a:t>
                      </a:r>
                      <a:endParaRPr lang="en-US" sz="1600" b="1"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297" marR="6297" marT="6297"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3587729535"/>
                  </a:ext>
                </a:extLst>
              </a:tr>
              <a:tr h="267802">
                <a:tc>
                  <a:txBody>
                    <a:bodyPr/>
                    <a:lstStyle/>
                    <a:p>
                      <a:pPr algn="ctr" fontAlgn="b"/>
                      <a:r>
                        <a:rPr lang="en-US" sz="1600" u="none" strike="noStrike" dirty="0">
                          <a:solidFill>
                            <a:srgbClr val="002060"/>
                          </a:solidFill>
                          <a:effectLst/>
                        </a:rPr>
                        <a:t>5 Axle Truck</a:t>
                      </a:r>
                      <a:endParaRPr lang="en-US" sz="1600" b="1" i="0" u="none" strike="noStrike" dirty="0">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002060"/>
                          </a:solidFill>
                          <a:effectLst/>
                        </a:rPr>
                        <a:t>2.40</a:t>
                      </a:r>
                      <a:endParaRPr lang="en-US" sz="1600" b="0" i="0" u="none" strike="noStrike">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002060"/>
                          </a:solidFill>
                          <a:effectLst/>
                        </a:rPr>
                        <a:t>146.43</a:t>
                      </a:r>
                      <a:endParaRPr lang="en-US" sz="1600" b="0" i="0" u="none" strike="noStrike">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002060"/>
                          </a:solidFill>
                          <a:effectLst/>
                        </a:rPr>
                        <a:t>U5L5</a:t>
                      </a:r>
                      <a:endParaRPr lang="en-US" sz="1600" b="0" i="0" u="none" strike="noStrike">
                        <a:solidFill>
                          <a:srgbClr val="00206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444930149"/>
                  </a:ext>
                </a:extLst>
              </a:tr>
              <a:tr h="267802">
                <a:tc>
                  <a:txBody>
                    <a:bodyPr/>
                    <a:lstStyle/>
                    <a:p>
                      <a:pPr algn="ctr" fontAlgn="b"/>
                      <a:r>
                        <a:rPr lang="en-US" sz="1600" u="none" strike="noStrike" dirty="0">
                          <a:solidFill>
                            <a:srgbClr val="002060"/>
                          </a:solidFill>
                          <a:effectLst/>
                        </a:rPr>
                        <a:t>7 Axle Truck</a:t>
                      </a:r>
                      <a:endParaRPr lang="en-US" sz="1600" b="1" i="0" u="none" strike="noStrike" dirty="0">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002060"/>
                          </a:solidFill>
                          <a:effectLst/>
                        </a:rPr>
                        <a:t>2.30</a:t>
                      </a:r>
                      <a:endParaRPr lang="en-US" sz="1600" b="0" i="0" u="none" strike="noStrike">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002060"/>
                          </a:solidFill>
                          <a:effectLst/>
                        </a:rPr>
                        <a:t>195.77</a:t>
                      </a:r>
                      <a:endParaRPr lang="en-US" sz="1600" b="0" i="0" u="none" strike="noStrike" dirty="0">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002060"/>
                          </a:solidFill>
                          <a:effectLst/>
                        </a:rPr>
                        <a:t>U7L7</a:t>
                      </a:r>
                      <a:endParaRPr lang="en-US" sz="1600" b="0" i="0" u="none" strike="noStrike">
                        <a:solidFill>
                          <a:srgbClr val="00206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2806993594"/>
                  </a:ext>
                </a:extLst>
              </a:tr>
              <a:tr h="267802">
                <a:tc>
                  <a:txBody>
                    <a:bodyPr/>
                    <a:lstStyle/>
                    <a:p>
                      <a:pPr algn="ctr" fontAlgn="b"/>
                      <a:r>
                        <a:rPr lang="en-US" sz="1600" u="none" strike="noStrike" dirty="0">
                          <a:solidFill>
                            <a:srgbClr val="002060"/>
                          </a:solidFill>
                          <a:effectLst/>
                        </a:rPr>
                        <a:t>9 Axle Truck</a:t>
                      </a:r>
                      <a:endParaRPr lang="en-US" sz="1600" b="1" i="0" u="none" strike="noStrike" dirty="0">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002060"/>
                          </a:solidFill>
                          <a:effectLst/>
                        </a:rPr>
                        <a:t>2.30</a:t>
                      </a:r>
                      <a:endParaRPr lang="en-US" sz="1600" b="0" i="0" u="none" strike="noStrike" dirty="0">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002060"/>
                          </a:solidFill>
                          <a:effectLst/>
                        </a:rPr>
                        <a:t>251.04</a:t>
                      </a:r>
                      <a:endParaRPr lang="en-US" sz="1600" b="0" i="0" u="none" strike="noStrike" dirty="0">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002060"/>
                          </a:solidFill>
                          <a:effectLst/>
                        </a:rPr>
                        <a:t>U7L7</a:t>
                      </a:r>
                      <a:endParaRPr lang="en-US" sz="1600" b="0" i="0" u="none" strike="noStrike">
                        <a:solidFill>
                          <a:srgbClr val="00206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3711233513"/>
                  </a:ext>
                </a:extLst>
              </a:tr>
              <a:tr h="267802">
                <a:tc>
                  <a:txBody>
                    <a:bodyPr/>
                    <a:lstStyle/>
                    <a:p>
                      <a:pPr algn="ctr" fontAlgn="b"/>
                      <a:r>
                        <a:rPr lang="en-US" sz="1600" u="none" strike="noStrike">
                          <a:solidFill>
                            <a:srgbClr val="002060"/>
                          </a:solidFill>
                          <a:effectLst/>
                        </a:rPr>
                        <a:t>11 Axle Truck</a:t>
                      </a:r>
                      <a:endParaRPr lang="en-US" sz="1600" b="1" i="0" u="none" strike="noStrike">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002060"/>
                          </a:solidFill>
                          <a:effectLst/>
                        </a:rPr>
                        <a:t>2.16</a:t>
                      </a:r>
                      <a:endParaRPr lang="en-US" sz="1600" b="0" i="0" u="none" strike="noStrike">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002060"/>
                          </a:solidFill>
                          <a:effectLst/>
                        </a:rPr>
                        <a:t>287.38</a:t>
                      </a:r>
                      <a:endParaRPr lang="en-US" sz="1600" b="0" i="0" u="none" strike="noStrike" dirty="0">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002060"/>
                          </a:solidFill>
                          <a:effectLst/>
                        </a:rPr>
                        <a:t>L6U7</a:t>
                      </a:r>
                      <a:endParaRPr lang="en-US" sz="1600" b="0" i="0" u="none" strike="noStrike" dirty="0">
                        <a:solidFill>
                          <a:srgbClr val="00206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1372275190"/>
                  </a:ext>
                </a:extLst>
              </a:tr>
              <a:tr h="267802">
                <a:tc>
                  <a:txBody>
                    <a:bodyPr/>
                    <a:lstStyle/>
                    <a:p>
                      <a:pPr algn="ctr" fontAlgn="b"/>
                      <a:r>
                        <a:rPr lang="en-US" sz="1600" u="none" strike="noStrike">
                          <a:solidFill>
                            <a:srgbClr val="002060"/>
                          </a:solidFill>
                          <a:effectLst/>
                        </a:rPr>
                        <a:t>13 Axle Truck</a:t>
                      </a:r>
                      <a:endParaRPr lang="en-US" sz="1600" b="1" i="0" u="none" strike="noStrike">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a:solidFill>
                            <a:srgbClr val="002060"/>
                          </a:solidFill>
                          <a:effectLst/>
                        </a:rPr>
                        <a:t>2.06</a:t>
                      </a:r>
                      <a:endParaRPr lang="en-US" sz="1600" b="0" i="0" u="none" strike="noStrike">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002060"/>
                          </a:solidFill>
                          <a:effectLst/>
                        </a:rPr>
                        <a:t>324.10</a:t>
                      </a:r>
                      <a:endParaRPr lang="en-US" sz="1600" b="0" i="0" u="none" strike="noStrike" dirty="0">
                        <a:solidFill>
                          <a:srgbClr val="002060"/>
                        </a:solidFill>
                        <a:effectLst/>
                        <a:latin typeface="Calibri" panose="020F0502020204030204" pitchFamily="34" charset="0"/>
                      </a:endParaRPr>
                    </a:p>
                  </a:txBody>
                  <a:tcPr marL="6297" marR="6297" marT="6297" marB="0" anchor="b"/>
                </a:tc>
                <a:tc>
                  <a:txBody>
                    <a:bodyPr/>
                    <a:lstStyle/>
                    <a:p>
                      <a:pPr algn="ctr" fontAlgn="b"/>
                      <a:r>
                        <a:rPr lang="en-US" sz="1600" u="none" strike="noStrike" dirty="0">
                          <a:solidFill>
                            <a:srgbClr val="002060"/>
                          </a:solidFill>
                          <a:effectLst/>
                        </a:rPr>
                        <a:t>L6U7</a:t>
                      </a:r>
                      <a:endParaRPr lang="en-US" sz="1600" b="0" i="0" u="none" strike="noStrike" dirty="0">
                        <a:solidFill>
                          <a:srgbClr val="002060"/>
                        </a:solidFill>
                        <a:effectLst/>
                        <a:latin typeface="Calibri" panose="020F0502020204030204" pitchFamily="34" charset="0"/>
                      </a:endParaRPr>
                    </a:p>
                  </a:txBody>
                  <a:tcPr marL="6297" marR="6297" marT="6297" marB="0" anchor="b"/>
                </a:tc>
                <a:extLst>
                  <a:ext uri="{0D108BD9-81ED-4DB2-BD59-A6C34878D82A}">
                    <a16:rowId xmlns:a16="http://schemas.microsoft.com/office/drawing/2014/main" val="776745409"/>
                  </a:ext>
                </a:extLst>
              </a:tr>
            </a:tbl>
          </a:graphicData>
        </a:graphic>
      </p:graphicFrame>
      <p:sp>
        <p:nvSpPr>
          <p:cNvPr id="3" name="Slide Number Placeholder 2">
            <a:extLst>
              <a:ext uri="{FF2B5EF4-FFF2-40B4-BE49-F238E27FC236}">
                <a16:creationId xmlns:a16="http://schemas.microsoft.com/office/drawing/2014/main" id="{5FBF6330-68A2-4947-9F31-555E27B716E5}"/>
              </a:ext>
            </a:extLst>
          </p:cNvPr>
          <p:cNvSpPr>
            <a:spLocks noGrp="1"/>
          </p:cNvSpPr>
          <p:nvPr>
            <p:ph type="sldNum" sz="quarter" idx="12"/>
          </p:nvPr>
        </p:nvSpPr>
        <p:spPr/>
        <p:txBody>
          <a:bodyPr/>
          <a:lstStyle/>
          <a:p>
            <a:fld id="{C65D268A-BF7A-4C2D-89C0-9FA8B48F9C12}" type="slidenum">
              <a:rPr lang="en-US" smtClean="0"/>
              <a:t>47</a:t>
            </a:fld>
            <a:endParaRPr lang="en-US"/>
          </a:p>
        </p:txBody>
      </p:sp>
    </p:spTree>
    <p:extLst>
      <p:ext uri="{BB962C8B-B14F-4D97-AF65-F5344CB8AC3E}">
        <p14:creationId xmlns:p14="http://schemas.microsoft.com/office/powerpoint/2010/main" val="2411092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0AF-3547-438C-A6C0-D0E9228AB809}"/>
              </a:ext>
            </a:extLst>
          </p:cNvPr>
          <p:cNvSpPr>
            <a:spLocks noGrp="1"/>
          </p:cNvSpPr>
          <p:nvPr>
            <p:ph type="title"/>
          </p:nvPr>
        </p:nvSpPr>
        <p:spPr/>
        <p:txBody>
          <a:bodyPr>
            <a:normAutofit/>
          </a:bodyPr>
          <a:lstStyle/>
          <a:p>
            <a:pPr algn="ctr"/>
            <a:r>
              <a:rPr lang="en-US" sz="4800" b="1" dirty="0">
                <a:solidFill>
                  <a:srgbClr val="002060"/>
                </a:solidFill>
                <a:latin typeface="+mn-lt"/>
              </a:rPr>
              <a:t>Benefit of Dummy Spring Method</a:t>
            </a:r>
          </a:p>
        </p:txBody>
      </p:sp>
      <p:sp>
        <p:nvSpPr>
          <p:cNvPr id="3" name="Content Placeholder 2">
            <a:extLst>
              <a:ext uri="{FF2B5EF4-FFF2-40B4-BE49-F238E27FC236}">
                <a16:creationId xmlns:a16="http://schemas.microsoft.com/office/drawing/2014/main" id="{093C7F51-5BA1-4D72-BC14-EED7A530D6D9}"/>
              </a:ext>
            </a:extLst>
          </p:cNvPr>
          <p:cNvSpPr>
            <a:spLocks noGrp="1"/>
          </p:cNvSpPr>
          <p:nvPr>
            <p:ph idx="1"/>
          </p:nvPr>
        </p:nvSpPr>
        <p:spPr/>
        <p:txBody>
          <a:bodyPr>
            <a:normAutofit/>
          </a:bodyPr>
          <a:lstStyle/>
          <a:p>
            <a:pPr algn="just"/>
            <a:r>
              <a:rPr lang="en-US" sz="3500" dirty="0"/>
              <a:t>1. It may directly generate </a:t>
            </a:r>
            <a:r>
              <a:rPr lang="en-US" sz="3500" dirty="0" err="1"/>
              <a:t>BrR</a:t>
            </a:r>
            <a:r>
              <a:rPr lang="en-US" sz="3500" dirty="0"/>
              <a:t> load rating summary table for the whole bridge on SQL server;</a:t>
            </a:r>
          </a:p>
          <a:p>
            <a:pPr algn="just"/>
            <a:endParaRPr lang="en-US" sz="3500" dirty="0"/>
          </a:p>
          <a:p>
            <a:pPr algn="just"/>
            <a:r>
              <a:rPr lang="en-US" sz="3500" dirty="0"/>
              <a:t>2. No any time-consuming FE modeling is necessary;</a:t>
            </a:r>
          </a:p>
          <a:p>
            <a:pPr algn="just"/>
            <a:endParaRPr lang="en-US" sz="3500" dirty="0"/>
          </a:p>
          <a:p>
            <a:pPr algn="just"/>
            <a:r>
              <a:rPr lang="en-US" sz="3500" dirty="0"/>
              <a:t>3. The method is straight forward and easy to use;</a:t>
            </a:r>
          </a:p>
          <a:p>
            <a:pPr algn="just"/>
            <a:endParaRPr lang="en-US" sz="3500" dirty="0"/>
          </a:p>
          <a:p>
            <a:endParaRPr lang="en-US" dirty="0"/>
          </a:p>
        </p:txBody>
      </p:sp>
      <p:sp>
        <p:nvSpPr>
          <p:cNvPr id="4" name="Slide Number Placeholder 3">
            <a:extLst>
              <a:ext uri="{FF2B5EF4-FFF2-40B4-BE49-F238E27FC236}">
                <a16:creationId xmlns:a16="http://schemas.microsoft.com/office/drawing/2014/main" id="{7BCD9AB4-DFD6-4824-B8D1-0EC0F7F55DD7}"/>
              </a:ext>
            </a:extLst>
          </p:cNvPr>
          <p:cNvSpPr>
            <a:spLocks noGrp="1"/>
          </p:cNvSpPr>
          <p:nvPr>
            <p:ph type="sldNum" sz="quarter" idx="12"/>
          </p:nvPr>
        </p:nvSpPr>
        <p:spPr/>
        <p:txBody>
          <a:bodyPr/>
          <a:lstStyle/>
          <a:p>
            <a:fld id="{C65D268A-BF7A-4C2D-89C0-9FA8B48F9C12}" type="slidenum">
              <a:rPr lang="en-US" smtClean="0"/>
              <a:t>48</a:t>
            </a:fld>
            <a:endParaRPr lang="en-US"/>
          </a:p>
        </p:txBody>
      </p:sp>
    </p:spTree>
    <p:extLst>
      <p:ext uri="{BB962C8B-B14F-4D97-AF65-F5344CB8AC3E}">
        <p14:creationId xmlns:p14="http://schemas.microsoft.com/office/powerpoint/2010/main" val="3249629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3AE0-CBB2-4D22-B16B-C99331F63653}"/>
              </a:ext>
            </a:extLst>
          </p:cNvPr>
          <p:cNvSpPr>
            <a:spLocks noGrp="1"/>
          </p:cNvSpPr>
          <p:nvPr>
            <p:ph type="title"/>
          </p:nvPr>
        </p:nvSpPr>
        <p:spPr>
          <a:xfrm>
            <a:off x="2859444" y="698500"/>
            <a:ext cx="6054011" cy="720726"/>
          </a:xfrm>
        </p:spPr>
        <p:txBody>
          <a:bodyPr>
            <a:normAutofit fontScale="90000"/>
          </a:bodyPr>
          <a:lstStyle/>
          <a:p>
            <a:pPr algn="ctr"/>
            <a:r>
              <a:rPr lang="en-US" sz="8900" dirty="0">
                <a:solidFill>
                  <a:srgbClr val="002060"/>
                </a:solidFill>
                <a:latin typeface="Edwardian Script ITC" panose="030303020407070D0804" pitchFamily="66" charset="0"/>
              </a:rPr>
              <a:t>Thanks!</a:t>
            </a:r>
            <a:endParaRPr lang="en-US" dirty="0">
              <a:solidFill>
                <a:srgbClr val="002060"/>
              </a:solidFill>
            </a:endParaRPr>
          </a:p>
        </p:txBody>
      </p:sp>
      <p:sp>
        <p:nvSpPr>
          <p:cNvPr id="3" name="Content Placeholder 2">
            <a:extLst>
              <a:ext uri="{FF2B5EF4-FFF2-40B4-BE49-F238E27FC236}">
                <a16:creationId xmlns:a16="http://schemas.microsoft.com/office/drawing/2014/main" id="{F62738D9-AF4C-4CA8-AE8C-E3B8C79BCB6F}"/>
              </a:ext>
            </a:extLst>
          </p:cNvPr>
          <p:cNvSpPr>
            <a:spLocks noGrp="1"/>
          </p:cNvSpPr>
          <p:nvPr>
            <p:ph idx="1"/>
          </p:nvPr>
        </p:nvSpPr>
        <p:spPr>
          <a:xfrm>
            <a:off x="1223962" y="6016626"/>
            <a:ext cx="9934575" cy="542925"/>
          </a:xfrm>
        </p:spPr>
        <p:txBody>
          <a:bodyPr>
            <a:normAutofit/>
          </a:bodyPr>
          <a:lstStyle/>
          <a:p>
            <a:pPr marL="0" indent="0" algn="ctr">
              <a:buNone/>
            </a:pPr>
            <a:r>
              <a:rPr lang="en-US" dirty="0"/>
              <a:t>Any Questions?</a:t>
            </a:r>
          </a:p>
        </p:txBody>
      </p:sp>
      <p:pic>
        <p:nvPicPr>
          <p:cNvPr id="5" name="Picture 4">
            <a:extLst>
              <a:ext uri="{FF2B5EF4-FFF2-40B4-BE49-F238E27FC236}">
                <a16:creationId xmlns:a16="http://schemas.microsoft.com/office/drawing/2014/main" id="{93903435-6076-464E-B688-DC15F5CB5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13" y="1705372"/>
            <a:ext cx="6351192" cy="4229894"/>
          </a:xfrm>
          <a:prstGeom prst="rect">
            <a:avLst/>
          </a:prstGeom>
        </p:spPr>
      </p:pic>
      <p:sp>
        <p:nvSpPr>
          <p:cNvPr id="4" name="Slide Number Placeholder 3">
            <a:extLst>
              <a:ext uri="{FF2B5EF4-FFF2-40B4-BE49-F238E27FC236}">
                <a16:creationId xmlns:a16="http://schemas.microsoft.com/office/drawing/2014/main" id="{3E836F95-5770-4686-B8B3-8D129080484E}"/>
              </a:ext>
            </a:extLst>
          </p:cNvPr>
          <p:cNvSpPr>
            <a:spLocks noGrp="1"/>
          </p:cNvSpPr>
          <p:nvPr>
            <p:ph type="sldNum" sz="quarter" idx="12"/>
          </p:nvPr>
        </p:nvSpPr>
        <p:spPr/>
        <p:txBody>
          <a:bodyPr/>
          <a:lstStyle/>
          <a:p>
            <a:fld id="{C65D268A-BF7A-4C2D-89C0-9FA8B48F9C12}" type="slidenum">
              <a:rPr lang="en-US" smtClean="0"/>
              <a:t>49</a:t>
            </a:fld>
            <a:endParaRPr lang="en-US"/>
          </a:p>
        </p:txBody>
      </p:sp>
    </p:spTree>
    <p:extLst>
      <p:ext uri="{BB962C8B-B14F-4D97-AF65-F5344CB8AC3E}">
        <p14:creationId xmlns:p14="http://schemas.microsoft.com/office/powerpoint/2010/main" val="3904915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D1F8-187A-40DB-A577-43746D9DF9E6}"/>
              </a:ext>
            </a:extLst>
          </p:cNvPr>
          <p:cNvSpPr>
            <a:spLocks noGrp="1"/>
          </p:cNvSpPr>
          <p:nvPr>
            <p:ph type="title"/>
          </p:nvPr>
        </p:nvSpPr>
        <p:spPr>
          <a:xfrm>
            <a:off x="0" y="242694"/>
            <a:ext cx="12192000" cy="700195"/>
          </a:xfrm>
        </p:spPr>
        <p:txBody>
          <a:bodyPr>
            <a:noAutofit/>
          </a:bodyPr>
          <a:lstStyle/>
          <a:p>
            <a:pPr algn="ctr"/>
            <a:r>
              <a:rPr lang="en-US" b="1" dirty="0">
                <a:solidFill>
                  <a:srgbClr val="002060"/>
                </a:solidFill>
                <a:latin typeface="+mn-lt"/>
              </a:rPr>
              <a:t>Benefit of End Jacking for Swing Bridges (Cont.)</a:t>
            </a:r>
          </a:p>
        </p:txBody>
      </p:sp>
      <p:sp>
        <p:nvSpPr>
          <p:cNvPr id="9" name="TextBox 8">
            <a:extLst>
              <a:ext uri="{FF2B5EF4-FFF2-40B4-BE49-F238E27FC236}">
                <a16:creationId xmlns:a16="http://schemas.microsoft.com/office/drawing/2014/main" id="{2EE89CE9-357C-49CE-8CED-113E434DD62C}"/>
              </a:ext>
            </a:extLst>
          </p:cNvPr>
          <p:cNvSpPr txBox="1"/>
          <p:nvPr/>
        </p:nvSpPr>
        <p:spPr>
          <a:xfrm>
            <a:off x="449621" y="874202"/>
            <a:ext cx="7070718" cy="523220"/>
          </a:xfrm>
          <a:prstGeom prst="rect">
            <a:avLst/>
          </a:prstGeom>
          <a:noFill/>
        </p:spPr>
        <p:txBody>
          <a:bodyPr wrap="none" rtlCol="0">
            <a:spAutoFit/>
          </a:bodyPr>
          <a:lstStyle/>
          <a:p>
            <a:r>
              <a:rPr lang="en-US" sz="2800" i="1" dirty="0">
                <a:solidFill>
                  <a:srgbClr val="7030A0"/>
                </a:solidFill>
              </a:rPr>
              <a:t>Axial Force in Truss Members Due to Dead Load</a:t>
            </a:r>
          </a:p>
        </p:txBody>
      </p:sp>
      <p:sp>
        <p:nvSpPr>
          <p:cNvPr id="10" name="Rectangle 9">
            <a:extLst>
              <a:ext uri="{FF2B5EF4-FFF2-40B4-BE49-F238E27FC236}">
                <a16:creationId xmlns:a16="http://schemas.microsoft.com/office/drawing/2014/main" id="{280C8F1D-B243-4930-9A2F-CCDF1A9DED46}"/>
              </a:ext>
            </a:extLst>
          </p:cNvPr>
          <p:cNvSpPr/>
          <p:nvPr/>
        </p:nvSpPr>
        <p:spPr>
          <a:xfrm>
            <a:off x="435006" y="6265208"/>
            <a:ext cx="12258675" cy="430887"/>
          </a:xfrm>
          <a:prstGeom prst="rect">
            <a:avLst/>
          </a:prstGeom>
        </p:spPr>
        <p:txBody>
          <a:bodyPr wrap="square">
            <a:spAutoFit/>
          </a:bodyPr>
          <a:lstStyle/>
          <a:p>
            <a:r>
              <a:rPr lang="en-US" sz="2200" dirty="0"/>
              <a:t>End jacking increases the rating factors by reducing the forces in critical member due to dead loads.</a:t>
            </a:r>
          </a:p>
        </p:txBody>
      </p:sp>
      <p:pic>
        <p:nvPicPr>
          <p:cNvPr id="5" name="Content Placeholder 4">
            <a:extLst>
              <a:ext uri="{FF2B5EF4-FFF2-40B4-BE49-F238E27FC236}">
                <a16:creationId xmlns:a16="http://schemas.microsoft.com/office/drawing/2014/main" id="{5D33BAA0-12DE-4C62-A033-68BB8BD1184C}"/>
              </a:ext>
            </a:extLst>
          </p:cNvPr>
          <p:cNvPicPr>
            <a:picLocks noGrp="1" noChangeAspect="1"/>
          </p:cNvPicPr>
          <p:nvPr>
            <p:ph idx="1"/>
          </p:nvPr>
        </p:nvPicPr>
        <p:blipFill>
          <a:blip r:embed="rId2"/>
          <a:stretch>
            <a:fillRect/>
          </a:stretch>
        </p:blipFill>
        <p:spPr>
          <a:xfrm>
            <a:off x="449621" y="1501785"/>
            <a:ext cx="11292753" cy="4763423"/>
          </a:xfrm>
          <a:prstGeom prst="rect">
            <a:avLst/>
          </a:prstGeom>
        </p:spPr>
      </p:pic>
      <p:sp>
        <p:nvSpPr>
          <p:cNvPr id="3" name="Slide Number Placeholder 2">
            <a:extLst>
              <a:ext uri="{FF2B5EF4-FFF2-40B4-BE49-F238E27FC236}">
                <a16:creationId xmlns:a16="http://schemas.microsoft.com/office/drawing/2014/main" id="{CA23AFDF-B636-4B13-B20B-5B608DE9E107}"/>
              </a:ext>
            </a:extLst>
          </p:cNvPr>
          <p:cNvSpPr>
            <a:spLocks noGrp="1"/>
          </p:cNvSpPr>
          <p:nvPr>
            <p:ph type="sldNum" sz="quarter" idx="12"/>
          </p:nvPr>
        </p:nvSpPr>
        <p:spPr/>
        <p:txBody>
          <a:bodyPr/>
          <a:lstStyle/>
          <a:p>
            <a:fld id="{C65D268A-BF7A-4C2D-89C0-9FA8B48F9C12}" type="slidenum">
              <a:rPr lang="en-US" smtClean="0"/>
              <a:t>5</a:t>
            </a:fld>
            <a:endParaRPr lang="en-US"/>
          </a:p>
        </p:txBody>
      </p:sp>
    </p:spTree>
    <p:extLst>
      <p:ext uri="{BB962C8B-B14F-4D97-AF65-F5344CB8AC3E}">
        <p14:creationId xmlns:p14="http://schemas.microsoft.com/office/powerpoint/2010/main" val="2488493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1B5E-07C2-471F-B04E-27520727EBC5}"/>
              </a:ext>
            </a:extLst>
          </p:cNvPr>
          <p:cNvSpPr>
            <a:spLocks noGrp="1"/>
          </p:cNvSpPr>
          <p:nvPr>
            <p:ph type="title"/>
          </p:nvPr>
        </p:nvSpPr>
        <p:spPr>
          <a:xfrm>
            <a:off x="838200" y="66613"/>
            <a:ext cx="10515600" cy="1325563"/>
          </a:xfrm>
        </p:spPr>
        <p:txBody>
          <a:bodyPr/>
          <a:lstStyle/>
          <a:p>
            <a:pPr algn="ctr"/>
            <a:r>
              <a:rPr lang="en-US" b="1" dirty="0">
                <a:solidFill>
                  <a:srgbClr val="002060"/>
                </a:solidFill>
                <a:latin typeface="+mn-lt"/>
              </a:rPr>
              <a:t>End Jacking Application</a:t>
            </a:r>
          </a:p>
        </p:txBody>
      </p:sp>
      <p:sp>
        <p:nvSpPr>
          <p:cNvPr id="9" name="Content Placeholder 8">
            <a:extLst>
              <a:ext uri="{FF2B5EF4-FFF2-40B4-BE49-F238E27FC236}">
                <a16:creationId xmlns:a16="http://schemas.microsoft.com/office/drawing/2014/main" id="{007D6EC3-BC2F-41CB-A0D0-8DABBC8D991B}"/>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C002786B-E452-489F-A3F2-52F052546072}"/>
              </a:ext>
            </a:extLst>
          </p:cNvPr>
          <p:cNvPicPr>
            <a:picLocks noChangeAspect="1"/>
          </p:cNvPicPr>
          <p:nvPr/>
        </p:nvPicPr>
        <p:blipFill>
          <a:blip r:embed="rId2"/>
          <a:stretch>
            <a:fillRect/>
          </a:stretch>
        </p:blipFill>
        <p:spPr>
          <a:xfrm>
            <a:off x="104775" y="1281112"/>
            <a:ext cx="11982450" cy="5257800"/>
          </a:xfrm>
          <a:prstGeom prst="rect">
            <a:avLst/>
          </a:prstGeom>
        </p:spPr>
      </p:pic>
      <p:sp>
        <p:nvSpPr>
          <p:cNvPr id="4" name="Slide Number Placeholder 3">
            <a:extLst>
              <a:ext uri="{FF2B5EF4-FFF2-40B4-BE49-F238E27FC236}">
                <a16:creationId xmlns:a16="http://schemas.microsoft.com/office/drawing/2014/main" id="{8BE70B11-3433-4662-A3E1-BF70783F854C}"/>
              </a:ext>
            </a:extLst>
          </p:cNvPr>
          <p:cNvSpPr>
            <a:spLocks noGrp="1"/>
          </p:cNvSpPr>
          <p:nvPr>
            <p:ph type="sldNum" sz="quarter" idx="12"/>
          </p:nvPr>
        </p:nvSpPr>
        <p:spPr/>
        <p:txBody>
          <a:bodyPr/>
          <a:lstStyle/>
          <a:p>
            <a:fld id="{C65D268A-BF7A-4C2D-89C0-9FA8B48F9C12}" type="slidenum">
              <a:rPr lang="en-US" smtClean="0"/>
              <a:t>6</a:t>
            </a:fld>
            <a:endParaRPr lang="en-US"/>
          </a:p>
        </p:txBody>
      </p:sp>
    </p:spTree>
    <p:extLst>
      <p:ext uri="{BB962C8B-B14F-4D97-AF65-F5344CB8AC3E}">
        <p14:creationId xmlns:p14="http://schemas.microsoft.com/office/powerpoint/2010/main" val="2062624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1439-B4E8-42D0-8A3F-D3CC1289DE89}"/>
              </a:ext>
            </a:extLst>
          </p:cNvPr>
          <p:cNvSpPr>
            <a:spLocks noGrp="1"/>
          </p:cNvSpPr>
          <p:nvPr>
            <p:ph type="title"/>
          </p:nvPr>
        </p:nvSpPr>
        <p:spPr>
          <a:xfrm>
            <a:off x="694806" y="500616"/>
            <a:ext cx="10763250" cy="903509"/>
          </a:xfrm>
        </p:spPr>
        <p:txBody>
          <a:bodyPr>
            <a:normAutofit/>
          </a:bodyPr>
          <a:lstStyle/>
          <a:p>
            <a:pPr algn="ctr"/>
            <a:r>
              <a:rPr lang="en-US" sz="4800" b="1" dirty="0">
                <a:solidFill>
                  <a:srgbClr val="002060"/>
                </a:solidFill>
                <a:latin typeface="+mn-lt"/>
              </a:rPr>
              <a:t>Typical Steel Swing Bridges in California</a:t>
            </a:r>
            <a:endParaRPr lang="en-US" sz="4800" dirty="0">
              <a:latin typeface="+mn-lt"/>
            </a:endParaRPr>
          </a:p>
        </p:txBody>
      </p:sp>
      <p:sp>
        <p:nvSpPr>
          <p:cNvPr id="4" name="Title 1">
            <a:extLst>
              <a:ext uri="{FF2B5EF4-FFF2-40B4-BE49-F238E27FC236}">
                <a16:creationId xmlns:a16="http://schemas.microsoft.com/office/drawing/2014/main" id="{E284805A-6FFF-497C-BABD-F9F6DB062777}"/>
              </a:ext>
            </a:extLst>
          </p:cNvPr>
          <p:cNvSpPr>
            <a:spLocks noGrp="1"/>
          </p:cNvSpPr>
          <p:nvPr>
            <p:ph idx="1"/>
          </p:nvPr>
        </p:nvSpPr>
        <p:spPr>
          <a:xfrm>
            <a:off x="386442" y="2645952"/>
            <a:ext cx="11419115" cy="4412202"/>
          </a:xfrm>
        </p:spPr>
        <p:txBody>
          <a:bodyPr>
            <a:normAutofit/>
          </a:bodyPr>
          <a:lstStyle/>
          <a:p>
            <a:pPr marL="0" indent="0" algn="just">
              <a:buNone/>
            </a:pPr>
            <a:r>
              <a:rPr lang="en-US" sz="4400" dirty="0">
                <a:solidFill>
                  <a:srgbClr val="C00000"/>
                </a:solidFill>
              </a:rPr>
              <a:t>● Steel Plate Girder Bridges</a:t>
            </a:r>
          </a:p>
          <a:p>
            <a:pPr marL="0" indent="0" algn="just">
              <a:buNone/>
            </a:pPr>
            <a:endParaRPr lang="en-US" sz="4400" dirty="0">
              <a:solidFill>
                <a:srgbClr val="C00000"/>
              </a:solidFill>
            </a:endParaRPr>
          </a:p>
          <a:p>
            <a:pPr marL="0" indent="0" algn="just">
              <a:buNone/>
            </a:pPr>
            <a:r>
              <a:rPr lang="en-US" sz="4400" dirty="0">
                <a:solidFill>
                  <a:srgbClr val="C00000"/>
                </a:solidFill>
              </a:rPr>
              <a:t>● Steel Truss Bridges</a:t>
            </a:r>
            <a:endParaRPr lang="en-US" sz="4400" dirty="0"/>
          </a:p>
        </p:txBody>
      </p:sp>
      <p:graphicFrame>
        <p:nvGraphicFramePr>
          <p:cNvPr id="3" name="Table 2">
            <a:extLst>
              <a:ext uri="{FF2B5EF4-FFF2-40B4-BE49-F238E27FC236}">
                <a16:creationId xmlns:a16="http://schemas.microsoft.com/office/drawing/2014/main" id="{68713672-5FF1-41BE-A02C-CF135A0CC85B}"/>
              </a:ext>
            </a:extLst>
          </p:cNvPr>
          <p:cNvGraphicFramePr>
            <a:graphicFrameLocks noGrp="1"/>
          </p:cNvGraphicFramePr>
          <p:nvPr>
            <p:extLst>
              <p:ext uri="{D42A27DB-BD31-4B8C-83A1-F6EECF244321}">
                <p14:modId xmlns:p14="http://schemas.microsoft.com/office/powerpoint/2010/main" val="962393337"/>
              </p:ext>
            </p:extLst>
          </p:nvPr>
        </p:nvGraphicFramePr>
        <p:xfrm>
          <a:off x="0" y="1524000"/>
          <a:ext cx="12106276" cy="4962525"/>
        </p:xfrm>
        <a:graphic>
          <a:graphicData uri="http://schemas.openxmlformats.org/drawingml/2006/table">
            <a:tbl>
              <a:tblPr firstRow="1" bandRow="1">
                <a:tableStyleId>{5C22544A-7EE6-4342-B048-85BDC9FD1C3A}</a:tableStyleId>
              </a:tblPr>
              <a:tblGrid>
                <a:gridCol w="6115050">
                  <a:extLst>
                    <a:ext uri="{9D8B030D-6E8A-4147-A177-3AD203B41FA5}">
                      <a16:colId xmlns:a16="http://schemas.microsoft.com/office/drawing/2014/main" val="393499738"/>
                    </a:ext>
                  </a:extLst>
                </a:gridCol>
                <a:gridCol w="5991226">
                  <a:extLst>
                    <a:ext uri="{9D8B030D-6E8A-4147-A177-3AD203B41FA5}">
                      <a16:colId xmlns:a16="http://schemas.microsoft.com/office/drawing/2014/main" val="3926306159"/>
                    </a:ext>
                  </a:extLst>
                </a:gridCol>
              </a:tblGrid>
              <a:tr h="940185">
                <a:tc>
                  <a:txBody>
                    <a:bodyPr/>
                    <a:lstStyle/>
                    <a:p>
                      <a:pPr algn="ctr"/>
                      <a:r>
                        <a:rPr lang="en-US" sz="3200" dirty="0">
                          <a:solidFill>
                            <a:srgbClr val="C00000"/>
                          </a:solidFill>
                          <a:latin typeface="Abadi" panose="020B0604020202020204" pitchFamily="34" charset="0"/>
                        </a:rPr>
                        <a:t>Steel Plate Girder Bridge</a:t>
                      </a:r>
                    </a:p>
                  </a:txBody>
                  <a:tcPr anchor="ctr">
                    <a:noFill/>
                  </a:tcPr>
                </a:tc>
                <a:tc>
                  <a:txBody>
                    <a:bodyPr/>
                    <a:lstStyle/>
                    <a:p>
                      <a:pPr algn="ctr"/>
                      <a:r>
                        <a:rPr lang="en-US" sz="3200" dirty="0">
                          <a:solidFill>
                            <a:srgbClr val="C00000"/>
                          </a:solidFill>
                          <a:latin typeface="Abadi" panose="020B0604020202020204" pitchFamily="34" charset="0"/>
                        </a:rPr>
                        <a:t>Steel Truss Bridge</a:t>
                      </a:r>
                    </a:p>
                  </a:txBody>
                  <a:tcPr anchor="ctr">
                    <a:noFill/>
                  </a:tcPr>
                </a:tc>
                <a:extLst>
                  <a:ext uri="{0D108BD9-81ED-4DB2-BD59-A6C34878D82A}">
                    <a16:rowId xmlns:a16="http://schemas.microsoft.com/office/drawing/2014/main" val="569345374"/>
                  </a:ext>
                </a:extLst>
              </a:tr>
              <a:tr h="4022340">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442360849"/>
                  </a:ext>
                </a:extLst>
              </a:tr>
            </a:tbl>
          </a:graphicData>
        </a:graphic>
      </p:graphicFrame>
      <p:pic>
        <p:nvPicPr>
          <p:cNvPr id="6" name="Picture 5">
            <a:extLst>
              <a:ext uri="{FF2B5EF4-FFF2-40B4-BE49-F238E27FC236}">
                <a16:creationId xmlns:a16="http://schemas.microsoft.com/office/drawing/2014/main" id="{A59C8F35-68B8-4D6C-849C-9BB75ACDBE8D}"/>
              </a:ext>
            </a:extLst>
          </p:cNvPr>
          <p:cNvPicPr>
            <a:picLocks noChangeAspect="1"/>
          </p:cNvPicPr>
          <p:nvPr/>
        </p:nvPicPr>
        <p:blipFill>
          <a:blip r:embed="rId2"/>
          <a:stretch>
            <a:fillRect/>
          </a:stretch>
        </p:blipFill>
        <p:spPr>
          <a:xfrm>
            <a:off x="6095999" y="2286000"/>
            <a:ext cx="6051417" cy="4097810"/>
          </a:xfrm>
          <a:prstGeom prst="rect">
            <a:avLst/>
          </a:prstGeom>
        </p:spPr>
      </p:pic>
      <p:pic>
        <p:nvPicPr>
          <p:cNvPr id="8" name="Picture 7">
            <a:extLst>
              <a:ext uri="{FF2B5EF4-FFF2-40B4-BE49-F238E27FC236}">
                <a16:creationId xmlns:a16="http://schemas.microsoft.com/office/drawing/2014/main" id="{53033F03-1340-41CA-B2E8-0502F631F80B}"/>
              </a:ext>
            </a:extLst>
          </p:cNvPr>
          <p:cNvPicPr>
            <a:picLocks noChangeAspect="1"/>
          </p:cNvPicPr>
          <p:nvPr/>
        </p:nvPicPr>
        <p:blipFill>
          <a:blip r:embed="rId3"/>
          <a:stretch>
            <a:fillRect/>
          </a:stretch>
        </p:blipFill>
        <p:spPr>
          <a:xfrm>
            <a:off x="25013" y="2260017"/>
            <a:ext cx="6051418" cy="4123793"/>
          </a:xfrm>
          <a:prstGeom prst="rect">
            <a:avLst/>
          </a:prstGeom>
        </p:spPr>
      </p:pic>
      <p:sp>
        <p:nvSpPr>
          <p:cNvPr id="5" name="Slide Number Placeholder 4">
            <a:extLst>
              <a:ext uri="{FF2B5EF4-FFF2-40B4-BE49-F238E27FC236}">
                <a16:creationId xmlns:a16="http://schemas.microsoft.com/office/drawing/2014/main" id="{B1EE734A-A7A2-460A-84E1-468AB668910E}"/>
              </a:ext>
            </a:extLst>
          </p:cNvPr>
          <p:cNvSpPr>
            <a:spLocks noGrp="1"/>
          </p:cNvSpPr>
          <p:nvPr>
            <p:ph type="sldNum" sz="quarter" idx="12"/>
          </p:nvPr>
        </p:nvSpPr>
        <p:spPr/>
        <p:txBody>
          <a:bodyPr/>
          <a:lstStyle/>
          <a:p>
            <a:fld id="{C65D268A-BF7A-4C2D-89C0-9FA8B48F9C12}" type="slidenum">
              <a:rPr lang="en-US" smtClean="0"/>
              <a:t>7</a:t>
            </a:fld>
            <a:endParaRPr lang="en-US"/>
          </a:p>
        </p:txBody>
      </p:sp>
    </p:spTree>
    <p:extLst>
      <p:ext uri="{BB962C8B-B14F-4D97-AF65-F5344CB8AC3E}">
        <p14:creationId xmlns:p14="http://schemas.microsoft.com/office/powerpoint/2010/main" val="3497747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55A008-9E5D-4433-BB1A-DA5085F59FC0}"/>
              </a:ext>
            </a:extLst>
          </p:cNvPr>
          <p:cNvSpPr>
            <a:spLocks noGrp="1"/>
          </p:cNvSpPr>
          <p:nvPr>
            <p:ph idx="1"/>
          </p:nvPr>
        </p:nvSpPr>
        <p:spPr>
          <a:xfrm>
            <a:off x="0" y="2724168"/>
            <a:ext cx="12192000" cy="2167891"/>
          </a:xfrm>
        </p:spPr>
        <p:txBody>
          <a:bodyPr>
            <a:normAutofit/>
          </a:bodyPr>
          <a:lstStyle/>
          <a:p>
            <a:endParaRPr lang="en-US" dirty="0">
              <a:solidFill>
                <a:srgbClr val="C00000"/>
              </a:solidFill>
            </a:endParaRPr>
          </a:p>
          <a:p>
            <a:pPr marL="0" indent="0" algn="ctr">
              <a:buNone/>
            </a:pPr>
            <a:r>
              <a:rPr lang="en-US" sz="5400" b="1" dirty="0">
                <a:solidFill>
                  <a:srgbClr val="C00000"/>
                </a:solidFill>
              </a:rPr>
              <a:t>Bacon Island Road Bridge at Middle River </a:t>
            </a:r>
          </a:p>
          <a:p>
            <a:pPr marL="0" indent="0" algn="ctr">
              <a:buNone/>
            </a:pPr>
            <a:r>
              <a:rPr lang="en-US" sz="3200" b="1" dirty="0">
                <a:solidFill>
                  <a:srgbClr val="C00000"/>
                </a:solidFill>
              </a:rPr>
              <a:t>(Br 29C0108)</a:t>
            </a:r>
          </a:p>
          <a:p>
            <a:endParaRPr lang="en-US" dirty="0"/>
          </a:p>
        </p:txBody>
      </p:sp>
      <p:sp>
        <p:nvSpPr>
          <p:cNvPr id="4" name="Title 3">
            <a:extLst>
              <a:ext uri="{FF2B5EF4-FFF2-40B4-BE49-F238E27FC236}">
                <a16:creationId xmlns:a16="http://schemas.microsoft.com/office/drawing/2014/main" id="{1F6AE88D-5775-4CD9-A6C2-33720E87F84A}"/>
              </a:ext>
            </a:extLst>
          </p:cNvPr>
          <p:cNvSpPr>
            <a:spLocks noGrp="1"/>
          </p:cNvSpPr>
          <p:nvPr>
            <p:ph type="title"/>
          </p:nvPr>
        </p:nvSpPr>
        <p:spPr>
          <a:xfrm>
            <a:off x="838200" y="1143093"/>
            <a:ext cx="10515600" cy="1325563"/>
          </a:xfrm>
        </p:spPr>
        <p:txBody>
          <a:bodyPr/>
          <a:lstStyle/>
          <a:p>
            <a:pPr algn="ctr"/>
            <a:r>
              <a:rPr lang="en-US" sz="4000" b="1" dirty="0">
                <a:solidFill>
                  <a:srgbClr val="002060"/>
                </a:solidFill>
                <a:latin typeface="+mn-lt"/>
              </a:rPr>
              <a:t>Swing Bridge with Partial End Jacking </a:t>
            </a:r>
            <a:br>
              <a:rPr lang="en-US" b="1" dirty="0">
                <a:solidFill>
                  <a:srgbClr val="002060"/>
                </a:solidFill>
                <a:latin typeface="+mn-lt"/>
              </a:rPr>
            </a:br>
            <a:r>
              <a:rPr lang="en-US" sz="2800" b="1" dirty="0">
                <a:solidFill>
                  <a:srgbClr val="002060"/>
                </a:solidFill>
                <a:latin typeface="+mn-lt"/>
              </a:rPr>
              <a:t>(Steel Plate Girder Bridge) </a:t>
            </a:r>
          </a:p>
        </p:txBody>
      </p:sp>
      <p:sp>
        <p:nvSpPr>
          <p:cNvPr id="2" name="Slide Number Placeholder 1">
            <a:extLst>
              <a:ext uri="{FF2B5EF4-FFF2-40B4-BE49-F238E27FC236}">
                <a16:creationId xmlns:a16="http://schemas.microsoft.com/office/drawing/2014/main" id="{973D017B-CC9A-4DF4-8972-5746C6E35431}"/>
              </a:ext>
            </a:extLst>
          </p:cNvPr>
          <p:cNvSpPr>
            <a:spLocks noGrp="1"/>
          </p:cNvSpPr>
          <p:nvPr>
            <p:ph type="sldNum" sz="quarter" idx="12"/>
          </p:nvPr>
        </p:nvSpPr>
        <p:spPr/>
        <p:txBody>
          <a:bodyPr/>
          <a:lstStyle/>
          <a:p>
            <a:fld id="{C65D268A-BF7A-4C2D-89C0-9FA8B48F9C12}" type="slidenum">
              <a:rPr lang="en-US" smtClean="0"/>
              <a:t>8</a:t>
            </a:fld>
            <a:endParaRPr lang="en-US"/>
          </a:p>
        </p:txBody>
      </p:sp>
    </p:spTree>
    <p:extLst>
      <p:ext uri="{BB962C8B-B14F-4D97-AF65-F5344CB8AC3E}">
        <p14:creationId xmlns:p14="http://schemas.microsoft.com/office/powerpoint/2010/main" val="234639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E330-5FCC-42FB-84B9-D3E4755EC96F}"/>
              </a:ext>
            </a:extLst>
          </p:cNvPr>
          <p:cNvSpPr>
            <a:spLocks noGrp="1"/>
          </p:cNvSpPr>
          <p:nvPr>
            <p:ph type="title"/>
          </p:nvPr>
        </p:nvSpPr>
        <p:spPr>
          <a:xfrm>
            <a:off x="838200" y="18256"/>
            <a:ext cx="10515600" cy="662782"/>
          </a:xfrm>
        </p:spPr>
        <p:txBody>
          <a:bodyPr>
            <a:normAutofit fontScale="90000"/>
          </a:bodyPr>
          <a:lstStyle/>
          <a:p>
            <a:pPr algn="ctr"/>
            <a:r>
              <a:rPr lang="en-US" b="1" dirty="0">
                <a:solidFill>
                  <a:srgbClr val="002060"/>
                </a:solidFill>
                <a:latin typeface="+mn-lt"/>
              </a:rPr>
              <a:t>As-Built Plans, Bacon Island Road Bridge</a:t>
            </a:r>
          </a:p>
        </p:txBody>
      </p:sp>
      <p:pic>
        <p:nvPicPr>
          <p:cNvPr id="4" name="Content Placeholder 3">
            <a:extLst>
              <a:ext uri="{FF2B5EF4-FFF2-40B4-BE49-F238E27FC236}">
                <a16:creationId xmlns:a16="http://schemas.microsoft.com/office/drawing/2014/main" id="{E64D2240-B840-4B2A-A2A6-4263F1B5B7F0}"/>
              </a:ext>
            </a:extLst>
          </p:cNvPr>
          <p:cNvPicPr>
            <a:picLocks noGrp="1" noChangeAspect="1"/>
          </p:cNvPicPr>
          <p:nvPr>
            <p:ph idx="1"/>
          </p:nvPr>
        </p:nvPicPr>
        <p:blipFill>
          <a:blip r:embed="rId2"/>
          <a:stretch>
            <a:fillRect/>
          </a:stretch>
        </p:blipFill>
        <p:spPr>
          <a:xfrm>
            <a:off x="1144110" y="563694"/>
            <a:ext cx="9903779" cy="6276050"/>
          </a:xfrm>
          <a:prstGeom prst="rect">
            <a:avLst/>
          </a:prstGeom>
        </p:spPr>
      </p:pic>
      <p:sp>
        <p:nvSpPr>
          <p:cNvPr id="3" name="Slide Number Placeholder 2">
            <a:extLst>
              <a:ext uri="{FF2B5EF4-FFF2-40B4-BE49-F238E27FC236}">
                <a16:creationId xmlns:a16="http://schemas.microsoft.com/office/drawing/2014/main" id="{336A27D7-5F6C-42BA-B3E2-8C76E38C29BE}"/>
              </a:ext>
            </a:extLst>
          </p:cNvPr>
          <p:cNvSpPr>
            <a:spLocks noGrp="1"/>
          </p:cNvSpPr>
          <p:nvPr>
            <p:ph type="sldNum" sz="quarter" idx="12"/>
          </p:nvPr>
        </p:nvSpPr>
        <p:spPr/>
        <p:txBody>
          <a:bodyPr/>
          <a:lstStyle/>
          <a:p>
            <a:fld id="{C65D268A-BF7A-4C2D-89C0-9FA8B48F9C12}" type="slidenum">
              <a:rPr lang="en-US" smtClean="0"/>
              <a:t>9</a:t>
            </a:fld>
            <a:endParaRPr lang="en-US"/>
          </a:p>
        </p:txBody>
      </p:sp>
    </p:spTree>
    <p:extLst>
      <p:ext uri="{BB962C8B-B14F-4D97-AF65-F5344CB8AC3E}">
        <p14:creationId xmlns:p14="http://schemas.microsoft.com/office/powerpoint/2010/main" val="2171134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7019</TotalTime>
  <Words>1301</Words>
  <Application>Microsoft Office PowerPoint</Application>
  <PresentationFormat>Widescreen</PresentationFormat>
  <Paragraphs>410</Paragraphs>
  <Slides>49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Abadi</vt:lpstr>
      <vt:lpstr>Algerian</vt:lpstr>
      <vt:lpstr>Arial</vt:lpstr>
      <vt:lpstr>Calibri</vt:lpstr>
      <vt:lpstr>Calibri Light</vt:lpstr>
      <vt:lpstr>Edwardian Script ITC</vt:lpstr>
      <vt:lpstr>Impact</vt:lpstr>
      <vt:lpstr>Symbol</vt:lpstr>
      <vt:lpstr>Office Theme</vt:lpstr>
      <vt:lpstr>Rating of Steel Swing Bridges</vt:lpstr>
      <vt:lpstr>Swing Bridge </vt:lpstr>
      <vt:lpstr>From “Analysis of Truss Swing Bridges in BrR” on 2018 BRDBUG Meeting, Jason Miles </vt:lpstr>
      <vt:lpstr>Benefit of End Jacking for Swing Bridges </vt:lpstr>
      <vt:lpstr>Benefit of End Jacking for Swing Bridges (Cont.)</vt:lpstr>
      <vt:lpstr>End Jacking Application</vt:lpstr>
      <vt:lpstr>Typical Steel Swing Bridges in California</vt:lpstr>
      <vt:lpstr>Swing Bridge with Partial End Jacking  (Steel Plate Girder Bridge) </vt:lpstr>
      <vt:lpstr>As-Built Plans, Bacon Island Road Bridge</vt:lpstr>
      <vt:lpstr>Typical Sections</vt:lpstr>
      <vt:lpstr>Girder Elevation and Framing Plan</vt:lpstr>
      <vt:lpstr>Jacking Point Details</vt:lpstr>
      <vt:lpstr>Deflection Diagram</vt:lpstr>
      <vt:lpstr>BrR Girder-Floorbeam-Stringer System Model</vt:lpstr>
      <vt:lpstr>Girder End Settlement for End Jacking in BrR Model</vt:lpstr>
      <vt:lpstr>Main Girder Displacement and Shear Diaphragm</vt:lpstr>
      <vt:lpstr>Hinge in Middle &amp; Bending Moment of FloorBeam</vt:lpstr>
      <vt:lpstr>Swing Bridge with Full End Jacking  (Steel Plate Girder Bridge)</vt:lpstr>
      <vt:lpstr>As-Built Plans, Bishop Canal Bridge </vt:lpstr>
      <vt:lpstr> Bishop Canal Bridge  (Swing Spans 45.5’ + 23.5’ As-Builts)</vt:lpstr>
      <vt:lpstr>Details of Support at Pier 7 (Pivotal Pier) &amp; Diaphragm</vt:lpstr>
      <vt:lpstr>Jacking/Support Locations at Pier 6 and Pier 8</vt:lpstr>
      <vt:lpstr>Camber Diagram of Swing Spans</vt:lpstr>
      <vt:lpstr>BrR Floorbeam-Stringer System Model (For Bent Cap)</vt:lpstr>
      <vt:lpstr>BrR Girder System Model (For Girders)</vt:lpstr>
      <vt:lpstr>Full End Jacking for this Swing Bridge</vt:lpstr>
      <vt:lpstr>End Jacking for Swing Truss Bridges  in BrR Truss Module</vt:lpstr>
      <vt:lpstr>Limitation in BrR Truss Module</vt:lpstr>
      <vt:lpstr>Methods for Rating Swing Truss Bridges</vt:lpstr>
      <vt:lpstr>FEM Shortcomings by Using CSI Bridge or other software</vt:lpstr>
      <vt:lpstr>PowerPoint Presentation</vt:lpstr>
      <vt:lpstr>PowerPoint Presentation</vt:lpstr>
      <vt:lpstr>Step 2. Impose Huge Force at Truss Ends for Targeting Displacement (Continuous Span Model)</vt:lpstr>
      <vt:lpstr>Step 3. Rate the Bridge as a Typical Truss Bridge (Continuous Span Model)</vt:lpstr>
      <vt:lpstr>Example of Dummy Spring Method in BrR Truss Module</vt:lpstr>
      <vt:lpstr>Old River Bridge, Swing Span 128’-0” + 128’-0”</vt:lpstr>
      <vt:lpstr>Elevation View from As-Built Plans</vt:lpstr>
      <vt:lpstr>Design Camber Diagram</vt:lpstr>
      <vt:lpstr>Design Force in Truss Members</vt:lpstr>
      <vt:lpstr>Design Forces and Wedge Reactions from Shop Plans</vt:lpstr>
      <vt:lpstr>Member ID Map</vt:lpstr>
      <vt:lpstr>Δc, Deflection at Cantilever Ends (Cantilever Model)</vt:lpstr>
      <vt:lpstr> Δj, Jacking Distance at End Supports  (Field Measurement) </vt:lpstr>
      <vt:lpstr>Δi, Targeting Deflection at Truss Ends (Continuous Spans)</vt:lpstr>
      <vt:lpstr>DL Truss Force Verification (BrR v.s. CSI Bridge)</vt:lpstr>
      <vt:lpstr>LL Truss Force Verification (BrR v.s. CSI Bridge)</vt:lpstr>
      <vt:lpstr>Rating Summary</vt:lpstr>
      <vt:lpstr>Benefit of Dummy Spring Method</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Tony@DOT</dc:creator>
  <cp:lastModifiedBy>Zhang, Tony@DOT</cp:lastModifiedBy>
  <cp:revision>300</cp:revision>
  <cp:lastPrinted>2019-07-26T20:04:17Z</cp:lastPrinted>
  <dcterms:created xsi:type="dcterms:W3CDTF">2019-01-11T21:42:49Z</dcterms:created>
  <dcterms:modified xsi:type="dcterms:W3CDTF">2019-07-26T22:22:21Z</dcterms:modified>
</cp:coreProperties>
</file>