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1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7" r:id="rId6"/>
    <p:sldId id="662" r:id="rId7"/>
    <p:sldId id="309" r:id="rId8"/>
    <p:sldId id="310" r:id="rId9"/>
    <p:sldId id="313" r:id="rId10"/>
    <p:sldId id="663" r:id="rId11"/>
    <p:sldId id="314" r:id="rId12"/>
    <p:sldId id="666" r:id="rId13"/>
    <p:sldId id="648" r:id="rId14"/>
    <p:sldId id="654" r:id="rId15"/>
    <p:sldId id="655" r:id="rId16"/>
    <p:sldId id="656" r:id="rId17"/>
    <p:sldId id="657" r:id="rId18"/>
    <p:sldId id="658" r:id="rId19"/>
    <p:sldId id="664" r:id="rId20"/>
    <p:sldId id="667" r:id="rId21"/>
    <p:sldId id="665" r:id="rId22"/>
    <p:sldId id="660" r:id="rId23"/>
    <p:sldId id="661" r:id="rId24"/>
    <p:sldId id="279" r:id="rId25"/>
    <p:sldId id="668" r:id="rId26"/>
    <p:sldId id="266" r:id="rId2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43" y="-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-5328"/>
    </p:cViewPr>
  </p:sorter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0771FB-61CC-4E95-8F02-7FE684AD0AA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793BA04-BDFE-4919-BEEF-454D3DBDC5DA}">
      <dgm:prSet phldrT="[Text]" custT="1"/>
      <dgm:spPr/>
      <dgm:t>
        <a:bodyPr/>
        <a:lstStyle/>
        <a:p>
          <a:r>
            <a:rPr lang="en-US" sz="2500" dirty="0"/>
            <a:t>7.0 – January 2021</a:t>
          </a:r>
        </a:p>
      </dgm:t>
    </dgm:pt>
    <dgm:pt modelId="{3D39433E-32D0-4403-BF06-08F7B85F45B1}" type="parTrans" cxnId="{95C06151-C05F-4129-B1C2-03D5D61C1321}">
      <dgm:prSet/>
      <dgm:spPr/>
      <dgm:t>
        <a:bodyPr/>
        <a:lstStyle/>
        <a:p>
          <a:endParaRPr lang="en-US"/>
        </a:p>
      </dgm:t>
    </dgm:pt>
    <dgm:pt modelId="{4140FE2E-1332-4925-8554-167070FA68EF}" type="sibTrans" cxnId="{95C06151-C05F-4129-B1C2-03D5D61C1321}">
      <dgm:prSet/>
      <dgm:spPr/>
      <dgm:t>
        <a:bodyPr/>
        <a:lstStyle/>
        <a:p>
          <a:endParaRPr lang="en-US"/>
        </a:p>
      </dgm:t>
    </dgm:pt>
    <dgm:pt modelId="{C43ADF07-6A78-40C0-ADC9-282C520208C0}">
      <dgm:prSet phldrT="[Text]" custT="1"/>
      <dgm:spPr/>
      <dgm:t>
        <a:bodyPr/>
        <a:lstStyle/>
        <a:p>
          <a:r>
            <a:rPr lang="en-US" sz="2500" dirty="0"/>
            <a:t>7.1 – September 2021</a:t>
          </a:r>
        </a:p>
      </dgm:t>
    </dgm:pt>
    <dgm:pt modelId="{AFEC2FCE-2782-4CD5-8E36-AF6C7197B518}" type="parTrans" cxnId="{FBDB0994-61BB-4D59-A085-4353A8116FC9}">
      <dgm:prSet/>
      <dgm:spPr/>
      <dgm:t>
        <a:bodyPr/>
        <a:lstStyle/>
        <a:p>
          <a:endParaRPr lang="en-US"/>
        </a:p>
      </dgm:t>
    </dgm:pt>
    <dgm:pt modelId="{80BD7C73-EFD3-4EF7-923C-409DDD3C1139}" type="sibTrans" cxnId="{FBDB0994-61BB-4D59-A085-4353A8116FC9}">
      <dgm:prSet/>
      <dgm:spPr/>
      <dgm:t>
        <a:bodyPr/>
        <a:lstStyle/>
        <a:p>
          <a:endParaRPr lang="en-US"/>
        </a:p>
      </dgm:t>
    </dgm:pt>
    <dgm:pt modelId="{2B690442-0864-4C84-89DB-37E08CA7E55F}">
      <dgm:prSet phldrT="[Text]" custT="1"/>
      <dgm:spPr/>
      <dgm:t>
        <a:bodyPr/>
        <a:lstStyle/>
        <a:p>
          <a:r>
            <a:rPr lang="en-US" sz="2500" dirty="0"/>
            <a:t>7.2 – February 2022</a:t>
          </a:r>
        </a:p>
      </dgm:t>
    </dgm:pt>
    <dgm:pt modelId="{FA19A878-EEEF-4312-B12F-A42BDE13BE65}" type="parTrans" cxnId="{F0047141-D4FD-4B7D-B1C7-AFA4A6EEA11D}">
      <dgm:prSet/>
      <dgm:spPr/>
      <dgm:t>
        <a:bodyPr/>
        <a:lstStyle/>
        <a:p>
          <a:endParaRPr lang="en-US"/>
        </a:p>
      </dgm:t>
    </dgm:pt>
    <dgm:pt modelId="{7C4B7E38-F071-4A39-8441-4098C736402D}" type="sibTrans" cxnId="{F0047141-D4FD-4B7D-B1C7-AFA4A6EEA11D}">
      <dgm:prSet/>
      <dgm:spPr/>
      <dgm:t>
        <a:bodyPr/>
        <a:lstStyle/>
        <a:p>
          <a:endParaRPr lang="en-US"/>
        </a:p>
      </dgm:t>
    </dgm:pt>
    <dgm:pt modelId="{FFC48D88-851D-4BC7-9192-43083C6681C1}">
      <dgm:prSet phldrT="[Text]" custT="1"/>
      <dgm:spPr/>
      <dgm:t>
        <a:bodyPr/>
        <a:lstStyle/>
        <a:p>
          <a:r>
            <a:rPr lang="en-US" sz="2500" dirty="0"/>
            <a:t>7.3 – September 2022</a:t>
          </a:r>
        </a:p>
      </dgm:t>
    </dgm:pt>
    <dgm:pt modelId="{19B3A578-2389-447A-84DA-3CBBFBB329E3}" type="parTrans" cxnId="{5AB32219-44DF-453D-A9A8-D3AB3064E280}">
      <dgm:prSet/>
      <dgm:spPr/>
      <dgm:t>
        <a:bodyPr/>
        <a:lstStyle/>
        <a:p>
          <a:endParaRPr lang="en-US"/>
        </a:p>
      </dgm:t>
    </dgm:pt>
    <dgm:pt modelId="{D27821F4-A861-4B18-8DE6-B159FDBE3F2E}" type="sibTrans" cxnId="{5AB32219-44DF-453D-A9A8-D3AB3064E280}">
      <dgm:prSet/>
      <dgm:spPr/>
      <dgm:t>
        <a:bodyPr/>
        <a:lstStyle/>
        <a:p>
          <a:endParaRPr lang="en-US"/>
        </a:p>
      </dgm:t>
    </dgm:pt>
    <dgm:pt modelId="{EE9709B4-4B20-4F92-8AE0-41E43DD20ED9}" type="pres">
      <dgm:prSet presAssocID="{B00771FB-61CC-4E95-8F02-7FE684AD0AAB}" presName="arrowDiagram" presStyleCnt="0">
        <dgm:presLayoutVars>
          <dgm:chMax val="5"/>
          <dgm:dir/>
          <dgm:resizeHandles val="exact"/>
        </dgm:presLayoutVars>
      </dgm:prSet>
      <dgm:spPr/>
    </dgm:pt>
    <dgm:pt modelId="{F208030C-64FB-49F2-825B-A95DFBFAF004}" type="pres">
      <dgm:prSet presAssocID="{B00771FB-61CC-4E95-8F02-7FE684AD0AAB}" presName="arrow" presStyleLbl="bgShp" presStyleIdx="0" presStyleCnt="1"/>
      <dgm:spPr>
        <a:solidFill>
          <a:srgbClr val="00B0F0"/>
        </a:solidFill>
      </dgm:spPr>
    </dgm:pt>
    <dgm:pt modelId="{F11ADC0F-8685-449F-802C-1E3BA87CC287}" type="pres">
      <dgm:prSet presAssocID="{B00771FB-61CC-4E95-8F02-7FE684AD0AAB}" presName="arrowDiagram4" presStyleCnt="0"/>
      <dgm:spPr/>
    </dgm:pt>
    <dgm:pt modelId="{6BEC4084-BFDC-402B-95EE-E75B90261ABE}" type="pres">
      <dgm:prSet presAssocID="{F793BA04-BDFE-4919-BEEF-454D3DBDC5DA}" presName="bullet4a" presStyleLbl="node1" presStyleIdx="0" presStyleCnt="4"/>
      <dgm:spPr>
        <a:solidFill>
          <a:schemeClr val="accent2"/>
        </a:solidFill>
      </dgm:spPr>
    </dgm:pt>
    <dgm:pt modelId="{4AE5D4BD-D24D-45CE-8DD6-DA31607FA1C2}" type="pres">
      <dgm:prSet presAssocID="{F793BA04-BDFE-4919-BEEF-454D3DBDC5DA}" presName="textBox4a" presStyleLbl="revTx" presStyleIdx="0" presStyleCnt="4" custScaleX="465247" custScaleY="78782" custLinFactX="89190" custLinFactNeighborX="100000" custLinFactNeighborY="-4496">
        <dgm:presLayoutVars>
          <dgm:bulletEnabled val="1"/>
        </dgm:presLayoutVars>
      </dgm:prSet>
      <dgm:spPr/>
    </dgm:pt>
    <dgm:pt modelId="{DEC97CAD-402C-42E7-A3C8-7DE29D0CED0E}" type="pres">
      <dgm:prSet presAssocID="{C43ADF07-6A78-40C0-ADC9-282C520208C0}" presName="bullet4b" presStyleLbl="node1" presStyleIdx="1" presStyleCnt="4"/>
      <dgm:spPr>
        <a:solidFill>
          <a:schemeClr val="accent2"/>
        </a:solidFill>
      </dgm:spPr>
    </dgm:pt>
    <dgm:pt modelId="{87B4A4AE-7748-4E94-9FCF-B8986AE8CE14}" type="pres">
      <dgm:prSet presAssocID="{C43ADF07-6A78-40C0-ADC9-282C520208C0}" presName="textBox4b" presStyleLbl="revTx" presStyleIdx="1" presStyleCnt="4" custScaleX="361612" custScaleY="28902" custLinFactX="26228" custLinFactNeighborX="100000" custLinFactNeighborY="-26002">
        <dgm:presLayoutVars>
          <dgm:bulletEnabled val="1"/>
        </dgm:presLayoutVars>
      </dgm:prSet>
      <dgm:spPr/>
    </dgm:pt>
    <dgm:pt modelId="{D22680F0-D0F7-455F-8DF0-9628D50C0652}" type="pres">
      <dgm:prSet presAssocID="{2B690442-0864-4C84-89DB-37E08CA7E55F}" presName="bullet4c" presStyleLbl="node1" presStyleIdx="2" presStyleCnt="4"/>
      <dgm:spPr>
        <a:solidFill>
          <a:schemeClr val="accent2"/>
        </a:solidFill>
      </dgm:spPr>
    </dgm:pt>
    <dgm:pt modelId="{5C7E9639-EC72-4396-AD43-2A489DBCE428}" type="pres">
      <dgm:prSet presAssocID="{2B690442-0864-4C84-89DB-37E08CA7E55F}" presName="textBox4c" presStyleLbl="revTx" presStyleIdx="2" presStyleCnt="4" custScaleX="351367" custScaleY="54825" custLinFactX="23762" custLinFactNeighborX="100000" custLinFactNeighborY="-13862">
        <dgm:presLayoutVars>
          <dgm:bulletEnabled val="1"/>
        </dgm:presLayoutVars>
      </dgm:prSet>
      <dgm:spPr/>
    </dgm:pt>
    <dgm:pt modelId="{2DE4D13B-D191-4E73-A11C-42D9DB30F4AB}" type="pres">
      <dgm:prSet presAssocID="{FFC48D88-851D-4BC7-9192-43083C6681C1}" presName="bullet4d" presStyleLbl="node1" presStyleIdx="3" presStyleCnt="4"/>
      <dgm:spPr>
        <a:solidFill>
          <a:schemeClr val="accent2"/>
        </a:solidFill>
      </dgm:spPr>
    </dgm:pt>
    <dgm:pt modelId="{407EE160-D40D-45A6-AE5B-79046E1A7DB3}" type="pres">
      <dgm:prSet presAssocID="{FFC48D88-851D-4BC7-9192-43083C6681C1}" presName="textBox4d" presStyleLbl="revTx" presStyleIdx="3" presStyleCnt="4" custScaleX="322201" custScaleY="32296" custLinFactNeighborX="18560" custLinFactNeighborY="-61867">
        <dgm:presLayoutVars>
          <dgm:bulletEnabled val="1"/>
        </dgm:presLayoutVars>
      </dgm:prSet>
      <dgm:spPr/>
    </dgm:pt>
  </dgm:ptLst>
  <dgm:cxnLst>
    <dgm:cxn modelId="{5AB32219-44DF-453D-A9A8-D3AB3064E280}" srcId="{B00771FB-61CC-4E95-8F02-7FE684AD0AAB}" destId="{FFC48D88-851D-4BC7-9192-43083C6681C1}" srcOrd="3" destOrd="0" parTransId="{19B3A578-2389-447A-84DA-3CBBFBB329E3}" sibTransId="{D27821F4-A861-4B18-8DE6-B159FDBE3F2E}"/>
    <dgm:cxn modelId="{8E2AD029-702A-4802-8494-C5B07BEBB780}" type="presOf" srcId="{B00771FB-61CC-4E95-8F02-7FE684AD0AAB}" destId="{EE9709B4-4B20-4F92-8AE0-41E43DD20ED9}" srcOrd="0" destOrd="0" presId="urn:microsoft.com/office/officeart/2005/8/layout/arrow2"/>
    <dgm:cxn modelId="{F0047141-D4FD-4B7D-B1C7-AFA4A6EEA11D}" srcId="{B00771FB-61CC-4E95-8F02-7FE684AD0AAB}" destId="{2B690442-0864-4C84-89DB-37E08CA7E55F}" srcOrd="2" destOrd="0" parTransId="{FA19A878-EEEF-4312-B12F-A42BDE13BE65}" sibTransId="{7C4B7E38-F071-4A39-8441-4098C736402D}"/>
    <dgm:cxn modelId="{95C06151-C05F-4129-B1C2-03D5D61C1321}" srcId="{B00771FB-61CC-4E95-8F02-7FE684AD0AAB}" destId="{F793BA04-BDFE-4919-BEEF-454D3DBDC5DA}" srcOrd="0" destOrd="0" parTransId="{3D39433E-32D0-4403-BF06-08F7B85F45B1}" sibTransId="{4140FE2E-1332-4925-8554-167070FA68EF}"/>
    <dgm:cxn modelId="{670E9272-DFD3-4E6C-AD8D-5925C3C5369A}" type="presOf" srcId="{C43ADF07-6A78-40C0-ADC9-282C520208C0}" destId="{87B4A4AE-7748-4E94-9FCF-B8986AE8CE14}" srcOrd="0" destOrd="0" presId="urn:microsoft.com/office/officeart/2005/8/layout/arrow2"/>
    <dgm:cxn modelId="{5F929C8D-4D47-4B4B-B1A4-F655F6DC8257}" type="presOf" srcId="{F793BA04-BDFE-4919-BEEF-454D3DBDC5DA}" destId="{4AE5D4BD-D24D-45CE-8DD6-DA31607FA1C2}" srcOrd="0" destOrd="0" presId="urn:microsoft.com/office/officeart/2005/8/layout/arrow2"/>
    <dgm:cxn modelId="{FBDB0994-61BB-4D59-A085-4353A8116FC9}" srcId="{B00771FB-61CC-4E95-8F02-7FE684AD0AAB}" destId="{C43ADF07-6A78-40C0-ADC9-282C520208C0}" srcOrd="1" destOrd="0" parTransId="{AFEC2FCE-2782-4CD5-8E36-AF6C7197B518}" sibTransId="{80BD7C73-EFD3-4EF7-923C-409DDD3C1139}"/>
    <dgm:cxn modelId="{D81F8AA7-5C8C-461D-B488-3817D4EC1E66}" type="presOf" srcId="{FFC48D88-851D-4BC7-9192-43083C6681C1}" destId="{407EE160-D40D-45A6-AE5B-79046E1A7DB3}" srcOrd="0" destOrd="0" presId="urn:microsoft.com/office/officeart/2005/8/layout/arrow2"/>
    <dgm:cxn modelId="{E61303B2-A141-4317-B6CC-B7F10EED28DC}" type="presOf" srcId="{2B690442-0864-4C84-89DB-37E08CA7E55F}" destId="{5C7E9639-EC72-4396-AD43-2A489DBCE428}" srcOrd="0" destOrd="0" presId="urn:microsoft.com/office/officeart/2005/8/layout/arrow2"/>
    <dgm:cxn modelId="{ED9C5655-2F1E-4FD6-9883-B414010B62BB}" type="presParOf" srcId="{EE9709B4-4B20-4F92-8AE0-41E43DD20ED9}" destId="{F208030C-64FB-49F2-825B-A95DFBFAF004}" srcOrd="0" destOrd="0" presId="urn:microsoft.com/office/officeart/2005/8/layout/arrow2"/>
    <dgm:cxn modelId="{520F4315-678E-4786-9C9D-BA33DE12742B}" type="presParOf" srcId="{EE9709B4-4B20-4F92-8AE0-41E43DD20ED9}" destId="{F11ADC0F-8685-449F-802C-1E3BA87CC287}" srcOrd="1" destOrd="0" presId="urn:microsoft.com/office/officeart/2005/8/layout/arrow2"/>
    <dgm:cxn modelId="{2EA31699-4A4C-4B56-BBB4-686128EB9BB0}" type="presParOf" srcId="{F11ADC0F-8685-449F-802C-1E3BA87CC287}" destId="{6BEC4084-BFDC-402B-95EE-E75B90261ABE}" srcOrd="0" destOrd="0" presId="urn:microsoft.com/office/officeart/2005/8/layout/arrow2"/>
    <dgm:cxn modelId="{7C177FC2-6C68-466C-B5C2-4A1CABA55095}" type="presParOf" srcId="{F11ADC0F-8685-449F-802C-1E3BA87CC287}" destId="{4AE5D4BD-D24D-45CE-8DD6-DA31607FA1C2}" srcOrd="1" destOrd="0" presId="urn:microsoft.com/office/officeart/2005/8/layout/arrow2"/>
    <dgm:cxn modelId="{392B43F0-034D-4FF6-A1F0-834A94BB482C}" type="presParOf" srcId="{F11ADC0F-8685-449F-802C-1E3BA87CC287}" destId="{DEC97CAD-402C-42E7-A3C8-7DE29D0CED0E}" srcOrd="2" destOrd="0" presId="urn:microsoft.com/office/officeart/2005/8/layout/arrow2"/>
    <dgm:cxn modelId="{D37EFBBF-C96D-4B86-A663-A56C34AE0CA9}" type="presParOf" srcId="{F11ADC0F-8685-449F-802C-1E3BA87CC287}" destId="{87B4A4AE-7748-4E94-9FCF-B8986AE8CE14}" srcOrd="3" destOrd="0" presId="urn:microsoft.com/office/officeart/2005/8/layout/arrow2"/>
    <dgm:cxn modelId="{6B628218-3906-4FF3-B7F0-FC6F08E62BE1}" type="presParOf" srcId="{F11ADC0F-8685-449F-802C-1E3BA87CC287}" destId="{D22680F0-D0F7-455F-8DF0-9628D50C0652}" srcOrd="4" destOrd="0" presId="urn:microsoft.com/office/officeart/2005/8/layout/arrow2"/>
    <dgm:cxn modelId="{F76ED9EC-6F24-47D5-BAA0-CB4C2E307D8F}" type="presParOf" srcId="{F11ADC0F-8685-449F-802C-1E3BA87CC287}" destId="{5C7E9639-EC72-4396-AD43-2A489DBCE428}" srcOrd="5" destOrd="0" presId="urn:microsoft.com/office/officeart/2005/8/layout/arrow2"/>
    <dgm:cxn modelId="{AF8BD40C-6BCE-4AAD-84C4-2D664F956AFB}" type="presParOf" srcId="{F11ADC0F-8685-449F-802C-1E3BA87CC287}" destId="{2DE4D13B-D191-4E73-A11C-42D9DB30F4AB}" srcOrd="6" destOrd="0" presId="urn:microsoft.com/office/officeart/2005/8/layout/arrow2"/>
    <dgm:cxn modelId="{64105B63-682A-4288-A814-20E06DA31426}" type="presParOf" srcId="{F11ADC0F-8685-449F-802C-1E3BA87CC287}" destId="{407EE160-D40D-45A6-AE5B-79046E1A7DB3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8030C-64FB-49F2-825B-A95DFBFAF004}">
      <dsp:nvSpPr>
        <dsp:cNvPr id="0" name=""/>
        <dsp:cNvSpPr/>
      </dsp:nvSpPr>
      <dsp:spPr>
        <a:xfrm>
          <a:off x="1305019" y="0"/>
          <a:ext cx="5997892" cy="3748683"/>
        </a:xfrm>
        <a:prstGeom prst="swooshArrow">
          <a:avLst>
            <a:gd name="adj1" fmla="val 25000"/>
            <a:gd name="adj2" fmla="val 25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EC4084-BFDC-402B-95EE-E75B90261ABE}">
      <dsp:nvSpPr>
        <dsp:cNvPr id="0" name=""/>
        <dsp:cNvSpPr/>
      </dsp:nvSpPr>
      <dsp:spPr>
        <a:xfrm>
          <a:off x="1895811" y="2787520"/>
          <a:ext cx="137951" cy="137951"/>
        </a:xfrm>
        <a:prstGeom prst="ellipse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E5D4BD-D24D-45CE-8DD6-DA31607FA1C2}">
      <dsp:nvSpPr>
        <dsp:cNvPr id="0" name=""/>
        <dsp:cNvSpPr/>
      </dsp:nvSpPr>
      <dsp:spPr>
        <a:xfrm>
          <a:off x="2032136" y="2911035"/>
          <a:ext cx="4771757" cy="702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098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7.0 – January 2021</a:t>
          </a:r>
        </a:p>
      </dsp:txBody>
      <dsp:txXfrm>
        <a:off x="2032136" y="2911035"/>
        <a:ext cx="4771757" cy="702882"/>
      </dsp:txXfrm>
    </dsp:sp>
    <dsp:sp modelId="{DEC97CAD-402C-42E7-A3C8-7DE29D0CED0E}">
      <dsp:nvSpPr>
        <dsp:cNvPr id="0" name=""/>
        <dsp:cNvSpPr/>
      </dsp:nvSpPr>
      <dsp:spPr>
        <a:xfrm>
          <a:off x="2870469" y="1915577"/>
          <a:ext cx="239915" cy="239915"/>
        </a:xfrm>
        <a:prstGeom prst="ellipse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4A4AE-7748-4E94-9FCF-B8986AE8CE14}">
      <dsp:nvSpPr>
        <dsp:cNvPr id="0" name=""/>
        <dsp:cNvSpPr/>
      </dsp:nvSpPr>
      <dsp:spPr>
        <a:xfrm>
          <a:off x="2932764" y="2199089"/>
          <a:ext cx="4554711" cy="495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126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7.1 – September 2021</a:t>
          </a:r>
        </a:p>
      </dsp:txBody>
      <dsp:txXfrm>
        <a:off x="2932764" y="2199089"/>
        <a:ext cx="4554711" cy="495134"/>
      </dsp:txXfrm>
    </dsp:sp>
    <dsp:sp modelId="{D22680F0-D0F7-455F-8DF0-9628D50C0652}">
      <dsp:nvSpPr>
        <dsp:cNvPr id="0" name=""/>
        <dsp:cNvSpPr/>
      </dsp:nvSpPr>
      <dsp:spPr>
        <a:xfrm>
          <a:off x="4115032" y="1273052"/>
          <a:ext cx="317888" cy="317888"/>
        </a:xfrm>
        <a:prstGeom prst="ellipse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E9639-EC72-4396-AD43-2A489DBCE428}">
      <dsp:nvSpPr>
        <dsp:cNvPr id="0" name=""/>
        <dsp:cNvSpPr/>
      </dsp:nvSpPr>
      <dsp:spPr>
        <a:xfrm>
          <a:off x="4008472" y="1634139"/>
          <a:ext cx="4425669" cy="1270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42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7.2 – February 2022</a:t>
          </a:r>
        </a:p>
      </dsp:txBody>
      <dsp:txXfrm>
        <a:off x="4008472" y="1634139"/>
        <a:ext cx="4425669" cy="1270123"/>
      </dsp:txXfrm>
    </dsp:sp>
    <dsp:sp modelId="{2DE4D13B-D191-4E73-A11C-42D9DB30F4AB}">
      <dsp:nvSpPr>
        <dsp:cNvPr id="0" name=""/>
        <dsp:cNvSpPr/>
      </dsp:nvSpPr>
      <dsp:spPr>
        <a:xfrm>
          <a:off x="5470556" y="847952"/>
          <a:ext cx="425850" cy="425850"/>
        </a:xfrm>
        <a:prstGeom prst="ellipse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7EE160-D40D-45A6-AE5B-79046E1A7DB3}">
      <dsp:nvSpPr>
        <dsp:cNvPr id="0" name=""/>
        <dsp:cNvSpPr/>
      </dsp:nvSpPr>
      <dsp:spPr>
        <a:xfrm>
          <a:off x="4375835" y="307888"/>
          <a:ext cx="4058306" cy="868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649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7.3 – September 2022</a:t>
          </a:r>
        </a:p>
      </dsp:txBody>
      <dsp:txXfrm>
        <a:off x="4375835" y="307888"/>
        <a:ext cx="4058306" cy="868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41FA8CF-5AE8-484A-98FF-D2BA1AD836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7BD834-5C58-49AC-821E-A1A3B71D74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958010B-8AAB-42FF-BEB9-9705DADB89E0}" type="datetimeFigureOut">
              <a:rPr lang="en-US" smtClean="0"/>
              <a:t>07/28/2022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09964B-D770-4523-B239-C388EDCC7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3E16C1-8E2A-4449-9C75-FC74F59D27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8F27E8D-115F-418A-9925-188B0D16BC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15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341EBA-5ADC-4207-A1EC-123C28DF09EF}" type="datetimeFigureOut">
              <a:rPr lang="en-US" smtClean="0"/>
              <a:t>07/28/2022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26D8FE-6AD4-47C6-B6E8-B7D1464DD9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476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9C5805-FFA8-4241-AFCB-05C6022697D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41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9C5805-FFA8-4241-AFCB-05C6022697D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2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3096-D182-4891-B380-CB3D2FFFA78A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69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69BD-18A4-41CE-9FFC-CF10C59FC883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8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8B8-40FF-446B-B652-D614D87A7A49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40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8991-D89C-416B-8FB7-0E1DE6F4A720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452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91BA-1907-499E-B07B-BD38B5BE4EE6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849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83E4-EC3E-4B07-9C05-5E934ED68E29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24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31E-5527-487D-B153-FEFA23123741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501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95CA-7263-49D2-8B97-4817EDB9FCF6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43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8664-86B8-44C6-B02B-AE170E02CC88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0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EF6-3022-4688-BD33-3DE5CA77A111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34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3831-8208-4A3A-9C0E-9C0513BF98AF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6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27F4-E120-48B8-9E8F-A689C8C717D1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1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4680-BC61-4CF5-B356-217D5BD18924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43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88E9-E2D3-4A35-9CE8-2677877B730F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8314-CE39-4663-BE19-E2E18D495FB7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2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A74-364B-4A2B-BCCF-10DD98308F3B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31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2A9-D971-48B8-BF3B-30937CFC93CE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2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F37251D-DFB5-45BE-B73C-C1087339BF62}" type="datetime1">
              <a:rPr lang="en-US" smtClean="0"/>
              <a:t>07/28/2022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E6147D-21D8-4CFC-8AB4-3D66BDB3AFC5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61396" y="6071552"/>
            <a:ext cx="1313862" cy="72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2191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todd.Thompson@state.sd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7000"/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road&#10;&#10;Description automatically generated">
            <a:extLst>
              <a:ext uri="{FF2B5EF4-FFF2-40B4-BE49-F238E27FC236}">
                <a16:creationId xmlns:a16="http://schemas.microsoft.com/office/drawing/2014/main" id="{402E0550-203F-4801-938E-19AF01116EB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222831" y="1579011"/>
            <a:ext cx="8656087" cy="48949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8B1922-3655-4F92-AC08-1D76667A2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2474" y="1645920"/>
            <a:ext cx="7522071" cy="3094887"/>
          </a:xfrm>
        </p:spPr>
        <p:txBody>
          <a:bodyPr anchor="t"/>
          <a:lstStyle/>
          <a:p>
            <a:r>
              <a:rPr lang="en-US" sz="5000" b="1" dirty="0" err="1"/>
              <a:t>AASHTOWare</a:t>
            </a:r>
            <a:r>
              <a:rPr lang="en-US" sz="5000" b="1" dirty="0"/>
              <a:t> Bridge     </a:t>
            </a:r>
            <a:br>
              <a:rPr lang="en-US" sz="5000" b="1" dirty="0"/>
            </a:br>
            <a:r>
              <a:rPr lang="en-US" sz="5000" b="1" dirty="0"/>
              <a:t>   Task Force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341F7-4686-418D-9E57-4FE7D264F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686" y="4104505"/>
            <a:ext cx="7963004" cy="1535024"/>
          </a:xfrm>
        </p:spPr>
        <p:txBody>
          <a:bodyPr>
            <a:normAutofit fontScale="62500" lnSpcReduction="20000"/>
          </a:bodyPr>
          <a:lstStyle/>
          <a:p>
            <a:r>
              <a:rPr lang="en-US" sz="5200" cap="none" dirty="0"/>
              <a:t>2022 RADBUG Meeting</a:t>
            </a:r>
          </a:p>
          <a:p>
            <a:endParaRPr lang="en-US" sz="2800" cap="none" dirty="0"/>
          </a:p>
          <a:p>
            <a:r>
              <a:rPr lang="en-US" sz="3600" cap="none" dirty="0"/>
              <a:t>			Todd Thompson, P.E., Bridge Task Force Chair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C4C764-CAF6-471E-8A6C-249E9CDD03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935" y="159425"/>
            <a:ext cx="2326234" cy="12883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2A34412-3B93-4AB6-9BB0-C6BEA0671F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5419" y="159425"/>
            <a:ext cx="2326234" cy="128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11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1988E-B713-4A8A-9A15-A5CBC78B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C043B-C565-4B1B-8EA5-CB754D2F0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436" y="1653430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Beta Testing TAG</a:t>
            </a:r>
          </a:p>
          <a:p>
            <a:r>
              <a:rPr lang="en-US" sz="2800" dirty="0"/>
              <a:t>Culvert TAG</a:t>
            </a:r>
          </a:p>
          <a:p>
            <a:r>
              <a:rPr lang="en-US" sz="2800" dirty="0"/>
              <a:t>Design Tool TAG</a:t>
            </a:r>
          </a:p>
          <a:p>
            <a:r>
              <a:rPr lang="en-US" sz="2800" dirty="0"/>
              <a:t>Reports TAG</a:t>
            </a:r>
          </a:p>
          <a:p>
            <a:r>
              <a:rPr lang="en-US" sz="2800" dirty="0"/>
              <a:t>JIRA Backlog TAG</a:t>
            </a:r>
          </a:p>
          <a:p>
            <a:r>
              <a:rPr lang="en-US" sz="2800" dirty="0"/>
              <a:t>Analysis/Specs TAG - </a:t>
            </a:r>
            <a:r>
              <a:rPr lang="en-US" sz="2800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84F70-FD5C-40E9-BF82-2108B296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25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1988E-B713-4A8A-9A15-A5CBC78B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Beta Testing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C043B-C565-4B1B-8EA5-CB754D2F0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Mike Johnson, ID TD – Chair</a:t>
            </a:r>
          </a:p>
          <a:p>
            <a:r>
              <a:rPr lang="en-US" sz="2800" dirty="0"/>
              <a:t>Jeff Ruby, KS DOT - Vice-Chair</a:t>
            </a:r>
          </a:p>
          <a:p>
            <a:r>
              <a:rPr lang="en-US" sz="2800" dirty="0"/>
              <a:t>38 numerous volunteers currently serve on this standing TAG</a:t>
            </a:r>
          </a:p>
          <a:p>
            <a:r>
              <a:rPr lang="en-US" sz="2800" dirty="0"/>
              <a:t>Really has been one of the reasons for the success of the product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84F70-FD5C-40E9-BF82-2108B296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54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1988E-B713-4A8A-9A15-A5CBC78B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Culvert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C043B-C565-4B1B-8EA5-CB754D2F0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Mike Johnson, ID TD – Chair</a:t>
            </a:r>
          </a:p>
          <a:p>
            <a:r>
              <a:rPr lang="en-US" sz="2800" dirty="0"/>
              <a:t>Vinacs Vinayagamoorthy, CA DOT - Vice-Chair</a:t>
            </a:r>
          </a:p>
          <a:p>
            <a:r>
              <a:rPr lang="en-US" sz="2800" dirty="0"/>
              <a:t>11 numerous volunteers currently serve on this standing TAG</a:t>
            </a:r>
          </a:p>
          <a:p>
            <a:r>
              <a:rPr lang="en-US" sz="2800" dirty="0"/>
              <a:t>Working on adding metal pipes into Bridge Rating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84F70-FD5C-40E9-BF82-2108B296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6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1988E-B713-4A8A-9A15-A5CBC78B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Tool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C043B-C565-4B1B-8EA5-CB754D2F0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Jeff Ruby – KS DOT – Chair</a:t>
            </a:r>
          </a:p>
          <a:p>
            <a:r>
              <a:rPr lang="en-US" sz="2800" dirty="0"/>
              <a:t>Mark Bucci – LA DOTD – Vice-Chair</a:t>
            </a:r>
          </a:p>
          <a:p>
            <a:r>
              <a:rPr lang="en-US" sz="2800" dirty="0"/>
              <a:t>11 numerous volunteers currently serve on this standing TAG</a:t>
            </a:r>
          </a:p>
          <a:p>
            <a:r>
              <a:rPr lang="en-US" sz="2800" dirty="0"/>
              <a:t>Working on Design efforts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84F70-FD5C-40E9-BF82-2108B296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04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1988E-B713-4A8A-9A15-A5CBC78B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Reports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C043B-C565-4B1B-8EA5-CB754D2F0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Vinacs Vinayagamoorthy, CA DOT – Chair</a:t>
            </a:r>
          </a:p>
          <a:p>
            <a:r>
              <a:rPr lang="en-US" sz="2800" dirty="0"/>
              <a:t>Mark Bucci – LA DOTD – Vice-Chair</a:t>
            </a:r>
          </a:p>
          <a:p>
            <a:r>
              <a:rPr lang="en-US" sz="2800" dirty="0"/>
              <a:t>12 numerous volunteers currently serve on this standing TAG</a:t>
            </a:r>
          </a:p>
          <a:p>
            <a:r>
              <a:rPr lang="en-US" sz="2800" dirty="0"/>
              <a:t>Working on making the Reports and output much better and consistent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84F70-FD5C-40E9-BF82-2108B296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62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1988E-B713-4A8A-9A15-A5CBC78B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JIRA Backlog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C043B-C565-4B1B-8EA5-CB754D2F0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Mark Bucci, LA DOTD – Chair</a:t>
            </a:r>
          </a:p>
          <a:p>
            <a:r>
              <a:rPr lang="en-US" sz="2800" dirty="0"/>
              <a:t>Jeff Ruby, KSDOT – Vice-Chair</a:t>
            </a:r>
          </a:p>
          <a:p>
            <a:r>
              <a:rPr lang="en-US" sz="2800" dirty="0"/>
              <a:t>12 numerous volunteers currently serve on this standing TAG</a:t>
            </a:r>
          </a:p>
          <a:p>
            <a:r>
              <a:rPr lang="en-US" sz="2800" dirty="0"/>
              <a:t>Reviewing the list of backlog items and making recommendations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84F70-FD5C-40E9-BF82-2108B296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373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1988E-B713-4A8A-9A15-A5CBC78B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Analysis/Specs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C043B-C565-4B1B-8EA5-CB754D2F0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436" y="1751084"/>
            <a:ext cx="6711654" cy="419548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Vinacs Vinayagamoorthy, CA DOT – Chair</a:t>
            </a:r>
          </a:p>
          <a:p>
            <a:r>
              <a:rPr lang="en-US" sz="2800" dirty="0"/>
              <a:t>Mike Johnson, ID TD – Vice-Chair</a:t>
            </a:r>
          </a:p>
          <a:p>
            <a:r>
              <a:rPr lang="en-US" sz="2800" dirty="0"/>
              <a:t>Soliciting new members</a:t>
            </a:r>
          </a:p>
          <a:p>
            <a:r>
              <a:rPr lang="en-US" sz="2800" dirty="0"/>
              <a:t>Interpretation of AASHTO Spec can vary from state to state</a:t>
            </a:r>
          </a:p>
          <a:p>
            <a:pPr lvl="1"/>
            <a:r>
              <a:rPr lang="en-US" sz="2600" dirty="0"/>
              <a:t>Provide Pro-Miles guidance</a:t>
            </a:r>
          </a:p>
          <a:p>
            <a:pPr lvl="1"/>
            <a:r>
              <a:rPr lang="en-US" sz="2600" dirty="0"/>
              <a:t>Work with COBS Technical committee to resolve conflicts/questions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84F70-FD5C-40E9-BF82-2108B296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58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1988E-B713-4A8A-9A15-A5CBC78B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C043B-C565-4B1B-8EA5-CB754D2F0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436" y="1751084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Interested in participating?</a:t>
            </a:r>
          </a:p>
          <a:p>
            <a:r>
              <a:rPr lang="en-US" sz="2800" dirty="0"/>
              <a:t>Reach out to me or anyone on the task force. </a:t>
            </a:r>
          </a:p>
          <a:p>
            <a:pPr lvl="1"/>
            <a:r>
              <a:rPr lang="en-US" sz="2600" dirty="0"/>
              <a:t>We will consider requests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84F70-FD5C-40E9-BF82-2108B296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91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2869-6777-4EF2-845F-617123ABD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RADBUG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03054-A2B0-4359-BC10-2DBDBAA3B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Billy Metcalf – President (</a:t>
            </a:r>
            <a:r>
              <a:rPr lang="en-US" dirty="0" err="1"/>
              <a:t>BrR</a:t>
            </a:r>
            <a:r>
              <a:rPr lang="en-US" dirty="0"/>
              <a:t>)</a:t>
            </a:r>
          </a:p>
          <a:p>
            <a:r>
              <a:rPr lang="en-US" dirty="0"/>
              <a:t>Kelly Tomjanovich – Vice-President (</a:t>
            </a:r>
            <a:r>
              <a:rPr lang="en-US" dirty="0" err="1"/>
              <a:t>BrR</a:t>
            </a:r>
            <a:r>
              <a:rPr lang="en-US" dirty="0"/>
              <a:t>)</a:t>
            </a:r>
          </a:p>
          <a:p>
            <a:r>
              <a:rPr lang="en-US" dirty="0"/>
              <a:t>Julianne Fuda – Vice-President (</a:t>
            </a:r>
            <a:r>
              <a:rPr lang="en-US" dirty="0" err="1"/>
              <a:t>BrD</a:t>
            </a:r>
            <a:r>
              <a:rPr lang="en-US" dirty="0"/>
              <a:t>)</a:t>
            </a:r>
          </a:p>
          <a:p>
            <a:r>
              <a:rPr lang="en-US" dirty="0"/>
              <a:t>Amjad </a:t>
            </a:r>
            <a:r>
              <a:rPr lang="en-US" dirty="0" err="1"/>
              <a:t>Waheed</a:t>
            </a:r>
            <a:r>
              <a:rPr lang="en-US" dirty="0"/>
              <a:t> - Secretary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C4749-F459-4FFE-9ACF-2E5C5A45F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036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1028"/>
          <p:cNvSpPr txBox="1">
            <a:spLocks noChangeArrowheads="1"/>
          </p:cNvSpPr>
          <p:nvPr/>
        </p:nvSpPr>
        <p:spPr bwMode="auto">
          <a:xfrm>
            <a:off x="2730500" y="1447800"/>
            <a:ext cx="444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Tx/>
              <a:buNone/>
            </a:pPr>
            <a:endParaRPr kumimoji="1" lang="en-US" sz="2400"/>
          </a:p>
        </p:txBody>
      </p:sp>
      <p:sp>
        <p:nvSpPr>
          <p:cNvPr id="1031" name="Text Box 1029"/>
          <p:cNvSpPr txBox="1">
            <a:spLocks noChangeArrowheads="1"/>
          </p:cNvSpPr>
          <p:nvPr/>
        </p:nvSpPr>
        <p:spPr bwMode="auto">
          <a:xfrm>
            <a:off x="2857500" y="1676400"/>
            <a:ext cx="6286500" cy="338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kumimoji="1" lang="en-US" sz="1600" b="1" i="1"/>
              <a:t>  </a:t>
            </a:r>
            <a:endParaRPr kumimoji="1" lang="en-US" sz="160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42042" y="150313"/>
            <a:ext cx="7868368" cy="1143000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/>
              <a:t>Bridge Rating Licensees (FY22)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64755A-1F36-43F3-8559-F0BAF53D0E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477" y="6069694"/>
            <a:ext cx="1423330" cy="78830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890FF6-7DC9-47A9-9E56-20C89FE49E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760" y="1097280"/>
            <a:ext cx="7650480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4202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6D1A-B4D6-4D0D-B820-2F7F24EC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5329-D32B-49D0-9C29-88909AE1B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474" y="1706696"/>
            <a:ext cx="7475052" cy="4195481"/>
          </a:xfrm>
        </p:spPr>
        <p:txBody>
          <a:bodyPr>
            <a:noAutofit/>
          </a:bodyPr>
          <a:lstStyle/>
          <a:p>
            <a:r>
              <a:rPr lang="en-US" sz="2800" dirty="0"/>
              <a:t>BrDR releases</a:t>
            </a:r>
          </a:p>
          <a:p>
            <a:r>
              <a:rPr lang="en-US" sz="2800" dirty="0"/>
              <a:t>TAG Updates</a:t>
            </a:r>
          </a:p>
          <a:p>
            <a:r>
              <a:rPr lang="en-US" sz="2800" dirty="0"/>
              <a:t>RADBUG Officers</a:t>
            </a:r>
          </a:p>
          <a:p>
            <a:r>
              <a:rPr lang="en-US" sz="2800" dirty="0"/>
              <a:t>FY22 BrDR licensees</a:t>
            </a:r>
          </a:p>
          <a:p>
            <a:r>
              <a:rPr lang="en-US" sz="2800" dirty="0"/>
              <a:t>Task Force members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F446-99D0-4242-BF17-5448C941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8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1028"/>
          <p:cNvSpPr txBox="1">
            <a:spLocks noChangeArrowheads="1"/>
          </p:cNvSpPr>
          <p:nvPr/>
        </p:nvSpPr>
        <p:spPr bwMode="auto">
          <a:xfrm>
            <a:off x="2730500" y="1447800"/>
            <a:ext cx="444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Tx/>
              <a:buNone/>
            </a:pPr>
            <a:endParaRPr kumimoji="1" lang="en-US" sz="2400"/>
          </a:p>
        </p:txBody>
      </p:sp>
      <p:sp>
        <p:nvSpPr>
          <p:cNvPr id="1031" name="Text Box 1029"/>
          <p:cNvSpPr txBox="1">
            <a:spLocks noChangeArrowheads="1"/>
          </p:cNvSpPr>
          <p:nvPr/>
        </p:nvSpPr>
        <p:spPr bwMode="auto">
          <a:xfrm>
            <a:off x="2857500" y="1676400"/>
            <a:ext cx="6286500" cy="338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kumimoji="1" lang="en-US" sz="1600" b="1" i="1"/>
              <a:t>  </a:t>
            </a:r>
            <a:endParaRPr kumimoji="1" lang="en-US" sz="160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9799" y="304800"/>
            <a:ext cx="7957144" cy="1143000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/>
              <a:t>Bridge Design Licensees (FY22)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10041A-9432-4FED-A1D7-86E7EA3808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477" y="6069694"/>
            <a:ext cx="1423330" cy="78830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C40577-9FD9-40D6-86B2-427EAD9C58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383" y="1340787"/>
            <a:ext cx="7528560" cy="465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467570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6D1A-B4D6-4D0D-B820-2F7F24EC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09" y="452718"/>
            <a:ext cx="7386445" cy="1400530"/>
          </a:xfrm>
        </p:spPr>
        <p:txBody>
          <a:bodyPr/>
          <a:lstStyle/>
          <a:p>
            <a:r>
              <a:rPr lang="en-US" sz="4400" dirty="0"/>
              <a:t>Task Force members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7893600-B587-4BFD-BE4E-13684A18AA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540255"/>
              </p:ext>
            </p:extLst>
          </p:nvPr>
        </p:nvGraphicFramePr>
        <p:xfrm>
          <a:off x="834231" y="1277226"/>
          <a:ext cx="7475538" cy="445008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2406403">
                  <a:extLst>
                    <a:ext uri="{9D8B030D-6E8A-4147-A177-3AD203B41FA5}">
                      <a16:colId xmlns:a16="http://schemas.microsoft.com/office/drawing/2014/main" val="1658795104"/>
                    </a:ext>
                  </a:extLst>
                </a:gridCol>
                <a:gridCol w="3364992">
                  <a:extLst>
                    <a:ext uri="{9D8B030D-6E8A-4147-A177-3AD203B41FA5}">
                      <a16:colId xmlns:a16="http://schemas.microsoft.com/office/drawing/2014/main" val="3721028925"/>
                    </a:ext>
                  </a:extLst>
                </a:gridCol>
                <a:gridCol w="1704143">
                  <a:extLst>
                    <a:ext uri="{9D8B030D-6E8A-4147-A177-3AD203B41FA5}">
                      <a16:colId xmlns:a16="http://schemas.microsoft.com/office/drawing/2014/main" val="2399559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Todd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South Dakota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5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Vice Chair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Eric Christie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Alabama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166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– BrM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Beckie Curtis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Michigan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756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– BrM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Craig Nazareth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Rhode Island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15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– BrM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Kent Miller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Nebraska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11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– BrM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Hedeen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Minnesota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992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FHWA Liaison – BrM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Derek Constable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FHWA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5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– BrD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Jeff Ruby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Kansas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311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– BrD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 Bucci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Louisiana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75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– BrR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Vinacs Vinayagamoorthy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California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92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– BrR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Mike Johnson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Idaho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03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FHWA Liaison – BrDR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Tom Saad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FHWA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20680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F446-99D0-4242-BF17-5448C941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375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2869-6777-4EF2-845F-617123ABD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the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03054-A2B0-4359-BC10-2DBDBAA3B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573" y="1546898"/>
            <a:ext cx="6711654" cy="4195481"/>
          </a:xfrm>
        </p:spPr>
        <p:txBody>
          <a:bodyPr>
            <a:normAutofit/>
          </a:bodyPr>
          <a:lstStyle/>
          <a:p>
            <a:r>
              <a:rPr lang="en-US" sz="2400" dirty="0"/>
              <a:t>2023 RADBUG</a:t>
            </a:r>
          </a:p>
          <a:p>
            <a:r>
              <a:rPr lang="en-US" sz="2400" dirty="0"/>
              <a:t>August 8-9, 2023</a:t>
            </a:r>
          </a:p>
          <a:p>
            <a:r>
              <a:rPr lang="en-US" sz="2400" dirty="0"/>
              <a:t>Madison, WI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C4749-F459-4FFE-9ACF-2E5C5A45F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58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6D1A-B4D6-4D0D-B820-2F7F24EC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ABD11-2532-40BC-8868-FA8B08832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Any Questions?</a:t>
            </a:r>
          </a:p>
          <a:p>
            <a:pPr lvl="1"/>
            <a:r>
              <a:rPr lang="en-US" sz="2400" dirty="0"/>
              <a:t>Contact –</a:t>
            </a:r>
          </a:p>
          <a:p>
            <a:pPr lvl="2"/>
            <a:r>
              <a:rPr lang="en-US" sz="2400" dirty="0"/>
              <a:t>Todd Thompson – </a:t>
            </a:r>
            <a:r>
              <a:rPr lang="en-US" sz="2400" dirty="0">
                <a:hlinkClick r:id="rId2"/>
              </a:rPr>
              <a:t>todd.Thompson@state.sd.us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F446-99D0-4242-BF17-5448C941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6D1A-B4D6-4D0D-B820-2F7F24EC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BrDR Legacy System  reached end-of-life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5329-D32B-49D0-9C29-88909AE1B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672" y="2396946"/>
            <a:ext cx="7549157" cy="3146611"/>
          </a:xfrm>
        </p:spPr>
        <p:txBody>
          <a:bodyPr>
            <a:noAutofit/>
          </a:bodyPr>
          <a:lstStyle/>
          <a:p>
            <a:r>
              <a:rPr lang="en-US" sz="2100" dirty="0"/>
              <a:t>After almost 5 years from the first announcement, the BrDR legacy system was sunset at the end June 2022</a:t>
            </a:r>
          </a:p>
          <a:p>
            <a:r>
              <a:rPr lang="en-US" sz="2100" dirty="0"/>
              <a:t>Version 6.8.4 was the last release of the legacy system</a:t>
            </a:r>
          </a:p>
          <a:p>
            <a:r>
              <a:rPr lang="en-US" sz="2100" dirty="0"/>
              <a:t>Maintenance, specification updates, and technical support of the legacy system ended effective June 30,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F446-99D0-4242-BF17-5448C941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04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6D1A-B4D6-4D0D-B820-2F7F24EC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41" y="1063423"/>
            <a:ext cx="7056882" cy="1050398"/>
          </a:xfrm>
        </p:spPr>
        <p:txBody>
          <a:bodyPr/>
          <a:lstStyle/>
          <a:p>
            <a:r>
              <a:rPr lang="en-US" dirty="0"/>
              <a:t>BrDR Modernized System releases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F446-99D0-4242-BF17-5448C941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8475D4B-8E07-4989-DB57-6C798AEE35F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8094" y="1794867"/>
          <a:ext cx="8434142" cy="3748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4393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6D1A-B4D6-4D0D-B820-2F7F24EC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BrDR 7.1 and 7.2 releases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5329-D32B-49D0-9C29-88909AE1B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421" y="1647532"/>
            <a:ext cx="7549157" cy="3146611"/>
          </a:xfrm>
        </p:spPr>
        <p:txBody>
          <a:bodyPr>
            <a:noAutofit/>
          </a:bodyPr>
          <a:lstStyle/>
          <a:p>
            <a:r>
              <a:rPr lang="en-US" sz="2100" dirty="0"/>
              <a:t>Packed more than 20 unique new features and enhancements requested by state agencies</a:t>
            </a:r>
          </a:p>
          <a:p>
            <a:r>
              <a:rPr lang="en-US" sz="2100" dirty="0"/>
              <a:t>Major new features and enhancements</a:t>
            </a:r>
          </a:p>
          <a:p>
            <a:pPr lvl="1"/>
            <a:r>
              <a:rPr lang="en-US" sz="1950" dirty="0"/>
              <a:t>Advanced concrete members modeling and analysis</a:t>
            </a:r>
          </a:p>
          <a:p>
            <a:pPr lvl="1"/>
            <a:r>
              <a:rPr lang="en-US" sz="1950" dirty="0"/>
              <a:t>BrM web service integration</a:t>
            </a:r>
          </a:p>
          <a:p>
            <a:pPr lvl="1"/>
            <a:r>
              <a:rPr lang="en-US" sz="1950" dirty="0"/>
              <a:t>New Analysis Results Comparison Tool</a:t>
            </a:r>
          </a:p>
          <a:p>
            <a:pPr lvl="1"/>
            <a:r>
              <a:rPr lang="en-US" sz="1950" dirty="0"/>
              <a:t>Prestressed Concrete Design Tool enhancements</a:t>
            </a:r>
          </a:p>
          <a:p>
            <a:pPr lvl="1"/>
            <a:r>
              <a:rPr lang="en-US" sz="1950" dirty="0"/>
              <a:t>New Steel Plate Girder Design Tool</a:t>
            </a:r>
          </a:p>
          <a:p>
            <a:pPr lvl="1"/>
            <a:r>
              <a:rPr lang="en-US" sz="1950" dirty="0"/>
              <a:t>Load Rating Tool LRFR</a:t>
            </a:r>
          </a:p>
          <a:p>
            <a:pPr lvl="1"/>
            <a:r>
              <a:rPr lang="en-US" sz="1950" dirty="0"/>
              <a:t>Data exchange via IFC 4.3 data standard</a:t>
            </a:r>
          </a:p>
          <a:p>
            <a:pPr lvl="1"/>
            <a:endParaRPr lang="en-US" sz="1950" dirty="0"/>
          </a:p>
          <a:p>
            <a:pPr lvl="1"/>
            <a:endParaRPr lang="en-US" sz="19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F446-99D0-4242-BF17-5448C941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453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6D1A-B4D6-4D0D-B820-2F7F24EC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BrDR 7.3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5329-D32B-49D0-9C29-88909AE1B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672" y="1949373"/>
            <a:ext cx="7549157" cy="3146611"/>
          </a:xfrm>
        </p:spPr>
        <p:txBody>
          <a:bodyPr>
            <a:noAutofit/>
          </a:bodyPr>
          <a:lstStyle/>
          <a:p>
            <a:r>
              <a:rPr lang="en-US" sz="2100" dirty="0"/>
              <a:t>Major new features and enhancements</a:t>
            </a:r>
          </a:p>
          <a:p>
            <a:pPr lvl="1"/>
            <a:r>
              <a:rPr lang="en-US" sz="1950" dirty="0"/>
              <a:t>New AASHTO Timber Engine for ASR and LRFR</a:t>
            </a:r>
          </a:p>
          <a:p>
            <a:pPr lvl="2"/>
            <a:r>
              <a:rPr lang="en-US" sz="1800" dirty="0"/>
              <a:t>Sawn and glulam timber beams, and sawn timber deck</a:t>
            </a:r>
          </a:p>
          <a:p>
            <a:pPr lvl="1"/>
            <a:r>
              <a:rPr lang="en-US" sz="1950" dirty="0"/>
              <a:t>New AASHTO Metal Culvert Engine for LFR and LRFR</a:t>
            </a:r>
          </a:p>
          <a:p>
            <a:pPr lvl="2"/>
            <a:r>
              <a:rPr lang="en-US" sz="1800" dirty="0"/>
              <a:t>Metal pipe, pipe arch, arch, and structural plate pipe structures</a:t>
            </a:r>
          </a:p>
          <a:p>
            <a:pPr lvl="2"/>
            <a:r>
              <a:rPr lang="en-US" sz="1800" dirty="0"/>
              <a:t>Long-span structural plate pipe structures</a:t>
            </a:r>
          </a:p>
          <a:p>
            <a:pPr lvl="2"/>
            <a:r>
              <a:rPr lang="en-US" sz="1800" dirty="0"/>
              <a:t>Structural plate box structures</a:t>
            </a:r>
          </a:p>
          <a:p>
            <a:pPr lvl="1"/>
            <a:r>
              <a:rPr lang="en-US" sz="1950" dirty="0"/>
              <a:t>Manual for Bridge Evaluation updates (3rd Edition, 2021 Interim Revisions)</a:t>
            </a:r>
          </a:p>
          <a:p>
            <a:pPr lvl="1"/>
            <a:endParaRPr lang="en-US" sz="1950" dirty="0"/>
          </a:p>
          <a:p>
            <a:pPr lvl="1"/>
            <a:endParaRPr lang="en-US" sz="19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F446-99D0-4242-BF17-5448C941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9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6D1A-B4D6-4D0D-B820-2F7F24EC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BrDR 7.3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5329-D32B-49D0-9C29-88909AE1B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672" y="1949373"/>
            <a:ext cx="7549157" cy="3146611"/>
          </a:xfrm>
        </p:spPr>
        <p:txBody>
          <a:bodyPr>
            <a:noAutofit/>
          </a:bodyPr>
          <a:lstStyle/>
          <a:p>
            <a:r>
              <a:rPr lang="en-US" sz="2200" dirty="0"/>
              <a:t>Include Flange Lateral Bending in Analysis</a:t>
            </a:r>
          </a:p>
          <a:p>
            <a:pPr lvl="1"/>
            <a:r>
              <a:rPr lang="en-US" sz="1950" dirty="0"/>
              <a:t>NYSDOT funded enhancement – Thanks!</a:t>
            </a:r>
          </a:p>
          <a:p>
            <a:r>
              <a:rPr lang="en-US" sz="2200" dirty="0"/>
              <a:t>System Default Analysis Engine Settings</a:t>
            </a:r>
          </a:p>
          <a:p>
            <a:r>
              <a:rPr lang="en-US" sz="2400" dirty="0"/>
              <a:t>BrDR Migration Wizard Phase 2</a:t>
            </a:r>
          </a:p>
          <a:p>
            <a:r>
              <a:rPr lang="en-US" sz="2400" dirty="0"/>
              <a:t>BrDR WiX Installer</a:t>
            </a:r>
          </a:p>
          <a:p>
            <a:r>
              <a:rPr lang="en-US" sz="2400" dirty="0"/>
              <a:t>Modernize Bridge Copy Utility</a:t>
            </a:r>
          </a:p>
          <a:p>
            <a:r>
              <a:rPr lang="it-IT" sz="2400" dirty="0"/>
              <a:t>Improve Data Precision in BrDR Databases</a:t>
            </a:r>
            <a:endParaRPr lang="en-US" sz="2400" dirty="0"/>
          </a:p>
          <a:p>
            <a:r>
              <a:rPr lang="en-US" sz="2400" dirty="0"/>
              <a:t>Internal Release Utility Version 3</a:t>
            </a:r>
          </a:p>
          <a:p>
            <a:endParaRPr lang="en-US" sz="2200" dirty="0"/>
          </a:p>
          <a:p>
            <a:pPr lvl="1"/>
            <a:endParaRPr lang="en-US" sz="19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F446-99D0-4242-BF17-5448C941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163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6D1A-B4D6-4D0D-B820-2F7F24EC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86" y="452718"/>
            <a:ext cx="7335904" cy="1400530"/>
          </a:xfrm>
        </p:spPr>
        <p:txBody>
          <a:bodyPr/>
          <a:lstStyle/>
          <a:p>
            <a:r>
              <a:rPr lang="en-US" dirty="0"/>
              <a:t>Additional FY 2022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5329-D32B-49D0-9C29-88909AE1B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672" y="1949373"/>
            <a:ext cx="7549157" cy="3146611"/>
          </a:xfrm>
        </p:spPr>
        <p:txBody>
          <a:bodyPr>
            <a:noAutofit/>
          </a:bodyPr>
          <a:lstStyle/>
          <a:p>
            <a:r>
              <a:rPr lang="en-US" sz="2100" dirty="0"/>
              <a:t>Mockups of curved multi-cell RC box bridges</a:t>
            </a:r>
          </a:p>
          <a:p>
            <a:r>
              <a:rPr lang="en-US" sz="2100" dirty="0"/>
              <a:t>Mockups of substructure pier cap load rating</a:t>
            </a:r>
          </a:p>
          <a:p>
            <a:r>
              <a:rPr lang="en-US" sz="2100" dirty="0"/>
              <a:t>Mockups of generic component load rating</a:t>
            </a:r>
          </a:p>
          <a:p>
            <a:r>
              <a:rPr lang="en-US" sz="2100" dirty="0"/>
              <a:t>3D analysis performance improvements planning</a:t>
            </a:r>
          </a:p>
          <a:p>
            <a:r>
              <a:rPr lang="en-US" sz="2100" dirty="0"/>
              <a:t>New Report Tool UI design</a:t>
            </a:r>
          </a:p>
          <a:p>
            <a:r>
              <a:rPr lang="en-US" sz="2100" dirty="0"/>
              <a:t>Redesign Analysis Settings window</a:t>
            </a:r>
          </a:p>
          <a:p>
            <a:r>
              <a:rPr lang="en-US" sz="2100" dirty="0"/>
              <a:t>Redesign specification checking architecture</a:t>
            </a:r>
          </a:p>
          <a:p>
            <a:r>
              <a:rPr lang="en-US" sz="2100" dirty="0"/>
              <a:t>.NET 6 upgrade planning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F446-99D0-4242-BF17-5448C941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096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6D1A-B4D6-4D0D-B820-2F7F24EC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BrDR 7.4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5329-D32B-49D0-9C29-88909AE1B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256" y="1152983"/>
            <a:ext cx="7549157" cy="4842045"/>
          </a:xfrm>
        </p:spPr>
        <p:txBody>
          <a:bodyPr>
            <a:noAutofit/>
          </a:bodyPr>
          <a:lstStyle/>
          <a:p>
            <a:r>
              <a:rPr lang="en-US" sz="2200" dirty="0"/>
              <a:t>Working on that plan – under consideration</a:t>
            </a:r>
          </a:p>
          <a:p>
            <a:pPr lvl="1"/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Advanced Concrete Multi-Cell Box Superstructure LFR and LRFR</a:t>
            </a:r>
          </a:p>
          <a:p>
            <a:pPr lvl="1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Next Generation of Report Tool Phase 1</a:t>
            </a:r>
          </a:p>
          <a:p>
            <a:pPr lvl="1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Consistent Rating Method Naming with MBE</a:t>
            </a:r>
          </a:p>
          <a:p>
            <a:pPr lvl="1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Support Copy and Paste Functionality for All UI Grids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Enhance License Mechanism and Cryptographically Secure Bridge Data</a:t>
            </a:r>
          </a:p>
          <a:p>
            <a:pPr lvl="1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BrDR Database Maintenance and Usability Improvements</a:t>
            </a:r>
          </a:p>
          <a:p>
            <a:pPr lvl="1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BrDR WiX Installer Phase 2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Update Tutorials for BrDR Modernized System</a:t>
            </a:r>
          </a:p>
          <a:p>
            <a:pPr lvl="1"/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User Group Enhancement Requests</a:t>
            </a:r>
          </a:p>
          <a:p>
            <a:pPr lvl="1"/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Additional maintenance tasks</a:t>
            </a:r>
          </a:p>
          <a:p>
            <a:pPr lvl="1"/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endParaRPr lang="en-US" sz="2200" dirty="0"/>
          </a:p>
          <a:p>
            <a:endParaRPr lang="en-US" sz="2200" dirty="0"/>
          </a:p>
          <a:p>
            <a:pPr lvl="1"/>
            <a:endParaRPr lang="en-US" sz="19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F446-99D0-4242-BF17-5448C941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54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ad8fed-44e6-49bf-9ee2-cd558aeef571">
      <Terms xmlns="http://schemas.microsoft.com/office/infopath/2007/PartnerControls"/>
    </lcf76f155ced4ddcb4097134ff3c332f>
    <TaxCatchAll xmlns="f963e85d-f413-4ccb-aee4-72b2cb8a147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8FCA3C99F6CE4F94AE78A8974FE050" ma:contentTypeVersion="16" ma:contentTypeDescription="Create a new document." ma:contentTypeScope="" ma:versionID="485b74fcd3313a9245567f3225b230a0">
  <xsd:schema xmlns:xsd="http://www.w3.org/2001/XMLSchema" xmlns:xs="http://www.w3.org/2001/XMLSchema" xmlns:p="http://schemas.microsoft.com/office/2006/metadata/properties" xmlns:ns2="72ad8fed-44e6-49bf-9ee2-cd558aeef571" xmlns:ns3="f963e85d-f413-4ccb-aee4-72b2cb8a147b" targetNamespace="http://schemas.microsoft.com/office/2006/metadata/properties" ma:root="true" ma:fieldsID="7218f5101d89879ae4f37c81918bd950" ns2:_="" ns3:_="">
    <xsd:import namespace="72ad8fed-44e6-49bf-9ee2-cd558aeef571"/>
    <xsd:import namespace="f963e85d-f413-4ccb-aee4-72b2cb8a14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ad8fed-44e6-49bf-9ee2-cd558aeef5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faeaee6-4296-4e86-a8f8-8968b74544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63e85d-f413-4ccb-aee4-72b2cb8a14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f31358-0983-475c-9570-10cf22785111}" ma:internalName="TaxCatchAll" ma:showField="CatchAllData" ma:web="f963e85d-f413-4ccb-aee4-72b2cb8a14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4F0599-6DAD-4818-AD1E-15898581659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C11125F-981A-488C-88EA-933AED5809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768D59-B019-4676-BF85-CF87321612A9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1386</TotalTime>
  <Words>829</Words>
  <Application>Microsoft Office PowerPoint</Application>
  <PresentationFormat>On-screen Show (4:3)</PresentationFormat>
  <Paragraphs>191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Century Gothic</vt:lpstr>
      <vt:lpstr>Wingdings 3</vt:lpstr>
      <vt:lpstr>Ion</vt:lpstr>
      <vt:lpstr>AASHTOWare Bridge         Task Force Update</vt:lpstr>
      <vt:lpstr>Agenda</vt:lpstr>
      <vt:lpstr>BrDR Legacy System  reached end-of-life</vt:lpstr>
      <vt:lpstr>BrDR Modernized System releases</vt:lpstr>
      <vt:lpstr>BrDR 7.1 and 7.2 releases</vt:lpstr>
      <vt:lpstr>BrDR 7.3 release</vt:lpstr>
      <vt:lpstr>BrDR 7.3 release</vt:lpstr>
      <vt:lpstr>Additional FY 2022 activities</vt:lpstr>
      <vt:lpstr>BrDR 7.4 release</vt:lpstr>
      <vt:lpstr>TAGS</vt:lpstr>
      <vt:lpstr>Beta Testing TAG</vt:lpstr>
      <vt:lpstr>Culvert TAG</vt:lpstr>
      <vt:lpstr>Design Tool TAG</vt:lpstr>
      <vt:lpstr>Reports TAG</vt:lpstr>
      <vt:lpstr>JIRA Backlog TAG</vt:lpstr>
      <vt:lpstr>Analysis/Specs TAG</vt:lpstr>
      <vt:lpstr>TAG</vt:lpstr>
      <vt:lpstr>RADBUG Officers</vt:lpstr>
      <vt:lpstr>PowerPoint Presentation</vt:lpstr>
      <vt:lpstr>PowerPoint Presentation</vt:lpstr>
      <vt:lpstr>Task Force members</vt:lpstr>
      <vt:lpstr>Save the Date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AASHTOWare    Bridge Design       Bridge Rating</dc:title>
  <dc:creator>Lee, Herman</dc:creator>
  <cp:lastModifiedBy>Thompson, Todd</cp:lastModifiedBy>
  <cp:revision>108</cp:revision>
  <cp:lastPrinted>2019-06-05T16:15:09Z</cp:lastPrinted>
  <dcterms:created xsi:type="dcterms:W3CDTF">2019-02-19T20:25:34Z</dcterms:created>
  <dcterms:modified xsi:type="dcterms:W3CDTF">2022-07-28T20:47:54Z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0x0101005139E23A4907C044847C03396679221C</vt:lpwstr>
  </property>
</Properties>
</file>