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60" r:id="rId5"/>
    <p:sldMasterId id="2147483674" r:id="rId6"/>
    <p:sldMasterId id="2147483691" r:id="rId7"/>
    <p:sldMasterId id="2147483703" r:id="rId8"/>
  </p:sldMasterIdLst>
  <p:notesMasterIdLst>
    <p:notesMasterId r:id="rId56"/>
  </p:notesMasterIdLst>
  <p:sldIdLst>
    <p:sldId id="803" r:id="rId9"/>
    <p:sldId id="1014" r:id="rId10"/>
    <p:sldId id="1019" r:id="rId11"/>
    <p:sldId id="1020" r:id="rId12"/>
    <p:sldId id="1022" r:id="rId13"/>
    <p:sldId id="962" r:id="rId14"/>
    <p:sldId id="1024" r:id="rId15"/>
    <p:sldId id="360" r:id="rId16"/>
    <p:sldId id="302" r:id="rId17"/>
    <p:sldId id="814" r:id="rId18"/>
    <p:sldId id="958" r:id="rId19"/>
    <p:sldId id="1012" r:id="rId20"/>
    <p:sldId id="991" r:id="rId21"/>
    <p:sldId id="990" r:id="rId22"/>
    <p:sldId id="975" r:id="rId23"/>
    <p:sldId id="976" r:id="rId24"/>
    <p:sldId id="977" r:id="rId25"/>
    <p:sldId id="983" r:id="rId26"/>
    <p:sldId id="982" r:id="rId27"/>
    <p:sldId id="981" r:id="rId28"/>
    <p:sldId id="938" r:id="rId29"/>
    <p:sldId id="941" r:id="rId30"/>
    <p:sldId id="953" r:id="rId31"/>
    <p:sldId id="870" r:id="rId32"/>
    <p:sldId id="954" r:id="rId33"/>
    <p:sldId id="989" r:id="rId34"/>
    <p:sldId id="988" r:id="rId35"/>
    <p:sldId id="987" r:id="rId36"/>
    <p:sldId id="986" r:id="rId37"/>
    <p:sldId id="985" r:id="rId38"/>
    <p:sldId id="995" r:id="rId39"/>
    <p:sldId id="992" r:id="rId40"/>
    <p:sldId id="993" r:id="rId41"/>
    <p:sldId id="998" r:id="rId42"/>
    <p:sldId id="999" r:id="rId43"/>
    <p:sldId id="1000" r:id="rId44"/>
    <p:sldId id="997" r:id="rId45"/>
    <p:sldId id="996" r:id="rId46"/>
    <p:sldId id="1023" r:id="rId47"/>
    <p:sldId id="1015" r:id="rId48"/>
    <p:sldId id="1017" r:id="rId49"/>
    <p:sldId id="1016" r:id="rId50"/>
    <p:sldId id="1018" r:id="rId51"/>
    <p:sldId id="1021" r:id="rId52"/>
    <p:sldId id="1011" r:id="rId53"/>
    <p:sldId id="1001" r:id="rId54"/>
    <p:sldId id="1002" r:id="rId5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832"/>
    <a:srgbClr val="6894CA"/>
    <a:srgbClr val="FEE069"/>
    <a:srgbClr val="646569"/>
    <a:srgbClr val="002D73"/>
    <a:srgbClr val="FDA832"/>
    <a:srgbClr val="414142"/>
    <a:srgbClr val="0074A1"/>
    <a:srgbClr val="458993"/>
    <a:srgbClr val="0069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72613" autoAdjust="0"/>
  </p:normalViewPr>
  <p:slideViewPr>
    <p:cSldViewPr>
      <p:cViewPr varScale="1">
        <p:scale>
          <a:sx n="59" d="100"/>
          <a:sy n="59" d="100"/>
        </p:scale>
        <p:origin x="1752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248"/>
    </p:cViewPr>
  </p:sorterViewPr>
  <p:notesViewPr>
    <p:cSldViewPr>
      <p:cViewPr varScale="1">
        <p:scale>
          <a:sx n="99" d="100"/>
          <a:sy n="99" d="100"/>
        </p:scale>
        <p:origin x="-354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2C164A-7038-42D0-953C-2EB4816D4C81}" type="datetimeFigureOut">
              <a:rPr lang="en-US" smtClean="0"/>
              <a:pPr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DA9C80-B631-4EC4-8253-F63CFD0157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5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588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455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208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82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13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7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45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62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26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4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2183" y="4620250"/>
            <a:ext cx="5850835" cy="3780800"/>
          </a:xfrm>
          <a:prstGeom prst="rect">
            <a:avLst/>
          </a:prstGeom>
        </p:spPr>
        <p:txBody>
          <a:bodyPr lIns="94851" tIns="47425" rIns="94851" bIns="47425"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176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25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65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21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366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550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789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790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52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40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80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019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743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9707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730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046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061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2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7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507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960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73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540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74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93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654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8729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dirty="0">
              <a:effectLst/>
              <a:latin typeface="Calibri" panose="020F0502020204030204" pitchFamily="34" charset="0"/>
              <a:ea typeface="PMingLiU" panose="02020500000000000000" pitchFamily="18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1258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792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084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DA9C80-B631-4EC4-8253-F63CFD0157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588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21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04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945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95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635CD05-82A5-420C-B554-298DB7B5C566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178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86"/>
            <a:ext cx="7772400" cy="1468967"/>
          </a:xfrm>
        </p:spPr>
        <p:txBody>
          <a:bodyPr/>
          <a:lstStyle>
            <a:lvl1pPr algn="ctr">
              <a:lnSpc>
                <a:spcPts val="46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93413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lnSpc>
                <a:spcPts val="4200"/>
              </a:lnSpc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6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375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4584"/>
            <a:ext cx="4041775" cy="641349"/>
          </a:xfrm>
        </p:spPr>
        <p:txBody>
          <a:bodyPr anchor="b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334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847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337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85800"/>
            <a:ext cx="3008313" cy="749300"/>
          </a:xfrm>
        </p:spPr>
        <p:txBody>
          <a:bodyPr anchor="b"/>
          <a:lstStyle>
            <a:lvl1pPr algn="l">
              <a:lnSpc>
                <a:spcPts val="2200"/>
              </a:lnSpc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5800"/>
            <a:ext cx="5111750" cy="5486400"/>
          </a:xfr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0265"/>
            <a:ext cx="3008313" cy="44619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3474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8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2123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2178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4E161-8A15-46EC-B28E-2125AD6FC9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140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627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2094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86"/>
            <a:ext cx="7772400" cy="1468967"/>
          </a:xfrm>
        </p:spPr>
        <p:txBody>
          <a:bodyPr/>
          <a:lstStyle>
            <a:lvl1pPr algn="ctr">
              <a:lnSpc>
                <a:spcPts val="46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67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lnSpc>
                <a:spcPts val="4200"/>
              </a:lnSpc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6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2936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4584"/>
            <a:ext cx="4041775" cy="641349"/>
          </a:xfrm>
        </p:spPr>
        <p:txBody>
          <a:bodyPr anchor="b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62445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21693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179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85800"/>
            <a:ext cx="3008313" cy="749300"/>
          </a:xfrm>
        </p:spPr>
        <p:txBody>
          <a:bodyPr anchor="b"/>
          <a:lstStyle>
            <a:lvl1pPr algn="l">
              <a:lnSpc>
                <a:spcPts val="2200"/>
              </a:lnSpc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5800"/>
            <a:ext cx="5111750" cy="5486400"/>
          </a:xfr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0265"/>
            <a:ext cx="3008313" cy="44619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782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8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7910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327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86"/>
            <a:ext cx="7772400" cy="1468967"/>
          </a:xfrm>
        </p:spPr>
        <p:txBody>
          <a:bodyPr/>
          <a:lstStyle>
            <a:lvl1pPr algn="ctr">
              <a:lnSpc>
                <a:spcPts val="46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985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lnSpc>
                <a:spcPts val="4200"/>
              </a:lnSpc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6"/>
            <a:ext cx="77724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220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4584"/>
            <a:ext cx="4041775" cy="641349"/>
          </a:xfrm>
        </p:spPr>
        <p:txBody>
          <a:bodyPr anchor="b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550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48722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018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685800"/>
            <a:ext cx="3008313" cy="749300"/>
          </a:xfrm>
        </p:spPr>
        <p:txBody>
          <a:bodyPr anchor="b"/>
          <a:lstStyle>
            <a:lvl1pPr algn="l">
              <a:lnSpc>
                <a:spcPts val="2200"/>
              </a:lnSpc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5800"/>
            <a:ext cx="5111750" cy="5486400"/>
          </a:xfrm>
        </p:spPr>
        <p:txBody>
          <a:bodyPr/>
          <a:lstStyle>
            <a:lvl1pPr>
              <a:lnSpc>
                <a:spcPts val="3400"/>
              </a:lnSpc>
              <a:spcBef>
                <a:spcPts val="0"/>
              </a:spcBef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0265"/>
            <a:ext cx="3008313" cy="44619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695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8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8157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953000"/>
            <a:ext cx="9144000" cy="1981200"/>
          </a:xfrm>
          <a:prstGeom prst="rect">
            <a:avLst/>
          </a:prstGeom>
          <a:solidFill>
            <a:srgbClr val="007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953000"/>
            <a:ext cx="9144000" cy="101600"/>
          </a:xfrm>
          <a:prstGeom prst="rect">
            <a:avLst/>
          </a:prstGeom>
          <a:solidFill>
            <a:srgbClr val="FD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ept of Transportation 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0932" y="304802"/>
            <a:ext cx="3474720" cy="6877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272150" y="6572001"/>
            <a:ext cx="68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BACAC6D-BD82-4571-9E34-C1EFF11A946D}" type="slidenum">
              <a:rPr lang="en-US" sz="1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108200"/>
            <a:ext cx="5334000" cy="3657600"/>
          </a:xfrm>
          <a:prstGeom prst="rect">
            <a:avLst/>
          </a:prstGeom>
          <a:solidFill>
            <a:srgbClr val="007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2053939"/>
            <a:ext cx="5334000" cy="108525"/>
          </a:xfrm>
          <a:prstGeom prst="rect">
            <a:avLst/>
          </a:prstGeom>
          <a:solidFill>
            <a:srgbClr val="FD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305800" y="117475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52EC2-2C0B-4C03-9888-0B25156ED88D}" type="slidenum">
              <a:rPr lang="en-US" sz="1000" smtClean="0">
                <a:solidFill>
                  <a:srgbClr val="414142"/>
                </a:solidFill>
              </a:rPr>
              <a:pPr algn="r"/>
              <a:t>‹#›</a:t>
            </a:fld>
            <a:endParaRPr lang="en-US" sz="1200" dirty="0">
              <a:solidFill>
                <a:srgbClr val="414142"/>
              </a:solidFill>
            </a:endParaRPr>
          </a:p>
        </p:txBody>
      </p:sp>
      <p:pic>
        <p:nvPicPr>
          <p:cNvPr id="7" name="Picture 6" descr="Dept of Transportation 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996229" y="6329926"/>
            <a:ext cx="1884535" cy="3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4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8229600" cy="808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00202"/>
            <a:ext cx="81534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83127"/>
            <a:ext cx="9144000" cy="399473"/>
          </a:xfrm>
          <a:prstGeom prst="rect">
            <a:avLst/>
          </a:prstGeom>
          <a:solidFill>
            <a:srgbClr val="007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329550" y="172001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52EC2-2C0B-4C03-9888-0B25156ED88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FD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ept of Transportation Logo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030865" y="6319293"/>
            <a:ext cx="1884535" cy="3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7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9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1414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03225" indent="-403225" algn="l" defTabSz="914400" rtl="0" eaLnBrk="1" latinLnBrk="0" hangingPunct="1">
        <a:lnSpc>
          <a:spcPts val="3400"/>
        </a:lnSpc>
        <a:spcBef>
          <a:spcPts val="0"/>
        </a:spcBef>
        <a:buClr>
          <a:srgbClr val="0074A1"/>
        </a:buClr>
        <a:buSzPct val="80000"/>
        <a:buFont typeface="Wingdings" pitchFamily="2" charset="2"/>
        <a:buChar char="Ü"/>
        <a:defRPr sz="32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55663" indent="-392113" algn="l" defTabSz="914400" rtl="0" eaLnBrk="1" latinLnBrk="0" hangingPunct="1">
        <a:lnSpc>
          <a:spcPts val="3000"/>
        </a:lnSpc>
        <a:spcBef>
          <a:spcPts val="600"/>
        </a:spcBef>
        <a:buClr>
          <a:srgbClr val="0074A1"/>
        </a:buClr>
        <a:buSzPct val="90000"/>
        <a:buFont typeface="Wingdings" pitchFamily="2" charset="2"/>
        <a:buChar char="q"/>
        <a:defRPr sz="28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344488" algn="l" defTabSz="914400" rtl="0" eaLnBrk="1" latinLnBrk="0" hangingPunct="1">
        <a:lnSpc>
          <a:spcPts val="2600"/>
        </a:lnSpc>
        <a:spcBef>
          <a:spcPts val="600"/>
        </a:spcBef>
        <a:buClr>
          <a:srgbClr val="646569"/>
        </a:buClr>
        <a:buSzPct val="90000"/>
        <a:buFont typeface="Wingdings" pitchFamily="2" charset="2"/>
        <a:buChar char=""/>
        <a:defRPr sz="24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4313" indent="-284163" algn="l" defTabSz="914400" rtl="0" eaLnBrk="1" latinLnBrk="0" hangingPunct="1">
        <a:lnSpc>
          <a:spcPts val="2200"/>
        </a:lnSpc>
        <a:spcBef>
          <a:spcPts val="600"/>
        </a:spcBef>
        <a:buFont typeface="Wingdings" pitchFamily="2" charset="2"/>
        <a:buChar char="Ø"/>
        <a:defRPr sz="20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09738" indent="-225425" algn="l" defTabSz="914400" rtl="0" eaLnBrk="1" latinLnBrk="0" hangingPunct="1">
        <a:lnSpc>
          <a:spcPts val="2200"/>
        </a:lnSpc>
        <a:spcBef>
          <a:spcPts val="600"/>
        </a:spcBef>
        <a:buFont typeface="Arial" pitchFamily="34" charset="0"/>
        <a:buChar char="•"/>
        <a:defRPr sz="20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8229600" cy="808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00202"/>
            <a:ext cx="81534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83127"/>
            <a:ext cx="9144000" cy="399473"/>
          </a:xfrm>
          <a:prstGeom prst="rect">
            <a:avLst/>
          </a:prstGeom>
          <a:solidFill>
            <a:srgbClr val="007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329550" y="172001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52EC2-2C0B-4C03-9888-0B25156ED88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FD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ept of Transportation Logo.png"/>
          <p:cNvPicPr>
            <a:picLocks noChangeAspect="1"/>
          </p:cNvPicPr>
          <p:nvPr userDrawn="1"/>
        </p:nvPicPr>
        <p:blipFill>
          <a:blip r:embed="rId12" cstate="print"/>
          <a:stretch>
            <a:fillRect/>
          </a:stretch>
        </p:blipFill>
        <p:spPr>
          <a:xfrm>
            <a:off x="7030865" y="6319293"/>
            <a:ext cx="1884535" cy="3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0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12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1414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03225" indent="-403225" algn="l" defTabSz="914400" rtl="0" eaLnBrk="1" latinLnBrk="0" hangingPunct="1">
        <a:lnSpc>
          <a:spcPts val="3400"/>
        </a:lnSpc>
        <a:spcBef>
          <a:spcPts val="0"/>
        </a:spcBef>
        <a:buClr>
          <a:srgbClr val="0074A1"/>
        </a:buClr>
        <a:buSzPct val="80000"/>
        <a:buFont typeface="Wingdings" pitchFamily="2" charset="2"/>
        <a:buChar char="Ü"/>
        <a:defRPr sz="32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55663" indent="-392113" algn="l" defTabSz="914400" rtl="0" eaLnBrk="1" latinLnBrk="0" hangingPunct="1">
        <a:lnSpc>
          <a:spcPts val="3000"/>
        </a:lnSpc>
        <a:spcBef>
          <a:spcPts val="600"/>
        </a:spcBef>
        <a:buClr>
          <a:srgbClr val="0074A1"/>
        </a:buClr>
        <a:buSzPct val="90000"/>
        <a:buFont typeface="Wingdings" pitchFamily="2" charset="2"/>
        <a:buChar char="q"/>
        <a:defRPr sz="28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344488" algn="l" defTabSz="914400" rtl="0" eaLnBrk="1" latinLnBrk="0" hangingPunct="1">
        <a:lnSpc>
          <a:spcPts val="2600"/>
        </a:lnSpc>
        <a:spcBef>
          <a:spcPts val="600"/>
        </a:spcBef>
        <a:buClr>
          <a:srgbClr val="646569"/>
        </a:buClr>
        <a:buSzPct val="90000"/>
        <a:buFont typeface="Wingdings" pitchFamily="2" charset="2"/>
        <a:buChar char=""/>
        <a:defRPr sz="24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4313" indent="-284163" algn="l" defTabSz="914400" rtl="0" eaLnBrk="1" latinLnBrk="0" hangingPunct="1">
        <a:lnSpc>
          <a:spcPts val="2200"/>
        </a:lnSpc>
        <a:spcBef>
          <a:spcPts val="600"/>
        </a:spcBef>
        <a:buFont typeface="Wingdings" pitchFamily="2" charset="2"/>
        <a:buChar char="Ø"/>
        <a:defRPr sz="20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09738" indent="-225425" algn="l" defTabSz="914400" rtl="0" eaLnBrk="1" latinLnBrk="0" hangingPunct="1">
        <a:lnSpc>
          <a:spcPts val="2200"/>
        </a:lnSpc>
        <a:spcBef>
          <a:spcPts val="600"/>
        </a:spcBef>
        <a:buFont typeface="Arial" pitchFamily="34" charset="0"/>
        <a:buChar char="•"/>
        <a:defRPr sz="20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599"/>
            <a:ext cx="8229600" cy="808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600202"/>
            <a:ext cx="81534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83127"/>
            <a:ext cx="9144000" cy="399473"/>
          </a:xfrm>
          <a:prstGeom prst="rect">
            <a:avLst/>
          </a:prstGeom>
          <a:solidFill>
            <a:srgbClr val="0074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329550" y="172001"/>
            <a:ext cx="685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DF52EC2-2C0B-4C03-9888-0B25156ED88D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25400"/>
            <a:ext cx="9144000" cy="108525"/>
          </a:xfrm>
          <a:prstGeom prst="rect">
            <a:avLst/>
          </a:prstGeom>
          <a:solidFill>
            <a:srgbClr val="FD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ept of Transportation Logo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7030865" y="6319293"/>
            <a:ext cx="1884535" cy="37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37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rgbClr val="41414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03225" indent="-403225" algn="l" defTabSz="914400" rtl="0" eaLnBrk="1" latinLnBrk="0" hangingPunct="1">
        <a:lnSpc>
          <a:spcPts val="3400"/>
        </a:lnSpc>
        <a:spcBef>
          <a:spcPts val="0"/>
        </a:spcBef>
        <a:buClr>
          <a:srgbClr val="0074A1"/>
        </a:buClr>
        <a:buSzPct val="80000"/>
        <a:buFont typeface="Wingdings" pitchFamily="2" charset="2"/>
        <a:buChar char="Ü"/>
        <a:defRPr sz="32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55663" indent="-392113" algn="l" defTabSz="914400" rtl="0" eaLnBrk="1" latinLnBrk="0" hangingPunct="1">
        <a:lnSpc>
          <a:spcPts val="3000"/>
        </a:lnSpc>
        <a:spcBef>
          <a:spcPts val="600"/>
        </a:spcBef>
        <a:buClr>
          <a:srgbClr val="0074A1"/>
        </a:buClr>
        <a:buSzPct val="90000"/>
        <a:buFont typeface="Wingdings" pitchFamily="2" charset="2"/>
        <a:buChar char="q"/>
        <a:defRPr sz="28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00150" indent="-344488" algn="l" defTabSz="914400" rtl="0" eaLnBrk="1" latinLnBrk="0" hangingPunct="1">
        <a:lnSpc>
          <a:spcPts val="2600"/>
        </a:lnSpc>
        <a:spcBef>
          <a:spcPts val="600"/>
        </a:spcBef>
        <a:buClr>
          <a:srgbClr val="646569"/>
        </a:buClr>
        <a:buSzPct val="90000"/>
        <a:buFont typeface="Wingdings" pitchFamily="2" charset="2"/>
        <a:buChar char=""/>
        <a:defRPr sz="24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484313" indent="-284163" algn="l" defTabSz="914400" rtl="0" eaLnBrk="1" latinLnBrk="0" hangingPunct="1">
        <a:lnSpc>
          <a:spcPts val="2200"/>
        </a:lnSpc>
        <a:spcBef>
          <a:spcPts val="600"/>
        </a:spcBef>
        <a:buFont typeface="Wingdings" pitchFamily="2" charset="2"/>
        <a:buChar char="Ø"/>
        <a:defRPr sz="20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09738" indent="-225425" algn="l" defTabSz="914400" rtl="0" eaLnBrk="1" latinLnBrk="0" hangingPunct="1">
        <a:lnSpc>
          <a:spcPts val="2200"/>
        </a:lnSpc>
        <a:spcBef>
          <a:spcPts val="600"/>
        </a:spcBef>
        <a:buFont typeface="Arial" pitchFamily="34" charset="0"/>
        <a:buChar char="•"/>
        <a:defRPr sz="2000" kern="1200">
          <a:solidFill>
            <a:srgbClr val="64656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10" Type="http://schemas.openxmlformats.org/officeDocument/2006/relationships/image" Target="../media/image71.jpeg"/><Relationship Id="rId4" Type="http://schemas.openxmlformats.org/officeDocument/2006/relationships/image" Target="../media/image65.jpg"/><Relationship Id="rId9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BB2787F-8ED9-4578-A022-E49BFB9FC8AD}"/>
              </a:ext>
            </a:extLst>
          </p:cNvPr>
          <p:cNvSpPr/>
          <p:nvPr/>
        </p:nvSpPr>
        <p:spPr>
          <a:xfrm>
            <a:off x="-48913" y="1578358"/>
            <a:ext cx="9148582" cy="1048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SzPct val="100000"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BrD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as a Design Tool for Digital Delivery</a:t>
            </a:r>
          </a:p>
          <a:p>
            <a:pPr algn="ctr">
              <a:lnSpc>
                <a:spcPct val="120000"/>
              </a:lnSpc>
              <a:buSzPct val="100000"/>
              <a:defRPr/>
            </a:pPr>
            <a:r>
              <a:rPr lang="en-US" sz="2400" b="1" i="1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138</a:t>
            </a:r>
            <a:r>
              <a:rPr lang="en-US" sz="2400" b="1" i="1" baseline="30000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i="1" dirty="0">
                <a:solidFill>
                  <a:srgbClr val="6465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 over Major Deegan Expressway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C880E-E43E-49C6-8D69-80BCCA61A3FF}"/>
              </a:ext>
            </a:extLst>
          </p:cNvPr>
          <p:cNvSpPr txBox="1"/>
          <p:nvPr/>
        </p:nvSpPr>
        <p:spPr>
          <a:xfrm>
            <a:off x="7645280" y="378676"/>
            <a:ext cx="1295400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1172A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Office of Structures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id="{EC1A902E-03B3-4A26-8429-0F7A6CBBABD6}"/>
              </a:ext>
            </a:extLst>
          </p:cNvPr>
          <p:cNvSpPr/>
          <p:nvPr/>
        </p:nvSpPr>
        <p:spPr>
          <a:xfrm>
            <a:off x="277368" y="1115568"/>
            <a:ext cx="8591096" cy="27432"/>
          </a:xfrm>
          <a:prstGeom prst="roundRect">
            <a:avLst>
              <a:gd name="adj" fmla="val 50000"/>
            </a:avLst>
          </a:prstGeom>
          <a:solidFill>
            <a:srgbClr val="F3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F33A7-C26D-43CB-A657-3BBAEF7BA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9814" r="4545" b="30740"/>
          <a:stretch/>
        </p:blipFill>
        <p:spPr>
          <a:xfrm>
            <a:off x="3931924" y="160758"/>
            <a:ext cx="1797458" cy="881396"/>
          </a:xfrm>
          <a:prstGeom prst="rect">
            <a:avLst/>
          </a:prstGeom>
        </p:spPr>
      </p:pic>
      <p:pic>
        <p:nvPicPr>
          <p:cNvPr id="11" name="Picture 10" descr="A close up of a building&#10;&#10;Description automatically generated">
            <a:extLst>
              <a:ext uri="{FF2B5EF4-FFF2-40B4-BE49-F238E27FC236}">
                <a16:creationId xmlns:a16="http://schemas.microsoft.com/office/drawing/2014/main" id="{FC8F3710-3227-464F-B52A-3DD24DAD8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0" t="44986" r="30304" b="24929"/>
          <a:stretch/>
        </p:blipFill>
        <p:spPr>
          <a:xfrm>
            <a:off x="5797388" y="157270"/>
            <a:ext cx="1789487" cy="881396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5CDE6AB-1AE6-4A66-8210-80C03CB25DB4}"/>
              </a:ext>
            </a:extLst>
          </p:cNvPr>
          <p:cNvSpPr/>
          <p:nvPr/>
        </p:nvSpPr>
        <p:spPr>
          <a:xfrm>
            <a:off x="-4373" y="3886200"/>
            <a:ext cx="9151481" cy="1524000"/>
          </a:xfrm>
          <a:custGeom>
            <a:avLst/>
            <a:gdLst>
              <a:gd name="connsiteX0" fmla="*/ 0 w 9151481"/>
              <a:gd name="connsiteY0" fmla="*/ 0 h 1524000"/>
              <a:gd name="connsiteX1" fmla="*/ 9151481 w 9151481"/>
              <a:gd name="connsiteY1" fmla="*/ 0 h 1524000"/>
              <a:gd name="connsiteX2" fmla="*/ 9151481 w 9151481"/>
              <a:gd name="connsiteY2" fmla="*/ 1524000 h 1524000"/>
              <a:gd name="connsiteX3" fmla="*/ 0 w 9151481"/>
              <a:gd name="connsiteY3" fmla="*/ 1524000 h 1524000"/>
              <a:gd name="connsiteX4" fmla="*/ 0 w 9151481"/>
              <a:gd name="connsiteY4" fmla="*/ 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1481" h="1524000">
                <a:moveTo>
                  <a:pt x="0" y="0"/>
                </a:moveTo>
                <a:lnTo>
                  <a:pt x="9151481" y="0"/>
                </a:lnTo>
                <a:lnTo>
                  <a:pt x="9151481" y="1524000"/>
                </a:lnTo>
                <a:lnTo>
                  <a:pt x="0" y="1524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4ED2241-34AE-40BA-B94E-07E2BAF33FFF}"/>
              </a:ext>
            </a:extLst>
          </p:cNvPr>
          <p:cNvSpPr/>
          <p:nvPr/>
        </p:nvSpPr>
        <p:spPr>
          <a:xfrm>
            <a:off x="-4582" y="5356102"/>
            <a:ext cx="9152607" cy="100584"/>
          </a:xfrm>
          <a:custGeom>
            <a:avLst/>
            <a:gdLst>
              <a:gd name="connsiteX0" fmla="*/ 0 w 9152607"/>
              <a:gd name="connsiteY0" fmla="*/ 0 h 100584"/>
              <a:gd name="connsiteX1" fmla="*/ 9152607 w 9152607"/>
              <a:gd name="connsiteY1" fmla="*/ 0 h 100584"/>
              <a:gd name="connsiteX2" fmla="*/ 9152607 w 9152607"/>
              <a:gd name="connsiteY2" fmla="*/ 100584 h 100584"/>
              <a:gd name="connsiteX3" fmla="*/ 0 w 9152607"/>
              <a:gd name="connsiteY3" fmla="*/ 100584 h 100584"/>
              <a:gd name="connsiteX4" fmla="*/ 0 w 9152607"/>
              <a:gd name="connsiteY4" fmla="*/ 0 h 100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2607" h="100584">
                <a:moveTo>
                  <a:pt x="0" y="0"/>
                </a:moveTo>
                <a:lnTo>
                  <a:pt x="9152607" y="0"/>
                </a:lnTo>
                <a:lnTo>
                  <a:pt x="9152607" y="100584"/>
                </a:lnTo>
                <a:lnTo>
                  <a:pt x="0" y="100584"/>
                </a:lnTo>
                <a:lnTo>
                  <a:pt x="0" y="0"/>
                </a:lnTo>
                <a:close/>
              </a:path>
            </a:pathLst>
          </a:custGeom>
          <a:solidFill>
            <a:srgbClr val="F3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1DE64F-D07C-41F4-81C4-94D0D77649F0}"/>
              </a:ext>
            </a:extLst>
          </p:cNvPr>
          <p:cNvSpPr txBox="1"/>
          <p:nvPr/>
        </p:nvSpPr>
        <p:spPr>
          <a:xfrm>
            <a:off x="0" y="5715568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939598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BrDR User Group Meeting (RADBUG)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939598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August 2</a:t>
            </a:r>
            <a:r>
              <a:rPr lang="en-US" sz="2800" baseline="30000" dirty="0">
                <a:solidFill>
                  <a:srgbClr val="939598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sz="2800" dirty="0">
                <a:solidFill>
                  <a:srgbClr val="939598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, 2022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939598">
                  <a:lumMod val="60000"/>
                  <a:lumOff val="4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97E035-CA8A-469C-A84A-7E68B80266E3}"/>
              </a:ext>
            </a:extLst>
          </p:cNvPr>
          <p:cNvSpPr txBox="1"/>
          <p:nvPr/>
        </p:nvSpPr>
        <p:spPr>
          <a:xfrm>
            <a:off x="0" y="4568687"/>
            <a:ext cx="91394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Julianne M. Fuda, P.E.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Assistant Director, Structure Design Bureau</a:t>
            </a:r>
          </a:p>
        </p:txBody>
      </p:sp>
      <p:pic>
        <p:nvPicPr>
          <p:cNvPr id="23" name="Picture 22" descr="A picture containing outdoor, person, yellow, wearing&#10;&#10;Description automatically generated">
            <a:extLst>
              <a:ext uri="{FF2B5EF4-FFF2-40B4-BE49-F238E27FC236}">
                <a16:creationId xmlns:a16="http://schemas.microsoft.com/office/drawing/2014/main" id="{5E6F6AFE-49BF-45EB-B1E1-7FCC5FD3F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136516"/>
            <a:ext cx="1327474" cy="1449817"/>
          </a:xfrm>
          <a:prstGeom prst="roundRect">
            <a:avLst>
              <a:gd name="adj" fmla="val 741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stA="45000" endPos="2000" dist="50800" dir="5400000" sy="-100000" algn="bl" rotWithShape="0"/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873798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D13BBF-2641-43E2-B9A8-41844058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42174"/>
            <a:ext cx="4800600" cy="5315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92A8BC-E145-4F09-A691-8F760F657E1A}"/>
              </a:ext>
            </a:extLst>
          </p:cNvPr>
          <p:cNvSpPr txBox="1"/>
          <p:nvPr/>
        </p:nvSpPr>
        <p:spPr>
          <a:xfrm>
            <a:off x="0" y="53340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Overview of Files – Model Based Contracting Special Note</a:t>
            </a:r>
          </a:p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47CBED-3627-463D-9EAF-4034FC502E6D}"/>
              </a:ext>
            </a:extLst>
          </p:cNvPr>
          <p:cNvSpPr txBox="1"/>
          <p:nvPr/>
        </p:nvSpPr>
        <p:spPr>
          <a:xfrm>
            <a:off x="0" y="12192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MBC special note provides a detailed breakdown of electronic file content and file organizational structure.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1D562-FEB8-4513-8BA3-8AD9A9246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819" y="3810000"/>
            <a:ext cx="1904762" cy="1619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5FDAF8-973A-47EC-B2B8-1FC5A375C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2435988"/>
            <a:ext cx="274320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3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92A8BC-E145-4F09-A691-8F760F657E1A}"/>
              </a:ext>
            </a:extLst>
          </p:cNvPr>
          <p:cNvSpPr txBox="1"/>
          <p:nvPr/>
        </p:nvSpPr>
        <p:spPr>
          <a:xfrm>
            <a:off x="0" y="53340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Overview of Files – Federated File</a:t>
            </a:r>
          </a:p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CB8140-684C-4F78-B52F-A02DD9CAD4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909" b="33530"/>
          <a:stretch/>
        </p:blipFill>
        <p:spPr>
          <a:xfrm>
            <a:off x="0" y="1447800"/>
            <a:ext cx="915246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27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rs driving under a bridge&#10;&#10;Description automatically generated with medium confidence">
            <a:extLst>
              <a:ext uri="{FF2B5EF4-FFF2-40B4-BE49-F238E27FC236}">
                <a16:creationId xmlns:a16="http://schemas.microsoft.com/office/drawing/2014/main" id="{C26F2C2E-4294-4FA2-8E76-85BD6D5F5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3600"/>
            <a:ext cx="4343917" cy="2819400"/>
          </a:xfrm>
          <a:prstGeom prst="rect">
            <a:avLst/>
          </a:prstGeom>
        </p:spPr>
      </p:pic>
      <p:pic>
        <p:nvPicPr>
          <p:cNvPr id="10" name="Picture 9" descr="A picture containing text, sky, sign, road&#10;&#10;Description automatically generated">
            <a:extLst>
              <a:ext uri="{FF2B5EF4-FFF2-40B4-BE49-F238E27FC236}">
                <a16:creationId xmlns:a16="http://schemas.microsoft.com/office/drawing/2014/main" id="{083A61D9-708A-4B10-A01F-13DBAFC1E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17" y="2133600"/>
            <a:ext cx="4853815" cy="2819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ED2636-E5D4-4BE1-A81C-30043516F131}"/>
              </a:ext>
            </a:extLst>
          </p:cNvPr>
          <p:cNvSpPr txBox="1">
            <a:spLocks/>
          </p:cNvSpPr>
          <p:nvPr/>
        </p:nvSpPr>
        <p:spPr>
          <a:xfrm>
            <a:off x="0" y="685800"/>
            <a:ext cx="9144000" cy="808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141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36538"/>
            <a:r>
              <a:rPr lang="en-US" sz="2900" dirty="0">
                <a:solidFill>
                  <a:schemeClr val="tx1">
                    <a:lumMod val="50000"/>
                  </a:schemeClr>
                </a:solidFill>
              </a:rPr>
              <a:t>East 138</a:t>
            </a:r>
            <a:r>
              <a:rPr lang="en-US" sz="2900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2900" dirty="0">
                <a:solidFill>
                  <a:schemeClr val="tx1">
                    <a:lumMod val="50000"/>
                  </a:schemeClr>
                </a:solidFill>
              </a:rPr>
              <a:t> Street over Major Deegan Expressway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7411DF-6D8E-44CA-83F2-673649961D96}"/>
              </a:ext>
            </a:extLst>
          </p:cNvPr>
          <p:cNvSpPr txBox="1">
            <a:spLocks/>
          </p:cNvSpPr>
          <p:nvPr/>
        </p:nvSpPr>
        <p:spPr>
          <a:xfrm>
            <a:off x="228085" y="5187949"/>
            <a:ext cx="9144000" cy="808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141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36538"/>
            <a:r>
              <a:rPr lang="en-US" sz="2900" dirty="0">
                <a:solidFill>
                  <a:schemeClr val="tx1">
                    <a:lumMod val="50000"/>
                  </a:schemeClr>
                </a:solidFill>
              </a:rPr>
              <a:t>Existing Bridge                 Proposed Bridge</a:t>
            </a:r>
          </a:p>
        </p:txBody>
      </p:sp>
    </p:spTree>
    <p:extLst>
      <p:ext uri="{BB962C8B-B14F-4D97-AF65-F5344CB8AC3E}">
        <p14:creationId xmlns:p14="http://schemas.microsoft.com/office/powerpoint/2010/main" val="3662003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Right 15">
            <a:extLst>
              <a:ext uri="{FF2B5EF4-FFF2-40B4-BE49-F238E27FC236}">
                <a16:creationId xmlns:a16="http://schemas.microsoft.com/office/drawing/2014/main" id="{BBB9B57D-4613-4353-9257-F3FDFA9444F6}"/>
              </a:ext>
            </a:extLst>
          </p:cNvPr>
          <p:cNvSpPr/>
          <p:nvPr/>
        </p:nvSpPr>
        <p:spPr>
          <a:xfrm rot="16200000">
            <a:off x="1045887" y="1679800"/>
            <a:ext cx="403525" cy="9058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39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22474922-28FC-49C6-8AE2-325B42768F2C}"/>
              </a:ext>
            </a:extLst>
          </p:cNvPr>
          <p:cNvSpPr txBox="1">
            <a:spLocks/>
          </p:cNvSpPr>
          <p:nvPr/>
        </p:nvSpPr>
        <p:spPr>
          <a:xfrm>
            <a:off x="0" y="486833"/>
            <a:ext cx="9144000" cy="808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141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36538"/>
            <a:r>
              <a:rPr lang="en-US" sz="2900" dirty="0">
                <a:solidFill>
                  <a:schemeClr val="tx1">
                    <a:lumMod val="50000"/>
                  </a:schemeClr>
                </a:solidFill>
              </a:rPr>
              <a:t>East 138</a:t>
            </a:r>
            <a:r>
              <a:rPr lang="en-US" sz="2900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2900" dirty="0">
                <a:solidFill>
                  <a:schemeClr val="tx1">
                    <a:lumMod val="50000"/>
                  </a:schemeClr>
                </a:solidFill>
              </a:rPr>
              <a:t> Street over Major Deegan Expressway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A8575-5DCD-434A-8272-7DC69ADA5B57}"/>
              </a:ext>
            </a:extLst>
          </p:cNvPr>
          <p:cNvSpPr txBox="1"/>
          <p:nvPr/>
        </p:nvSpPr>
        <p:spPr>
          <a:xfrm>
            <a:off x="1256090" y="15507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N</a:t>
            </a:r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B8C1B790-38DD-49BD-BEB3-4FBEFA927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0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D868C348-0314-4B3E-9BCF-3543840725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751" y="1388939"/>
            <a:ext cx="8778240" cy="48261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1883198" y="1523329"/>
            <a:ext cx="1157763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 cap="small">
                <a:solidFill>
                  <a:schemeClr val="tx1">
                    <a:lumMod val="50000"/>
                  </a:schemeClr>
                </a:solidFill>
                <a:latin typeface="+mn-lt"/>
              </a:rPr>
              <a:t>Madison Avenue Bridge</a:t>
            </a: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H="1">
            <a:off x="1562601" y="2446659"/>
            <a:ext cx="320597" cy="43894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BBB9B57D-4613-4353-9257-F3FDFA9444F6}"/>
              </a:ext>
            </a:extLst>
          </p:cNvPr>
          <p:cNvSpPr/>
          <p:nvPr/>
        </p:nvSpPr>
        <p:spPr>
          <a:xfrm rot="16200000">
            <a:off x="1045887" y="1679800"/>
            <a:ext cx="403525" cy="9058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39"/>
          </a:p>
        </p:txBody>
      </p:sp>
      <p:sp>
        <p:nvSpPr>
          <p:cNvPr id="34" name="TextBox 3">
            <a:extLst>
              <a:ext uri="{FF2B5EF4-FFF2-40B4-BE49-F238E27FC236}">
                <a16:creationId xmlns:a16="http://schemas.microsoft.com/office/drawing/2014/main" id="{0E69CB07-A578-45BB-931C-E2F573A88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562440"/>
            <a:ext cx="13716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 cap="small">
                <a:solidFill>
                  <a:schemeClr val="tx1">
                    <a:lumMod val="50000"/>
                  </a:schemeClr>
                </a:solidFill>
                <a:latin typeface="+mn-lt"/>
              </a:rPr>
              <a:t>East 138</a:t>
            </a:r>
            <a:r>
              <a:rPr lang="en-US" b="1" cap="small" baseline="30000">
                <a:solidFill>
                  <a:schemeClr val="tx1">
                    <a:lumMod val="50000"/>
                  </a:schemeClr>
                </a:solidFill>
                <a:latin typeface="+mn-lt"/>
              </a:rPr>
              <a:t>th</a:t>
            </a:r>
            <a:r>
              <a:rPr lang="en-US" b="1" cap="small">
                <a:solidFill>
                  <a:schemeClr val="tx1">
                    <a:lumMod val="50000"/>
                  </a:schemeClr>
                </a:solidFill>
                <a:latin typeface="+mn-lt"/>
              </a:rPr>
              <a:t> Street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2717D0A-D576-4EDC-B233-B103C0A4460F}"/>
              </a:ext>
            </a:extLst>
          </p:cNvPr>
          <p:cNvCxnSpPr>
            <a:cxnSpLocks/>
          </p:cNvCxnSpPr>
          <p:nvPr/>
        </p:nvCxnSpPr>
        <p:spPr>
          <a:xfrm flipH="1">
            <a:off x="4876800" y="3208771"/>
            <a:ext cx="838200" cy="57297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">
            <a:extLst>
              <a:ext uri="{FF2B5EF4-FFF2-40B4-BE49-F238E27FC236}">
                <a16:creationId xmlns:a16="http://schemas.microsoft.com/office/drawing/2014/main" id="{4275E182-B545-46B3-B62F-6C024DE67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79" y="5446938"/>
            <a:ext cx="220980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b="1" cap="small">
                <a:solidFill>
                  <a:schemeClr val="tx1">
                    <a:lumMod val="50000"/>
                  </a:schemeClr>
                </a:solidFill>
                <a:latin typeface="+mn-lt"/>
              </a:rPr>
              <a:t>Major Deegan Expressway (I-87)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0FCB25D-215C-48D8-83B1-8EDBEA3D26E7}"/>
              </a:ext>
            </a:extLst>
          </p:cNvPr>
          <p:cNvCxnSpPr>
            <a:cxnSpLocks/>
          </p:cNvCxnSpPr>
          <p:nvPr/>
        </p:nvCxnSpPr>
        <p:spPr>
          <a:xfrm flipV="1">
            <a:off x="2462079" y="4764225"/>
            <a:ext cx="2082792" cy="68271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le 1">
            <a:extLst>
              <a:ext uri="{FF2B5EF4-FFF2-40B4-BE49-F238E27FC236}">
                <a16:creationId xmlns:a16="http://schemas.microsoft.com/office/drawing/2014/main" id="{22474922-28FC-49C6-8AE2-325B42768F2C}"/>
              </a:ext>
            </a:extLst>
          </p:cNvPr>
          <p:cNvSpPr txBox="1">
            <a:spLocks/>
          </p:cNvSpPr>
          <p:nvPr/>
        </p:nvSpPr>
        <p:spPr>
          <a:xfrm>
            <a:off x="0" y="376717"/>
            <a:ext cx="9144000" cy="808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141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36538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Project 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AA8575-5DCD-434A-8272-7DC69ADA5B57}"/>
              </a:ext>
            </a:extLst>
          </p:cNvPr>
          <p:cNvSpPr txBox="1"/>
          <p:nvPr/>
        </p:nvSpPr>
        <p:spPr>
          <a:xfrm>
            <a:off x="1256090" y="1550705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0593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0DC2B2-40F9-46BC-BF31-99F43A04D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979"/>
            <a:ext cx="9144000" cy="52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69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parking lot&#10;&#10;Description automatically generated with low confidence">
            <a:extLst>
              <a:ext uri="{FF2B5EF4-FFF2-40B4-BE49-F238E27FC236}">
                <a16:creationId xmlns:a16="http://schemas.microsoft.com/office/drawing/2014/main" id="{FBCBC67A-E4BC-4A72-8380-825A26031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531"/>
            <a:ext cx="9144000" cy="521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21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9F27FB3-BA16-43F1-B1F2-C6F7F26C2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619"/>
            <a:ext cx="9144000" cy="525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33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C119211C-28B4-443A-95E7-C18708506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084"/>
            <a:ext cx="9144000" cy="525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48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E58FF47-416E-4F21-8813-F181B7538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997"/>
            <a:ext cx="9144000" cy="521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03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380B5B81-3AA2-4F6B-9E2F-311817683930}"/>
              </a:ext>
            </a:extLst>
          </p:cNvPr>
          <p:cNvSpPr txBox="1">
            <a:spLocks/>
          </p:cNvSpPr>
          <p:nvPr/>
        </p:nvSpPr>
        <p:spPr>
          <a:xfrm>
            <a:off x="914400" y="457199"/>
            <a:ext cx="6820930" cy="862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Presentation Topics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EC7DFD4-755C-46EA-B5DF-792640556E6E}"/>
              </a:ext>
            </a:extLst>
          </p:cNvPr>
          <p:cNvSpPr txBox="1">
            <a:spLocks/>
          </p:cNvSpPr>
          <p:nvPr/>
        </p:nvSpPr>
        <p:spPr>
          <a:xfrm>
            <a:off x="304800" y="1345148"/>
            <a:ext cx="8839200" cy="5410200"/>
          </a:xfrm>
          <a:prstGeom prst="rect">
            <a:avLst/>
          </a:prstGeom>
        </p:spPr>
        <p:txBody>
          <a:bodyPr/>
          <a:lstStyle>
            <a:lvl1pPr marL="403225" indent="-403225" algn="l" defTabSz="914400" rtl="0" eaLnBrk="1" latinLnBrk="0" hangingPunct="1">
              <a:lnSpc>
                <a:spcPts val="3400"/>
              </a:lnSpc>
              <a:spcBef>
                <a:spcPts val="0"/>
              </a:spcBef>
              <a:buClr>
                <a:srgbClr val="0074A1"/>
              </a:buClr>
              <a:buSzPct val="80000"/>
              <a:buFont typeface="Wingdings" pitchFamily="2" charset="2"/>
              <a:buChar char="Ü"/>
              <a:defRPr sz="3200" kern="1200">
                <a:solidFill>
                  <a:srgbClr val="6465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55663" indent="-392113" algn="l" defTabSz="914400" rtl="0" eaLnBrk="1" latinLnBrk="0" hangingPunct="1">
              <a:lnSpc>
                <a:spcPts val="3000"/>
              </a:lnSpc>
              <a:spcBef>
                <a:spcPts val="600"/>
              </a:spcBef>
              <a:buClr>
                <a:srgbClr val="0074A1"/>
              </a:buClr>
              <a:buSzPct val="90000"/>
              <a:buFont typeface="Wingdings" pitchFamily="2" charset="2"/>
              <a:buChar char="q"/>
              <a:defRPr sz="2800" kern="1200">
                <a:solidFill>
                  <a:srgbClr val="6465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150" indent="-344488" algn="l" defTabSz="914400" rtl="0" eaLnBrk="1" latinLnBrk="0" hangingPunct="1">
              <a:lnSpc>
                <a:spcPts val="2600"/>
              </a:lnSpc>
              <a:spcBef>
                <a:spcPts val="600"/>
              </a:spcBef>
              <a:buClr>
                <a:srgbClr val="646569"/>
              </a:buClr>
              <a:buSzPct val="90000"/>
              <a:buFont typeface="Wingdings" pitchFamily="2" charset="2"/>
              <a:buChar char=""/>
              <a:defRPr sz="2400" kern="1200">
                <a:solidFill>
                  <a:srgbClr val="6465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84313" indent="-284163" algn="l" defTabSz="914400" rtl="0" eaLnBrk="1" latinLnBrk="0" hangingPunct="1">
              <a:lnSpc>
                <a:spcPts val="2200"/>
              </a:lnSpc>
              <a:spcBef>
                <a:spcPts val="600"/>
              </a:spcBef>
              <a:buFont typeface="Wingdings" pitchFamily="2" charset="2"/>
              <a:buChar char="Ø"/>
              <a:defRPr sz="2000" kern="1200">
                <a:solidFill>
                  <a:srgbClr val="6465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09738" indent="-225425" algn="l" defTabSz="914400" rtl="0" eaLnBrk="1" latinLnBrk="0" hangingPunct="1">
              <a:lnSpc>
                <a:spcPts val="2200"/>
              </a:lnSpc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rgbClr val="6465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3225" marR="0" lvl="0" indent="-40322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74A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 BrDR as a Design Tool</a:t>
            </a:r>
          </a:p>
          <a:p>
            <a:pPr marL="403225" marR="0" lvl="0" indent="-40322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74A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Digital Delivery at NYSDOT</a:t>
            </a:r>
          </a:p>
          <a:p>
            <a:pPr marL="403225" marR="0" lvl="0" indent="-40322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74A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lang="en-US" sz="2400" b="1" dirty="0">
                <a:solidFill>
                  <a:srgbClr val="000000"/>
                </a:solidFill>
              </a:rPr>
              <a:t>East 138</a:t>
            </a:r>
            <a:r>
              <a:rPr lang="en-US" sz="2400" b="1" baseline="30000" dirty="0">
                <a:solidFill>
                  <a:srgbClr val="000000"/>
                </a:solidFill>
              </a:rPr>
              <a:t>th</a:t>
            </a:r>
            <a:r>
              <a:rPr lang="en-US" sz="2400" b="1" dirty="0">
                <a:solidFill>
                  <a:srgbClr val="000000"/>
                </a:solidFill>
              </a:rPr>
              <a:t> Street Bridge over Major Deegan Expressway</a:t>
            </a:r>
          </a:p>
          <a:p>
            <a:pPr marL="403225" marR="0" lvl="0" indent="-403225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74A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of </a:t>
            </a:r>
            <a:r>
              <a:rPr lang="en-US" sz="2400" b="1" dirty="0">
                <a:solidFill>
                  <a:srgbClr val="000000"/>
                </a:solidFill>
              </a:rPr>
              <a:t>Information Exchange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03225" marR="0" lvl="0" indent="-403225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74A1"/>
              </a:buClr>
              <a:buSzPct val="80000"/>
              <a:buFont typeface="Wingdings" pitchFamily="2" charset="2"/>
              <a:buChar char="Ü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 &amp; Answer</a:t>
            </a:r>
          </a:p>
        </p:txBody>
      </p:sp>
      <p:pic>
        <p:nvPicPr>
          <p:cNvPr id="3" name="Picture 2" descr="A picture containing toy, power saw&#10;&#10;Description automatically generated">
            <a:extLst>
              <a:ext uri="{FF2B5EF4-FFF2-40B4-BE49-F238E27FC236}">
                <a16:creationId xmlns:a16="http://schemas.microsoft.com/office/drawing/2014/main" id="{D01DD509-EC71-4C9B-A6D3-527E4941C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91" y="3772164"/>
            <a:ext cx="5367209" cy="3085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AECDBE-96B4-4A8D-9A47-ED2E0DE98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598" y="4819358"/>
            <a:ext cx="1265795" cy="138698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08A0F93-63D1-498E-A8E7-5E8CA6D32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6528"/>
            <a:ext cx="9144000" cy="526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8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C3B05D-5DBB-4243-A52D-7D3BC5AF28DA}"/>
              </a:ext>
            </a:extLst>
          </p:cNvPr>
          <p:cNvSpPr txBox="1"/>
          <p:nvPr/>
        </p:nvSpPr>
        <p:spPr>
          <a:xfrm>
            <a:off x="0" y="5005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Bridge Superstructure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040F3-A3C6-4E1D-B778-487D35E1B9D2}"/>
              </a:ext>
            </a:extLst>
          </p:cNvPr>
          <p:cNvSpPr txBox="1"/>
          <p:nvPr/>
        </p:nvSpPr>
        <p:spPr>
          <a:xfrm>
            <a:off x="190500" y="1099211"/>
            <a:ext cx="845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Superstructure Information: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span bridge constructed in 4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Superstructure is comprised of prefabricated bridge units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1C4F8-DB60-47C7-B512-D8CFB91B53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63" y="2136555"/>
            <a:ext cx="4670790" cy="1669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8BB402-70C4-4E12-8F12-8564A6DB0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9" y="2235865"/>
            <a:ext cx="3736191" cy="416493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24832D-2D3E-478E-9EF7-BD4C045C9998}"/>
              </a:ext>
            </a:extLst>
          </p:cNvPr>
          <p:cNvSpPr/>
          <p:nvPr/>
        </p:nvSpPr>
        <p:spPr>
          <a:xfrm>
            <a:off x="152400" y="2230764"/>
            <a:ext cx="3628292" cy="14186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A05CE39-5E4F-43ED-BB16-307878DA86DF}"/>
              </a:ext>
            </a:extLst>
          </p:cNvPr>
          <p:cNvSpPr/>
          <p:nvPr/>
        </p:nvSpPr>
        <p:spPr>
          <a:xfrm>
            <a:off x="416796" y="3649422"/>
            <a:ext cx="3594249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772CC7-5234-4ADA-AF54-FB41B614CA63}"/>
              </a:ext>
            </a:extLst>
          </p:cNvPr>
          <p:cNvSpPr/>
          <p:nvPr/>
        </p:nvSpPr>
        <p:spPr>
          <a:xfrm>
            <a:off x="611178" y="4182822"/>
            <a:ext cx="3526290" cy="533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4A68F67-6CD4-4053-9504-759D9D325A18}"/>
              </a:ext>
            </a:extLst>
          </p:cNvPr>
          <p:cNvSpPr/>
          <p:nvPr/>
        </p:nvSpPr>
        <p:spPr>
          <a:xfrm>
            <a:off x="914400" y="4716222"/>
            <a:ext cx="3526290" cy="16845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A0FB9E-4E49-418D-BF36-C2C00837FCED}"/>
              </a:ext>
            </a:extLst>
          </p:cNvPr>
          <p:cNvSpPr txBox="1"/>
          <p:nvPr/>
        </p:nvSpPr>
        <p:spPr>
          <a:xfrm>
            <a:off x="2743200" y="2667000"/>
            <a:ext cx="12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Stage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EC96F-E332-47D6-A0BC-80D50B1FCBB4}"/>
              </a:ext>
            </a:extLst>
          </p:cNvPr>
          <p:cNvSpPr txBox="1"/>
          <p:nvPr/>
        </p:nvSpPr>
        <p:spPr>
          <a:xfrm>
            <a:off x="3048000" y="3733800"/>
            <a:ext cx="12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Stage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F8F7E7-8371-478F-BD9B-E0119A2EA9AB}"/>
              </a:ext>
            </a:extLst>
          </p:cNvPr>
          <p:cNvSpPr txBox="1"/>
          <p:nvPr/>
        </p:nvSpPr>
        <p:spPr>
          <a:xfrm>
            <a:off x="3200400" y="4267200"/>
            <a:ext cx="12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Stage 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E389A9-BE60-46D0-BFDF-8AFE0225E9EF}"/>
              </a:ext>
            </a:extLst>
          </p:cNvPr>
          <p:cNvSpPr txBox="1"/>
          <p:nvPr/>
        </p:nvSpPr>
        <p:spPr>
          <a:xfrm>
            <a:off x="3429000" y="4953000"/>
            <a:ext cx="1256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Stage 5</a:t>
            </a:r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id="{DD0883F6-C205-46F4-B78C-F892A7FE8C85}"/>
              </a:ext>
            </a:extLst>
          </p:cNvPr>
          <p:cNvSpPr/>
          <p:nvPr/>
        </p:nvSpPr>
        <p:spPr>
          <a:xfrm rot="5400000">
            <a:off x="5026307" y="3903278"/>
            <a:ext cx="609600" cy="533400"/>
          </a:xfrm>
          <a:prstGeom prst="bentUp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F43776-12E8-4925-A87A-E18509E92472}"/>
              </a:ext>
            </a:extLst>
          </p:cNvPr>
          <p:cNvSpPr txBox="1"/>
          <p:nvPr/>
        </p:nvSpPr>
        <p:spPr>
          <a:xfrm>
            <a:off x="5688434" y="4125273"/>
            <a:ext cx="3023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 steel girders with precast deck, connected with UHPC closure pours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EEB6F0-0BD5-4D90-A4C0-F4AF8B53030E}"/>
              </a:ext>
            </a:extLst>
          </p:cNvPr>
          <p:cNvSpPr txBox="1"/>
          <p:nvPr/>
        </p:nvSpPr>
        <p:spPr>
          <a:xfrm>
            <a:off x="1753071" y="6423624"/>
            <a:ext cx="1980258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Framing Plan</a:t>
            </a:r>
          </a:p>
        </p:txBody>
      </p:sp>
    </p:spTree>
    <p:extLst>
      <p:ext uri="{BB962C8B-B14F-4D97-AF65-F5344CB8AC3E}">
        <p14:creationId xmlns:p14="http://schemas.microsoft.com/office/powerpoint/2010/main" val="1803722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C3B05D-5DBB-4243-A52D-7D3BC5AF28DA}"/>
              </a:ext>
            </a:extLst>
          </p:cNvPr>
          <p:cNvSpPr txBox="1"/>
          <p:nvPr/>
        </p:nvSpPr>
        <p:spPr>
          <a:xfrm>
            <a:off x="0" y="5005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Bridge Substructure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040F3-A3C6-4E1D-B778-487D35E1B9D2}"/>
              </a:ext>
            </a:extLst>
          </p:cNvPr>
          <p:cNvSpPr txBox="1"/>
          <p:nvPr/>
        </p:nvSpPr>
        <p:spPr>
          <a:xfrm>
            <a:off x="190500" y="1099211"/>
            <a:ext cx="87249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Substructure Information: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Substructure will be constructed in 4 stages from the existing bridge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Suggested sequence for existing bridge removal: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Install temporary supports along right most lane of each bound on MDE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Cut existing superstructure to make room to build proposed abutments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Install proposed foundations and abutments from the work area on the existing bridge (supported by existing pier and temporary supports)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EC3CEB-A92A-4B21-BFBE-CE977A50D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422" y="4114800"/>
            <a:ext cx="4671830" cy="2608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164FBD-1C2D-4CAA-AD36-21C211BF71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9" y="3394392"/>
            <a:ext cx="4438503" cy="33288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CE2232-2EE4-4E35-B4C3-4CC2513B6CEE}"/>
              </a:ext>
            </a:extLst>
          </p:cNvPr>
          <p:cNvSpPr txBox="1"/>
          <p:nvPr/>
        </p:nvSpPr>
        <p:spPr>
          <a:xfrm>
            <a:off x="4073767" y="3154124"/>
            <a:ext cx="3977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Work Zone on the existing bridge during abutment construction</a:t>
            </a:r>
          </a:p>
        </p:txBody>
      </p:sp>
      <p:sp>
        <p:nvSpPr>
          <p:cNvPr id="8" name="Arrow: Bent-Up 7">
            <a:extLst>
              <a:ext uri="{FF2B5EF4-FFF2-40B4-BE49-F238E27FC236}">
                <a16:creationId xmlns:a16="http://schemas.microsoft.com/office/drawing/2014/main" id="{87F208A0-B7E6-4542-8A40-353F37DFFCC6}"/>
              </a:ext>
            </a:extLst>
          </p:cNvPr>
          <p:cNvSpPr/>
          <p:nvPr/>
        </p:nvSpPr>
        <p:spPr>
          <a:xfrm rot="10800000">
            <a:off x="3253153" y="3370804"/>
            <a:ext cx="785445" cy="570131"/>
          </a:xfrm>
          <a:prstGeom prst="bentUp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90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D6412A-A950-4863-AA3E-0335D1E7E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913" y="890954"/>
            <a:ext cx="600974" cy="5867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C3B05D-5DBB-4243-A52D-7D3BC5AF28DA}"/>
              </a:ext>
            </a:extLst>
          </p:cNvPr>
          <p:cNvSpPr txBox="1"/>
          <p:nvPr/>
        </p:nvSpPr>
        <p:spPr>
          <a:xfrm>
            <a:off x="0" y="5005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Bridge Substructure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040F3-A3C6-4E1D-B778-487D35E1B9D2}"/>
              </a:ext>
            </a:extLst>
          </p:cNvPr>
          <p:cNvSpPr txBox="1"/>
          <p:nvPr/>
        </p:nvSpPr>
        <p:spPr>
          <a:xfrm>
            <a:off x="95250" y="1023777"/>
            <a:ext cx="69151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Substructure Information: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abutments supported on deep foundations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Driven H-piles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Drilled shafts reinforced with an H-pile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Drilled shafts with permanent casing and rebar cages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Abutments will be constructed with excavation support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Driven cantilever sheeting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Soldier pile and lagging wall with grouted tie backs/walers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GRSS wall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E7E90-166D-4CCD-BCE6-12991C23AC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666" y="650081"/>
            <a:ext cx="1028084" cy="55578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1C86D5-744D-40A0-92BA-703489C81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00" y="911469"/>
            <a:ext cx="647700" cy="4581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7F6466-3E17-4887-9C78-75F86DD0F7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820"/>
          <a:stretch/>
        </p:blipFill>
        <p:spPr>
          <a:xfrm>
            <a:off x="852488" y="3609101"/>
            <a:ext cx="5738812" cy="32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09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1E17724-E011-457A-8489-9976B4E77A8C}"/>
              </a:ext>
            </a:extLst>
          </p:cNvPr>
          <p:cNvGrpSpPr/>
          <p:nvPr/>
        </p:nvGrpSpPr>
        <p:grpSpPr>
          <a:xfrm>
            <a:off x="4834" y="2151190"/>
            <a:ext cx="9144000" cy="4726983"/>
            <a:chOff x="0" y="2220011"/>
            <a:chExt cx="9144000" cy="4726983"/>
          </a:xfrm>
        </p:grpSpPr>
        <p:pic>
          <p:nvPicPr>
            <p:cNvPr id="3" name="Picture 2" descr="A picture containing circuit, computer, table&#10;&#10;Description automatically generated">
              <a:extLst>
                <a:ext uri="{FF2B5EF4-FFF2-40B4-BE49-F238E27FC236}">
                  <a16:creationId xmlns:a16="http://schemas.microsoft.com/office/drawing/2014/main" id="{FD08F826-BC9B-4537-9A74-627568D74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20011"/>
              <a:ext cx="9144000" cy="47269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E556AF-9191-419D-A98B-0E3BAAF978A8}"/>
                </a:ext>
              </a:extLst>
            </p:cNvPr>
            <p:cNvSpPr txBox="1"/>
            <p:nvPr/>
          </p:nvSpPr>
          <p:spPr>
            <a:xfrm rot="21047183">
              <a:off x="2908988" y="3596917"/>
              <a:ext cx="17364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CARRY BEAM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5CFF51-6F30-4EFC-B9FF-5F6856AD13B3}"/>
                </a:ext>
              </a:extLst>
            </p:cNvPr>
            <p:cNvSpPr txBox="1"/>
            <p:nvPr/>
          </p:nvSpPr>
          <p:spPr>
            <a:xfrm rot="21047183">
              <a:off x="4707118" y="3030519"/>
              <a:ext cx="1236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FOOTING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3E807F-55F1-4B74-B738-41EF7951A411}"/>
                </a:ext>
              </a:extLst>
            </p:cNvPr>
            <p:cNvSpPr txBox="1"/>
            <p:nvPr/>
          </p:nvSpPr>
          <p:spPr>
            <a:xfrm rot="1931962">
              <a:off x="6644684" y="5406715"/>
              <a:ext cx="15055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COMBINED 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SEWER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5F70C8-CCF4-40F9-BDC1-1F8EF26C9C2D}"/>
                </a:ext>
              </a:extLst>
            </p:cNvPr>
            <p:cNvSpPr txBox="1"/>
            <p:nvPr/>
          </p:nvSpPr>
          <p:spPr>
            <a:xfrm rot="21046669">
              <a:off x="3209498" y="5969325"/>
              <a:ext cx="18989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INTERCEPTOR 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SEWER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C29718-EC87-4D36-837F-1521AFFFE64B}"/>
                </a:ext>
              </a:extLst>
            </p:cNvPr>
            <p:cNvSpPr txBox="1"/>
            <p:nvPr/>
          </p:nvSpPr>
          <p:spPr>
            <a:xfrm rot="2255881">
              <a:off x="187721" y="4100678"/>
              <a:ext cx="15183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BRANCH</a:t>
              </a:r>
            </a:p>
            <a:p>
              <a:r>
                <a:rPr lang="en-US" sz="1400" b="1" dirty="0">
                  <a:solidFill>
                    <a:srgbClr val="FFFF00"/>
                  </a:solidFill>
                </a:rPr>
                <a:t>INTERCEPTOR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044827-4BE3-4143-91CB-66C4DDC3C71B}"/>
                </a:ext>
              </a:extLst>
            </p:cNvPr>
            <p:cNvSpPr txBox="1"/>
            <p:nvPr/>
          </p:nvSpPr>
          <p:spPr>
            <a:xfrm rot="16200000">
              <a:off x="1252605" y="5191141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SHAFT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59A9455-D117-45AB-8FF9-E50BAC2057D3}"/>
                </a:ext>
              </a:extLst>
            </p:cNvPr>
            <p:cNvSpPr txBox="1"/>
            <p:nvPr/>
          </p:nvSpPr>
          <p:spPr>
            <a:xfrm rot="21047183">
              <a:off x="118552" y="2793566"/>
              <a:ext cx="143712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HISTORIC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RETAINING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WALL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F7432B-8A5D-4967-A21C-CF12B3A52F18}"/>
                </a:ext>
              </a:extLst>
            </p:cNvPr>
            <p:cNvSpPr txBox="1"/>
            <p:nvPr/>
          </p:nvSpPr>
          <p:spPr>
            <a:xfrm rot="20739940">
              <a:off x="7420337" y="3174146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24” SEWER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2DBDEB-7081-4D5B-86B0-21522EE00965}"/>
                </a:ext>
              </a:extLst>
            </p:cNvPr>
            <p:cNvSpPr txBox="1"/>
            <p:nvPr/>
          </p:nvSpPr>
          <p:spPr>
            <a:xfrm rot="16200000">
              <a:off x="2179355" y="5267341"/>
              <a:ext cx="13491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MANHOLE</a:t>
              </a:r>
            </a:p>
          </p:txBody>
        </p:sp>
        <p:sp>
          <p:nvSpPr>
            <p:cNvPr id="24" name="Arrow: Left-Right 23">
              <a:extLst>
                <a:ext uri="{FF2B5EF4-FFF2-40B4-BE49-F238E27FC236}">
                  <a16:creationId xmlns:a16="http://schemas.microsoft.com/office/drawing/2014/main" id="{6DF1D94F-2703-4ECD-A19C-E815F3A6371B}"/>
                </a:ext>
              </a:extLst>
            </p:cNvPr>
            <p:cNvSpPr/>
            <p:nvPr/>
          </p:nvSpPr>
          <p:spPr>
            <a:xfrm rot="21007259">
              <a:off x="5158369" y="4107643"/>
              <a:ext cx="528136" cy="167280"/>
            </a:xfrm>
            <a:prstGeom prst="leftRightArrow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Left-Right 24">
              <a:extLst>
                <a:ext uri="{FF2B5EF4-FFF2-40B4-BE49-F238E27FC236}">
                  <a16:creationId xmlns:a16="http://schemas.microsoft.com/office/drawing/2014/main" id="{BFE4D9CF-52DF-4C54-947D-D531FDE661AA}"/>
                </a:ext>
              </a:extLst>
            </p:cNvPr>
            <p:cNvSpPr/>
            <p:nvPr/>
          </p:nvSpPr>
          <p:spPr>
            <a:xfrm rot="16200000">
              <a:off x="3720355" y="4060145"/>
              <a:ext cx="380870" cy="170553"/>
            </a:xfrm>
            <a:prstGeom prst="leftRightArrow">
              <a:avLst/>
            </a:prstGeom>
            <a:solidFill>
              <a:schemeClr val="bg2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8D3C9E4B-CFF7-4BA9-B407-D9DA3F7D5502}"/>
              </a:ext>
            </a:extLst>
          </p:cNvPr>
          <p:cNvSpPr/>
          <p:nvPr/>
        </p:nvSpPr>
        <p:spPr>
          <a:xfrm rot="21007259">
            <a:off x="2004174" y="4902829"/>
            <a:ext cx="528136" cy="167280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C35A0B6-CB2C-4D86-B0BA-CB19361C811E}"/>
              </a:ext>
            </a:extLst>
          </p:cNvPr>
          <p:cNvSpPr txBox="1">
            <a:spLocks/>
          </p:cNvSpPr>
          <p:nvPr/>
        </p:nvSpPr>
        <p:spPr>
          <a:xfrm>
            <a:off x="0" y="414817"/>
            <a:ext cx="9144000" cy="8085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141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236538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The “Carry Beam System”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690593-66A7-45FF-AE43-50D96AFCA858}"/>
              </a:ext>
            </a:extLst>
          </p:cNvPr>
          <p:cNvSpPr txBox="1">
            <a:spLocks/>
          </p:cNvSpPr>
          <p:nvPr/>
        </p:nvSpPr>
        <p:spPr>
          <a:xfrm>
            <a:off x="4834" y="1179177"/>
            <a:ext cx="9144000" cy="128448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403193" indent="-403193" algn="l" defTabSz="914327" rtl="0" eaLnBrk="1" latinLnBrk="0" hangingPunct="1">
              <a:lnSpc>
                <a:spcPts val="3400"/>
              </a:lnSpc>
              <a:spcBef>
                <a:spcPts val="0"/>
              </a:spcBef>
              <a:buClr>
                <a:srgbClr val="0074A1"/>
              </a:buClr>
              <a:buSzPct val="80000"/>
              <a:buFont typeface="Wingdings" pitchFamily="2" charset="2"/>
              <a:buChar char="Ü"/>
              <a:defRPr sz="3200" kern="1200">
                <a:solidFill>
                  <a:srgbClr val="6465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55595" indent="-392083" algn="l" defTabSz="914327" rtl="0" eaLnBrk="1" latinLnBrk="0" hangingPunct="1">
              <a:lnSpc>
                <a:spcPts val="3000"/>
              </a:lnSpc>
              <a:spcBef>
                <a:spcPts val="600"/>
              </a:spcBef>
              <a:buClr>
                <a:srgbClr val="0074A1"/>
              </a:buClr>
              <a:buSzPct val="90000"/>
              <a:buFont typeface="Wingdings" pitchFamily="2" charset="2"/>
              <a:buChar char="q"/>
              <a:defRPr sz="2800" kern="1200">
                <a:solidFill>
                  <a:srgbClr val="6465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00054" indent="-344461" algn="l" defTabSz="914327" rtl="0" eaLnBrk="1" latinLnBrk="0" hangingPunct="1">
              <a:lnSpc>
                <a:spcPts val="2600"/>
              </a:lnSpc>
              <a:spcBef>
                <a:spcPts val="600"/>
              </a:spcBef>
              <a:buClr>
                <a:srgbClr val="646569"/>
              </a:buClr>
              <a:buSzPct val="90000"/>
              <a:buFont typeface="Wingdings" pitchFamily="2" charset="2"/>
              <a:buChar char=""/>
              <a:defRPr sz="2400" kern="1200">
                <a:solidFill>
                  <a:srgbClr val="6465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84195" indent="-284140" algn="l" defTabSz="914327" rtl="0" eaLnBrk="1" latinLnBrk="0" hangingPunct="1">
              <a:lnSpc>
                <a:spcPts val="2200"/>
              </a:lnSpc>
              <a:spcBef>
                <a:spcPts val="600"/>
              </a:spcBef>
              <a:buFont typeface="Wingdings" pitchFamily="2" charset="2"/>
              <a:buChar char="Ø"/>
              <a:defRPr sz="2000" kern="1200">
                <a:solidFill>
                  <a:srgbClr val="6465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09602" indent="-225407" algn="l" defTabSz="914327" rtl="0" eaLnBrk="1" latinLnBrk="0" hangingPunct="1">
              <a:lnSpc>
                <a:spcPts val="2200"/>
              </a:lnSpc>
              <a:spcBef>
                <a:spcPts val="600"/>
              </a:spcBef>
              <a:buFont typeface="Arial" pitchFamily="34" charset="0"/>
              <a:buChar char="•"/>
              <a:defRPr sz="2000" kern="1200">
                <a:solidFill>
                  <a:srgbClr val="6465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399" indent="-228582" algn="l" defTabSz="914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62" indent="-228582" algn="l" defTabSz="914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26" indent="-228582" algn="l" defTabSz="914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90" indent="-228582" algn="l" defTabSz="9143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95302" lvl="1" indent="-342900">
              <a:lnSpc>
                <a:spcPct val="100000"/>
              </a:lnSpc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30ft wide existing DEP sewer structure that cannot be impacted during construction</a:t>
            </a:r>
          </a:p>
          <a:p>
            <a:pPr marL="795302" lvl="1" indent="-342900">
              <a:lnSpc>
                <a:spcPct val="100000"/>
              </a:lnSpc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Future widening of DEP sewer required the abutments to span an area of 60ft, while still supporting the bridge overhead</a:t>
            </a:r>
            <a:endParaRPr lang="en-US" sz="2000" dirty="0">
              <a:solidFill>
                <a:schemeClr val="accent4">
                  <a:lumMod val="10000"/>
                </a:schemeClr>
              </a:solidFill>
            </a:endParaRPr>
          </a:p>
          <a:p>
            <a:pPr marL="795302" lvl="1" indent="-342900">
              <a:lnSpc>
                <a:spcPct val="100000"/>
              </a:lnSpc>
            </a:pPr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Steel carry beam system to span over sewer and support abutment footing overhead</a:t>
            </a:r>
          </a:p>
        </p:txBody>
      </p:sp>
    </p:spTree>
    <p:extLst>
      <p:ext uri="{BB962C8B-B14F-4D97-AF65-F5344CB8AC3E}">
        <p14:creationId xmlns:p14="http://schemas.microsoft.com/office/powerpoint/2010/main" val="323547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26B89A-44DA-439F-819D-8EA4742DA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97" y="2216943"/>
            <a:ext cx="3307872" cy="3444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C3B05D-5DBB-4243-A52D-7D3BC5AF28DA}"/>
              </a:ext>
            </a:extLst>
          </p:cNvPr>
          <p:cNvSpPr txBox="1"/>
          <p:nvPr/>
        </p:nvSpPr>
        <p:spPr>
          <a:xfrm>
            <a:off x="0" y="5005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Bridge Work – Substructure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040F3-A3C6-4E1D-B778-487D35E1B9D2}"/>
              </a:ext>
            </a:extLst>
          </p:cNvPr>
          <p:cNvSpPr txBox="1"/>
          <p:nvPr/>
        </p:nvSpPr>
        <p:spPr>
          <a:xfrm>
            <a:off x="190499" y="989963"/>
            <a:ext cx="891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Substructure Information: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Items of special interest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Carry beam system to span over the existing DEP combined sewer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System includes beams, diaphragms, lateral bracing, anchorage, lagging piles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8D5014-28B2-4059-A49A-129614BAF1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3"/>
          <a:stretch/>
        </p:blipFill>
        <p:spPr>
          <a:xfrm>
            <a:off x="190500" y="3428999"/>
            <a:ext cx="6705600" cy="33044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C737A-5061-42BD-83BF-AB5FA2E5FD53}"/>
              </a:ext>
            </a:extLst>
          </p:cNvPr>
          <p:cNvSpPr txBox="1"/>
          <p:nvPr/>
        </p:nvSpPr>
        <p:spPr>
          <a:xfrm>
            <a:off x="2133600" y="449870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Abutment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8895B4-06CE-4FFF-8B30-4A8264C7AF29}"/>
              </a:ext>
            </a:extLst>
          </p:cNvPr>
          <p:cNvSpPr txBox="1"/>
          <p:nvPr/>
        </p:nvSpPr>
        <p:spPr>
          <a:xfrm>
            <a:off x="5114192" y="610763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Drilled Shaft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EC6D9-523B-40ED-8759-B4E0E895F354}"/>
              </a:ext>
            </a:extLst>
          </p:cNvPr>
          <p:cNvSpPr txBox="1"/>
          <p:nvPr/>
        </p:nvSpPr>
        <p:spPr>
          <a:xfrm>
            <a:off x="1613168" y="5217897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Carry Beam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E81E98-5D0D-43B4-8CBF-340A5B9AC7CE}"/>
              </a:ext>
            </a:extLst>
          </p:cNvPr>
          <p:cNvSpPr txBox="1"/>
          <p:nvPr/>
        </p:nvSpPr>
        <p:spPr>
          <a:xfrm>
            <a:off x="4741543" y="4882598"/>
            <a:ext cx="1465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Anchorage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60B974-AD5A-4B6B-87E3-54986E89B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133600"/>
            <a:ext cx="5411932" cy="11043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DAA6E9-A04B-4ADC-8F4B-4B92631F3799}"/>
              </a:ext>
            </a:extLst>
          </p:cNvPr>
          <p:cNvSpPr txBox="1"/>
          <p:nvPr/>
        </p:nvSpPr>
        <p:spPr>
          <a:xfrm>
            <a:off x="711735" y="6061464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Lagging piles to support toe wall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3BBF66-13A7-4528-807E-DD413E4D2925}"/>
              </a:ext>
            </a:extLst>
          </p:cNvPr>
          <p:cNvSpPr txBox="1"/>
          <p:nvPr/>
        </p:nvSpPr>
        <p:spPr>
          <a:xfrm>
            <a:off x="2320204" y="3059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PLAN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125B43-8E7B-47D5-9135-EE24217911E2}"/>
              </a:ext>
            </a:extLst>
          </p:cNvPr>
          <p:cNvSpPr txBox="1"/>
          <p:nvPr/>
        </p:nvSpPr>
        <p:spPr>
          <a:xfrm>
            <a:off x="6950956" y="3428999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SECTION</a:t>
            </a:r>
          </a:p>
        </p:txBody>
      </p:sp>
    </p:spTree>
    <p:extLst>
      <p:ext uri="{BB962C8B-B14F-4D97-AF65-F5344CB8AC3E}">
        <p14:creationId xmlns:p14="http://schemas.microsoft.com/office/powerpoint/2010/main" val="2121180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A9C751-3A7E-41F5-B219-5DCFC5D91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500"/>
            <a:ext cx="9144000" cy="52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48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eat&#10;&#10;Description automatically generated">
            <a:extLst>
              <a:ext uri="{FF2B5EF4-FFF2-40B4-BE49-F238E27FC236}">
                <a16:creationId xmlns:a16="http://schemas.microsoft.com/office/drawing/2014/main" id="{19BC1484-E311-4C7D-91D6-A5C2DC32B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362"/>
            <a:ext cx="9144000" cy="516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84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9EF22-3F8F-4469-BCCC-77DE9AB4E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611"/>
            <a:ext cx="9144000" cy="518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42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247111A-163B-400E-A0BC-7A92B4EC3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749"/>
            <a:ext cx="9144000" cy="51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52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ACE8-BE39-47CD-81FF-FD09EA9FC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BrDR as a Design Tool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0844D16-4D7F-43C9-A4A9-BA57B51B4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51083"/>
              </p:ext>
            </p:extLst>
          </p:nvPr>
        </p:nvGraphicFramePr>
        <p:xfrm>
          <a:off x="916940" y="1453855"/>
          <a:ext cx="7310120" cy="45477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val="2321644977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1796844635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323169932"/>
                    </a:ext>
                  </a:extLst>
                </a:gridCol>
                <a:gridCol w="756920">
                  <a:extLst>
                    <a:ext uri="{9D8B030D-6E8A-4147-A177-3AD203B41FA5}">
                      <a16:colId xmlns:a16="http://schemas.microsoft.com/office/drawing/2014/main" val="23252510"/>
                    </a:ext>
                  </a:extLst>
                </a:gridCol>
              </a:tblGrid>
              <a:tr h="71949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Bridge Configurations and Capabilities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AASHTO LRFD Design Review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AASHTO LRFR, LFR, ASR Rating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1086508274"/>
                  </a:ext>
                </a:extLst>
              </a:tr>
              <a:tr h="246001">
                <a:tc rowSpan="1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Superstructures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Reinforced concrete tee beams, slabs, I-beams, and multi-cell box beams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X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3414093833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Reinforced concrete box culverts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1435248777"/>
                  </a:ext>
                </a:extLst>
              </a:tr>
              <a:tr h="37178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Prestressed concrete box, I, tee, and U-beams (precast, pretensioned, continuity for live load, harped strands, and de-bonded strands)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3710752305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Steel rolled beams (including cover plates)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3707198202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Steel built-up plate I-girders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2550210799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Steel welded plate I-girders (including hybrid)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1554437859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Steel trusses and floor systems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2170419887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Timber beams and decks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1936450340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Corrugated metal decks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2969241046"/>
                  </a:ext>
                </a:extLst>
              </a:tr>
              <a:tr h="246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Simple spans, continuous spans, hinges (steel and reinforced concrete)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1491178134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Parallel and flared girder configurations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2434612648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Parallel, tapered, parabolic, and circular webs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557358517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Transverse and longitudinal stiffened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1985534230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Frame structure simplified definition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1974786812"/>
                  </a:ext>
                </a:extLst>
              </a:tr>
              <a:tr h="24600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Girder-line and 3D-FEM</a:t>
                      </a:r>
                      <a:r>
                        <a:rPr lang="en-US" sz="800" baseline="30000">
                          <a:effectLst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3-D analysis of steel and concrete multi-girder superstructures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3855705034"/>
                  </a:ext>
                </a:extLst>
              </a:tr>
              <a:tr h="246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3-D analysis of curved steel multi-girder superstructures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3065211188"/>
                  </a:ext>
                </a:extLst>
              </a:tr>
              <a:tr h="246001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Substructures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Bridge piers including wall, hammerhead and multi-column pier bents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2256987748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Single drilled shaft for substructure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2540814179"/>
                  </a:ext>
                </a:extLst>
              </a:tr>
              <a:tr h="120217">
                <a:tc rowSpan="4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Load Rating Features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Girder-floor beam-stringer configurations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2761884808"/>
                  </a:ext>
                </a:extLst>
              </a:tr>
              <a:tr h="246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Truss-floor beam-stringer and floor-truss configurations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698713916"/>
                  </a:ext>
                </a:extLst>
              </a:tr>
              <a:tr h="12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Timber and corrugated metal decks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X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991571210"/>
                  </a:ext>
                </a:extLst>
              </a:tr>
              <a:tr h="246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Gusset-plate connections</a:t>
                      </a:r>
                      <a:r>
                        <a:rPr lang="en-US" sz="800" baseline="30000" dirty="0">
                          <a:effectLst/>
                        </a:rPr>
                        <a:t>2</a:t>
                      </a:r>
                      <a:r>
                        <a:rPr lang="en-US" sz="800" dirty="0">
                          <a:effectLst/>
                        </a:rPr>
                        <a:t> and splice connections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X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87" marR="48087" marT="0" marB="0" anchor="ctr"/>
                </a:tc>
                <a:extLst>
                  <a:ext uri="{0D108BD9-81ED-4DB2-BD59-A6C34878D82A}">
                    <a16:rowId xmlns:a16="http://schemas.microsoft.com/office/drawing/2014/main" val="1226859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3057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hest of drawers&#10;&#10;Description automatically generated">
            <a:extLst>
              <a:ext uri="{FF2B5EF4-FFF2-40B4-BE49-F238E27FC236}">
                <a16:creationId xmlns:a16="http://schemas.microsoft.com/office/drawing/2014/main" id="{22C0D8B2-10D9-40FF-82F2-5728098E1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672"/>
            <a:ext cx="9144000" cy="518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738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ailroad, several&#10;&#10;Description automatically generated">
            <a:extLst>
              <a:ext uri="{FF2B5EF4-FFF2-40B4-BE49-F238E27FC236}">
                <a16:creationId xmlns:a16="http://schemas.microsoft.com/office/drawing/2014/main" id="{E70E320A-2E29-493E-A569-E51A08ABD8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r="28125"/>
          <a:stretch/>
        </p:blipFill>
        <p:spPr>
          <a:xfrm>
            <a:off x="76200" y="685800"/>
            <a:ext cx="903109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4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D35297B3-F9C0-4DD5-9FDB-A9EB69FA6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1034"/>
            <a:ext cx="9144000" cy="531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154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A26EE-416D-4D4B-B6A5-18F7DE56B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247"/>
            <a:ext cx="9144000" cy="53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13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C20D3A-57BF-47CC-851A-2EE16960B1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521"/>
            <a:ext cx="9144000" cy="532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366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port, athletic game&#10;&#10;Description automatically generated">
            <a:extLst>
              <a:ext uri="{FF2B5EF4-FFF2-40B4-BE49-F238E27FC236}">
                <a16:creationId xmlns:a16="http://schemas.microsoft.com/office/drawing/2014/main" id="{6FD6AEB5-7C5A-4B4D-B8B0-E842A2333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792"/>
            <a:ext cx="9144000" cy="532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99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port, athletic game, jumping&#10;&#10;Description automatically generated">
            <a:extLst>
              <a:ext uri="{FF2B5EF4-FFF2-40B4-BE49-F238E27FC236}">
                <a16:creationId xmlns:a16="http://schemas.microsoft.com/office/drawing/2014/main" id="{B5DC42A5-ED41-4478-9BEA-A1B597039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607"/>
            <a:ext cx="9144000" cy="530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18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port&#10;&#10;Description automatically generated">
            <a:extLst>
              <a:ext uri="{FF2B5EF4-FFF2-40B4-BE49-F238E27FC236}">
                <a16:creationId xmlns:a16="http://schemas.microsoft.com/office/drawing/2014/main" id="{AF0F1778-DD86-465C-A86F-F106A5701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858"/>
            <a:ext cx="9144000" cy="533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612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port, athletic game, tennis&#10;&#10;Description automatically generated">
            <a:extLst>
              <a:ext uri="{FF2B5EF4-FFF2-40B4-BE49-F238E27FC236}">
                <a16:creationId xmlns:a16="http://schemas.microsoft.com/office/drawing/2014/main" id="{D227E7D1-2779-4D1C-AEA8-4908B4EF2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600"/>
            <a:ext cx="9144000" cy="531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418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ACE8-BE39-47CD-81FF-FD09EA9FC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</a:t>
            </a:r>
            <a:r>
              <a:rPr lang="en-US" dirty="0" err="1"/>
              <a:t>BrD</a:t>
            </a:r>
            <a:r>
              <a:rPr lang="en-US" dirty="0"/>
              <a:t> as a Design Tool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DE6944C-7C98-4E03-9742-4405AD5078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9"/>
          <a:stretch/>
        </p:blipFill>
        <p:spPr>
          <a:xfrm>
            <a:off x="457200" y="1524000"/>
            <a:ext cx="79647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90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ACE8-BE39-47CD-81FF-FD09EA9FC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BrDR as a Design Tool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DB108-15D0-4918-94E9-1DD37E5AEB3E}"/>
              </a:ext>
            </a:extLst>
          </p:cNvPr>
          <p:cNvSpPr txBox="1"/>
          <p:nvPr/>
        </p:nvSpPr>
        <p:spPr>
          <a:xfrm>
            <a:off x="76200" y="1453855"/>
            <a:ext cx="9067800" cy="4045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 and Tricks to Run 3D FEM Analysis and Curved Girders in BrDR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Hardware Recommendations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Machine: Intel Core i7 processor or equivalent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Memory: 32 GB or more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Hard Disk: Solid State Drive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 that Influence 3D Analysis Speed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degrees of freedom (slower and more accurate vs. faster and less accurate)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live load vehicles (more vehicles mean more analysis and slower speed)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 loading increments (smaller increments means more analysis and slower speed)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 output location (choose a local folder, writing to a network folder will slow it down)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Analysis output selection (choose what is necessary, LL influence line report for FE actions will generate an influence surface for each unit load application and bog down the analysis)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DB6050C-D7CD-4DFC-BB19-537307C9A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535460"/>
            <a:ext cx="344424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9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ACE8-BE39-47CD-81FF-FD09EA9F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18999"/>
            <a:ext cx="8610600" cy="808567"/>
          </a:xfrm>
        </p:spPr>
        <p:txBody>
          <a:bodyPr>
            <a:normAutofit fontScale="90000"/>
          </a:bodyPr>
          <a:lstStyle/>
          <a:p>
            <a:r>
              <a:rPr lang="en-US" dirty="0"/>
              <a:t>Superstructure Definitions in </a:t>
            </a:r>
            <a:r>
              <a:rPr lang="en-US" dirty="0" err="1"/>
              <a:t>BrD</a:t>
            </a:r>
            <a:endParaRPr lang="en-US" dirty="0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E11131D-56E0-421D-BCB2-4444A4306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3345180" cy="4251960"/>
          </a:xfrm>
          <a:prstGeom prst="rect">
            <a:avLst/>
          </a:prstGeom>
        </p:spPr>
      </p:pic>
      <p:pic>
        <p:nvPicPr>
          <p:cNvPr id="10" name="Picture 9" descr="Diagram&#10;&#10;Description automatically generated with low confidence">
            <a:extLst>
              <a:ext uri="{FF2B5EF4-FFF2-40B4-BE49-F238E27FC236}">
                <a16:creationId xmlns:a16="http://schemas.microsoft.com/office/drawing/2014/main" id="{EC48F0F2-DEB3-41D5-8B9F-C3055CB9BF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91228"/>
            <a:ext cx="5334000" cy="1070080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9CB8EA-749E-4C4E-AC90-0284B168A8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900" y="2264733"/>
            <a:ext cx="2057400" cy="1180707"/>
          </a:xfrm>
          <a:prstGeom prst="rect">
            <a:avLst/>
          </a:prstGeom>
        </p:spPr>
      </p:pic>
      <p:pic>
        <p:nvPicPr>
          <p:cNvPr id="18" name="Picture 17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2876A3F4-4942-4CC1-9089-18250A0DA8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12" y="3525117"/>
            <a:ext cx="3345180" cy="1420937"/>
          </a:xfrm>
          <a:prstGeom prst="rect">
            <a:avLst/>
          </a:prstGeom>
        </p:spPr>
      </p:pic>
      <p:pic>
        <p:nvPicPr>
          <p:cNvPr id="22" name="Picture 2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BBD00AF2-D533-40F3-8812-F0EFCFE65B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010491"/>
            <a:ext cx="4886960" cy="1611253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41048A-8FC1-4BB0-A60C-6004DEB0CC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72640" y="3288698"/>
            <a:ext cx="1661160" cy="1130901"/>
          </a:xfrm>
          <a:prstGeom prst="bentConnector3">
            <a:avLst>
              <a:gd name="adj1" fmla="val 1192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2">
            <a:extLst>
              <a:ext uri="{FF2B5EF4-FFF2-40B4-BE49-F238E27FC236}">
                <a16:creationId xmlns:a16="http://schemas.microsoft.com/office/drawing/2014/main" id="{82B465B7-5D98-48D8-875B-698D387C3BC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91690" y="2419542"/>
            <a:ext cx="1680210" cy="1353398"/>
          </a:xfrm>
          <a:prstGeom prst="bentConnector3">
            <a:avLst>
              <a:gd name="adj1" fmla="val 67234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32">
            <a:extLst>
              <a:ext uri="{FF2B5EF4-FFF2-40B4-BE49-F238E27FC236}">
                <a16:creationId xmlns:a16="http://schemas.microsoft.com/office/drawing/2014/main" id="{8DE6758F-796C-4E13-A652-E0CDC81F11B1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61208" y="4576844"/>
            <a:ext cx="1710692" cy="340114"/>
          </a:xfrm>
          <a:prstGeom prst="bentConnector3">
            <a:avLst>
              <a:gd name="adj1" fmla="val 3931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32">
            <a:extLst>
              <a:ext uri="{FF2B5EF4-FFF2-40B4-BE49-F238E27FC236}">
                <a16:creationId xmlns:a16="http://schemas.microsoft.com/office/drawing/2014/main" id="{0ED09337-08CD-4CE6-A26B-0A858C686DE0}"/>
              </a:ext>
            </a:extLst>
          </p:cNvPr>
          <p:cNvCxnSpPr>
            <a:cxnSpLocks/>
          </p:cNvCxnSpPr>
          <p:nvPr/>
        </p:nvCxnSpPr>
        <p:spPr>
          <a:xfrm rot="10800000">
            <a:off x="1986913" y="5468230"/>
            <a:ext cx="1746887" cy="783459"/>
          </a:xfrm>
          <a:prstGeom prst="bentConnector3">
            <a:avLst>
              <a:gd name="adj1" fmla="val 32117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itle 1">
            <a:extLst>
              <a:ext uri="{FF2B5EF4-FFF2-40B4-BE49-F238E27FC236}">
                <a16:creationId xmlns:a16="http://schemas.microsoft.com/office/drawing/2014/main" id="{6DD83256-BDE0-4321-AD36-6A98812B48CC}"/>
              </a:ext>
            </a:extLst>
          </p:cNvPr>
          <p:cNvSpPr txBox="1">
            <a:spLocks/>
          </p:cNvSpPr>
          <p:nvPr/>
        </p:nvSpPr>
        <p:spPr>
          <a:xfrm>
            <a:off x="7810500" y="1931209"/>
            <a:ext cx="1828800" cy="808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141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</a:rPr>
              <a:t>Final</a:t>
            </a: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3939B7FC-4E44-4F66-8F4A-4B73EE9C0350}"/>
              </a:ext>
            </a:extLst>
          </p:cNvPr>
          <p:cNvSpPr txBox="1">
            <a:spLocks/>
          </p:cNvSpPr>
          <p:nvPr/>
        </p:nvSpPr>
        <p:spPr>
          <a:xfrm>
            <a:off x="7772400" y="2786543"/>
            <a:ext cx="1828800" cy="808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141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</a:rPr>
              <a:t>Stage 3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5350D4F7-CCB5-42A6-B718-108CF79FB52E}"/>
              </a:ext>
            </a:extLst>
          </p:cNvPr>
          <p:cNvSpPr txBox="1">
            <a:spLocks/>
          </p:cNvSpPr>
          <p:nvPr/>
        </p:nvSpPr>
        <p:spPr>
          <a:xfrm>
            <a:off x="7772400" y="4235585"/>
            <a:ext cx="1828800" cy="808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141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</a:rPr>
              <a:t>Stage 4</a:t>
            </a: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B7E3B549-1BCB-4BCD-9CFA-7416140A0F7A}"/>
              </a:ext>
            </a:extLst>
          </p:cNvPr>
          <p:cNvSpPr txBox="1">
            <a:spLocks/>
          </p:cNvSpPr>
          <p:nvPr/>
        </p:nvSpPr>
        <p:spPr>
          <a:xfrm>
            <a:off x="7772400" y="6310993"/>
            <a:ext cx="1295400" cy="40428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141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dirty="0">
                <a:solidFill>
                  <a:srgbClr val="FF0000"/>
                </a:solidFill>
              </a:rPr>
              <a:t>Stage 5</a:t>
            </a:r>
          </a:p>
        </p:txBody>
      </p:sp>
    </p:spTree>
    <p:extLst>
      <p:ext uri="{BB962C8B-B14F-4D97-AF65-F5344CB8AC3E}">
        <p14:creationId xmlns:p14="http://schemas.microsoft.com/office/powerpoint/2010/main" val="8949829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ACE8-BE39-47CD-81FF-FD09EA9FC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Beam Definition in </a:t>
            </a:r>
            <a:r>
              <a:rPr lang="en-US" dirty="0" err="1"/>
              <a:t>BrD</a:t>
            </a:r>
            <a:endParaRPr lang="en-US" dirty="0"/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5E1E7270-B3AF-4F32-B198-FAFC5D187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295400"/>
            <a:ext cx="878769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16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ACE8-BE39-47CD-81FF-FD09EA9F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516132"/>
            <a:ext cx="8229600" cy="808567"/>
          </a:xfrm>
        </p:spPr>
        <p:txBody>
          <a:bodyPr>
            <a:normAutofit/>
          </a:bodyPr>
          <a:lstStyle/>
          <a:p>
            <a:r>
              <a:rPr lang="en-US" dirty="0"/>
              <a:t>Diaphragms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F17D8C3-5E79-4BBF-A3DA-C9BDC258F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3427"/>
            <a:ext cx="5105400" cy="6314573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990EC0-25A5-4531-8C4E-F2778ED57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3258052" cy="2559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F1C4F8-DB60-47C7-B512-D8CFB91B53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962400"/>
            <a:ext cx="2450088" cy="8603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5FD957-27A0-4F88-A249-99CE736B95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93" y="3966178"/>
            <a:ext cx="2305019" cy="85655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C77420-D503-4F71-907F-4FA233F650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9" y="4865027"/>
            <a:ext cx="2513503" cy="10020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561E53-6593-428F-BE24-A889CDACC5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13" y="5867400"/>
            <a:ext cx="2297398" cy="9076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1259A8B-754C-4CD8-A96E-9DBF6194ED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" y="5936712"/>
            <a:ext cx="2516438" cy="8603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3F06816-10F8-4E35-A536-81E6E32A32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693" y="4872890"/>
            <a:ext cx="2305018" cy="93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129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ACE8-BE39-47CD-81FF-FD09EA9FC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2067"/>
            <a:ext cx="8229600" cy="808567"/>
          </a:xfrm>
        </p:spPr>
        <p:txBody>
          <a:bodyPr>
            <a:normAutofit/>
          </a:bodyPr>
          <a:lstStyle/>
          <a:p>
            <a:r>
              <a:rPr lang="en-US" dirty="0"/>
              <a:t>Superstructure Components</a:t>
            </a:r>
          </a:p>
        </p:txBody>
      </p:sp>
      <p:pic>
        <p:nvPicPr>
          <p:cNvPr id="13" name="Picture 12" descr="A picture containing text, railroad, several&#10;&#10;Description automatically generated">
            <a:extLst>
              <a:ext uri="{FF2B5EF4-FFF2-40B4-BE49-F238E27FC236}">
                <a16:creationId xmlns:a16="http://schemas.microsoft.com/office/drawing/2014/main" id="{3D33C0DF-757A-4748-A4DE-B00645E73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/>
          <a:stretch/>
        </p:blipFill>
        <p:spPr>
          <a:xfrm>
            <a:off x="914400" y="3757123"/>
            <a:ext cx="8229600" cy="3097983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83906F-BA8D-4813-8DCE-32F8E88A8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6" y="1227938"/>
            <a:ext cx="3040213" cy="3267862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C3748AA-AC6E-487C-ADC2-15DE78917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04" y="1240477"/>
            <a:ext cx="4320016" cy="2750820"/>
          </a:xfrm>
          <a:prstGeom prst="rect">
            <a:avLst/>
          </a:prstGeom>
        </p:spPr>
      </p:pic>
      <p:cxnSp>
        <p:nvCxnSpPr>
          <p:cNvPr id="14" name="Straight Arrow Connector 32">
            <a:extLst>
              <a:ext uri="{FF2B5EF4-FFF2-40B4-BE49-F238E27FC236}">
                <a16:creationId xmlns:a16="http://schemas.microsoft.com/office/drawing/2014/main" id="{44229C9F-EADD-408B-8650-3C7BBB6664D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57966" y="1793588"/>
            <a:ext cx="1814035" cy="78774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2400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0A7D9-574F-4386-B0E3-0EEFDB47E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IFC File Compatibility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62D54D-3568-4E0E-9474-EC23683843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30707" b="18303"/>
          <a:stretch/>
        </p:blipFill>
        <p:spPr>
          <a:xfrm>
            <a:off x="685800" y="1438761"/>
            <a:ext cx="7626416" cy="237123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9B913C-C45F-4D6E-A26E-83D3A48392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685" t="21388" r="5666" b="9136"/>
          <a:stretch/>
        </p:blipFill>
        <p:spPr>
          <a:xfrm>
            <a:off x="152400" y="5181600"/>
            <a:ext cx="2514600" cy="14840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D7CC04E-FABB-4B13-A6F9-19969D5E3FDB}"/>
              </a:ext>
            </a:extLst>
          </p:cNvPr>
          <p:cNvSpPr txBox="1"/>
          <p:nvPr/>
        </p:nvSpPr>
        <p:spPr>
          <a:xfrm>
            <a:off x="152400" y="3704272"/>
            <a:ext cx="681990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An IFC file is </a:t>
            </a:r>
            <a:r>
              <a:rPr lang="en-US" b="1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a model file created in the Industry Foundation Classes (IFC) format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, which is an open file format used by Building Information Modeling (BIM) programs. It contains a model of a building or facility, including spatial elements, materials, and shapes.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6E7263-832E-4B92-B082-A507E786F1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8400" y="4658096"/>
            <a:ext cx="2812223" cy="2121646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8093297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C3B05D-5DBB-4243-A52D-7D3BC5AF28DA}"/>
              </a:ext>
            </a:extLst>
          </p:cNvPr>
          <p:cNvSpPr txBox="1"/>
          <p:nvPr/>
        </p:nvSpPr>
        <p:spPr>
          <a:xfrm>
            <a:off x="0" y="47835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Future of Information Exchange</a:t>
            </a:r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050522F2-4574-4A43-96F9-5FE8169E0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34771"/>
            <a:ext cx="6324600" cy="3516697"/>
          </a:xfrm>
          <a:prstGeom prst="rect">
            <a:avLst/>
          </a:prstGeom>
        </p:spPr>
      </p:pic>
      <p:pic>
        <p:nvPicPr>
          <p:cNvPr id="11" name="Picture 10" descr="A picture containing bubble chart&#10;&#10;Description automatically generated">
            <a:extLst>
              <a:ext uri="{FF2B5EF4-FFF2-40B4-BE49-F238E27FC236}">
                <a16:creationId xmlns:a16="http://schemas.microsoft.com/office/drawing/2014/main" id="{0ECB70C7-611E-4077-A700-42A423ECB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06" y="614669"/>
            <a:ext cx="3024788" cy="3234116"/>
          </a:xfrm>
          <a:prstGeom prst="rect">
            <a:avLst/>
          </a:prstGeom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9FEF4ED-FA8E-4F78-A928-1DCCE5D62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7" y="1276889"/>
            <a:ext cx="506971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765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92A8BC-E145-4F09-A691-8F760F657E1A}"/>
              </a:ext>
            </a:extLst>
          </p:cNvPr>
          <p:cNvSpPr txBox="1"/>
          <p:nvPr/>
        </p:nvSpPr>
        <p:spPr>
          <a:xfrm>
            <a:off x="0" y="533400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NYSDOT Recognized at </a:t>
            </a:r>
          </a:p>
          <a:p>
            <a:pPr algn="ctr"/>
            <a:r>
              <a:rPr lang="en-US" sz="2400" b="1" dirty="0"/>
              <a:t>Bentley’s International Year in Infrastructure Conference</a:t>
            </a:r>
          </a:p>
          <a:p>
            <a:pPr algn="ctr"/>
            <a:r>
              <a:rPr lang="en-US" sz="2400" b="1" dirty="0"/>
              <a:t>Receives Going Digital Award in Bridge Category</a:t>
            </a:r>
          </a:p>
          <a:p>
            <a:pPr algn="ctr"/>
            <a:endParaRPr lang="en-US" sz="2400" dirty="0"/>
          </a:p>
          <a:p>
            <a:pPr algn="ctr"/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9AF7533-6FA8-4403-B152-3754FAB6F0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154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6C880E-E43E-49C6-8D69-80BCCA61A3FF}"/>
              </a:ext>
            </a:extLst>
          </p:cNvPr>
          <p:cNvSpPr txBox="1"/>
          <p:nvPr/>
        </p:nvSpPr>
        <p:spPr>
          <a:xfrm>
            <a:off x="7645280" y="378676"/>
            <a:ext cx="1295400" cy="54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1172A3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Office of Structures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23">
            <a:extLst>
              <a:ext uri="{FF2B5EF4-FFF2-40B4-BE49-F238E27FC236}">
                <a16:creationId xmlns:a16="http://schemas.microsoft.com/office/drawing/2014/main" id="{EC1A902E-03B3-4A26-8429-0F7A6CBBABD6}"/>
              </a:ext>
            </a:extLst>
          </p:cNvPr>
          <p:cNvSpPr/>
          <p:nvPr/>
        </p:nvSpPr>
        <p:spPr>
          <a:xfrm>
            <a:off x="277368" y="1115568"/>
            <a:ext cx="8591096" cy="27432"/>
          </a:xfrm>
          <a:prstGeom prst="roundRect">
            <a:avLst>
              <a:gd name="adj" fmla="val 50000"/>
            </a:avLst>
          </a:prstGeom>
          <a:solidFill>
            <a:srgbClr val="F3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F33A7-C26D-43CB-A657-3BBAEF7BA6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9814" r="4545" b="30740"/>
          <a:stretch/>
        </p:blipFill>
        <p:spPr>
          <a:xfrm>
            <a:off x="3931924" y="160758"/>
            <a:ext cx="1797458" cy="881396"/>
          </a:xfrm>
          <a:prstGeom prst="rect">
            <a:avLst/>
          </a:prstGeom>
        </p:spPr>
      </p:pic>
      <p:pic>
        <p:nvPicPr>
          <p:cNvPr id="11" name="Picture 10" descr="A close up of a building&#10;&#10;Description automatically generated">
            <a:extLst>
              <a:ext uri="{FF2B5EF4-FFF2-40B4-BE49-F238E27FC236}">
                <a16:creationId xmlns:a16="http://schemas.microsoft.com/office/drawing/2014/main" id="{FC8F3710-3227-464F-B52A-3DD24DAD82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0" t="44986" r="30304" b="24929"/>
          <a:stretch/>
        </p:blipFill>
        <p:spPr>
          <a:xfrm>
            <a:off x="5797388" y="157270"/>
            <a:ext cx="1789487" cy="881396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51AE27F-B611-4CA6-A5E4-D0E7B7B881C7}"/>
              </a:ext>
            </a:extLst>
          </p:cNvPr>
          <p:cNvSpPr txBox="1">
            <a:spLocks/>
          </p:cNvSpPr>
          <p:nvPr/>
        </p:nvSpPr>
        <p:spPr>
          <a:xfrm>
            <a:off x="0" y="1685179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11FCFDD-561A-4611-A5BC-74CD576F7262}"/>
              </a:ext>
            </a:extLst>
          </p:cNvPr>
          <p:cNvSpPr txBox="1">
            <a:spLocks/>
          </p:cNvSpPr>
          <p:nvPr/>
        </p:nvSpPr>
        <p:spPr>
          <a:xfrm>
            <a:off x="0" y="1984758"/>
            <a:ext cx="9144000" cy="31226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41414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4A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Julianne Fuda, P.E.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4A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4A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Assistant Director,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4A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Structures Design Bureau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4A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000" b="0" i="1" u="sng" strike="noStrike" kern="1200" cap="none" spc="0" normalizeH="0" baseline="0" noProof="0" dirty="0">
                <a:ln>
                  <a:noFill/>
                </a:ln>
                <a:solidFill>
                  <a:srgbClr val="0074A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Julianne.Fuda@dot.ny.gov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4A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4A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(518) 457-0704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14142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36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ACE8-BE39-47CD-81FF-FD09EA9FC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BrDR as a Design Tool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ADB108-15D0-4918-94E9-1DD37E5AEB3E}"/>
              </a:ext>
            </a:extLst>
          </p:cNvPr>
          <p:cNvSpPr txBox="1"/>
          <p:nvPr/>
        </p:nvSpPr>
        <p:spPr>
          <a:xfrm>
            <a:off x="304800" y="1418166"/>
            <a:ext cx="8316686" cy="406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Tips for Successful Analysis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Fine tune the model while running the DL option only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the DL model with the Model Viewer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 courser meshes initially, checking the moments graph for reasonableness, then fine tune the model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initial live load analysis for a single vehicle only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the first spec check for a single girder only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not select diaphragms for spec checking until satisfied with the girder models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Troubleshoot common analysis irregularities (Non-zero moments at end supports, Incorrect number of nodes, </a:t>
            </a: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prevent a “time-out” during the lengthy analysis, recommend clicking back and forth between the Bridge Explorer and Bridge Workspace to keep the database and library connections active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352B2E9-BE30-464D-AAA9-B3187EE58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6" y="5439834"/>
            <a:ext cx="344424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391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FB2D-7B0D-4021-B8A5-74C6EF574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23"/>
          <a:stretch/>
        </p:blipFill>
        <p:spPr>
          <a:xfrm>
            <a:off x="228600" y="2275063"/>
            <a:ext cx="8683469" cy="449752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43913A-0471-4C81-AAF0-1B2C2AD22208}"/>
              </a:ext>
            </a:extLst>
          </p:cNvPr>
          <p:cNvSpPr txBox="1">
            <a:spLocks/>
          </p:cNvSpPr>
          <p:nvPr/>
        </p:nvSpPr>
        <p:spPr>
          <a:xfrm>
            <a:off x="-16565" y="152400"/>
            <a:ext cx="9144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Digital Delivery at NYSDOT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2A7D95-F866-4348-83FC-0EC58D4C78EE}"/>
              </a:ext>
            </a:extLst>
          </p:cNvPr>
          <p:cNvSpPr/>
          <p:nvPr/>
        </p:nvSpPr>
        <p:spPr>
          <a:xfrm>
            <a:off x="838200" y="1143000"/>
            <a:ext cx="7315200" cy="1078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SzPct val="100000"/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East 138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Street Bridge Replacement over the Major Deegan Expressway</a:t>
            </a:r>
          </a:p>
        </p:txBody>
      </p:sp>
    </p:spTree>
    <p:extLst>
      <p:ext uri="{BB962C8B-B14F-4D97-AF65-F5344CB8AC3E}">
        <p14:creationId xmlns:p14="http://schemas.microsoft.com/office/powerpoint/2010/main" val="2327917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43913A-0471-4C81-AAF0-1B2C2AD22208}"/>
              </a:ext>
            </a:extLst>
          </p:cNvPr>
          <p:cNvSpPr txBox="1">
            <a:spLocks/>
          </p:cNvSpPr>
          <p:nvPr/>
        </p:nvSpPr>
        <p:spPr>
          <a:xfrm>
            <a:off x="-16565" y="152400"/>
            <a:ext cx="9144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Digital Delivery at NYSDOT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373BF-8241-4371-B2DA-E93169E62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3200400" cy="2112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F1702E-4901-4B58-9058-5347BD059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072074"/>
            <a:ext cx="3273372" cy="2514600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C1420915-5C9A-4DB3-AB1B-80F06F3AE524}"/>
              </a:ext>
            </a:extLst>
          </p:cNvPr>
          <p:cNvSpPr/>
          <p:nvPr/>
        </p:nvSpPr>
        <p:spPr>
          <a:xfrm>
            <a:off x="3886201" y="2771301"/>
            <a:ext cx="1034583" cy="385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275991EA-AD43-48F2-9271-5F67210EE0D9}"/>
              </a:ext>
            </a:extLst>
          </p:cNvPr>
          <p:cNvSpPr/>
          <p:nvPr/>
        </p:nvSpPr>
        <p:spPr>
          <a:xfrm>
            <a:off x="3914173" y="5117021"/>
            <a:ext cx="1034583" cy="3857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1F7491-8181-414D-9DB6-0961D530D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1676400"/>
            <a:ext cx="3200400" cy="2149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AF4793-BB9D-4B2D-8DE7-733267ABB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4072073"/>
            <a:ext cx="3200400" cy="247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65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36" y="2034853"/>
            <a:ext cx="2305050" cy="2867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34" y="2012327"/>
            <a:ext cx="1924050" cy="2565400"/>
          </a:xfrm>
          <a:prstGeom prst="rect">
            <a:avLst/>
          </a:prstGeom>
        </p:spPr>
      </p:pic>
      <p:sp>
        <p:nvSpPr>
          <p:cNvPr id="5" name="Arrow: Right 4"/>
          <p:cNvSpPr/>
          <p:nvPr/>
        </p:nvSpPr>
        <p:spPr>
          <a:xfrm>
            <a:off x="2237015" y="3199610"/>
            <a:ext cx="4419600" cy="579119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6752" y="3829694"/>
            <a:ext cx="4889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providing all the information that is traditionally contained in the 2D plans with 3D models, the 2D plans become unnecessary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33400"/>
            <a:ext cx="9144000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4142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What is Model Based Contracting?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780" y="4951056"/>
            <a:ext cx="1475422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0689" y="5098436"/>
            <a:ext cx="2450375" cy="1580965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143000" y="5181600"/>
            <a:ext cx="0" cy="838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143000" y="6017623"/>
            <a:ext cx="810987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57600" y="6017623"/>
            <a:ext cx="692331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086600" y="5888918"/>
            <a:ext cx="768259" cy="146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854859" y="4724401"/>
            <a:ext cx="0" cy="1164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9969986-9618-4ABD-8013-A1BE5051B6B8}"/>
              </a:ext>
            </a:extLst>
          </p:cNvPr>
          <p:cNvSpPr/>
          <p:nvPr/>
        </p:nvSpPr>
        <p:spPr>
          <a:xfrm>
            <a:off x="231357" y="1089949"/>
            <a:ext cx="8620696" cy="1330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Specifying contractual work with a variety of relevant electronic files (CAD, XLS,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ALG, X</a:t>
            </a:r>
            <a:r>
              <a:rPr lang="en-US" sz="2400" kern="0" dirty="0">
                <a:solidFill>
                  <a:sysClr val="windowText" lastClr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etc.)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</a:p>
          <a:p>
            <a:pPr marL="342900" marR="0" lvl="0" indent="-342900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or eliminate corresponding 2D plans</a:t>
            </a:r>
          </a:p>
        </p:txBody>
      </p:sp>
    </p:spTree>
    <p:extLst>
      <p:ext uri="{BB962C8B-B14F-4D97-AF65-F5344CB8AC3E}">
        <p14:creationId xmlns:p14="http://schemas.microsoft.com/office/powerpoint/2010/main" val="395920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3340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Model Based Contracting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4" y="1447800"/>
            <a:ext cx="8796832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5" name="Straight Connector 4"/>
          <p:cNvCxnSpPr>
            <a:cxnSpLocks/>
          </p:cNvCxnSpPr>
          <p:nvPr/>
        </p:nvCxnSpPr>
        <p:spPr>
          <a:xfrm>
            <a:off x="6248400" y="4572000"/>
            <a:ext cx="24384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304800" y="4800600"/>
            <a:ext cx="838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>
            <a:off x="304800" y="5029200"/>
            <a:ext cx="18288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096360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Master">
  <a:themeElements>
    <a:clrScheme name="branding colors extended">
      <a:dk1>
        <a:srgbClr val="414142"/>
      </a:dk1>
      <a:lt1>
        <a:sysClr val="window" lastClr="FFFFFF"/>
      </a:lt1>
      <a:dk2>
        <a:srgbClr val="0074A1"/>
      </a:dk2>
      <a:lt2>
        <a:srgbClr val="F3A832"/>
      </a:lt2>
      <a:accent1>
        <a:srgbClr val="7AAAD0"/>
      </a:accent1>
      <a:accent2>
        <a:srgbClr val="FCD036"/>
      </a:accent2>
      <a:accent3>
        <a:srgbClr val="6894CA"/>
      </a:accent3>
      <a:accent4>
        <a:srgbClr val="DAD9D7"/>
      </a:accent4>
      <a:accent5>
        <a:srgbClr val="939598"/>
      </a:accent5>
      <a:accent6>
        <a:srgbClr val="2377B9"/>
      </a:accent6>
      <a:hlink>
        <a:srgbClr val="FEE069"/>
      </a:hlink>
      <a:folHlink>
        <a:srgbClr val="32ABE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Master">
  <a:themeElements>
    <a:clrScheme name="branding colors extended">
      <a:dk1>
        <a:srgbClr val="414142"/>
      </a:dk1>
      <a:lt1>
        <a:sysClr val="window" lastClr="FFFFFF"/>
      </a:lt1>
      <a:dk2>
        <a:srgbClr val="0074A1"/>
      </a:dk2>
      <a:lt2>
        <a:srgbClr val="F3A832"/>
      </a:lt2>
      <a:accent1>
        <a:srgbClr val="7AAAD0"/>
      </a:accent1>
      <a:accent2>
        <a:srgbClr val="FCD036"/>
      </a:accent2>
      <a:accent3>
        <a:srgbClr val="6894CA"/>
      </a:accent3>
      <a:accent4>
        <a:srgbClr val="DAD9D7"/>
      </a:accent4>
      <a:accent5>
        <a:srgbClr val="939598"/>
      </a:accent5>
      <a:accent6>
        <a:srgbClr val="2377B9"/>
      </a:accent6>
      <a:hlink>
        <a:srgbClr val="FEE069"/>
      </a:hlink>
      <a:folHlink>
        <a:srgbClr val="32ABE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branding colors extended">
      <a:dk1>
        <a:srgbClr val="414142"/>
      </a:dk1>
      <a:lt1>
        <a:sysClr val="window" lastClr="FFFFFF"/>
      </a:lt1>
      <a:dk2>
        <a:srgbClr val="0074A1"/>
      </a:dk2>
      <a:lt2>
        <a:srgbClr val="F3A832"/>
      </a:lt2>
      <a:accent1>
        <a:srgbClr val="7AAAD0"/>
      </a:accent1>
      <a:accent2>
        <a:srgbClr val="FCD036"/>
      </a:accent2>
      <a:accent3>
        <a:srgbClr val="6894CA"/>
      </a:accent3>
      <a:accent4>
        <a:srgbClr val="DAD9D7"/>
      </a:accent4>
      <a:accent5>
        <a:srgbClr val="939598"/>
      </a:accent5>
      <a:accent6>
        <a:srgbClr val="2377B9"/>
      </a:accent6>
      <a:hlink>
        <a:srgbClr val="FEE069"/>
      </a:hlink>
      <a:folHlink>
        <a:srgbClr val="32ABE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Custom Design">
  <a:themeElements>
    <a:clrScheme name="branding colors extended">
      <a:dk1>
        <a:srgbClr val="414142"/>
      </a:dk1>
      <a:lt1>
        <a:sysClr val="window" lastClr="FFFFFF"/>
      </a:lt1>
      <a:dk2>
        <a:srgbClr val="0074A1"/>
      </a:dk2>
      <a:lt2>
        <a:srgbClr val="F3A832"/>
      </a:lt2>
      <a:accent1>
        <a:srgbClr val="7AAAD0"/>
      </a:accent1>
      <a:accent2>
        <a:srgbClr val="FCD036"/>
      </a:accent2>
      <a:accent3>
        <a:srgbClr val="6894CA"/>
      </a:accent3>
      <a:accent4>
        <a:srgbClr val="DAD9D7"/>
      </a:accent4>
      <a:accent5>
        <a:srgbClr val="939598"/>
      </a:accent5>
      <a:accent6>
        <a:srgbClr val="2377B9"/>
      </a:accent6>
      <a:hlink>
        <a:srgbClr val="FEE069"/>
      </a:hlink>
      <a:folHlink>
        <a:srgbClr val="32ABE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Custom Design">
  <a:themeElements>
    <a:clrScheme name="Custom 9">
      <a:dk1>
        <a:srgbClr val="414142"/>
      </a:dk1>
      <a:lt1>
        <a:sysClr val="window" lastClr="FFFFFF"/>
      </a:lt1>
      <a:dk2>
        <a:srgbClr val="0074A1"/>
      </a:dk2>
      <a:lt2>
        <a:srgbClr val="F3A832"/>
      </a:lt2>
      <a:accent1>
        <a:srgbClr val="7AAAD0"/>
      </a:accent1>
      <a:accent2>
        <a:srgbClr val="FCD036"/>
      </a:accent2>
      <a:accent3>
        <a:srgbClr val="6894CA"/>
      </a:accent3>
      <a:accent4>
        <a:srgbClr val="DAD9D7"/>
      </a:accent4>
      <a:accent5>
        <a:srgbClr val="939598"/>
      </a:accent5>
      <a:accent6>
        <a:srgbClr val="2377B9"/>
      </a:accent6>
      <a:hlink>
        <a:srgbClr val="0074A1"/>
      </a:hlink>
      <a:folHlink>
        <a:srgbClr val="32ABE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8FCA3C99F6CE4F94AE78A8974FE050" ma:contentTypeVersion="16" ma:contentTypeDescription="Create a new document." ma:contentTypeScope="" ma:versionID="485b74fcd3313a9245567f3225b230a0">
  <xsd:schema xmlns:xsd="http://www.w3.org/2001/XMLSchema" xmlns:xs="http://www.w3.org/2001/XMLSchema" xmlns:p="http://schemas.microsoft.com/office/2006/metadata/properties" xmlns:ns2="72ad8fed-44e6-49bf-9ee2-cd558aeef571" xmlns:ns3="f963e85d-f413-4ccb-aee4-72b2cb8a147b" targetNamespace="http://schemas.microsoft.com/office/2006/metadata/properties" ma:root="true" ma:fieldsID="7218f5101d89879ae4f37c81918bd950" ns2:_="" ns3:_="">
    <xsd:import namespace="72ad8fed-44e6-49bf-9ee2-cd558aeef571"/>
    <xsd:import namespace="f963e85d-f413-4ccb-aee4-72b2cb8a14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d8fed-44e6-49bf-9ee2-cd558aeef5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faeaee6-4296-4e86-a8f8-8968b74544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3e85d-f413-4ccb-aee4-72b2cb8a147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ef31358-0983-475c-9570-10cf22785111}" ma:internalName="TaxCatchAll" ma:showField="CatchAllData" ma:web="f963e85d-f413-4ccb-aee4-72b2cb8a14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ad8fed-44e6-49bf-9ee2-cd558aeef571">
      <Terms xmlns="http://schemas.microsoft.com/office/infopath/2007/PartnerControls"/>
    </lcf76f155ced4ddcb4097134ff3c332f>
    <TaxCatchAll xmlns="f963e85d-f413-4ccb-aee4-72b2cb8a147b" xsi:nil="true"/>
  </documentManagement>
</p:properties>
</file>

<file path=customXml/itemProps1.xml><?xml version="1.0" encoding="utf-8"?>
<ds:datastoreItem xmlns:ds="http://schemas.openxmlformats.org/officeDocument/2006/customXml" ds:itemID="{A005292E-A5CB-4282-99EE-9F9D5CB7E1CE}"/>
</file>

<file path=customXml/itemProps2.xml><?xml version="1.0" encoding="utf-8"?>
<ds:datastoreItem xmlns:ds="http://schemas.openxmlformats.org/officeDocument/2006/customXml" ds:itemID="{9EE09270-68C1-4C64-B21D-2AA5BF5E378B}"/>
</file>

<file path=customXml/itemProps3.xml><?xml version="1.0" encoding="utf-8"?>
<ds:datastoreItem xmlns:ds="http://schemas.openxmlformats.org/officeDocument/2006/customXml" ds:itemID="{604861CA-5DD2-44F8-8780-9628548221F3}"/>
</file>

<file path=docProps/app.xml><?xml version="1.0" encoding="utf-8"?>
<Properties xmlns="http://schemas.openxmlformats.org/officeDocument/2006/extended-properties" xmlns:vt="http://schemas.openxmlformats.org/officeDocument/2006/docPropsVTypes">
  <TotalTime>28010</TotalTime>
  <Words>1184</Words>
  <Application>Microsoft Office PowerPoint</Application>
  <PresentationFormat>On-screen Show (4:3)</PresentationFormat>
  <Paragraphs>254</Paragraphs>
  <Slides>47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Calibri</vt:lpstr>
      <vt:lpstr>Courier New</vt:lpstr>
      <vt:lpstr>Roboto</vt:lpstr>
      <vt:lpstr>Wingdings</vt:lpstr>
      <vt:lpstr>Cover Master</vt:lpstr>
      <vt:lpstr>Section Master</vt:lpstr>
      <vt:lpstr>2_Custom Design</vt:lpstr>
      <vt:lpstr>3_Custom Design</vt:lpstr>
      <vt:lpstr>4_Custom Design</vt:lpstr>
      <vt:lpstr>PowerPoint Presentation</vt:lpstr>
      <vt:lpstr>PowerPoint Presentation</vt:lpstr>
      <vt:lpstr>BrDR as a Design Tool</vt:lpstr>
      <vt:lpstr>BrDR as a Design Tool</vt:lpstr>
      <vt:lpstr>BrDR as a Design Tool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BrD as a Design Tool</vt:lpstr>
      <vt:lpstr>Superstructure Definitions in BrD</vt:lpstr>
      <vt:lpstr>Beam Definition in BrD</vt:lpstr>
      <vt:lpstr>Diaphragms</vt:lpstr>
      <vt:lpstr>Superstructure Components</vt:lpstr>
      <vt:lpstr>IFC File Compatibility</vt:lpstr>
      <vt:lpstr>PowerPoint Presentation</vt:lpstr>
      <vt:lpstr>PowerPoint Presentation</vt:lpstr>
      <vt:lpstr>PowerPoint Presentation</vt:lpstr>
    </vt:vector>
  </TitlesOfParts>
  <Company>New York State - Office of General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Warner, Jennifer</dc:creator>
  <cp:lastModifiedBy>Fuda, Julianne M (DOT)</cp:lastModifiedBy>
  <cp:revision>613</cp:revision>
  <dcterms:created xsi:type="dcterms:W3CDTF">2014-12-09T18:34:34Z</dcterms:created>
  <dcterms:modified xsi:type="dcterms:W3CDTF">2022-08-01T15:19:57Z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0x0101005139E23A4907C044847C03396679221C</vt:lpwstr>
  </property>
  <property fmtid="{D5CDD505-2E9C-101B-9397-08002B2CF9AE}" pid="3" name="_AdHocReviewCycleID">
    <vt:i4>1692763581</vt:i4>
  </property>
  <property fmtid="{D5CDD505-2E9C-101B-9397-08002B2CF9AE}" pid="4" name="_NewReviewCycle">
    <vt:lpwstr/>
  </property>
  <property fmtid="{D5CDD505-2E9C-101B-9397-08002B2CF9AE}" pid="5" name="_EmailSubject">
    <vt:lpwstr>PowerPoint template</vt:lpwstr>
  </property>
  <property fmtid="{D5CDD505-2E9C-101B-9397-08002B2CF9AE}" pid="6" name="_AuthorEmail">
    <vt:lpwstr>Nancy.Robitaille@dot.ny.gov</vt:lpwstr>
  </property>
  <property fmtid="{D5CDD505-2E9C-101B-9397-08002B2CF9AE}" pid="7" name="_AuthorEmailDisplayName">
    <vt:lpwstr>Robitaille, Nancy (DOT)</vt:lpwstr>
  </property>
</Properties>
</file>