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7"/>
  </p:notesMasterIdLst>
  <p:handoutMasterIdLst>
    <p:handoutMasterId r:id="rId28"/>
  </p:handoutMasterIdLst>
  <p:sldIdLst>
    <p:sldId id="302" r:id="rId2"/>
    <p:sldId id="303" r:id="rId3"/>
    <p:sldId id="305" r:id="rId4"/>
    <p:sldId id="366" r:id="rId5"/>
    <p:sldId id="370" r:id="rId6"/>
    <p:sldId id="367" r:id="rId7"/>
    <p:sldId id="371" r:id="rId8"/>
    <p:sldId id="335" r:id="rId9"/>
    <p:sldId id="333" r:id="rId10"/>
    <p:sldId id="334" r:id="rId11"/>
    <p:sldId id="295" r:id="rId12"/>
    <p:sldId id="361" r:id="rId13"/>
    <p:sldId id="362" r:id="rId14"/>
    <p:sldId id="363" r:id="rId15"/>
    <p:sldId id="365" r:id="rId16"/>
    <p:sldId id="321" r:id="rId17"/>
    <p:sldId id="322" r:id="rId18"/>
    <p:sldId id="323" r:id="rId19"/>
    <p:sldId id="324" r:id="rId20"/>
    <p:sldId id="325" r:id="rId21"/>
    <p:sldId id="326" r:id="rId22"/>
    <p:sldId id="327" r:id="rId23"/>
    <p:sldId id="328" r:id="rId24"/>
    <p:sldId id="331" r:id="rId25"/>
    <p:sldId id="285"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8" autoAdjust="0"/>
    <p:restoredTop sz="94599" autoAdjust="0"/>
  </p:normalViewPr>
  <p:slideViewPr>
    <p:cSldViewPr>
      <p:cViewPr varScale="1">
        <p:scale>
          <a:sx n="75" d="100"/>
          <a:sy n="75" d="100"/>
        </p:scale>
        <p:origin x="-96" y="-234"/>
      </p:cViewPr>
      <p:guideLst>
        <p:guide orient="horz" pos="3984"/>
        <p:guide pos="816"/>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3"/>
    </mc:Choice>
    <mc:Fallback>
      <c:style val="13"/>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Column1</c:v>
                </c:pt>
              </c:strCache>
            </c:strRef>
          </c:tx>
          <c:spPr>
            <a:ln>
              <a:solidFill>
                <a:schemeClr val="accent1"/>
              </a:solidFill>
            </a:ln>
          </c:spPr>
          <c:explosion val="25"/>
          <c:dLbls>
            <c:dLbl>
              <c:idx val="0"/>
              <c:layout>
                <c:manualLayout>
                  <c:x val="-0.1845579950262356"/>
                  <c:y val="8.9713577469483011E-2"/>
                </c:manualLayout>
              </c:layout>
              <c:tx>
                <c:rich>
                  <a:bodyPr/>
                  <a:lstStyle/>
                  <a:p>
                    <a:r>
                      <a:rPr lang="en-US" b="1" dirty="0" smtClean="0"/>
                      <a:t>Design</a:t>
                    </a:r>
                    <a:r>
                      <a:rPr lang="en-US" b="1" baseline="0" dirty="0" smtClean="0"/>
                      <a:t> Licenses </a:t>
                    </a:r>
                    <a:r>
                      <a:rPr lang="en-US" b="1" dirty="0" smtClean="0"/>
                      <a:t>24%</a:t>
                    </a:r>
                    <a:endParaRPr lang="en-US" b="1" dirty="0"/>
                  </a:p>
                </c:rich>
              </c:tx>
              <c:showLegendKey val="0"/>
              <c:showVal val="1"/>
              <c:showCatName val="0"/>
              <c:showSerName val="0"/>
              <c:showPercent val="0"/>
              <c:showBubbleSize val="0"/>
            </c:dLbl>
            <c:dLbl>
              <c:idx val="1"/>
              <c:layout>
                <c:manualLayout>
                  <c:x val="0.23377226026255613"/>
                  <c:y val="-0.25337999416739576"/>
                </c:manualLayout>
              </c:layout>
              <c:tx>
                <c:rich>
                  <a:bodyPr/>
                  <a:lstStyle/>
                  <a:p>
                    <a:r>
                      <a:rPr lang="en-US" sz="1800" b="1" dirty="0" smtClean="0"/>
                      <a:t>Rating</a:t>
                    </a:r>
                  </a:p>
                  <a:p>
                    <a:r>
                      <a:rPr lang="en-US" sz="1800" b="1" dirty="0" smtClean="0"/>
                      <a:t>Licenses 69%</a:t>
                    </a:r>
                    <a:endParaRPr lang="en-US" sz="1800" b="1" dirty="0"/>
                  </a:p>
                </c:rich>
              </c:tx>
              <c:showLegendKey val="0"/>
              <c:showVal val="1"/>
              <c:showCatName val="0"/>
              <c:showSerName val="0"/>
              <c:showPercent val="0"/>
              <c:showBubbleSize val="0"/>
            </c:dLbl>
            <c:dLbl>
              <c:idx val="2"/>
              <c:layout>
                <c:manualLayout>
                  <c:x val="7.3534372978991513E-2"/>
                  <c:y val="3.5289338832645918E-3"/>
                </c:manualLayout>
              </c:layout>
              <c:tx>
                <c:rich>
                  <a:bodyPr/>
                  <a:lstStyle/>
                  <a:p>
                    <a:r>
                      <a:rPr lang="en-US" b="1" dirty="0" smtClean="0"/>
                      <a:t>Service Units 7%</a:t>
                    </a:r>
                    <a:endParaRPr lang="en-US" b="1" dirty="0"/>
                  </a:p>
                </c:rich>
              </c:tx>
              <c:showLegendKey val="0"/>
              <c:showVal val="1"/>
              <c:showCatName val="0"/>
              <c:showSerName val="0"/>
              <c:showPercent val="0"/>
              <c:showBubbleSize val="0"/>
            </c:dLbl>
            <c:showLegendKey val="0"/>
            <c:showVal val="0"/>
            <c:showCatName val="0"/>
            <c:showSerName val="0"/>
            <c:showPercent val="0"/>
            <c:showBubbleSize val="0"/>
          </c:dLbls>
          <c:cat>
            <c:strRef>
              <c:f>Sheet1!$A$2:$A$4</c:f>
              <c:strCache>
                <c:ptCount val="3"/>
                <c:pt idx="0">
                  <c:v>Opis Licenses</c:v>
                </c:pt>
                <c:pt idx="1">
                  <c:v>Virtis Licenses</c:v>
                </c:pt>
                <c:pt idx="2">
                  <c:v>Service Units</c:v>
                </c:pt>
              </c:strCache>
            </c:strRef>
          </c:cat>
          <c:val>
            <c:numRef>
              <c:f>Sheet1!$B$2:$B$4</c:f>
              <c:numCache>
                <c:formatCode>0.00%</c:formatCode>
                <c:ptCount val="3"/>
                <c:pt idx="0">
                  <c:v>0.24</c:v>
                </c:pt>
                <c:pt idx="1">
                  <c:v>0.66</c:v>
                </c:pt>
                <c:pt idx="2">
                  <c:v>0.1</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3"/>
    </mc:Choice>
    <mc:Fallback>
      <c:style val="13"/>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Sheet1!$B$1</c:f>
              <c:strCache>
                <c:ptCount val="1"/>
                <c:pt idx="0">
                  <c:v>Column1</c:v>
                </c:pt>
              </c:strCache>
            </c:strRef>
          </c:tx>
          <c:spPr>
            <a:ln>
              <a:solidFill>
                <a:schemeClr val="accent1"/>
              </a:solidFill>
            </a:ln>
          </c:spPr>
          <c:explosion val="25"/>
          <c:dPt>
            <c:idx val="2"/>
            <c:bubble3D val="0"/>
            <c:explosion val="22"/>
          </c:dPt>
          <c:dLbls>
            <c:dLbl>
              <c:idx val="0"/>
              <c:layout>
                <c:manualLayout>
                  <c:x val="-0.1845579950262356"/>
                  <c:y val="8.9713577469483011E-2"/>
                </c:manualLayout>
              </c:layout>
              <c:tx>
                <c:rich>
                  <a:bodyPr/>
                  <a:lstStyle/>
                  <a:p>
                    <a:r>
                      <a:rPr lang="en-US" b="1" dirty="0" smtClean="0"/>
                      <a:t>Design</a:t>
                    </a:r>
                    <a:r>
                      <a:rPr lang="en-US" b="1" baseline="0" dirty="0" smtClean="0"/>
                      <a:t> Licenses </a:t>
                    </a:r>
                    <a:r>
                      <a:rPr lang="en-US" b="1" dirty="0" smtClean="0"/>
                      <a:t>24%</a:t>
                    </a:r>
                    <a:endParaRPr lang="en-US" b="1" dirty="0"/>
                  </a:p>
                </c:rich>
              </c:tx>
              <c:showLegendKey val="0"/>
              <c:showVal val="1"/>
              <c:showCatName val="0"/>
              <c:showSerName val="0"/>
              <c:showPercent val="0"/>
              <c:showBubbleSize val="0"/>
            </c:dLbl>
            <c:dLbl>
              <c:idx val="1"/>
              <c:layout>
                <c:manualLayout>
                  <c:x val="0.23377226026255613"/>
                  <c:y val="-0.25337999416739576"/>
                </c:manualLayout>
              </c:layout>
              <c:tx>
                <c:rich>
                  <a:bodyPr/>
                  <a:lstStyle/>
                  <a:p>
                    <a:r>
                      <a:rPr lang="en-US" sz="1800" b="1" dirty="0" smtClean="0"/>
                      <a:t>Rating</a:t>
                    </a:r>
                  </a:p>
                  <a:p>
                    <a:r>
                      <a:rPr lang="en-US" sz="1800" b="1" dirty="0" smtClean="0"/>
                      <a:t>Licenses </a:t>
                    </a:r>
                    <a:r>
                      <a:rPr lang="en-US" sz="1800" b="1" dirty="0" smtClean="0"/>
                      <a:t>66%</a:t>
                    </a:r>
                    <a:endParaRPr lang="en-US" sz="1800" b="1" dirty="0"/>
                  </a:p>
                </c:rich>
              </c:tx>
              <c:showLegendKey val="0"/>
              <c:showVal val="1"/>
              <c:showCatName val="0"/>
              <c:showSerName val="0"/>
              <c:showPercent val="0"/>
              <c:showBubbleSize val="0"/>
            </c:dLbl>
            <c:dLbl>
              <c:idx val="2"/>
              <c:layout>
                <c:manualLayout>
                  <c:x val="7.3534372978991513E-2"/>
                  <c:y val="3.5289338832645918E-3"/>
                </c:manualLayout>
              </c:layout>
              <c:tx>
                <c:rich>
                  <a:bodyPr/>
                  <a:lstStyle/>
                  <a:p>
                    <a:r>
                      <a:rPr lang="en-US" b="1" dirty="0" smtClean="0"/>
                      <a:t>Service Units </a:t>
                    </a:r>
                    <a:r>
                      <a:rPr lang="en-US" b="1" dirty="0" smtClean="0"/>
                      <a:t>10%</a:t>
                    </a:r>
                    <a:endParaRPr lang="en-US" b="1" dirty="0"/>
                  </a:p>
                </c:rich>
              </c:tx>
              <c:showLegendKey val="0"/>
              <c:showVal val="1"/>
              <c:showCatName val="0"/>
              <c:showSerName val="0"/>
              <c:showPercent val="0"/>
              <c:showBubbleSize val="0"/>
            </c:dLbl>
            <c:showLegendKey val="0"/>
            <c:showVal val="0"/>
            <c:showCatName val="0"/>
            <c:showSerName val="0"/>
            <c:showPercent val="0"/>
            <c:showBubbleSize val="0"/>
          </c:dLbls>
          <c:cat>
            <c:strRef>
              <c:f>Sheet1!$A$2:$A$4</c:f>
              <c:strCache>
                <c:ptCount val="3"/>
                <c:pt idx="0">
                  <c:v>Opis Licenses</c:v>
                </c:pt>
                <c:pt idx="1">
                  <c:v>Virtis Licenses</c:v>
                </c:pt>
                <c:pt idx="2">
                  <c:v>Service Units</c:v>
                </c:pt>
              </c:strCache>
            </c:strRef>
          </c:cat>
          <c:val>
            <c:numRef>
              <c:f>Sheet1!$B$2:$B$4</c:f>
              <c:numCache>
                <c:formatCode>0.00%</c:formatCode>
                <c:ptCount val="3"/>
                <c:pt idx="0">
                  <c:v>0.24</c:v>
                </c:pt>
                <c:pt idx="1">
                  <c:v>0.66</c:v>
                </c:pt>
                <c:pt idx="2">
                  <c:v>0.1</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12263738939849014"/>
          <c:y val="0.22727627003477358"/>
          <c:w val="0.83719944800714341"/>
          <c:h val="0.74354390663096048"/>
        </c:manualLayout>
      </c:layout>
      <c:pie3DChart>
        <c:varyColors val="1"/>
        <c:ser>
          <c:idx val="0"/>
          <c:order val="0"/>
          <c:tx>
            <c:strRef>
              <c:f>Sheet1!$B$1</c:f>
              <c:strCache>
                <c:ptCount val="1"/>
                <c:pt idx="0">
                  <c:v>FY2012 Expenditures</c:v>
                </c:pt>
              </c:strCache>
            </c:strRef>
          </c:tx>
          <c:explosion val="34"/>
          <c:dLbls>
            <c:dLbl>
              <c:idx val="0"/>
              <c:layout>
                <c:manualLayout>
                  <c:x val="-2.8746922098655194E-3"/>
                  <c:y val="-8.5943083256724881E-2"/>
                </c:manualLayout>
              </c:layout>
              <c:tx>
                <c:rich>
                  <a:bodyPr/>
                  <a:lstStyle/>
                  <a:p>
                    <a:r>
                      <a:rPr lang="en-US" b="0" dirty="0" smtClean="0"/>
                      <a:t>Task </a:t>
                    </a:r>
                    <a:r>
                      <a:rPr lang="en-US" b="0" dirty="0"/>
                      <a:t>Force Meetings
</a:t>
                    </a:r>
                    <a:r>
                      <a:rPr lang="en-US" b="0" dirty="0" smtClean="0"/>
                      <a:t>3%</a:t>
                    </a:r>
                    <a:endParaRPr lang="en-US" b="0" dirty="0"/>
                  </a:p>
                </c:rich>
              </c:tx>
              <c:showLegendKey val="0"/>
              <c:showVal val="0"/>
              <c:showCatName val="1"/>
              <c:showSerName val="0"/>
              <c:showPercent val="1"/>
              <c:showBubbleSize val="0"/>
            </c:dLbl>
            <c:dLbl>
              <c:idx val="1"/>
              <c:layout>
                <c:manualLayout>
                  <c:x val="6.2382025056146331E-2"/>
                  <c:y val="-6.4003357448339265E-2"/>
                </c:manualLayout>
              </c:layout>
              <c:tx>
                <c:rich>
                  <a:bodyPr/>
                  <a:lstStyle/>
                  <a:p>
                    <a:r>
                      <a:rPr lang="en-US" b="0" dirty="0" smtClean="0"/>
                      <a:t>VO </a:t>
                    </a:r>
                    <a:r>
                      <a:rPr lang="en-US" b="0" dirty="0"/>
                      <a:t>BUG
</a:t>
                    </a:r>
                    <a:r>
                      <a:rPr lang="en-US" b="0" dirty="0" smtClean="0"/>
                      <a:t>2.5%</a:t>
                    </a:r>
                    <a:endParaRPr lang="en-US" b="0" dirty="0"/>
                  </a:p>
                </c:rich>
              </c:tx>
              <c:showLegendKey val="0"/>
              <c:showVal val="0"/>
              <c:showCatName val="1"/>
              <c:showSerName val="0"/>
              <c:showPercent val="1"/>
              <c:showBubbleSize val="0"/>
            </c:dLbl>
            <c:dLbl>
              <c:idx val="2"/>
              <c:layout>
                <c:manualLayout>
                  <c:x val="9.9922071596720508E-2"/>
                  <c:y val="4.878592269874895E-2"/>
                </c:manualLayout>
              </c:layout>
              <c:tx>
                <c:rich>
                  <a:bodyPr/>
                  <a:lstStyle/>
                  <a:p>
                    <a:r>
                      <a:rPr lang="en-US" b="0" dirty="0"/>
                      <a:t>AASHTO Admin</a:t>
                    </a:r>
                    <a:r>
                      <a:rPr lang="en-US" b="0" dirty="0" smtClean="0"/>
                      <a:t>/</a:t>
                    </a:r>
                  </a:p>
                  <a:p>
                    <a:r>
                      <a:rPr lang="en-US" b="0" dirty="0" smtClean="0"/>
                      <a:t>Overhead</a:t>
                    </a:r>
                    <a:r>
                      <a:rPr lang="en-US" b="0" dirty="0"/>
                      <a:t>
</a:t>
                    </a:r>
                    <a:r>
                      <a:rPr lang="en-US" b="0" dirty="0" smtClean="0"/>
                      <a:t>7.5%</a:t>
                    </a:r>
                    <a:endParaRPr lang="en-US" b="0" dirty="0"/>
                  </a:p>
                </c:rich>
              </c:tx>
              <c:showLegendKey val="0"/>
              <c:showVal val="0"/>
              <c:showCatName val="1"/>
              <c:showSerName val="0"/>
              <c:showPercent val="1"/>
              <c:showBubbleSize val="0"/>
            </c:dLbl>
            <c:dLbl>
              <c:idx val="3"/>
              <c:layout>
                <c:manualLayout>
                  <c:x val="-0.27718808344833185"/>
                  <c:y val="-0.29111675126903552"/>
                </c:manualLayout>
              </c:layout>
              <c:tx>
                <c:rich>
                  <a:bodyPr/>
                  <a:lstStyle/>
                  <a:p>
                    <a:pPr>
                      <a:defRPr b="1"/>
                    </a:pPr>
                    <a:r>
                      <a:rPr lang="fr-FR" b="0" dirty="0"/>
                      <a:t>Maintenance, Support &amp; </a:t>
                    </a:r>
                    <a:r>
                      <a:rPr lang="fr-FR" b="0" dirty="0" err="1" smtClean="0"/>
                      <a:t>Enhancements</a:t>
                    </a:r>
                    <a:r>
                      <a:rPr lang="fr-FR" b="0" baseline="0" dirty="0" smtClean="0"/>
                      <a:t> </a:t>
                    </a:r>
                    <a:r>
                      <a:rPr lang="fr-FR" b="0" dirty="0"/>
                      <a:t>
79%</a:t>
                    </a:r>
                  </a:p>
                </c:rich>
              </c:tx>
              <c:spPr/>
              <c:showLegendKey val="0"/>
              <c:showVal val="1"/>
              <c:showCatName val="1"/>
              <c:showSerName val="0"/>
              <c:showPercent val="1"/>
              <c:showBubbleSize val="0"/>
            </c:dLbl>
            <c:dLbl>
              <c:idx val="4"/>
              <c:layout>
                <c:manualLayout>
                  <c:x val="-8.0612739129258329E-2"/>
                  <c:y val="0.1210861745073744"/>
                </c:manualLayout>
              </c:layout>
              <c:showLegendKey val="0"/>
              <c:showVal val="0"/>
              <c:showCatName val="1"/>
              <c:showSerName val="0"/>
              <c:showPercent val="1"/>
              <c:showBubbleSize val="0"/>
            </c:dLbl>
            <c:dLbl>
              <c:idx val="5"/>
              <c:layout>
                <c:manualLayout>
                  <c:x val="-8.9389154963876935E-2"/>
                  <c:y val="-6.7863423797913588E-2"/>
                </c:manualLayout>
              </c:layout>
              <c:showLegendKey val="0"/>
              <c:showVal val="0"/>
              <c:showCatName val="1"/>
              <c:showSerName val="0"/>
              <c:showPercent val="1"/>
              <c:showBubbleSize val="0"/>
            </c:dLbl>
            <c:dLbl>
              <c:idx val="6"/>
              <c:layout>
                <c:manualLayout>
                  <c:x val="4.2343263793056793E-2"/>
                  <c:y val="-0.1157164554938247"/>
                </c:manualLayout>
              </c:layout>
              <c:showLegendKey val="0"/>
              <c:showVal val="0"/>
              <c:showCatName val="1"/>
              <c:showSerName val="0"/>
              <c:showPercent val="1"/>
              <c:showBubbleSize val="0"/>
            </c:dLbl>
            <c:dLbl>
              <c:idx val="7"/>
              <c:layout>
                <c:manualLayout>
                  <c:x val="3.9531956057039262E-2"/>
                  <c:y val="-7.2517486710100318E-2"/>
                </c:manualLayout>
              </c:layout>
              <c:showLegendKey val="0"/>
              <c:showVal val="0"/>
              <c:showCatName val="1"/>
              <c:showSerName val="0"/>
              <c:showPercent val="1"/>
              <c:showBubbleSize val="0"/>
            </c:dLbl>
            <c:txPr>
              <a:bodyPr/>
              <a:lstStyle/>
              <a:p>
                <a:pPr>
                  <a:defRPr b="0"/>
                </a:pPr>
                <a:endParaRPr lang="en-US"/>
              </a:p>
            </c:txPr>
            <c:showLegendKey val="0"/>
            <c:showVal val="0"/>
            <c:showCatName val="1"/>
            <c:showSerName val="0"/>
            <c:showPercent val="1"/>
            <c:showBubbleSize val="0"/>
            <c:showLeaderLines val="1"/>
          </c:dLbls>
          <c:cat>
            <c:strRef>
              <c:f>Sheet1!$A$2:$A$8</c:f>
              <c:strCache>
                <c:ptCount val="7"/>
                <c:pt idx="0">
                  <c:v>Task Force Meetings</c:v>
                </c:pt>
                <c:pt idx="1">
                  <c:v>VO BUG</c:v>
                </c:pt>
                <c:pt idx="2">
                  <c:v>AASHTO Admin/Overhead</c:v>
                </c:pt>
                <c:pt idx="3">
                  <c:v>Maintenance, Support &amp; Enhancements</c:v>
                </c:pt>
                <c:pt idx="4">
                  <c:v>Service Unit Services</c:v>
                </c:pt>
                <c:pt idx="5">
                  <c:v>Professional Services</c:v>
                </c:pt>
                <c:pt idx="6">
                  <c:v>Capitalization</c:v>
                </c:pt>
              </c:strCache>
            </c:strRef>
          </c:cat>
          <c:val>
            <c:numRef>
              <c:f>Sheet1!$B$2:$B$8</c:f>
              <c:numCache>
                <c:formatCode>0.0%</c:formatCode>
                <c:ptCount val="7"/>
                <c:pt idx="0">
                  <c:v>0.03</c:v>
                </c:pt>
                <c:pt idx="1">
                  <c:v>2.5000000000000001E-2</c:v>
                </c:pt>
                <c:pt idx="2">
                  <c:v>7.4999999999999997E-2</c:v>
                </c:pt>
                <c:pt idx="3">
                  <c:v>0.79</c:v>
                </c:pt>
                <c:pt idx="4">
                  <c:v>0.01</c:v>
                </c:pt>
                <c:pt idx="5">
                  <c:v>0.02</c:v>
                </c:pt>
                <c:pt idx="6">
                  <c:v>0.05</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5"/>
    </mc:Choice>
    <mc:Fallback>
      <c:style val="5"/>
    </mc:Fallback>
  </mc:AlternateContent>
  <c:chart>
    <c:autoTitleDeleted val="1"/>
    <c:view3D>
      <c:rotX val="30"/>
      <c:rotY val="0"/>
      <c:rAngAx val="0"/>
      <c:perspective val="30"/>
    </c:view3D>
    <c:floor>
      <c:thickness val="0"/>
    </c:floor>
    <c:sideWall>
      <c:thickness val="0"/>
    </c:sideWall>
    <c:backWall>
      <c:thickness val="0"/>
    </c:backWall>
    <c:plotArea>
      <c:layout>
        <c:manualLayout>
          <c:layoutTarget val="inner"/>
          <c:xMode val="edge"/>
          <c:yMode val="edge"/>
          <c:x val="0.12263738939849014"/>
          <c:y val="0.22727627003477358"/>
          <c:w val="0.83719944800714341"/>
          <c:h val="0.74354390663096048"/>
        </c:manualLayout>
      </c:layout>
      <c:pie3DChart>
        <c:varyColors val="1"/>
        <c:ser>
          <c:idx val="0"/>
          <c:order val="0"/>
          <c:tx>
            <c:strRef>
              <c:f>Sheet1!$B$1</c:f>
              <c:strCache>
                <c:ptCount val="1"/>
                <c:pt idx="0">
                  <c:v>FY2012 Expenditures</c:v>
                </c:pt>
              </c:strCache>
            </c:strRef>
          </c:tx>
          <c:explosion val="35"/>
          <c:dLbls>
            <c:dLbl>
              <c:idx val="0"/>
              <c:layout>
                <c:manualLayout>
                  <c:x val="-2.8746922098655194E-3"/>
                  <c:y val="-8.5943083256724881E-2"/>
                </c:manualLayout>
              </c:layout>
              <c:tx>
                <c:rich>
                  <a:bodyPr/>
                  <a:lstStyle/>
                  <a:p>
                    <a:r>
                      <a:rPr lang="en-US" b="0" dirty="0" smtClean="0"/>
                      <a:t>Task </a:t>
                    </a:r>
                    <a:r>
                      <a:rPr lang="en-US" b="0" dirty="0"/>
                      <a:t>Force Meetings
</a:t>
                    </a:r>
                    <a:r>
                      <a:rPr lang="en-US" b="0" dirty="0" smtClean="0"/>
                      <a:t>3%</a:t>
                    </a:r>
                    <a:endParaRPr lang="en-US" b="0" dirty="0"/>
                  </a:p>
                </c:rich>
              </c:tx>
              <c:showLegendKey val="0"/>
              <c:showVal val="0"/>
              <c:showCatName val="1"/>
              <c:showSerName val="0"/>
              <c:showPercent val="1"/>
              <c:showBubbleSize val="0"/>
            </c:dLbl>
            <c:dLbl>
              <c:idx val="1"/>
              <c:layout>
                <c:manualLayout>
                  <c:x val="6.2382025056146331E-2"/>
                  <c:y val="-6.4003357448339265E-2"/>
                </c:manualLayout>
              </c:layout>
              <c:tx>
                <c:rich>
                  <a:bodyPr/>
                  <a:lstStyle/>
                  <a:p>
                    <a:r>
                      <a:rPr lang="en-US" b="0" dirty="0" smtClean="0"/>
                      <a:t>RADBUG</a:t>
                    </a:r>
                    <a:r>
                      <a:rPr lang="en-US" b="0" dirty="0"/>
                      <a:t>
</a:t>
                    </a:r>
                    <a:r>
                      <a:rPr lang="en-US" b="0" dirty="0" smtClean="0"/>
                      <a:t>3%</a:t>
                    </a:r>
                    <a:endParaRPr lang="en-US" b="0" dirty="0"/>
                  </a:p>
                </c:rich>
              </c:tx>
              <c:showLegendKey val="0"/>
              <c:showVal val="0"/>
              <c:showCatName val="1"/>
              <c:showSerName val="0"/>
              <c:showPercent val="1"/>
              <c:showBubbleSize val="0"/>
            </c:dLbl>
            <c:dLbl>
              <c:idx val="2"/>
              <c:layout>
                <c:manualLayout>
                  <c:x val="9.9922071596720508E-2"/>
                  <c:y val="4.878592269874895E-2"/>
                </c:manualLayout>
              </c:layout>
              <c:tx>
                <c:rich>
                  <a:bodyPr/>
                  <a:lstStyle/>
                  <a:p>
                    <a:r>
                      <a:rPr lang="en-US" b="0" dirty="0"/>
                      <a:t>AASHTO Admin</a:t>
                    </a:r>
                    <a:r>
                      <a:rPr lang="en-US" b="0" dirty="0" smtClean="0"/>
                      <a:t>/</a:t>
                    </a:r>
                  </a:p>
                  <a:p>
                    <a:r>
                      <a:rPr lang="en-US" b="0" dirty="0" smtClean="0"/>
                      <a:t>Overhead</a:t>
                    </a:r>
                    <a:r>
                      <a:rPr lang="en-US" b="0" dirty="0"/>
                      <a:t>
</a:t>
                    </a:r>
                    <a:r>
                      <a:rPr lang="en-US" b="0" dirty="0" smtClean="0"/>
                      <a:t>5</a:t>
                    </a:r>
                    <a:r>
                      <a:rPr lang="en-US" b="0" dirty="0" smtClean="0"/>
                      <a:t>%</a:t>
                    </a:r>
                    <a:endParaRPr lang="en-US" b="0" dirty="0"/>
                  </a:p>
                </c:rich>
              </c:tx>
              <c:showLegendKey val="0"/>
              <c:showVal val="0"/>
              <c:showCatName val="1"/>
              <c:showSerName val="0"/>
              <c:showPercent val="1"/>
              <c:showBubbleSize val="0"/>
            </c:dLbl>
            <c:dLbl>
              <c:idx val="3"/>
              <c:layout>
                <c:manualLayout>
                  <c:x val="-0.27718808344833185"/>
                  <c:y val="-0.29111675126903552"/>
                </c:manualLayout>
              </c:layout>
              <c:tx>
                <c:rich>
                  <a:bodyPr/>
                  <a:lstStyle/>
                  <a:p>
                    <a:pPr>
                      <a:defRPr b="1"/>
                    </a:pPr>
                    <a:r>
                      <a:rPr lang="fr-FR" b="0" dirty="0"/>
                      <a:t>Maintenance, Support &amp; </a:t>
                    </a:r>
                    <a:r>
                      <a:rPr lang="fr-FR" b="0" dirty="0" err="1" smtClean="0"/>
                      <a:t>Enhancements</a:t>
                    </a:r>
                    <a:r>
                      <a:rPr lang="fr-FR" b="0" baseline="0" dirty="0" smtClean="0"/>
                      <a:t> </a:t>
                    </a:r>
                    <a:r>
                      <a:rPr lang="fr-FR" b="0" dirty="0"/>
                      <a:t>
</a:t>
                    </a:r>
                    <a:r>
                      <a:rPr lang="fr-FR" b="0" dirty="0" smtClean="0"/>
                      <a:t>80%</a:t>
                    </a:r>
                    <a:endParaRPr lang="fr-FR" b="0" dirty="0"/>
                  </a:p>
                </c:rich>
              </c:tx>
              <c:spPr/>
              <c:showLegendKey val="0"/>
              <c:showVal val="1"/>
              <c:showCatName val="1"/>
              <c:showSerName val="0"/>
              <c:showPercent val="1"/>
              <c:showBubbleSize val="0"/>
            </c:dLbl>
            <c:dLbl>
              <c:idx val="4"/>
              <c:layout>
                <c:manualLayout>
                  <c:x val="-8.0612739129258329E-2"/>
                  <c:y val="0.1210861745073744"/>
                </c:manualLayout>
              </c:layout>
              <c:tx>
                <c:rich>
                  <a:bodyPr/>
                  <a:lstStyle/>
                  <a:p>
                    <a:r>
                      <a:rPr lang="en-US" dirty="0" smtClean="0"/>
                      <a:t>Service </a:t>
                    </a:r>
                    <a:r>
                      <a:rPr lang="en-US" dirty="0"/>
                      <a:t>Unit Services
</a:t>
                    </a:r>
                    <a:r>
                      <a:rPr lang="en-US" dirty="0" smtClean="0"/>
                      <a:t>0.5%</a:t>
                    </a:r>
                    <a:endParaRPr lang="en-US" dirty="0"/>
                  </a:p>
                </c:rich>
              </c:tx>
              <c:showLegendKey val="0"/>
              <c:showVal val="0"/>
              <c:showCatName val="1"/>
              <c:showSerName val="0"/>
              <c:showPercent val="1"/>
              <c:showBubbleSize val="0"/>
            </c:dLbl>
            <c:dLbl>
              <c:idx val="5"/>
              <c:layout>
                <c:manualLayout>
                  <c:x val="-8.9389154963876935E-2"/>
                  <c:y val="-6.7863423797913588E-2"/>
                </c:manualLayout>
              </c:layout>
              <c:tx>
                <c:rich>
                  <a:bodyPr/>
                  <a:lstStyle/>
                  <a:p>
                    <a:r>
                      <a:rPr lang="en-US" dirty="0" smtClean="0"/>
                      <a:t>Professional </a:t>
                    </a:r>
                    <a:r>
                      <a:rPr lang="en-US" dirty="0"/>
                      <a:t>Services
</a:t>
                    </a:r>
                    <a:r>
                      <a:rPr lang="en-US" dirty="0" smtClean="0"/>
                      <a:t>3.5%</a:t>
                    </a:r>
                    <a:endParaRPr lang="en-US" dirty="0"/>
                  </a:p>
                </c:rich>
              </c:tx>
              <c:showLegendKey val="0"/>
              <c:showVal val="0"/>
              <c:showCatName val="1"/>
              <c:showSerName val="0"/>
              <c:showPercent val="1"/>
              <c:showBubbleSize val="0"/>
            </c:dLbl>
            <c:dLbl>
              <c:idx val="6"/>
              <c:layout>
                <c:manualLayout>
                  <c:x val="4.2343263793056793E-2"/>
                  <c:y val="-0.1157164554938247"/>
                </c:manualLayout>
              </c:layout>
              <c:showLegendKey val="0"/>
              <c:showVal val="0"/>
              <c:showCatName val="1"/>
              <c:showSerName val="0"/>
              <c:showPercent val="1"/>
              <c:showBubbleSize val="0"/>
            </c:dLbl>
            <c:dLbl>
              <c:idx val="7"/>
              <c:layout>
                <c:manualLayout>
                  <c:x val="3.9531956057039262E-2"/>
                  <c:y val="-7.2517486710100318E-2"/>
                </c:manualLayout>
              </c:layout>
              <c:showLegendKey val="0"/>
              <c:showVal val="0"/>
              <c:showCatName val="1"/>
              <c:showSerName val="0"/>
              <c:showPercent val="1"/>
              <c:showBubbleSize val="0"/>
            </c:dLbl>
            <c:txPr>
              <a:bodyPr/>
              <a:lstStyle/>
              <a:p>
                <a:pPr>
                  <a:defRPr b="0"/>
                </a:pPr>
                <a:endParaRPr lang="en-US"/>
              </a:p>
            </c:txPr>
            <c:showLegendKey val="0"/>
            <c:showVal val="0"/>
            <c:showCatName val="1"/>
            <c:showSerName val="0"/>
            <c:showPercent val="1"/>
            <c:showBubbleSize val="0"/>
            <c:showLeaderLines val="1"/>
          </c:dLbls>
          <c:cat>
            <c:strRef>
              <c:f>Sheet1!$A$2:$A$8</c:f>
              <c:strCache>
                <c:ptCount val="7"/>
                <c:pt idx="0">
                  <c:v>Task Force Meetings</c:v>
                </c:pt>
                <c:pt idx="1">
                  <c:v>VO BUG</c:v>
                </c:pt>
                <c:pt idx="2">
                  <c:v>AASHTO Admin/Overhead</c:v>
                </c:pt>
                <c:pt idx="3">
                  <c:v>Maintenance, Support &amp; Enhancements</c:v>
                </c:pt>
                <c:pt idx="4">
                  <c:v>Service Unit Services</c:v>
                </c:pt>
                <c:pt idx="5">
                  <c:v>Professional Services</c:v>
                </c:pt>
                <c:pt idx="6">
                  <c:v>Capitalization</c:v>
                </c:pt>
              </c:strCache>
            </c:strRef>
          </c:cat>
          <c:val>
            <c:numRef>
              <c:f>Sheet1!$B$2:$B$8</c:f>
              <c:numCache>
                <c:formatCode>0.0%</c:formatCode>
                <c:ptCount val="7"/>
                <c:pt idx="0">
                  <c:v>0.03</c:v>
                </c:pt>
                <c:pt idx="1">
                  <c:v>2.5000000000000001E-2</c:v>
                </c:pt>
                <c:pt idx="2">
                  <c:v>7.4999999999999997E-2</c:v>
                </c:pt>
                <c:pt idx="3">
                  <c:v>0.79</c:v>
                </c:pt>
                <c:pt idx="4">
                  <c:v>0.01</c:v>
                </c:pt>
                <c:pt idx="5">
                  <c:v>0.02</c:v>
                </c:pt>
                <c:pt idx="6">
                  <c:v>0.05</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en-US"/>
    </a:p>
  </c:txPr>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10F134CD-EEC7-40AB-92AA-A4925A07E5AD}" type="datetimeFigureOut">
              <a:rPr lang="en-US" smtClean="0"/>
              <a:pPr/>
              <a:t>8/11/2014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C7ECAABD-DB8F-4014-A197-A0431C36BD2F}" type="slidenum">
              <a:rPr lang="en-US" smtClean="0"/>
              <a:pPr/>
              <a:t>‹#›</a:t>
            </a:fld>
            <a:endParaRPr lang="en-US"/>
          </a:p>
        </p:txBody>
      </p:sp>
    </p:spTree>
    <p:extLst>
      <p:ext uri="{BB962C8B-B14F-4D97-AF65-F5344CB8AC3E}">
        <p14:creationId xmlns:p14="http://schemas.microsoft.com/office/powerpoint/2010/main" val="2284996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2EE2B3-398C-4418-8CF8-20B597858B70}" type="datetimeFigureOut">
              <a:rPr lang="en-US" smtClean="0"/>
              <a:t>8/11/2014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CE7D82-F2D9-4036-ABB0-E70219337D29}" type="slidenum">
              <a:rPr lang="en-US" smtClean="0"/>
              <a:t>‹#›</a:t>
            </a:fld>
            <a:endParaRPr lang="en-US"/>
          </a:p>
        </p:txBody>
      </p:sp>
    </p:spTree>
    <p:extLst>
      <p:ext uri="{BB962C8B-B14F-4D97-AF65-F5344CB8AC3E}">
        <p14:creationId xmlns:p14="http://schemas.microsoft.com/office/powerpoint/2010/main" val="30861789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59C5805-FFA8-4241-AFCB-05C6022697D7}" type="slidenum">
              <a:rPr lang="en-US" smtClean="0"/>
              <a:pPr/>
              <a:t>2</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B29AE4-B2D7-42A2-AA3D-9CA058362006}" type="slidenum">
              <a:rPr lang="en-US" smtClean="0"/>
              <a:pPr>
                <a:defRPr/>
              </a:pPr>
              <a:t>20</a:t>
            </a:fld>
            <a:endParaRPr lang="en-US"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B29AE4-B2D7-42A2-AA3D-9CA058362006}" type="slidenum">
              <a:rPr lang="en-US" smtClean="0"/>
              <a:pPr>
                <a:defRPr/>
              </a:pPr>
              <a:t>24</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p:spPr>
        <p:txBody>
          <a:bodyPr/>
          <a:lstStyle/>
          <a:p>
            <a:fld id="{459C5805-FFA8-4241-AFCB-05C6022697D7}" type="slidenum">
              <a:rPr lang="en-US" smtClean="0"/>
              <a:pPr/>
              <a:t>3</a:t>
            </a:fld>
            <a:endParaRPr lang="en-US" smtClean="0"/>
          </a:p>
        </p:txBody>
      </p:sp>
      <p:sp>
        <p:nvSpPr>
          <p:cNvPr id="35843" name="Rectangle 2"/>
          <p:cNvSpPr>
            <a:spLocks noGrp="1" noRot="1" noChangeAspect="1" noChangeArrowheads="1" noTextEdit="1"/>
          </p:cNvSpPr>
          <p:nvPr>
            <p:ph type="sldImg"/>
          </p:nvPr>
        </p:nvSpPr>
        <p:spPr>
          <a:ln/>
        </p:spPr>
      </p:sp>
      <p:sp>
        <p:nvSpPr>
          <p:cNvPr id="35844" name="Rectangle 3"/>
          <p:cNvSpPr>
            <a:spLocks noGrp="1" noChangeArrowheads="1"/>
          </p:cNvSpPr>
          <p:nvPr>
            <p:ph type="body" idx="1"/>
          </p:nvPr>
        </p:nvSpPr>
        <p:spPr>
          <a:noFill/>
          <a:ln w="9525"/>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B29AE4-B2D7-42A2-AA3D-9CA058362006}" type="slidenum">
              <a:rPr lang="en-US" smtClean="0"/>
              <a:pPr>
                <a:defRPr/>
              </a:pPr>
              <a:t>8</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a:t>
            </a:r>
            <a:r>
              <a:rPr lang="en-US" baseline="0" dirty="0" smtClean="0"/>
              <a:t> AASHTOWare Program offers member agencies a number of unique advantages over custom or commercially available solutions including:</a:t>
            </a:r>
          </a:p>
          <a:p>
            <a:endParaRPr lang="en-US" baseline="0" dirty="0" smtClean="0"/>
          </a:p>
          <a:p>
            <a:r>
              <a:rPr lang="en-US" baseline="0" dirty="0" smtClean="0"/>
              <a:t>The incorporation of best practices; both thru the design and development of software based on AASHTO specifications and the fact that task force direction comes about through the formation of consensus</a:t>
            </a:r>
          </a:p>
          <a:p>
            <a:endParaRPr lang="en-US" baseline="0" dirty="0" smtClean="0"/>
          </a:p>
          <a:p>
            <a:r>
              <a:rPr lang="en-US" baseline="0" dirty="0" smtClean="0"/>
              <a:t>Because the program is operated on not-for-profit basis, our sole focus is on satisfying the membership’s needs and priorities</a:t>
            </a:r>
          </a:p>
          <a:p>
            <a:r>
              <a:rPr lang="en-US" baseline="0" dirty="0" smtClean="0"/>
              <a:t>– there is no other motivation for operating the program– </a:t>
            </a:r>
          </a:p>
          <a:p>
            <a:endParaRPr lang="en-US" baseline="0" dirty="0" smtClean="0"/>
          </a:p>
          <a:p>
            <a:r>
              <a:rPr lang="en-US" baseline="0" dirty="0" smtClean="0"/>
              <a:t>license fees are set to cover expenses– and products are supported, maintained and enhanced to keep products current with functional requirements and technology– as long as their is  </a:t>
            </a:r>
          </a:p>
          <a:p>
            <a:endParaRPr lang="en-US" baseline="0" dirty="0" smtClean="0"/>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pPr>
              <a:defRPr/>
            </a:pPr>
            <a:fld id="{71B29AE4-B2D7-42A2-AA3D-9CA058362006}" type="slidenum">
              <a:rPr lang="en-US" smtClean="0"/>
              <a:pPr>
                <a:defRPr/>
              </a:pPr>
              <a:t>9</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55000" lnSpcReduction="20000"/>
          </a:bodyPr>
          <a:lstStyle/>
          <a:p>
            <a:pPr lvl="0"/>
            <a:r>
              <a:rPr lang="en-US" b="1" dirty="0" smtClean="0"/>
              <a:t>Board of Directors &amp; Executive Committee  Meet Twice a Year… </a:t>
            </a:r>
            <a:r>
              <a:rPr lang="en-US" dirty="0" smtClean="0"/>
              <a:t>Establishes and revises policies governing the Cooperative Computer Development Program as called for within and consistent with this Administrative Resolution and AASHTO's Governing Documents.  </a:t>
            </a:r>
          </a:p>
          <a:p>
            <a:pPr lvl="0"/>
            <a:endParaRPr lang="en-US" dirty="0" smtClean="0"/>
          </a:p>
          <a:p>
            <a:pPr lvl="1">
              <a:buFont typeface="Arial" pitchFamily="34" charset="0"/>
              <a:buChar char="•"/>
            </a:pPr>
            <a:r>
              <a:rPr lang="en-US" dirty="0" smtClean="0"/>
              <a:t>Approves the creation of projects and products and the revenue and expenditure budgets of the activities within this Program as part of its overall budget approval role.  Approves the appointment by the AASHTO President of the members of the Special Committee on Joint Development.</a:t>
            </a:r>
            <a:endParaRPr lang="en-US" b="1" dirty="0" smtClean="0"/>
          </a:p>
          <a:p>
            <a:pPr>
              <a:lnSpc>
                <a:spcPct val="80000"/>
              </a:lnSpc>
              <a:spcBef>
                <a:spcPct val="40000"/>
              </a:spcBef>
              <a:buClr>
                <a:schemeClr val="tx1"/>
              </a:buClr>
              <a:buSzPct val="75000"/>
              <a:buFont typeface="Wingdings" pitchFamily="2" charset="2"/>
              <a:buChar char="§"/>
            </a:pPr>
            <a:endParaRPr lang="en-US" b="1" dirty="0" smtClean="0"/>
          </a:p>
          <a:p>
            <a:pPr>
              <a:lnSpc>
                <a:spcPct val="80000"/>
              </a:lnSpc>
              <a:spcBef>
                <a:spcPct val="40000"/>
              </a:spcBef>
              <a:buClr>
                <a:schemeClr val="tx1"/>
              </a:buClr>
              <a:buSzPct val="75000"/>
              <a:buFont typeface="Wingdings" pitchFamily="2" charset="2"/>
              <a:buChar char="§"/>
            </a:pPr>
            <a:r>
              <a:rPr lang="en-US" b="1" dirty="0" smtClean="0"/>
              <a:t>Special Committee on Joint Development</a:t>
            </a:r>
            <a:r>
              <a:rPr lang="en-US" dirty="0" smtClean="0"/>
              <a:t> provides management oversight of AASHTOWare Program &amp; Products.  The SCOJD s</a:t>
            </a:r>
            <a:r>
              <a:rPr lang="en-US" sz="1300" dirty="0"/>
              <a:t>tudies all policy issues and topics with respect to the AASHTOWare program in consultation with all active product and project task forces and brings recommendations before the AASHTO Board of Directors and Executive Committee for action, as appropriate.  </a:t>
            </a:r>
          </a:p>
          <a:p>
            <a:pPr>
              <a:lnSpc>
                <a:spcPct val="80000"/>
              </a:lnSpc>
              <a:spcBef>
                <a:spcPct val="40000"/>
              </a:spcBef>
              <a:buClr>
                <a:schemeClr val="tx1"/>
              </a:buClr>
              <a:buSzPct val="75000"/>
              <a:buFont typeface="Wingdings" pitchFamily="2" charset="2"/>
              <a:buChar char="§"/>
            </a:pPr>
            <a:endParaRPr lang="en-US" sz="1300" dirty="0"/>
          </a:p>
          <a:p>
            <a:pPr lvl="1">
              <a:lnSpc>
                <a:spcPct val="80000"/>
              </a:lnSpc>
              <a:spcBef>
                <a:spcPct val="40000"/>
              </a:spcBef>
              <a:buClr>
                <a:schemeClr val="tx1"/>
              </a:buClr>
              <a:buSzPct val="75000"/>
              <a:buFont typeface="Wingdings" pitchFamily="2" charset="2"/>
              <a:buChar char="§"/>
            </a:pPr>
            <a:r>
              <a:rPr lang="en-US" sz="1300" dirty="0"/>
              <a:t>They review and approve all procedural documents, manuals and other guidelines pertaining to the process and management of the AASHTOWare program</a:t>
            </a:r>
          </a:p>
          <a:p>
            <a:pPr>
              <a:lnSpc>
                <a:spcPct val="80000"/>
              </a:lnSpc>
              <a:spcBef>
                <a:spcPct val="40000"/>
              </a:spcBef>
              <a:buClr>
                <a:schemeClr val="tx1"/>
              </a:buClr>
              <a:buSzPct val="75000"/>
              <a:buFont typeface="Wingdings" pitchFamily="2" charset="2"/>
              <a:buChar char="§"/>
            </a:pPr>
            <a:endParaRPr lang="en-US" sz="1300" dirty="0"/>
          </a:p>
          <a:p>
            <a:pPr lvl="1">
              <a:lnSpc>
                <a:spcPct val="80000"/>
              </a:lnSpc>
              <a:spcBef>
                <a:spcPct val="40000"/>
              </a:spcBef>
              <a:buClr>
                <a:schemeClr val="tx1"/>
              </a:buClr>
              <a:buSzPct val="75000"/>
              <a:buFont typeface="Arial" pitchFamily="34" charset="0"/>
              <a:buChar char="•"/>
            </a:pPr>
            <a:r>
              <a:rPr lang="en-US" sz="1300" dirty="0"/>
              <a:t>Include in their charge is the a</a:t>
            </a:r>
            <a:r>
              <a:rPr lang="en-US" dirty="0" smtClean="0"/>
              <a:t>pproval of appointments [and removal] of Product and Project Task Force members as necessary and the designation of chairpersons.  They review project proposals and authorize solicitation of membership for participation and funding for AASHTOWare projects; and, establish advisory and user groups when appropriate on the recommendation of the product and/or project task forces</a:t>
            </a:r>
          </a:p>
          <a:p>
            <a:pPr>
              <a:lnSpc>
                <a:spcPct val="80000"/>
              </a:lnSpc>
              <a:spcBef>
                <a:spcPct val="40000"/>
              </a:spcBef>
              <a:buClr>
                <a:schemeClr val="tx1"/>
              </a:buClr>
              <a:buSzPct val="75000"/>
              <a:buFont typeface="Wingdings" pitchFamily="2" charset="2"/>
              <a:buChar char="§"/>
            </a:pPr>
            <a:endParaRPr lang="en-US" dirty="0" smtClean="0"/>
          </a:p>
          <a:p>
            <a:pPr defTabSz="914140">
              <a:lnSpc>
                <a:spcPct val="80000"/>
              </a:lnSpc>
              <a:spcBef>
                <a:spcPct val="40000"/>
              </a:spcBef>
              <a:buClr>
                <a:schemeClr val="tx1"/>
              </a:buClr>
              <a:buSzPct val="75000"/>
              <a:buFont typeface="Wingdings" pitchFamily="2" charset="2"/>
              <a:buChar char="§"/>
              <a:defRPr/>
            </a:pPr>
            <a:r>
              <a:rPr lang="en-US" dirty="0" smtClean="0"/>
              <a:t>A full-time </a:t>
            </a:r>
            <a:r>
              <a:rPr lang="en-US" b="1" dirty="0" smtClean="0"/>
              <a:t>AASHTOWare Project Manager</a:t>
            </a:r>
            <a:r>
              <a:rPr lang="en-US" dirty="0" smtClean="0"/>
              <a:t> is retained to coordinate product/project activities, and fulfill contract administration and project management functions.   </a:t>
            </a:r>
          </a:p>
          <a:p>
            <a:pPr defTabSz="914140">
              <a:lnSpc>
                <a:spcPct val="80000"/>
              </a:lnSpc>
              <a:spcBef>
                <a:spcPct val="40000"/>
              </a:spcBef>
              <a:buClr>
                <a:schemeClr val="tx1"/>
              </a:buClr>
              <a:buSzPct val="75000"/>
              <a:buFont typeface="Wingdings" pitchFamily="2" charset="2"/>
              <a:buChar char="§"/>
              <a:defRPr/>
            </a:pPr>
            <a:endParaRPr lang="en-US" dirty="0" smtClean="0"/>
          </a:p>
          <a:p>
            <a:pPr lvl="1" defTabSz="914140">
              <a:lnSpc>
                <a:spcPct val="80000"/>
              </a:lnSpc>
              <a:spcBef>
                <a:spcPct val="40000"/>
              </a:spcBef>
              <a:buClr>
                <a:schemeClr val="tx1"/>
              </a:buClr>
              <a:buSzPct val="75000"/>
              <a:buFont typeface="Wingdings" pitchFamily="2" charset="2"/>
              <a:buChar char="§"/>
              <a:defRPr/>
            </a:pPr>
            <a:r>
              <a:rPr lang="en-US" dirty="0" smtClean="0"/>
              <a:t>As authorized by the executive director, the project manager leads/participates in contract negotiations and revisions; oversees invoices, payments, and other financial transactions; coordinates software development activities with other AASHTO committees; </a:t>
            </a:r>
            <a:r>
              <a:rPr lang="en-US" sz="900" dirty="0"/>
              <a:t>promotes awareness of the product capabilities and gathers potential enhancements for the products</a:t>
            </a:r>
            <a:r>
              <a:rPr lang="en-US" dirty="0" smtClean="0"/>
              <a:t>; and assists the task force in related matters as needed.</a:t>
            </a:r>
          </a:p>
          <a:p>
            <a:pPr>
              <a:lnSpc>
                <a:spcPct val="80000"/>
              </a:lnSpc>
              <a:spcBef>
                <a:spcPct val="40000"/>
              </a:spcBef>
              <a:buClr>
                <a:schemeClr val="tx1"/>
              </a:buClr>
              <a:buSzPct val="75000"/>
              <a:buFont typeface="Wingdings" pitchFamily="2" charset="2"/>
              <a:buChar char="§"/>
            </a:pPr>
            <a:endParaRPr lang="en-US" dirty="0" smtClean="0"/>
          </a:p>
          <a:p>
            <a:pPr>
              <a:lnSpc>
                <a:spcPct val="80000"/>
              </a:lnSpc>
              <a:buClr>
                <a:schemeClr val="tx1"/>
              </a:buClr>
              <a:buSzPct val="75000"/>
              <a:buFont typeface="Wingdings" pitchFamily="2" charset="2"/>
              <a:buChar char="§"/>
            </a:pPr>
            <a:r>
              <a:rPr lang="en-US" dirty="0" smtClean="0"/>
              <a:t>The </a:t>
            </a:r>
            <a:r>
              <a:rPr lang="en-US" b="1" dirty="0" smtClean="0"/>
              <a:t>Task Force</a:t>
            </a:r>
            <a:r>
              <a:rPr lang="en-US" dirty="0" smtClean="0"/>
              <a:t> provides the day to day management of the product.  They guide software support and development services performed by contractors, determine the functionality to be included in enhancements; they oversee the development and execution of the annual work plans, including the associated budget, for the product and work with SCOJD to improve the overall AASHTOWare program.</a:t>
            </a:r>
          </a:p>
          <a:p>
            <a:pPr>
              <a:lnSpc>
                <a:spcPct val="90000"/>
              </a:lnSpc>
            </a:pPr>
            <a:endParaRPr lang="en-US" sz="1100" dirty="0"/>
          </a:p>
          <a:p>
            <a:pPr lvl="1">
              <a:lnSpc>
                <a:spcPct val="90000"/>
              </a:lnSpc>
              <a:buFont typeface="Arial" pitchFamily="34" charset="0"/>
              <a:buChar char="•"/>
            </a:pPr>
            <a:r>
              <a:rPr lang="en-US" sz="1500" dirty="0"/>
              <a:t>The task force typically are comprised of 7 to 9 representatives from the agencies and serve on a rotating basis; they represent expertise in functional areas as well as IT.  Included with their many duties, the task forces are responsible for (1) l</a:t>
            </a:r>
            <a:r>
              <a:rPr lang="en-US" sz="1300" dirty="0"/>
              <a:t>ong range product direction, (2) annual consultant contracts, (3) quality assurance and control, and (4) responding to questions from users.  The task force also determines the appropriate software platforms needed to meet the overall needs of the participating agencies and review and approve product releases.  A typical member is a long-term or high-level administrator or user and has been active in the User Group for several years.</a:t>
            </a:r>
          </a:p>
          <a:p>
            <a:pPr>
              <a:lnSpc>
                <a:spcPct val="90000"/>
              </a:lnSpc>
            </a:pPr>
            <a:endParaRPr lang="en-US" dirty="0" smtClean="0"/>
          </a:p>
          <a:p>
            <a:pPr>
              <a:lnSpc>
                <a:spcPct val="80000"/>
              </a:lnSpc>
              <a:spcBef>
                <a:spcPct val="40000"/>
              </a:spcBef>
              <a:buClr>
                <a:schemeClr val="tx1"/>
              </a:buClr>
              <a:buSzPct val="75000"/>
              <a:buFont typeface="Wingdings" pitchFamily="2" charset="2"/>
              <a:buChar char="§"/>
            </a:pPr>
            <a:r>
              <a:rPr lang="en-US" b="1" dirty="0" smtClean="0"/>
              <a:t> </a:t>
            </a:r>
            <a:r>
              <a:rPr lang="en-US" dirty="0" smtClean="0"/>
              <a:t> The Task Forces are oftentimes assisted by </a:t>
            </a:r>
            <a:r>
              <a:rPr lang="en-US" b="1" dirty="0" smtClean="0"/>
              <a:t>Technical Advisory Groups</a:t>
            </a:r>
            <a:r>
              <a:rPr lang="en-US" dirty="0" smtClean="0"/>
              <a:t> which provide subject matter expertise in defining functionality and software requirements and fulfill a variety of other roles; the TAG’s also oftentimes perform detailed reviews of beta code and make recommendations to the task force on approval of deliverables and product releases.  </a:t>
            </a:r>
          </a:p>
          <a:p>
            <a:pPr>
              <a:lnSpc>
                <a:spcPct val="80000"/>
              </a:lnSpc>
              <a:spcBef>
                <a:spcPct val="40000"/>
              </a:spcBef>
              <a:buClr>
                <a:schemeClr val="tx1"/>
              </a:buClr>
              <a:buSzPct val="75000"/>
              <a:buFont typeface="Wingdings" pitchFamily="2" charset="2"/>
              <a:buChar char="§"/>
            </a:pPr>
            <a:endParaRPr lang="en-US" b="1" dirty="0" smtClean="0"/>
          </a:p>
          <a:p>
            <a:pPr lvl="1">
              <a:lnSpc>
                <a:spcPct val="90000"/>
              </a:lnSpc>
              <a:buFont typeface="Arial" pitchFamily="34" charset="0"/>
              <a:buChar char="•"/>
            </a:pPr>
            <a:r>
              <a:rPr lang="en-US" sz="1500" dirty="0"/>
              <a:t>The Technical Advisory Group(s)s are appointed by the Task Force and a</a:t>
            </a:r>
            <a:r>
              <a:rPr lang="en-US" sz="1300" dirty="0">
                <a:solidFill>
                  <a:schemeClr val="accent1"/>
                </a:solidFill>
              </a:rPr>
              <a:t>ssist the Task Force in working with contractor in development of new product/enhancement(s).  Their composition and the number </a:t>
            </a:r>
            <a:r>
              <a:rPr lang="en-US" sz="1500" dirty="0"/>
              <a:t>of members setting on the TAG are based upon need; the members are u</a:t>
            </a:r>
            <a:r>
              <a:rPr lang="en-US" sz="1300" dirty="0">
                <a:solidFill>
                  <a:schemeClr val="accent1"/>
                </a:solidFill>
              </a:rPr>
              <a:t>sers familiar with the product/functions and are usually from agencies contributing funding.  Their duties/b</a:t>
            </a:r>
            <a:r>
              <a:rPr lang="en-US" sz="1500" dirty="0"/>
              <a:t>usiness is generally conducted by e-mail, conference calls, and [sometimes] face-to-face meeting as required; typically, the TAG is chaired by a Task Force member.</a:t>
            </a:r>
          </a:p>
          <a:p>
            <a:pPr>
              <a:lnSpc>
                <a:spcPct val="80000"/>
              </a:lnSpc>
              <a:spcBef>
                <a:spcPct val="40000"/>
              </a:spcBef>
              <a:buClr>
                <a:schemeClr val="tx1"/>
              </a:buClr>
              <a:buSzPct val="75000"/>
              <a:buFont typeface="Wingdings" pitchFamily="2" charset="2"/>
              <a:buChar char="§"/>
            </a:pPr>
            <a:endParaRPr lang="en-US" b="1" dirty="0" smtClean="0"/>
          </a:p>
          <a:p>
            <a:pPr>
              <a:lnSpc>
                <a:spcPct val="80000"/>
              </a:lnSpc>
              <a:spcBef>
                <a:spcPct val="40000"/>
              </a:spcBef>
              <a:buClr>
                <a:schemeClr val="tx1"/>
              </a:buClr>
              <a:buSzPct val="75000"/>
              <a:buFont typeface="Wingdings" pitchFamily="2" charset="2"/>
              <a:buChar char="§"/>
            </a:pPr>
            <a:r>
              <a:rPr lang="en-US" b="1" dirty="0" smtClean="0"/>
              <a:t>User Groups </a:t>
            </a:r>
            <a:r>
              <a:rPr lang="en-US" dirty="0" smtClean="0"/>
              <a:t>are independent organizations with their own Constitution and/or Bylaws.  The User Group represents member department’s interest in the product, and provides advice and recommendations on the product’s (1) effectiveness, (2) deficiencies, and (3) any needed product enhancements.</a:t>
            </a:r>
          </a:p>
          <a:p>
            <a:pPr>
              <a:lnSpc>
                <a:spcPct val="80000"/>
              </a:lnSpc>
              <a:spcBef>
                <a:spcPct val="40000"/>
              </a:spcBef>
              <a:buClr>
                <a:schemeClr val="tx1"/>
              </a:buClr>
              <a:buSzPct val="75000"/>
              <a:buFont typeface="Wingdings" pitchFamily="2" charset="2"/>
              <a:buChar char="§"/>
            </a:pPr>
            <a:endParaRPr lang="en-US" dirty="0" smtClean="0"/>
          </a:p>
          <a:p>
            <a:pPr lvl="1">
              <a:lnSpc>
                <a:spcPct val="80000"/>
              </a:lnSpc>
              <a:spcBef>
                <a:spcPct val="40000"/>
              </a:spcBef>
              <a:buClr>
                <a:schemeClr val="tx1"/>
              </a:buClr>
              <a:buSzPct val="75000"/>
              <a:buFont typeface="Wingdings" pitchFamily="2" charset="2"/>
              <a:buChar char="§"/>
            </a:pPr>
            <a:r>
              <a:rPr lang="en-US" dirty="0" smtClean="0"/>
              <a:t>  The User Group also recommends product training and support needs, details and recommends prioritized maintenance, enhancement, and support needs.  The outcomes of the User Group are submitted to the Task Force as recommendations and helps for the </a:t>
            </a:r>
            <a:r>
              <a:rPr lang="en-US" sz="900" dirty="0"/>
              <a:t>basis for the upcoming fiscal year’s work plan. </a:t>
            </a:r>
          </a:p>
          <a:p>
            <a:pPr>
              <a:lnSpc>
                <a:spcPct val="80000"/>
              </a:lnSpc>
              <a:spcBef>
                <a:spcPct val="40000"/>
              </a:spcBef>
              <a:buClr>
                <a:schemeClr val="tx1"/>
              </a:buClr>
              <a:buSzPct val="75000"/>
              <a:buFont typeface="Wingdings" pitchFamily="2" charset="2"/>
              <a:buChar char="§"/>
            </a:pPr>
            <a:endParaRPr lang="en-US" sz="900" dirty="0"/>
          </a:p>
          <a:p>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71B29AE4-B2D7-42A2-AA3D-9CA058362006}" type="slidenum">
              <a:rPr lang="en-US" smtClean="0"/>
              <a:pPr>
                <a:defRPr/>
              </a:pPr>
              <a:t>10</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B29AE4-B2D7-42A2-AA3D-9CA058362006}" type="slidenum">
              <a:rPr lang="en-US" smtClean="0"/>
              <a:pPr>
                <a:defRPr/>
              </a:pPr>
              <a:t>11</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B29AE4-B2D7-42A2-AA3D-9CA058362006}" type="slidenum">
              <a:rPr lang="en-US" smtClean="0"/>
              <a:pPr>
                <a:defRPr/>
              </a:pPr>
              <a:t>17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B29AE4-B2D7-42A2-AA3D-9CA058362006}" type="slidenum">
              <a:rPr lang="en-US" smtClean="0"/>
              <a:pPr>
                <a:defRPr/>
              </a:pPr>
              <a:t>18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71B29AE4-B2D7-42A2-AA3D-9CA058362006}" type="slidenum">
              <a:rPr lang="en-US" smtClean="0"/>
              <a:pPr>
                <a:defRPr/>
              </a:pPr>
              <a:t>19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C5BE9633-D434-4A98-A2CF-B230DE676F63}" type="datetimeFigureOut">
              <a:rPr lang="en-US" smtClean="0"/>
              <a:pPr/>
              <a:t>8/11/2014</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5A7E9046-714C-4ABE-9BD5-DE2BDAB48F1F}"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5BE9633-D434-4A98-A2CF-B230DE676F63}" type="datetimeFigureOut">
              <a:rPr lang="en-US" smtClean="0"/>
              <a:pPr/>
              <a:t>8/11/2014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7E9046-714C-4ABE-9BD5-DE2BDAB48F1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5BE9633-D434-4A98-A2CF-B230DE676F63}" type="datetimeFigureOut">
              <a:rPr lang="en-US" smtClean="0"/>
              <a:pPr/>
              <a:t>8/11/2014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7E9046-714C-4ABE-9BD5-DE2BDAB48F1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5BE9633-D434-4A98-A2CF-B230DE676F63}" type="datetimeFigureOut">
              <a:rPr lang="en-US" smtClean="0"/>
              <a:pPr/>
              <a:t>8/11/2014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7E9046-714C-4ABE-9BD5-DE2BDAB48F1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C5BE9633-D434-4A98-A2CF-B230DE676F63}" type="datetimeFigureOut">
              <a:rPr lang="en-US" smtClean="0"/>
              <a:pPr/>
              <a:t>8/11/2014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5A7E9046-714C-4ABE-9BD5-DE2BDAB48F1F}"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5BE9633-D434-4A98-A2CF-B230DE676F63}" type="datetimeFigureOut">
              <a:rPr lang="en-US" smtClean="0"/>
              <a:pPr/>
              <a:t>8/11/2014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A7E9046-714C-4ABE-9BD5-DE2BDAB48F1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C5BE9633-D434-4A98-A2CF-B230DE676F63}" type="datetimeFigureOut">
              <a:rPr lang="en-US" smtClean="0"/>
              <a:pPr/>
              <a:t>8/11/2014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5A7E9046-714C-4ABE-9BD5-DE2BDAB48F1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C5BE9633-D434-4A98-A2CF-B230DE676F63}" type="datetimeFigureOut">
              <a:rPr lang="en-US" smtClean="0"/>
              <a:pPr/>
              <a:t>8/11/2014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5A7E9046-714C-4ABE-9BD5-DE2BDAB48F1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C5BE9633-D434-4A98-A2CF-B230DE676F63}" type="datetimeFigureOut">
              <a:rPr lang="en-US" smtClean="0"/>
              <a:pPr/>
              <a:t>8/11/2014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5A7E9046-714C-4ABE-9BD5-DE2BDAB48F1F}"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C5BE9633-D434-4A98-A2CF-B230DE676F63}" type="datetimeFigureOut">
              <a:rPr lang="en-US" smtClean="0"/>
              <a:pPr/>
              <a:t>8/11/2014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A7E9046-714C-4ABE-9BD5-DE2BDAB48F1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C5BE9633-D434-4A98-A2CF-B230DE676F63}" type="datetimeFigureOut">
              <a:rPr lang="en-US" smtClean="0"/>
              <a:pPr/>
              <a:t>8/11/2014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5A7E9046-714C-4ABE-9BD5-DE2BDAB48F1F}"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C5BE9633-D434-4A98-A2CF-B230DE676F63}" type="datetimeFigureOut">
              <a:rPr lang="en-US" smtClean="0"/>
              <a:pPr/>
              <a:t>8/11/2014</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5A7E9046-714C-4ABE-9BD5-DE2BDAB48F1F}"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6.xml"/><Relationship Id="rId1" Type="http://schemas.openxmlformats.org/officeDocument/2006/relationships/vmlDrawing" Target="../drawings/vmlDrawing1.vml"/><Relationship Id="rId6" Type="http://schemas.openxmlformats.org/officeDocument/2006/relationships/image" Target="../media/image4.emf"/><Relationship Id="rId5" Type="http://schemas.openxmlformats.org/officeDocument/2006/relationships/oleObject" Target="../embeddings/oleObject1.bin"/><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66800"/>
            <a:ext cx="7162800" cy="1470025"/>
          </a:xfrm>
        </p:spPr>
        <p:txBody>
          <a:bodyPr/>
          <a:lstStyle/>
          <a:p>
            <a:pPr algn="ctr"/>
            <a:r>
              <a:rPr lang="en-US" dirty="0" smtClean="0"/>
              <a:t>Bridge Design-Rating 2014</a:t>
            </a:r>
            <a:br>
              <a:rPr lang="en-US" dirty="0" smtClean="0"/>
            </a:br>
            <a:r>
              <a:rPr lang="en-US" dirty="0" smtClean="0"/>
              <a:t>Administrative Overview</a:t>
            </a:r>
            <a:endParaRPr lang="en-US" dirty="0"/>
          </a:p>
        </p:txBody>
      </p:sp>
      <p:sp>
        <p:nvSpPr>
          <p:cNvPr id="3" name="Subtitle 2"/>
          <p:cNvSpPr>
            <a:spLocks noGrp="1"/>
          </p:cNvSpPr>
          <p:nvPr>
            <p:ph type="subTitle" idx="1"/>
          </p:nvPr>
        </p:nvSpPr>
        <p:spPr>
          <a:xfrm>
            <a:off x="2194560" y="3810000"/>
            <a:ext cx="6339840" cy="2667000"/>
          </a:xfrm>
        </p:spPr>
        <p:txBody>
          <a:bodyPr>
            <a:normAutofit fontScale="92500" lnSpcReduction="10000"/>
          </a:bodyPr>
          <a:lstStyle/>
          <a:p>
            <a:pPr algn="ctr"/>
            <a:endParaRPr lang="en-US" dirty="0" smtClean="0"/>
          </a:p>
          <a:p>
            <a:pPr algn="ctr"/>
            <a:r>
              <a:rPr lang="en-US" sz="2800" b="1" dirty="0" smtClean="0"/>
              <a:t>RADBUG Meeting</a:t>
            </a:r>
          </a:p>
          <a:p>
            <a:pPr algn="ctr"/>
            <a:r>
              <a:rPr lang="en-US" sz="2800" b="1" dirty="0" smtClean="0"/>
              <a:t>Traverse City, </a:t>
            </a:r>
            <a:r>
              <a:rPr lang="en-US" sz="2800" b="1" dirty="0" smtClean="0"/>
              <a:t>MI</a:t>
            </a:r>
          </a:p>
          <a:p>
            <a:pPr algn="ctr"/>
            <a:endParaRPr lang="en-US" sz="2800" b="1" dirty="0"/>
          </a:p>
          <a:p>
            <a:pPr algn="ctr"/>
            <a:endParaRPr lang="en-US" sz="2800" b="1" dirty="0" smtClean="0"/>
          </a:p>
          <a:p>
            <a:pPr algn="ctr"/>
            <a:r>
              <a:rPr lang="en-US" sz="2800" b="1" dirty="0" smtClean="0"/>
              <a:t>Judy B. Skeen, P.E.</a:t>
            </a:r>
            <a:endParaRPr lang="en-US" sz="2800" b="1" dirty="0"/>
          </a:p>
        </p:txBody>
      </p:sp>
    </p:spTree>
    <p:extLst>
      <p:ext uri="{BB962C8B-B14F-4D97-AF65-F5344CB8AC3E}">
        <p14:creationId xmlns:p14="http://schemas.microsoft.com/office/powerpoint/2010/main" val="3049108945"/>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5064" name="Picture 8"/>
          <p:cNvPicPr>
            <a:picLocks noChangeAspect="1" noChangeArrowheads="1"/>
          </p:cNvPicPr>
          <p:nvPr/>
        </p:nvPicPr>
        <p:blipFill>
          <a:blip r:embed="rId4" cstate="print"/>
          <a:srcRect/>
          <a:stretch>
            <a:fillRect/>
          </a:stretch>
        </p:blipFill>
        <p:spPr bwMode="auto">
          <a:xfrm>
            <a:off x="1472514" y="2514600"/>
            <a:ext cx="1352550" cy="3595688"/>
          </a:xfrm>
          <a:prstGeom prst="rect">
            <a:avLst/>
          </a:prstGeom>
          <a:noFill/>
          <a:ln w="9525">
            <a:noFill/>
            <a:miter lim="800000"/>
            <a:headEnd/>
            <a:tailEnd/>
          </a:ln>
        </p:spPr>
      </p:pic>
      <p:sp>
        <p:nvSpPr>
          <p:cNvPr id="3" name="Title 2"/>
          <p:cNvSpPr>
            <a:spLocks noGrp="1"/>
          </p:cNvSpPr>
          <p:nvPr>
            <p:ph type="title"/>
          </p:nvPr>
        </p:nvSpPr>
        <p:spPr/>
        <p:txBody>
          <a:bodyPr>
            <a:normAutofit fontScale="90000"/>
          </a:bodyPr>
          <a:lstStyle/>
          <a:p>
            <a:r>
              <a:rPr lang="en-US" dirty="0" smtClean="0"/>
              <a:t>AASHTOWare Program Management</a:t>
            </a:r>
            <a:endParaRPr lang="en-US" dirty="0"/>
          </a:p>
        </p:txBody>
      </p:sp>
      <p:sp>
        <p:nvSpPr>
          <p:cNvPr id="4" name="Rectangle 9"/>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5" name="Object 4"/>
          <p:cNvGraphicFramePr>
            <a:graphicFrameLocks noChangeAspect="1"/>
          </p:cNvGraphicFramePr>
          <p:nvPr>
            <p:extLst>
              <p:ext uri="{D42A27DB-BD31-4B8C-83A1-F6EECF244321}">
                <p14:modId xmlns:p14="http://schemas.microsoft.com/office/powerpoint/2010/main" val="443091735"/>
              </p:ext>
            </p:extLst>
          </p:nvPr>
        </p:nvGraphicFramePr>
        <p:xfrm>
          <a:off x="3429000" y="1828800"/>
          <a:ext cx="5343525" cy="4562475"/>
        </p:xfrm>
        <a:graphic>
          <a:graphicData uri="http://schemas.openxmlformats.org/presentationml/2006/ole">
            <mc:AlternateContent xmlns:mc="http://schemas.openxmlformats.org/markup-compatibility/2006">
              <mc:Choice xmlns:v="urn:schemas-microsoft-com:vml" Requires="v">
                <p:oleObj spid="_x0000_s13337" name="Visio" r:id="rId5" imgW="5345871" imgH="4557763" progId="Visio.Drawing.11">
                  <p:embed/>
                </p:oleObj>
              </mc:Choice>
              <mc:Fallback>
                <p:oleObj name="Visio" r:id="rId5" imgW="5345871" imgH="4557763" progId="Visio.Drawing.11">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429000" y="1828800"/>
                        <a:ext cx="5343525" cy="45624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3676326131"/>
      </p:ext>
    </p:extLst>
  </p:cSld>
  <p:clrMapOvr>
    <a:masterClrMapping/>
  </p:clrMapOvr>
  <p:transition>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1" y="1583612"/>
            <a:ext cx="7772400" cy="5350588"/>
          </a:xfrm>
        </p:spPr>
        <p:txBody>
          <a:bodyPr>
            <a:normAutofit/>
          </a:bodyPr>
          <a:lstStyle/>
          <a:p>
            <a:pPr>
              <a:spcBef>
                <a:spcPts val="1200"/>
              </a:spcBef>
            </a:pPr>
            <a:r>
              <a:rPr lang="en-US" sz="2400" dirty="0" smtClean="0"/>
              <a:t>5% of Revenues</a:t>
            </a:r>
          </a:p>
          <a:p>
            <a:pPr lvl="1"/>
            <a:r>
              <a:rPr lang="en-US" sz="2400" dirty="0" smtClean="0"/>
              <a:t>Governed and controlled by AASHTO Executive Committee</a:t>
            </a:r>
          </a:p>
          <a:p>
            <a:pPr lvl="1"/>
            <a:r>
              <a:rPr lang="en-US" sz="2400" dirty="0" smtClean="0"/>
              <a:t>Covers risks associate with software development</a:t>
            </a:r>
          </a:p>
          <a:p>
            <a:pPr lvl="1"/>
            <a:r>
              <a:rPr lang="en-US" sz="2400" dirty="0" smtClean="0"/>
              <a:t>Seed money for new projects</a:t>
            </a:r>
          </a:p>
          <a:p>
            <a:pPr lvl="1"/>
            <a:r>
              <a:rPr lang="en-US" sz="2400" dirty="0" smtClean="0"/>
              <a:t>Legal expenses associated with patenting and  third-party testing</a:t>
            </a:r>
          </a:p>
          <a:p>
            <a:pPr lvl="1"/>
            <a:r>
              <a:rPr lang="en-US" sz="2400" dirty="0" smtClean="0"/>
              <a:t>National Transportation Marketing Campaign (Federal Transportation Bill)</a:t>
            </a:r>
          </a:p>
          <a:p>
            <a:pPr lvl="1"/>
            <a:r>
              <a:rPr lang="en-US" sz="2400" dirty="0" smtClean="0"/>
              <a:t>AASHTOWare Rebranding </a:t>
            </a:r>
            <a:r>
              <a:rPr lang="en-US" sz="2400" dirty="0" smtClean="0"/>
              <a:t>/ Marketing</a:t>
            </a:r>
          </a:p>
          <a:p>
            <a:pPr lvl="1"/>
            <a:r>
              <a:rPr lang="en-US" sz="2400" dirty="0" smtClean="0"/>
              <a:t>Research</a:t>
            </a:r>
            <a:endParaRPr lang="en-US" sz="2400" dirty="0" smtClean="0"/>
          </a:p>
          <a:p>
            <a:pPr lvl="1"/>
            <a:endParaRPr lang="en-US" sz="2400" dirty="0"/>
          </a:p>
        </p:txBody>
      </p:sp>
      <p:sp>
        <p:nvSpPr>
          <p:cNvPr id="5" name="Title 1"/>
          <p:cNvSpPr>
            <a:spLocks noGrp="1"/>
          </p:cNvSpPr>
          <p:nvPr>
            <p:ph type="title"/>
          </p:nvPr>
        </p:nvSpPr>
        <p:spPr>
          <a:xfrm>
            <a:off x="1435608" y="274320"/>
            <a:ext cx="7498080" cy="1143000"/>
          </a:xfrm>
        </p:spPr>
        <p:txBody>
          <a:bodyPr>
            <a:normAutofit/>
          </a:bodyPr>
          <a:lstStyle/>
          <a:p>
            <a:r>
              <a:rPr lang="en-US" dirty="0" smtClean="0"/>
              <a:t>AASHTOWare Capitalization</a:t>
            </a:r>
            <a:endParaRPr lang="en-US" dirty="0"/>
          </a:p>
        </p:txBody>
      </p:sp>
    </p:spTree>
    <p:extLst>
      <p:ext uri="{BB962C8B-B14F-4D97-AF65-F5344CB8AC3E}">
        <p14:creationId xmlns:p14="http://schemas.microsoft.com/office/powerpoint/2010/main" val="2063486640"/>
      </p:ext>
    </p:extLst>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66800"/>
            <a:ext cx="7162800" cy="1470025"/>
          </a:xfrm>
        </p:spPr>
        <p:txBody>
          <a:bodyPr>
            <a:normAutofit fontScale="90000"/>
          </a:bodyPr>
          <a:lstStyle/>
          <a:p>
            <a:pPr algn="ctr"/>
            <a:r>
              <a:rPr lang="en-US" dirty="0" err="1" smtClean="0"/>
              <a:t>AASHTOWare</a:t>
            </a:r>
            <a:r>
              <a:rPr lang="en-US" dirty="0" smtClean="0"/>
              <a:t> </a:t>
            </a:r>
            <a:r>
              <a:rPr lang="en-US" dirty="0" smtClean="0"/>
              <a:t>Branding</a:t>
            </a:r>
            <a:br>
              <a:rPr lang="en-US" dirty="0" smtClean="0"/>
            </a:br>
            <a:r>
              <a:rPr lang="en-US" dirty="0" smtClean="0"/>
              <a:t>and </a:t>
            </a:r>
            <a:r>
              <a:rPr lang="en-US" dirty="0" err="1" smtClean="0"/>
              <a:t>TradeMarks</a:t>
            </a:r>
            <a:r>
              <a:rPr lang="en-US" dirty="0" smtClean="0"/>
              <a:t/>
            </a:r>
            <a:br>
              <a:rPr lang="en-US" dirty="0" smtClean="0"/>
            </a:br>
            <a:endParaRPr lang="en-US" dirty="0"/>
          </a:p>
        </p:txBody>
      </p:sp>
      <p:sp>
        <p:nvSpPr>
          <p:cNvPr id="3" name="Subtitle 2"/>
          <p:cNvSpPr>
            <a:spLocks noGrp="1"/>
          </p:cNvSpPr>
          <p:nvPr>
            <p:ph type="subTitle" idx="1"/>
          </p:nvPr>
        </p:nvSpPr>
        <p:spPr>
          <a:xfrm>
            <a:off x="2194560" y="4724400"/>
            <a:ext cx="5806440" cy="1752600"/>
          </a:xfrm>
        </p:spPr>
        <p:txBody>
          <a:bodyPr>
            <a:normAutofit/>
          </a:bodyPr>
          <a:lstStyle/>
          <a:p>
            <a:pPr algn="ctr"/>
            <a:endParaRPr lang="en-US" dirty="0" smtClean="0"/>
          </a:p>
          <a:p>
            <a:pPr algn="ctr"/>
            <a:endParaRPr lang="en-US" sz="2800" dirty="0"/>
          </a:p>
        </p:txBody>
      </p:sp>
      <p:pic>
        <p:nvPicPr>
          <p:cNvPr id="4" name="Picture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828800" y="4460504"/>
            <a:ext cx="2656114" cy="1471079"/>
          </a:xfrm>
          <a:prstGeom prst="rect">
            <a:avLst/>
          </a:prstGeom>
        </p:spPr>
      </p:pic>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73486" y="4460504"/>
            <a:ext cx="2656114" cy="1471078"/>
          </a:xfrm>
          <a:prstGeom prst="rect">
            <a:avLst/>
          </a:prstGeom>
        </p:spPr>
      </p:pic>
      <p:pic>
        <p:nvPicPr>
          <p:cNvPr id="6" name="Picture 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95800" y="2667000"/>
            <a:ext cx="1219200" cy="1219200"/>
          </a:xfrm>
          <a:prstGeom prst="rect">
            <a:avLst/>
          </a:prstGeom>
        </p:spPr>
      </p:pic>
    </p:spTree>
    <p:extLst>
      <p:ext uri="{BB962C8B-B14F-4D97-AF65-F5344CB8AC3E}">
        <p14:creationId xmlns:p14="http://schemas.microsoft.com/office/powerpoint/2010/main" val="3833312406"/>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Brand Identity</a:t>
            </a:r>
            <a:endParaRPr lang="en-US" dirty="0"/>
          </a:p>
        </p:txBody>
      </p:sp>
      <p:sp>
        <p:nvSpPr>
          <p:cNvPr id="3" name="Content Placeholder 2"/>
          <p:cNvSpPr>
            <a:spLocks noGrp="1"/>
          </p:cNvSpPr>
          <p:nvPr>
            <p:ph idx="1"/>
          </p:nvPr>
        </p:nvSpPr>
        <p:spPr>
          <a:xfrm>
            <a:off x="1435608" y="1447800"/>
            <a:ext cx="7498080" cy="5257800"/>
          </a:xfrm>
        </p:spPr>
        <p:txBody>
          <a:bodyPr>
            <a:normAutofit/>
          </a:bodyPr>
          <a:lstStyle/>
          <a:p>
            <a:pPr marL="82296" indent="0">
              <a:buNone/>
            </a:pPr>
            <a:r>
              <a:rPr lang="en-US" dirty="0" err="1" smtClean="0"/>
              <a:t>AASHTOWare</a:t>
            </a:r>
            <a:r>
              <a:rPr lang="en-US" dirty="0" smtClean="0"/>
              <a:t> Branding and Trademark Guidelines </a:t>
            </a:r>
            <a:r>
              <a:rPr lang="en-US" dirty="0" smtClean="0"/>
              <a:t>ensure </a:t>
            </a:r>
            <a:r>
              <a:rPr lang="en-US" dirty="0" smtClean="0"/>
              <a:t>the strength of our </a:t>
            </a:r>
            <a:r>
              <a:rPr lang="en-US" dirty="0" smtClean="0"/>
              <a:t>brand</a:t>
            </a:r>
            <a:endParaRPr lang="en-US" sz="1600" dirty="0" smtClean="0"/>
          </a:p>
          <a:p>
            <a:pPr marL="581025" indent="-498475"/>
            <a:r>
              <a:rPr lang="en-US" dirty="0" smtClean="0"/>
              <a:t>Internal Communication </a:t>
            </a:r>
            <a:r>
              <a:rPr lang="en-US" dirty="0"/>
              <a:t>– </a:t>
            </a:r>
            <a:endParaRPr lang="en-US" dirty="0" smtClean="0"/>
          </a:p>
          <a:p>
            <a:pPr marL="855345" lvl="1" indent="-498475"/>
            <a:r>
              <a:rPr lang="en-US" dirty="0" smtClean="0"/>
              <a:t>Task Force Meeting discussion</a:t>
            </a:r>
          </a:p>
          <a:p>
            <a:pPr marL="855345" lvl="1" indent="-498475"/>
            <a:r>
              <a:rPr lang="en-US" dirty="0" smtClean="0"/>
              <a:t>Task Force / Licensee Emails</a:t>
            </a:r>
          </a:p>
          <a:p>
            <a:pPr marL="855345" lvl="1" indent="-498475"/>
            <a:r>
              <a:rPr lang="en-US" dirty="0" smtClean="0"/>
              <a:t>SharePoint workspace folders and files</a:t>
            </a:r>
          </a:p>
          <a:p>
            <a:pPr marL="855345" lvl="1" indent="-498475"/>
            <a:r>
              <a:rPr lang="en-US" dirty="0" smtClean="0"/>
              <a:t>Internal presentations at Task Force and User Group Meetings</a:t>
            </a:r>
          </a:p>
          <a:p>
            <a:pPr marL="855345" lvl="1" indent="-498475"/>
            <a:r>
              <a:rPr lang="en-US" dirty="0" smtClean="0"/>
              <a:t>User Group websites, etc.</a:t>
            </a:r>
            <a:endParaRPr lang="en-US" dirty="0"/>
          </a:p>
        </p:txBody>
      </p:sp>
    </p:spTree>
    <p:extLst>
      <p:ext uri="{BB962C8B-B14F-4D97-AF65-F5344CB8AC3E}">
        <p14:creationId xmlns:p14="http://schemas.microsoft.com/office/powerpoint/2010/main" val="370835380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Brand Identity</a:t>
            </a:r>
            <a:endParaRPr lang="en-US" dirty="0"/>
          </a:p>
        </p:txBody>
      </p:sp>
      <p:sp>
        <p:nvSpPr>
          <p:cNvPr id="3" name="Content Placeholder 2"/>
          <p:cNvSpPr>
            <a:spLocks noGrp="1"/>
          </p:cNvSpPr>
          <p:nvPr>
            <p:ph idx="1"/>
          </p:nvPr>
        </p:nvSpPr>
        <p:spPr>
          <a:xfrm>
            <a:off x="1435608" y="1447800"/>
            <a:ext cx="7498080" cy="5181600"/>
          </a:xfrm>
        </p:spPr>
        <p:txBody>
          <a:bodyPr>
            <a:normAutofit/>
          </a:bodyPr>
          <a:lstStyle/>
          <a:p>
            <a:pPr marL="581025" indent="-498475"/>
            <a:r>
              <a:rPr lang="en-US" dirty="0" smtClean="0"/>
              <a:t>External Communication – communication to groups outside the </a:t>
            </a:r>
            <a:r>
              <a:rPr lang="en-US" dirty="0" err="1" smtClean="0"/>
              <a:t>AASHTOWare</a:t>
            </a:r>
            <a:r>
              <a:rPr lang="en-US" dirty="0" smtClean="0"/>
              <a:t> community, including other AASHTO committees, AASHTO member agencies and the public</a:t>
            </a:r>
          </a:p>
          <a:p>
            <a:pPr marL="855345" lvl="1" indent="-498475"/>
            <a:r>
              <a:rPr lang="en-US" dirty="0" smtClean="0"/>
              <a:t>Presentations</a:t>
            </a:r>
          </a:p>
          <a:p>
            <a:pPr marL="855345" lvl="1" indent="-498475"/>
            <a:r>
              <a:rPr lang="en-US" dirty="0" smtClean="0"/>
              <a:t>Advertisements</a:t>
            </a:r>
          </a:p>
          <a:p>
            <a:pPr marL="855345" lvl="1" indent="-498475"/>
            <a:r>
              <a:rPr lang="en-US" dirty="0" smtClean="0"/>
              <a:t>Product Brochures</a:t>
            </a:r>
          </a:p>
          <a:p>
            <a:pPr marL="855345" lvl="1" indent="-498475"/>
            <a:r>
              <a:rPr lang="en-US" dirty="0" smtClean="0"/>
              <a:t>Product Newsletters</a:t>
            </a:r>
          </a:p>
          <a:p>
            <a:pPr marL="855345" lvl="1" indent="-498475"/>
            <a:r>
              <a:rPr lang="en-US" dirty="0" err="1" smtClean="0"/>
              <a:t>AASHTOWare</a:t>
            </a:r>
            <a:r>
              <a:rPr lang="en-US" dirty="0" smtClean="0"/>
              <a:t> </a:t>
            </a:r>
            <a:r>
              <a:rPr lang="en-US" dirty="0" smtClean="0"/>
              <a:t>Websites, </a:t>
            </a:r>
            <a:r>
              <a:rPr lang="en-US" dirty="0" smtClean="0"/>
              <a:t>etc</a:t>
            </a:r>
            <a:r>
              <a:rPr lang="en-US" dirty="0"/>
              <a:t>.</a:t>
            </a:r>
          </a:p>
        </p:txBody>
      </p:sp>
    </p:spTree>
    <p:extLst>
      <p:ext uri="{BB962C8B-B14F-4D97-AF65-F5344CB8AC3E}">
        <p14:creationId xmlns:p14="http://schemas.microsoft.com/office/powerpoint/2010/main" val="13971025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Brand Identity - Naming</a:t>
            </a:r>
            <a:endParaRPr lang="en-US" dirty="0"/>
          </a:p>
        </p:txBody>
      </p:sp>
      <p:sp>
        <p:nvSpPr>
          <p:cNvPr id="3" name="Content Placeholder 2"/>
          <p:cNvSpPr>
            <a:spLocks noGrp="1" noChangeAspect="1"/>
          </p:cNvSpPr>
          <p:nvPr>
            <p:ph idx="1"/>
          </p:nvPr>
        </p:nvSpPr>
        <p:spPr>
          <a:xfrm>
            <a:off x="1435607" y="1447800"/>
            <a:ext cx="7498082" cy="5181600"/>
          </a:xfrm>
        </p:spPr>
        <p:txBody>
          <a:bodyPr>
            <a:normAutofit/>
          </a:bodyPr>
          <a:lstStyle/>
          <a:p>
            <a:pPr marL="581025" indent="-498475"/>
            <a:r>
              <a:rPr lang="en-US" dirty="0" smtClean="0"/>
              <a:t>Full Name (External)</a:t>
            </a:r>
          </a:p>
          <a:p>
            <a:pPr marL="855345" lvl="1" indent="-498475"/>
            <a:r>
              <a:rPr lang="en-US" dirty="0" err="1" smtClean="0"/>
              <a:t>AASHTOWare</a:t>
            </a:r>
            <a:r>
              <a:rPr lang="en-US" dirty="0" smtClean="0"/>
              <a:t> Bridge Design &amp; </a:t>
            </a:r>
            <a:r>
              <a:rPr lang="en-US" dirty="0" err="1" smtClean="0"/>
              <a:t>Rating</a:t>
            </a:r>
            <a:r>
              <a:rPr lang="en-US" baseline="30000" dirty="0" err="1" smtClean="0"/>
              <a:t>T</a:t>
            </a:r>
            <a:r>
              <a:rPr lang="en-US" baseline="30000" dirty="0" err="1"/>
              <a:t>M</a:t>
            </a:r>
            <a:endParaRPr lang="en-US" sz="1400" baseline="30000" dirty="0" smtClean="0"/>
          </a:p>
          <a:p>
            <a:pPr marL="581025" indent="-498475"/>
            <a:r>
              <a:rPr lang="en-US" dirty="0" smtClean="0"/>
              <a:t>Abbreviated Name (Internal only)</a:t>
            </a:r>
          </a:p>
          <a:p>
            <a:pPr marL="855345" lvl="1" indent="-498475"/>
            <a:r>
              <a:rPr lang="en-US" dirty="0" err="1" smtClean="0"/>
              <a:t>BrDR</a:t>
            </a:r>
            <a:r>
              <a:rPr lang="en-US" dirty="0" smtClean="0"/>
              <a:t/>
            </a:r>
            <a:br>
              <a:rPr lang="en-US" dirty="0" smtClean="0"/>
            </a:br>
            <a:endParaRPr lang="en-US" dirty="0" smtClean="0"/>
          </a:p>
          <a:p>
            <a:pPr marL="127000" lvl="1" indent="0">
              <a:buNone/>
            </a:pPr>
            <a:r>
              <a:rPr lang="en-US" dirty="0" smtClean="0"/>
              <a:t>If the product name is used repeatedly, the full name should be presented every time.</a:t>
            </a:r>
          </a:p>
        </p:txBody>
      </p:sp>
    </p:spTree>
    <p:extLst>
      <p:ext uri="{BB962C8B-B14F-4D97-AF65-F5344CB8AC3E}">
        <p14:creationId xmlns:p14="http://schemas.microsoft.com/office/powerpoint/2010/main" val="359488837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066800"/>
            <a:ext cx="7162800" cy="1470025"/>
          </a:xfrm>
        </p:spPr>
        <p:txBody>
          <a:bodyPr/>
          <a:lstStyle/>
          <a:p>
            <a:pPr algn="ctr"/>
            <a:r>
              <a:rPr lang="en-US" dirty="0" smtClean="0"/>
              <a:t>AASHTOWare Service Units</a:t>
            </a:r>
            <a:br>
              <a:rPr lang="en-US" dirty="0" smtClean="0"/>
            </a:br>
            <a:endParaRPr lang="en-US" dirty="0"/>
          </a:p>
        </p:txBody>
      </p:sp>
      <p:sp>
        <p:nvSpPr>
          <p:cNvPr id="3" name="Subtitle 2"/>
          <p:cNvSpPr>
            <a:spLocks noGrp="1"/>
          </p:cNvSpPr>
          <p:nvPr>
            <p:ph type="subTitle" idx="1"/>
          </p:nvPr>
        </p:nvSpPr>
        <p:spPr>
          <a:xfrm>
            <a:off x="2194560" y="4724400"/>
            <a:ext cx="5806440" cy="1752600"/>
          </a:xfrm>
        </p:spPr>
        <p:txBody>
          <a:bodyPr>
            <a:normAutofit/>
          </a:bodyPr>
          <a:lstStyle/>
          <a:p>
            <a:pPr algn="ctr"/>
            <a:endParaRPr lang="en-US" dirty="0" smtClean="0"/>
          </a:p>
          <a:p>
            <a:pPr algn="ctr"/>
            <a:r>
              <a:rPr lang="en-US" sz="2800" dirty="0" smtClean="0"/>
              <a:t>A Brief Overview</a:t>
            </a:r>
          </a:p>
          <a:p>
            <a:pPr algn="ctr"/>
            <a:endParaRPr lang="en-US" sz="2800" dirty="0"/>
          </a:p>
        </p:txBody>
      </p:sp>
    </p:spTree>
    <p:extLst>
      <p:ext uri="{BB962C8B-B14F-4D97-AF65-F5344CB8AC3E}">
        <p14:creationId xmlns:p14="http://schemas.microsoft.com/office/powerpoint/2010/main" val="1025345988"/>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1" y="1583612"/>
            <a:ext cx="7772400" cy="5350588"/>
          </a:xfrm>
        </p:spPr>
        <p:txBody>
          <a:bodyPr>
            <a:normAutofit/>
          </a:bodyPr>
          <a:lstStyle/>
          <a:p>
            <a:r>
              <a:rPr lang="en-US" sz="2400" dirty="0" smtClean="0"/>
              <a:t>Agencies can gain convenient </a:t>
            </a:r>
            <a:r>
              <a:rPr lang="en-US" sz="2400" dirty="0"/>
              <a:t>access to </a:t>
            </a:r>
            <a:r>
              <a:rPr lang="en-US" sz="2400" dirty="0" smtClean="0"/>
              <a:t>services provided by </a:t>
            </a:r>
            <a:r>
              <a:rPr lang="en-US" sz="2400" dirty="0"/>
              <a:t>the AASHTOWare </a:t>
            </a:r>
            <a:r>
              <a:rPr lang="en-US" sz="2400" dirty="0" smtClean="0"/>
              <a:t>contractor</a:t>
            </a:r>
            <a:r>
              <a:rPr lang="en-US" sz="2400" dirty="0"/>
              <a:t> </a:t>
            </a:r>
            <a:r>
              <a:rPr lang="en-US" sz="2400" dirty="0" smtClean="0"/>
              <a:t>via service units.</a:t>
            </a:r>
          </a:p>
          <a:p>
            <a:r>
              <a:rPr lang="en-US" sz="2400" dirty="0" smtClean="0"/>
              <a:t>AASHTO </a:t>
            </a:r>
            <a:r>
              <a:rPr lang="en-US" sz="2400" dirty="0"/>
              <a:t>serves as facilitator by accepting the commitment for </a:t>
            </a:r>
            <a:r>
              <a:rPr lang="en-US" sz="2400" dirty="0" smtClean="0"/>
              <a:t>contractor-provided </a:t>
            </a:r>
            <a:r>
              <a:rPr lang="en-US" sz="2400" dirty="0"/>
              <a:t>services, </a:t>
            </a:r>
            <a:r>
              <a:rPr lang="en-US" sz="2400" dirty="0" smtClean="0"/>
              <a:t>invoicing </a:t>
            </a:r>
            <a:r>
              <a:rPr lang="en-US" sz="2400" dirty="0"/>
              <a:t>and </a:t>
            </a:r>
            <a:r>
              <a:rPr lang="en-US" sz="2400" dirty="0" smtClean="0"/>
              <a:t>receiving </a:t>
            </a:r>
            <a:r>
              <a:rPr lang="en-US" sz="2400" dirty="0"/>
              <a:t>payment from the agency and </a:t>
            </a:r>
            <a:r>
              <a:rPr lang="en-US" sz="2400" dirty="0" smtClean="0"/>
              <a:t>forwarding </a:t>
            </a:r>
            <a:r>
              <a:rPr lang="en-US" sz="2400" dirty="0"/>
              <a:t>the order to the contractor for the appropriate number of service units.  </a:t>
            </a:r>
            <a:endParaRPr lang="en-US" sz="2400" dirty="0" smtClean="0"/>
          </a:p>
          <a:p>
            <a:r>
              <a:rPr lang="en-US" sz="2400" dirty="0" smtClean="0"/>
              <a:t>AASHTO makes payment </a:t>
            </a:r>
            <a:r>
              <a:rPr lang="en-US" sz="2400" dirty="0"/>
              <a:t>for services rendered </a:t>
            </a:r>
            <a:r>
              <a:rPr lang="en-US" sz="2400" dirty="0" smtClean="0"/>
              <a:t>to </a:t>
            </a:r>
            <a:r>
              <a:rPr lang="en-US" sz="2400" dirty="0"/>
              <a:t>the </a:t>
            </a:r>
            <a:r>
              <a:rPr lang="en-US" sz="2400" dirty="0" smtClean="0"/>
              <a:t>contractor following agency approval of the invoice. </a:t>
            </a:r>
          </a:p>
          <a:p>
            <a:pPr lvl="0"/>
            <a:r>
              <a:rPr lang="en-US" sz="2400" dirty="0" smtClean="0"/>
              <a:t>Service </a:t>
            </a:r>
            <a:r>
              <a:rPr lang="en-US" sz="2400" dirty="0"/>
              <a:t>units remaining at the conclusion of a fiscal year </a:t>
            </a:r>
            <a:r>
              <a:rPr lang="en-US" sz="2400" dirty="0" smtClean="0"/>
              <a:t>are carried </a:t>
            </a:r>
            <a:r>
              <a:rPr lang="en-US" sz="2400" dirty="0"/>
              <a:t>forward into the next fiscal year. </a:t>
            </a:r>
          </a:p>
        </p:txBody>
      </p:sp>
      <p:sp>
        <p:nvSpPr>
          <p:cNvPr id="5" name="Title 1"/>
          <p:cNvSpPr>
            <a:spLocks noGrp="1"/>
          </p:cNvSpPr>
          <p:nvPr>
            <p:ph type="title"/>
          </p:nvPr>
        </p:nvSpPr>
        <p:spPr>
          <a:xfrm>
            <a:off x="1435608" y="274320"/>
            <a:ext cx="7498080" cy="1143000"/>
          </a:xfrm>
        </p:spPr>
        <p:txBody>
          <a:bodyPr>
            <a:normAutofit/>
          </a:bodyPr>
          <a:lstStyle/>
          <a:p>
            <a:r>
              <a:rPr lang="en-US" dirty="0" smtClean="0"/>
              <a:t>AASHTOWare Service Units</a:t>
            </a:r>
            <a:endParaRPr lang="en-US" dirty="0"/>
          </a:p>
        </p:txBody>
      </p:sp>
    </p:spTree>
    <p:extLst>
      <p:ext uri="{BB962C8B-B14F-4D97-AF65-F5344CB8AC3E}">
        <p14:creationId xmlns:p14="http://schemas.microsoft.com/office/powerpoint/2010/main" val="3544158941"/>
      </p:ext>
    </p:extLst>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371600" y="1583612"/>
            <a:ext cx="7772400" cy="5350588"/>
          </a:xfrm>
        </p:spPr>
        <p:txBody>
          <a:bodyPr>
            <a:normAutofit/>
          </a:bodyPr>
          <a:lstStyle/>
          <a:p>
            <a:pPr marL="82296" lvl="0" indent="0">
              <a:buNone/>
            </a:pPr>
            <a:r>
              <a:rPr lang="en-US" dirty="0"/>
              <a:t>Service units are intended to provide consultation and support to incorporate functional enhancements or to assist the licensee in the implementation of AASHTOWare products.  </a:t>
            </a:r>
            <a:endParaRPr lang="en-US" sz="2000" dirty="0"/>
          </a:p>
        </p:txBody>
      </p:sp>
      <p:sp>
        <p:nvSpPr>
          <p:cNvPr id="5" name="Title 1"/>
          <p:cNvSpPr>
            <a:spLocks noGrp="1"/>
          </p:cNvSpPr>
          <p:nvPr>
            <p:ph type="title"/>
          </p:nvPr>
        </p:nvSpPr>
        <p:spPr>
          <a:xfrm>
            <a:off x="1435608" y="274320"/>
            <a:ext cx="7498080" cy="1143000"/>
          </a:xfrm>
        </p:spPr>
        <p:txBody>
          <a:bodyPr>
            <a:normAutofit/>
          </a:bodyPr>
          <a:lstStyle/>
          <a:p>
            <a:r>
              <a:rPr lang="en-US" dirty="0" smtClean="0"/>
              <a:t>AASHTOWare Service Units</a:t>
            </a:r>
            <a:endParaRPr lang="en-US" dirty="0"/>
          </a:p>
        </p:txBody>
      </p:sp>
    </p:spTree>
    <p:extLst>
      <p:ext uri="{BB962C8B-B14F-4D97-AF65-F5344CB8AC3E}">
        <p14:creationId xmlns:p14="http://schemas.microsoft.com/office/powerpoint/2010/main" val="2210677863"/>
      </p:ext>
    </p:extLst>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1" y="1583612"/>
            <a:ext cx="7772400" cy="5350588"/>
          </a:xfrm>
        </p:spPr>
        <p:txBody>
          <a:bodyPr>
            <a:normAutofit/>
          </a:bodyPr>
          <a:lstStyle/>
          <a:p>
            <a:pPr lvl="0"/>
            <a:r>
              <a:rPr lang="en-US" dirty="0" smtClean="0"/>
              <a:t>Service </a:t>
            </a:r>
            <a:r>
              <a:rPr lang="en-US" dirty="0"/>
              <a:t>Unit work by the contractor may include the following types of activities:</a:t>
            </a:r>
            <a:endParaRPr lang="en-US" sz="2400" dirty="0"/>
          </a:p>
          <a:p>
            <a:pPr lvl="1"/>
            <a:r>
              <a:rPr lang="en-US" dirty="0"/>
              <a:t>Adding new agency-specific features to the </a:t>
            </a:r>
            <a:r>
              <a:rPr lang="en-US" dirty="0" smtClean="0"/>
              <a:t>system </a:t>
            </a:r>
            <a:endParaRPr lang="en-US" sz="2000" dirty="0"/>
          </a:p>
          <a:p>
            <a:pPr lvl="1"/>
            <a:r>
              <a:rPr lang="en-US" dirty="0"/>
              <a:t>Developing custom </a:t>
            </a:r>
            <a:r>
              <a:rPr lang="en-US" dirty="0" smtClean="0"/>
              <a:t>reports </a:t>
            </a:r>
            <a:endParaRPr lang="en-US" sz="2000" dirty="0"/>
          </a:p>
          <a:p>
            <a:pPr lvl="1"/>
            <a:r>
              <a:rPr lang="en-US" dirty="0"/>
              <a:t>Providing specialized training in the use of AASHTOWare </a:t>
            </a:r>
            <a:r>
              <a:rPr lang="en-US" dirty="0" smtClean="0"/>
              <a:t>products</a:t>
            </a:r>
            <a:endParaRPr lang="en-US" sz="2000" dirty="0"/>
          </a:p>
          <a:p>
            <a:pPr lvl="1"/>
            <a:r>
              <a:rPr lang="en-US" dirty="0"/>
              <a:t>Updating prior releases of product </a:t>
            </a:r>
            <a:r>
              <a:rPr lang="en-US" dirty="0" smtClean="0"/>
              <a:t>databases</a:t>
            </a:r>
            <a:endParaRPr lang="en-US" sz="2000" dirty="0"/>
          </a:p>
        </p:txBody>
      </p:sp>
      <p:sp>
        <p:nvSpPr>
          <p:cNvPr id="5" name="Title 1"/>
          <p:cNvSpPr>
            <a:spLocks noGrp="1"/>
          </p:cNvSpPr>
          <p:nvPr>
            <p:ph type="title"/>
          </p:nvPr>
        </p:nvSpPr>
        <p:spPr>
          <a:xfrm>
            <a:off x="1435608" y="274320"/>
            <a:ext cx="7498080" cy="1143000"/>
          </a:xfrm>
        </p:spPr>
        <p:txBody>
          <a:bodyPr>
            <a:normAutofit/>
          </a:bodyPr>
          <a:lstStyle/>
          <a:p>
            <a:r>
              <a:rPr lang="en-US" dirty="0" smtClean="0"/>
              <a:t>Service Unit – Example Activities</a:t>
            </a:r>
            <a:endParaRPr lang="en-US" dirty="0"/>
          </a:p>
        </p:txBody>
      </p:sp>
    </p:spTree>
    <p:extLst>
      <p:ext uri="{BB962C8B-B14F-4D97-AF65-F5344CB8AC3E}">
        <p14:creationId xmlns:p14="http://schemas.microsoft.com/office/powerpoint/2010/main" val="1922295318"/>
      </p:ext>
    </p:extLst>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Text Box 1028"/>
          <p:cNvSpPr txBox="1">
            <a:spLocks noChangeArrowheads="1"/>
          </p:cNvSpPr>
          <p:nvPr/>
        </p:nvSpPr>
        <p:spPr bwMode="auto">
          <a:xfrm>
            <a:off x="2730500" y="1447800"/>
            <a:ext cx="4445000" cy="457200"/>
          </a:xfrm>
          <a:prstGeom prst="rect">
            <a:avLst/>
          </a:prstGeom>
          <a:noFill/>
          <a:ln w="12700" cap="sq">
            <a:noFill/>
            <a:miter lim="800000"/>
            <a:headEnd type="none" w="sm" len="sm"/>
            <a:tailEnd type="none" w="sm" len="sm"/>
          </a:ln>
        </p:spPr>
        <p:txBody>
          <a:bodyPr>
            <a:spAutoFit/>
          </a:bodyPr>
          <a:lstStyle/>
          <a:p>
            <a:pPr>
              <a:buFontTx/>
              <a:buNone/>
            </a:pPr>
            <a:endParaRPr kumimoji="1" lang="en-US" sz="2400"/>
          </a:p>
        </p:txBody>
      </p:sp>
      <p:sp>
        <p:nvSpPr>
          <p:cNvPr id="1031" name="Text Box 1029"/>
          <p:cNvSpPr txBox="1">
            <a:spLocks noChangeArrowheads="1"/>
          </p:cNvSpPr>
          <p:nvPr/>
        </p:nvSpPr>
        <p:spPr bwMode="auto">
          <a:xfrm>
            <a:off x="2857500" y="1676400"/>
            <a:ext cx="6286500" cy="338138"/>
          </a:xfrm>
          <a:prstGeom prst="rect">
            <a:avLst/>
          </a:prstGeom>
          <a:noFill/>
          <a:ln w="12700" cap="sq">
            <a:noFill/>
            <a:miter lim="800000"/>
            <a:headEnd type="none" w="sm" len="sm"/>
            <a:tailEnd type="none" w="sm" len="sm"/>
          </a:ln>
        </p:spPr>
        <p:txBody>
          <a:bodyPr>
            <a:spAutoFit/>
          </a:bodyPr>
          <a:lstStyle/>
          <a:p>
            <a:pPr>
              <a:spcBef>
                <a:spcPct val="50000"/>
              </a:spcBef>
              <a:buFontTx/>
              <a:buNone/>
            </a:pPr>
            <a:r>
              <a:rPr kumimoji="1" lang="en-US" sz="1600" b="1" i="1"/>
              <a:t>  </a:t>
            </a:r>
            <a:endParaRPr kumimoji="1" lang="en-US" sz="1600"/>
          </a:p>
        </p:txBody>
      </p:sp>
      <p:sp>
        <p:nvSpPr>
          <p:cNvPr id="12" name="Title 1"/>
          <p:cNvSpPr txBox="1">
            <a:spLocks/>
          </p:cNvSpPr>
          <p:nvPr/>
        </p:nvSpPr>
        <p:spPr>
          <a:xfrm>
            <a:off x="1435608" y="274638"/>
            <a:ext cx="7498080" cy="1143000"/>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n-US" dirty="0" smtClean="0"/>
              <a:t>Bridge Rating Licensees</a:t>
            </a:r>
            <a:endParaRPr lang="en-US" dirty="0"/>
          </a:p>
        </p:txBody>
      </p:sp>
      <p:pic>
        <p:nvPicPr>
          <p:cNvPr id="6" name="Picture 11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524000"/>
            <a:ext cx="7467600" cy="48063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620048087"/>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1" y="1583612"/>
            <a:ext cx="7772400" cy="5350588"/>
          </a:xfrm>
        </p:spPr>
        <p:txBody>
          <a:bodyPr>
            <a:normAutofit/>
          </a:bodyPr>
          <a:lstStyle/>
          <a:p>
            <a:pPr lvl="1"/>
            <a:r>
              <a:rPr lang="en-US" dirty="0" smtClean="0"/>
              <a:t>Supporting </a:t>
            </a:r>
            <a:r>
              <a:rPr lang="en-US" dirty="0"/>
              <a:t>common software enhancements unfunded through product licensing fees that will become part of the code base and will be supported by Maintenance, Support and Enhancement (MSE) </a:t>
            </a:r>
            <a:r>
              <a:rPr lang="en-US" dirty="0" smtClean="0"/>
              <a:t>costs</a:t>
            </a:r>
            <a:endParaRPr lang="en-US" sz="2000" dirty="0"/>
          </a:p>
          <a:p>
            <a:pPr lvl="1"/>
            <a:r>
              <a:rPr lang="en-US" dirty="0"/>
              <a:t>Incorporating analytical or specification engines into AASHTOWare </a:t>
            </a:r>
            <a:r>
              <a:rPr lang="en-US" dirty="0" smtClean="0"/>
              <a:t>products</a:t>
            </a:r>
          </a:p>
          <a:p>
            <a:pPr lvl="1"/>
            <a:r>
              <a:rPr lang="en-US" dirty="0"/>
              <a:t>Funding software development </a:t>
            </a:r>
            <a:r>
              <a:rPr lang="en-US" dirty="0" smtClean="0"/>
              <a:t>projects / solicitations</a:t>
            </a:r>
            <a:endParaRPr lang="en-US" dirty="0"/>
          </a:p>
        </p:txBody>
      </p:sp>
      <p:sp>
        <p:nvSpPr>
          <p:cNvPr id="7" name="Title 1"/>
          <p:cNvSpPr>
            <a:spLocks noGrp="1"/>
          </p:cNvSpPr>
          <p:nvPr>
            <p:ph type="title"/>
          </p:nvPr>
        </p:nvSpPr>
        <p:spPr>
          <a:xfrm>
            <a:off x="1435608" y="274320"/>
            <a:ext cx="7498080" cy="1143000"/>
          </a:xfrm>
        </p:spPr>
        <p:txBody>
          <a:bodyPr>
            <a:normAutofit/>
          </a:bodyPr>
          <a:lstStyle/>
          <a:p>
            <a:r>
              <a:rPr lang="en-US" dirty="0" smtClean="0"/>
              <a:t>Service Unit – Example Activities</a:t>
            </a:r>
            <a:endParaRPr lang="en-US" dirty="0"/>
          </a:p>
        </p:txBody>
      </p:sp>
    </p:spTree>
    <p:extLst>
      <p:ext uri="{BB962C8B-B14F-4D97-AF65-F5344CB8AC3E}">
        <p14:creationId xmlns:p14="http://schemas.microsoft.com/office/powerpoint/2010/main" val="1365959606"/>
      </p:ext>
    </p:extLst>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10000"/>
          </a:bodyPr>
          <a:lstStyle/>
          <a:p>
            <a:r>
              <a:rPr lang="en-US" dirty="0" smtClean="0"/>
              <a:t>The example activities outlined previously may </a:t>
            </a:r>
            <a:r>
              <a:rPr lang="en-US" dirty="0"/>
              <a:t>require more than one </a:t>
            </a:r>
            <a:r>
              <a:rPr lang="en-US" dirty="0" smtClean="0"/>
              <a:t>Service Unit </a:t>
            </a:r>
            <a:r>
              <a:rPr lang="en-US" dirty="0"/>
              <a:t>each, depending on </a:t>
            </a:r>
            <a:r>
              <a:rPr lang="en-US" dirty="0" smtClean="0"/>
              <a:t>the specific </a:t>
            </a:r>
            <a:r>
              <a:rPr lang="en-US" dirty="0"/>
              <a:t>agency requirements. </a:t>
            </a:r>
            <a:endParaRPr lang="en-US" dirty="0" smtClean="0"/>
          </a:p>
          <a:p>
            <a:r>
              <a:rPr lang="en-US" dirty="0"/>
              <a:t>Service </a:t>
            </a:r>
            <a:r>
              <a:rPr lang="en-US" dirty="0" smtClean="0"/>
              <a:t>Units </a:t>
            </a:r>
            <a:r>
              <a:rPr lang="en-US" dirty="0"/>
              <a:t>may not be used to provide reimbursement for travel expenses by agency personnel.</a:t>
            </a:r>
          </a:p>
          <a:p>
            <a:r>
              <a:rPr lang="en-US" dirty="0" smtClean="0"/>
              <a:t>Service </a:t>
            </a:r>
            <a:r>
              <a:rPr lang="en-US" dirty="0"/>
              <a:t>Units should not be used for work involving major new software development by member agencies. </a:t>
            </a:r>
            <a:r>
              <a:rPr lang="en-US" dirty="0" smtClean="0"/>
              <a:t> </a:t>
            </a:r>
          </a:p>
          <a:p>
            <a:r>
              <a:rPr lang="en-US" dirty="0" smtClean="0"/>
              <a:t>Service </a:t>
            </a:r>
            <a:r>
              <a:rPr lang="en-US" dirty="0"/>
              <a:t>Units may be converted to provide additional enhancement funding under the guidance of the Task Force. </a:t>
            </a:r>
            <a:endParaRPr lang="en-US" dirty="0" smtClean="0"/>
          </a:p>
          <a:p>
            <a:endParaRPr lang="en-US" dirty="0"/>
          </a:p>
        </p:txBody>
      </p:sp>
      <p:sp>
        <p:nvSpPr>
          <p:cNvPr id="4" name="Title 1"/>
          <p:cNvSpPr>
            <a:spLocks noGrp="1"/>
          </p:cNvSpPr>
          <p:nvPr>
            <p:ph type="title"/>
          </p:nvPr>
        </p:nvSpPr>
        <p:spPr>
          <a:xfrm>
            <a:off x="1435608" y="274320"/>
            <a:ext cx="7498080" cy="1143000"/>
          </a:xfrm>
        </p:spPr>
        <p:txBody>
          <a:bodyPr>
            <a:normAutofit/>
          </a:bodyPr>
          <a:lstStyle/>
          <a:p>
            <a:r>
              <a:rPr lang="en-US" dirty="0" smtClean="0"/>
              <a:t>Use of Service Units</a:t>
            </a:r>
            <a:endParaRPr lang="en-US" dirty="0"/>
          </a:p>
        </p:txBody>
      </p:sp>
    </p:spTree>
    <p:extLst>
      <p:ext uri="{BB962C8B-B14F-4D97-AF65-F5344CB8AC3E}">
        <p14:creationId xmlns:p14="http://schemas.microsoft.com/office/powerpoint/2010/main" val="131162045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Service Units can be ordered in unit </a:t>
            </a:r>
            <a:r>
              <a:rPr lang="en-US" dirty="0"/>
              <a:t>increments of $</a:t>
            </a:r>
            <a:r>
              <a:rPr lang="en-US" dirty="0" smtClean="0"/>
              <a:t>11,600 (this </a:t>
            </a:r>
            <a:r>
              <a:rPr lang="en-US" dirty="0"/>
              <a:t>fee includes </a:t>
            </a:r>
            <a:r>
              <a:rPr lang="en-US" dirty="0" smtClean="0"/>
              <a:t>AASHTO </a:t>
            </a:r>
            <a:r>
              <a:rPr lang="en-US" dirty="0"/>
              <a:t>administrative </a:t>
            </a:r>
            <a:r>
              <a:rPr lang="en-US" dirty="0" smtClean="0"/>
              <a:t>costs).</a:t>
            </a:r>
          </a:p>
          <a:p>
            <a:r>
              <a:rPr lang="en-US" dirty="0" smtClean="0"/>
              <a:t>Service Units must be </a:t>
            </a:r>
            <a:r>
              <a:rPr lang="en-US" dirty="0"/>
              <a:t>paid upon receipt of the invoice.  </a:t>
            </a:r>
            <a:endParaRPr lang="en-US" dirty="0" smtClean="0"/>
          </a:p>
          <a:p>
            <a:r>
              <a:rPr lang="en-US" dirty="0" smtClean="0"/>
              <a:t>Each </a:t>
            </a:r>
            <a:r>
              <a:rPr lang="en-US" dirty="0"/>
              <a:t>service unit provides $10,000 in </a:t>
            </a:r>
            <a:r>
              <a:rPr lang="en-US" dirty="0" smtClean="0"/>
              <a:t>routine contractor </a:t>
            </a:r>
            <a:r>
              <a:rPr lang="en-US" dirty="0"/>
              <a:t>services</a:t>
            </a:r>
            <a:r>
              <a:rPr lang="en-US" dirty="0" smtClean="0"/>
              <a:t>.</a:t>
            </a:r>
          </a:p>
          <a:p>
            <a:endParaRPr lang="en-US" dirty="0"/>
          </a:p>
          <a:p>
            <a:endParaRPr lang="en-US" dirty="0"/>
          </a:p>
        </p:txBody>
      </p:sp>
      <p:sp>
        <p:nvSpPr>
          <p:cNvPr id="4" name="Title 1"/>
          <p:cNvSpPr>
            <a:spLocks noGrp="1"/>
          </p:cNvSpPr>
          <p:nvPr>
            <p:ph type="title"/>
          </p:nvPr>
        </p:nvSpPr>
        <p:spPr>
          <a:xfrm>
            <a:off x="1435608" y="274320"/>
            <a:ext cx="7498080" cy="1143000"/>
          </a:xfrm>
        </p:spPr>
        <p:txBody>
          <a:bodyPr>
            <a:normAutofit/>
          </a:bodyPr>
          <a:lstStyle/>
          <a:p>
            <a:r>
              <a:rPr lang="en-US" dirty="0" smtClean="0"/>
              <a:t>Fee for Service Units</a:t>
            </a:r>
            <a:endParaRPr lang="en-US" dirty="0"/>
          </a:p>
        </p:txBody>
      </p:sp>
    </p:spTree>
    <p:extLst>
      <p:ext uri="{BB962C8B-B14F-4D97-AF65-F5344CB8AC3E}">
        <p14:creationId xmlns:p14="http://schemas.microsoft.com/office/powerpoint/2010/main" val="314337857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1435608" y="274320"/>
            <a:ext cx="7498080" cy="1143000"/>
          </a:xfrm>
        </p:spPr>
        <p:txBody>
          <a:bodyPr>
            <a:normAutofit/>
          </a:bodyPr>
          <a:lstStyle/>
          <a:p>
            <a:r>
              <a:rPr lang="en-US" dirty="0" smtClean="0"/>
              <a:t>Service </a:t>
            </a:r>
            <a:r>
              <a:rPr lang="en-US" dirty="0" smtClean="0"/>
              <a:t>Units Fee Distribution</a:t>
            </a:r>
            <a:endParaRPr lang="en-US" dirty="0"/>
          </a:p>
        </p:txBody>
      </p:sp>
      <p:graphicFrame>
        <p:nvGraphicFramePr>
          <p:cNvPr id="2" name="Table 1"/>
          <p:cNvGraphicFramePr>
            <a:graphicFrameLocks noGrp="1"/>
          </p:cNvGraphicFramePr>
          <p:nvPr>
            <p:extLst>
              <p:ext uri="{D42A27DB-BD31-4B8C-83A1-F6EECF244321}">
                <p14:modId xmlns:p14="http://schemas.microsoft.com/office/powerpoint/2010/main" val="2985864222"/>
              </p:ext>
            </p:extLst>
          </p:nvPr>
        </p:nvGraphicFramePr>
        <p:xfrm>
          <a:off x="1447800" y="1600200"/>
          <a:ext cx="7391400" cy="4472233"/>
        </p:xfrm>
        <a:graphic>
          <a:graphicData uri="http://schemas.openxmlformats.org/drawingml/2006/table">
            <a:tbl>
              <a:tblPr firstRow="1" firstCol="1" bandRow="1">
                <a:tableStyleId>{5C22544A-7EE6-4342-B048-85BDC9FD1C3A}</a:tableStyleId>
              </a:tblPr>
              <a:tblGrid>
                <a:gridCol w="1055914"/>
                <a:gridCol w="208404"/>
                <a:gridCol w="6127082"/>
              </a:tblGrid>
              <a:tr h="703868">
                <a:tc>
                  <a:txBody>
                    <a:bodyPr/>
                    <a:lstStyle/>
                    <a:p>
                      <a:pPr marL="0" marR="0" indent="-182880" algn="r">
                        <a:spcBef>
                          <a:spcPts val="600"/>
                        </a:spcBef>
                        <a:spcAft>
                          <a:spcPts val="600"/>
                        </a:spcAft>
                      </a:pPr>
                      <a:r>
                        <a:rPr lang="en-US" sz="2800" dirty="0">
                          <a:effectLst/>
                        </a:rPr>
                        <a:t>86.2</a:t>
                      </a:r>
                      <a:endParaRPr lang="en-US" sz="1100" dirty="0">
                        <a:effectLst/>
                        <a:latin typeface="Calibri"/>
                        <a:ea typeface="Calibri"/>
                        <a:cs typeface="Times New Roman"/>
                      </a:endParaRPr>
                    </a:p>
                  </a:txBody>
                  <a:tcPr marL="68580" marR="68580" marT="0" marB="0"/>
                </a:tc>
                <a:tc>
                  <a:txBody>
                    <a:bodyPr/>
                    <a:lstStyle/>
                    <a:p>
                      <a:pPr marL="0" marR="0" indent="-182880">
                        <a:spcBef>
                          <a:spcPts val="600"/>
                        </a:spcBef>
                        <a:spcAft>
                          <a:spcPts val="600"/>
                        </a:spcAft>
                      </a:pPr>
                      <a:r>
                        <a:rPr lang="en-US" sz="1600">
                          <a:effectLst/>
                        </a:rPr>
                        <a:t> </a:t>
                      </a:r>
                      <a:endParaRPr lang="en-US" sz="1100">
                        <a:effectLst/>
                        <a:latin typeface="Calibri"/>
                        <a:ea typeface="Calibri"/>
                        <a:cs typeface="Times New Roman"/>
                      </a:endParaRPr>
                    </a:p>
                  </a:txBody>
                  <a:tcPr marL="68580" marR="68580" marT="0" marB="0"/>
                </a:tc>
                <a:tc>
                  <a:txBody>
                    <a:bodyPr/>
                    <a:lstStyle/>
                    <a:p>
                      <a:pPr marL="0" marR="0" indent="-182880">
                        <a:spcBef>
                          <a:spcPts val="600"/>
                        </a:spcBef>
                        <a:spcAft>
                          <a:spcPts val="600"/>
                        </a:spcAft>
                      </a:pPr>
                      <a:r>
                        <a:rPr lang="en-US" sz="1800" dirty="0">
                          <a:effectLst/>
                        </a:rPr>
                        <a:t>the percentage </a:t>
                      </a:r>
                      <a:r>
                        <a:rPr lang="en-US" sz="1800" dirty="0" smtClean="0">
                          <a:effectLst/>
                        </a:rPr>
                        <a:t>directly </a:t>
                      </a:r>
                      <a:r>
                        <a:rPr lang="en-US" sz="1800" dirty="0">
                          <a:effectLst/>
                        </a:rPr>
                        <a:t>allocated to the software service provider </a:t>
                      </a:r>
                      <a:endParaRPr lang="en-US" sz="1800" dirty="0">
                        <a:effectLst/>
                        <a:latin typeface="Calibri"/>
                        <a:ea typeface="Calibri"/>
                        <a:cs typeface="Times New Roman"/>
                      </a:endParaRPr>
                    </a:p>
                  </a:txBody>
                  <a:tcPr marL="68580" marR="68580" marT="0" marB="0"/>
                </a:tc>
              </a:tr>
              <a:tr h="1505932">
                <a:tc>
                  <a:txBody>
                    <a:bodyPr/>
                    <a:lstStyle/>
                    <a:p>
                      <a:pPr marL="0" marR="0" indent="-182880" algn="r">
                        <a:spcBef>
                          <a:spcPts val="600"/>
                        </a:spcBef>
                        <a:spcAft>
                          <a:spcPts val="600"/>
                        </a:spcAft>
                      </a:pPr>
                      <a:r>
                        <a:rPr lang="en-US" sz="2800">
                          <a:effectLst/>
                        </a:rPr>
                        <a:t>8.8</a:t>
                      </a:r>
                      <a:endParaRPr lang="en-US" sz="1100">
                        <a:effectLst/>
                        <a:latin typeface="Calibri"/>
                        <a:ea typeface="Calibri"/>
                        <a:cs typeface="Times New Roman"/>
                      </a:endParaRPr>
                    </a:p>
                  </a:txBody>
                  <a:tcPr marL="68580" marR="68580" marT="0" marB="0"/>
                </a:tc>
                <a:tc>
                  <a:txBody>
                    <a:bodyPr/>
                    <a:lstStyle/>
                    <a:p>
                      <a:pPr marL="0" marR="0" indent="-182880">
                        <a:spcBef>
                          <a:spcPts val="600"/>
                        </a:spcBef>
                        <a:spcAft>
                          <a:spcPts val="600"/>
                        </a:spcAft>
                      </a:pPr>
                      <a:r>
                        <a:rPr lang="en-US" sz="1600">
                          <a:effectLst/>
                        </a:rPr>
                        <a:t> </a:t>
                      </a:r>
                      <a:endParaRPr lang="en-US" sz="1100">
                        <a:effectLst/>
                        <a:latin typeface="Calibri"/>
                        <a:ea typeface="Calibri"/>
                        <a:cs typeface="Times New Roman"/>
                      </a:endParaRPr>
                    </a:p>
                  </a:txBody>
                  <a:tcPr marL="68580" marR="68580" marT="0" marB="0"/>
                </a:tc>
                <a:tc>
                  <a:txBody>
                    <a:bodyPr/>
                    <a:lstStyle/>
                    <a:p>
                      <a:pPr marL="0" marR="0" indent="-182880">
                        <a:spcBef>
                          <a:spcPts val="0"/>
                        </a:spcBef>
                        <a:spcAft>
                          <a:spcPts val="0"/>
                        </a:spcAft>
                      </a:pPr>
                      <a:r>
                        <a:rPr lang="en-US" sz="1800" dirty="0">
                          <a:effectLst/>
                        </a:rPr>
                        <a:t>the </a:t>
                      </a:r>
                      <a:r>
                        <a:rPr lang="en-US" sz="1800" dirty="0" smtClean="0">
                          <a:effectLst/>
                        </a:rPr>
                        <a:t>used </a:t>
                      </a:r>
                      <a:r>
                        <a:rPr lang="en-US" sz="1800" dirty="0">
                          <a:effectLst/>
                        </a:rPr>
                        <a:t>to offset AASHTO internal administrative costs</a:t>
                      </a:r>
                    </a:p>
                    <a:p>
                      <a:pPr marL="342900" marR="0" lvl="0" indent="-342900">
                        <a:spcBef>
                          <a:spcPts val="0"/>
                        </a:spcBef>
                        <a:spcAft>
                          <a:spcPts val="0"/>
                        </a:spcAft>
                        <a:buFont typeface="Symbol"/>
                        <a:buChar char=""/>
                      </a:pPr>
                      <a:r>
                        <a:rPr lang="en-US" sz="1800" dirty="0">
                          <a:effectLst/>
                        </a:rPr>
                        <a:t>staff salaries, benefits, and overhead</a:t>
                      </a:r>
                    </a:p>
                    <a:p>
                      <a:pPr marL="342900" marR="0" lvl="0" indent="-342900">
                        <a:spcBef>
                          <a:spcPts val="0"/>
                        </a:spcBef>
                        <a:spcAft>
                          <a:spcPts val="0"/>
                        </a:spcAft>
                        <a:buFont typeface="Symbol"/>
                        <a:buChar char=""/>
                      </a:pPr>
                      <a:r>
                        <a:rPr lang="en-US" sz="1800" dirty="0">
                          <a:effectLst/>
                        </a:rPr>
                        <a:t>contracted project manager</a:t>
                      </a:r>
                    </a:p>
                    <a:p>
                      <a:pPr marL="342900" marR="0" lvl="0" indent="-342900">
                        <a:spcBef>
                          <a:spcPts val="0"/>
                        </a:spcBef>
                        <a:spcAft>
                          <a:spcPts val="0"/>
                        </a:spcAft>
                        <a:buFont typeface="Symbol"/>
                        <a:buChar char=""/>
                      </a:pPr>
                      <a:r>
                        <a:rPr lang="en-US" sz="1800" dirty="0">
                          <a:effectLst/>
                        </a:rPr>
                        <a:t>proportional share of SCOJD, T&amp;AA and indirect costs</a:t>
                      </a:r>
                    </a:p>
                    <a:p>
                      <a:pPr marL="342900" marR="0" lvl="0" indent="-342900">
                        <a:spcBef>
                          <a:spcPts val="0"/>
                        </a:spcBef>
                        <a:spcAft>
                          <a:spcPts val="600"/>
                        </a:spcAft>
                        <a:buFont typeface="Symbol"/>
                        <a:buChar char=""/>
                      </a:pPr>
                      <a:r>
                        <a:rPr lang="en-US" sz="1800" dirty="0">
                          <a:effectLst/>
                        </a:rPr>
                        <a:t>legal services</a:t>
                      </a:r>
                      <a:endParaRPr lang="en-US" sz="1800" dirty="0">
                        <a:effectLst/>
                        <a:latin typeface="Times New Roman"/>
                        <a:ea typeface="Calibri"/>
                        <a:cs typeface="Times New Roman"/>
                      </a:endParaRPr>
                    </a:p>
                  </a:txBody>
                  <a:tcPr marL="68580" marR="68580" marT="0" marB="0"/>
                </a:tc>
              </a:tr>
              <a:tr h="2262433">
                <a:tc>
                  <a:txBody>
                    <a:bodyPr/>
                    <a:lstStyle/>
                    <a:p>
                      <a:pPr marL="0" marR="0" indent="-182880" algn="r">
                        <a:spcBef>
                          <a:spcPts val="600"/>
                        </a:spcBef>
                        <a:spcAft>
                          <a:spcPts val="600"/>
                        </a:spcAft>
                      </a:pPr>
                      <a:r>
                        <a:rPr lang="en-US" sz="2800">
                          <a:effectLst/>
                        </a:rPr>
                        <a:t>5.0</a:t>
                      </a:r>
                      <a:endParaRPr lang="en-US" sz="1100">
                        <a:effectLst/>
                        <a:latin typeface="Calibri"/>
                        <a:ea typeface="Calibri"/>
                        <a:cs typeface="Times New Roman"/>
                      </a:endParaRPr>
                    </a:p>
                  </a:txBody>
                  <a:tcPr marL="68580" marR="68580" marT="0" marB="0"/>
                </a:tc>
                <a:tc>
                  <a:txBody>
                    <a:bodyPr/>
                    <a:lstStyle/>
                    <a:p>
                      <a:pPr marL="0" marR="0" indent="-182880">
                        <a:spcBef>
                          <a:spcPts val="600"/>
                        </a:spcBef>
                        <a:spcAft>
                          <a:spcPts val="600"/>
                        </a:spcAft>
                      </a:pPr>
                      <a:r>
                        <a:rPr lang="en-US" sz="1600">
                          <a:effectLst/>
                        </a:rPr>
                        <a:t> </a:t>
                      </a:r>
                      <a:endParaRPr lang="en-US" sz="1100">
                        <a:effectLst/>
                        <a:latin typeface="Calibri"/>
                        <a:ea typeface="Calibri"/>
                        <a:cs typeface="Times New Roman"/>
                      </a:endParaRPr>
                    </a:p>
                  </a:txBody>
                  <a:tcPr marL="68580" marR="68580" marT="0" marB="0"/>
                </a:tc>
                <a:tc>
                  <a:txBody>
                    <a:bodyPr/>
                    <a:lstStyle/>
                    <a:p>
                      <a:pPr marL="0" marR="0" indent="-182880">
                        <a:spcBef>
                          <a:spcPts val="0"/>
                        </a:spcBef>
                        <a:spcAft>
                          <a:spcPts val="0"/>
                        </a:spcAft>
                      </a:pPr>
                      <a:r>
                        <a:rPr lang="en-US" sz="1800" dirty="0">
                          <a:effectLst/>
                        </a:rPr>
                        <a:t>the percentage </a:t>
                      </a:r>
                      <a:r>
                        <a:rPr lang="en-US" sz="1800" dirty="0" smtClean="0">
                          <a:effectLst/>
                        </a:rPr>
                        <a:t>dedicated </a:t>
                      </a:r>
                      <a:r>
                        <a:rPr lang="en-US" sz="1800" dirty="0">
                          <a:effectLst/>
                        </a:rPr>
                        <a:t>to support the Cooperative Development Capitalization Fund as required by governing policy approved by the Board of Directors</a:t>
                      </a:r>
                    </a:p>
                    <a:p>
                      <a:pPr marL="342900" marR="0" lvl="0" indent="-342900">
                        <a:spcBef>
                          <a:spcPts val="0"/>
                        </a:spcBef>
                        <a:spcAft>
                          <a:spcPts val="0"/>
                        </a:spcAft>
                        <a:buFont typeface="Symbol"/>
                        <a:buChar char=""/>
                      </a:pPr>
                      <a:r>
                        <a:rPr lang="en-US" sz="1800" dirty="0">
                          <a:effectLst/>
                        </a:rPr>
                        <a:t>covers risks associate with software development</a:t>
                      </a:r>
                    </a:p>
                    <a:p>
                      <a:pPr marL="342900" marR="0" lvl="0" indent="-342900">
                        <a:spcBef>
                          <a:spcPts val="0"/>
                        </a:spcBef>
                        <a:spcAft>
                          <a:spcPts val="0"/>
                        </a:spcAft>
                        <a:buFont typeface="Symbol"/>
                        <a:buChar char=""/>
                      </a:pPr>
                      <a:r>
                        <a:rPr lang="en-US" sz="1800" dirty="0">
                          <a:effectLst/>
                        </a:rPr>
                        <a:t>provides seed money for new projects</a:t>
                      </a:r>
                    </a:p>
                    <a:p>
                      <a:pPr marL="342900" marR="0" lvl="0" indent="-342900">
                        <a:spcBef>
                          <a:spcPts val="0"/>
                        </a:spcBef>
                        <a:spcAft>
                          <a:spcPts val="0"/>
                        </a:spcAft>
                        <a:buFont typeface="Symbol"/>
                        <a:buChar char=""/>
                      </a:pPr>
                      <a:r>
                        <a:rPr lang="en-US" sz="1800" dirty="0">
                          <a:effectLst/>
                        </a:rPr>
                        <a:t>funds expenses associated with patenting and  third-party testing</a:t>
                      </a:r>
                    </a:p>
                    <a:p>
                      <a:pPr marL="342900" marR="0" lvl="0" indent="-342900">
                        <a:spcBef>
                          <a:spcPts val="0"/>
                        </a:spcBef>
                        <a:spcAft>
                          <a:spcPts val="600"/>
                        </a:spcAft>
                        <a:buFont typeface="Symbol"/>
                        <a:buChar char=""/>
                      </a:pPr>
                      <a:r>
                        <a:rPr lang="en-US" sz="1800" dirty="0">
                          <a:effectLst/>
                        </a:rPr>
                        <a:t>supports product branding / marketing initiatives</a:t>
                      </a:r>
                      <a:endParaRPr lang="en-US" sz="1800" dirty="0">
                        <a:effectLst/>
                        <a:latin typeface="Times New Roman"/>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66490341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a:spLocks noGrp="1"/>
          </p:cNvSpPr>
          <p:nvPr>
            <p:ph type="title"/>
          </p:nvPr>
        </p:nvSpPr>
        <p:spPr>
          <a:xfrm>
            <a:off x="1435608" y="274320"/>
            <a:ext cx="7498080" cy="1143000"/>
          </a:xfrm>
        </p:spPr>
        <p:txBody>
          <a:bodyPr>
            <a:normAutofit/>
          </a:bodyPr>
          <a:lstStyle/>
          <a:p>
            <a:r>
              <a:rPr lang="en-US" dirty="0" smtClean="0"/>
              <a:t>Service Unit Process</a:t>
            </a:r>
            <a:endParaRPr lang="en-US" dirty="0"/>
          </a:p>
        </p:txBody>
      </p:sp>
      <p:sp>
        <p:nvSpPr>
          <p:cNvPr id="2"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
        <p:nvSpPr>
          <p:cNvPr id="9" name="Content Placeholder 2"/>
          <p:cNvSpPr>
            <a:spLocks noGrp="1"/>
          </p:cNvSpPr>
          <p:nvPr>
            <p:ph idx="1"/>
          </p:nvPr>
        </p:nvSpPr>
        <p:spPr>
          <a:xfrm>
            <a:off x="1435608" y="1447800"/>
            <a:ext cx="7498080" cy="4800600"/>
          </a:xfrm>
        </p:spPr>
        <p:txBody>
          <a:bodyPr>
            <a:normAutofit/>
          </a:bodyPr>
          <a:lstStyle/>
          <a:p>
            <a:r>
              <a:rPr lang="en-US" dirty="0" smtClean="0"/>
              <a:t>Partnership between requesting agency, Task Force and contractor.</a:t>
            </a:r>
          </a:p>
          <a:p>
            <a:r>
              <a:rPr lang="en-US" dirty="0" smtClean="0"/>
              <a:t>Task Force </a:t>
            </a:r>
            <a:r>
              <a:rPr lang="en-US" dirty="0" smtClean="0"/>
              <a:t>‘weighs in’ and approves, ensuring contractor </a:t>
            </a:r>
            <a:r>
              <a:rPr lang="en-US" dirty="0" smtClean="0"/>
              <a:t>resources are </a:t>
            </a:r>
            <a:r>
              <a:rPr lang="en-US" dirty="0" smtClean="0"/>
              <a:t>available with no detrimental impact to software development efforts.</a:t>
            </a:r>
            <a:endParaRPr lang="en-US" dirty="0" smtClean="0"/>
          </a:p>
          <a:p>
            <a:r>
              <a:rPr lang="en-US" dirty="0" smtClean="0"/>
              <a:t>Analyze opportunities for collaboration between agencies and Task Force product work plans.</a:t>
            </a:r>
          </a:p>
          <a:p>
            <a:pPr marL="82296" indent="0">
              <a:buNone/>
            </a:pPr>
            <a:endParaRPr lang="en-US" dirty="0" smtClean="0"/>
          </a:p>
          <a:p>
            <a:endParaRPr lang="en-US" dirty="0"/>
          </a:p>
        </p:txBody>
      </p:sp>
    </p:spTree>
    <p:extLst>
      <p:ext uri="{BB962C8B-B14F-4D97-AF65-F5344CB8AC3E}">
        <p14:creationId xmlns:p14="http://schemas.microsoft.com/office/powerpoint/2010/main" val="3738595661"/>
      </p:ext>
    </p:extLst>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sz="half" idx="1"/>
          </p:nvPr>
        </p:nvSpPr>
        <p:spPr>
          <a:xfrm>
            <a:off x="1435608" y="1524000"/>
            <a:ext cx="5346192" cy="4663440"/>
          </a:xfrm>
        </p:spPr>
        <p:txBody>
          <a:bodyPr/>
          <a:lstStyle/>
          <a:p>
            <a:endParaRPr lang="en-US" dirty="0" smtClean="0"/>
          </a:p>
          <a:p>
            <a:r>
              <a:rPr lang="en-US" dirty="0" smtClean="0"/>
              <a:t>Questions?</a:t>
            </a:r>
          </a:p>
        </p:txBody>
      </p:sp>
    </p:spTree>
    <p:extLst>
      <p:ext uri="{BB962C8B-B14F-4D97-AF65-F5344CB8AC3E}">
        <p14:creationId xmlns:p14="http://schemas.microsoft.com/office/powerpoint/2010/main" val="28064146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0" name="Text Box 1028"/>
          <p:cNvSpPr txBox="1">
            <a:spLocks noChangeArrowheads="1"/>
          </p:cNvSpPr>
          <p:nvPr/>
        </p:nvSpPr>
        <p:spPr bwMode="auto">
          <a:xfrm>
            <a:off x="2730500" y="1447800"/>
            <a:ext cx="4445000" cy="457200"/>
          </a:xfrm>
          <a:prstGeom prst="rect">
            <a:avLst/>
          </a:prstGeom>
          <a:noFill/>
          <a:ln w="12700" cap="sq">
            <a:noFill/>
            <a:miter lim="800000"/>
            <a:headEnd type="none" w="sm" len="sm"/>
            <a:tailEnd type="none" w="sm" len="sm"/>
          </a:ln>
        </p:spPr>
        <p:txBody>
          <a:bodyPr>
            <a:spAutoFit/>
          </a:bodyPr>
          <a:lstStyle/>
          <a:p>
            <a:pPr>
              <a:buFontTx/>
              <a:buNone/>
            </a:pPr>
            <a:endParaRPr kumimoji="1" lang="en-US" sz="2400"/>
          </a:p>
        </p:txBody>
      </p:sp>
      <p:sp>
        <p:nvSpPr>
          <p:cNvPr id="1031" name="Text Box 1029"/>
          <p:cNvSpPr txBox="1">
            <a:spLocks noChangeArrowheads="1"/>
          </p:cNvSpPr>
          <p:nvPr/>
        </p:nvSpPr>
        <p:spPr bwMode="auto">
          <a:xfrm>
            <a:off x="2857500" y="1676400"/>
            <a:ext cx="6286500" cy="338138"/>
          </a:xfrm>
          <a:prstGeom prst="rect">
            <a:avLst/>
          </a:prstGeom>
          <a:noFill/>
          <a:ln w="12700" cap="sq">
            <a:noFill/>
            <a:miter lim="800000"/>
            <a:headEnd type="none" w="sm" len="sm"/>
            <a:tailEnd type="none" w="sm" len="sm"/>
          </a:ln>
        </p:spPr>
        <p:txBody>
          <a:bodyPr>
            <a:spAutoFit/>
          </a:bodyPr>
          <a:lstStyle/>
          <a:p>
            <a:pPr>
              <a:spcBef>
                <a:spcPct val="50000"/>
              </a:spcBef>
              <a:buFontTx/>
              <a:buNone/>
            </a:pPr>
            <a:r>
              <a:rPr kumimoji="1" lang="en-US" sz="1600" b="1" i="1"/>
              <a:t>  </a:t>
            </a:r>
            <a:endParaRPr kumimoji="1" lang="en-US" sz="1600"/>
          </a:p>
        </p:txBody>
      </p:sp>
      <p:sp>
        <p:nvSpPr>
          <p:cNvPr id="12" name="Title 1"/>
          <p:cNvSpPr txBox="1">
            <a:spLocks/>
          </p:cNvSpPr>
          <p:nvPr/>
        </p:nvSpPr>
        <p:spPr>
          <a:xfrm>
            <a:off x="1435608" y="274638"/>
            <a:ext cx="7498080" cy="1143000"/>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n-US" dirty="0" smtClean="0"/>
              <a:t>Bridge Design Licensees</a:t>
            </a:r>
            <a:endParaRPr lang="en-US" dirty="0"/>
          </a:p>
        </p:txBody>
      </p:sp>
      <p:pic>
        <p:nvPicPr>
          <p:cNvPr id="6" name="Picture 11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95400" y="1507993"/>
            <a:ext cx="7483459" cy="4816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817550020"/>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FY2013 Bridge Design-Rating  Revenue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71382771"/>
              </p:ext>
            </p:extLst>
          </p:nvPr>
        </p:nvGraphicFramePr>
        <p:xfrm>
          <a:off x="1447800" y="2111115"/>
          <a:ext cx="749935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3496526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FY2013 Bridge Design-Rating  Revenue</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225079314"/>
              </p:ext>
            </p:extLst>
          </p:nvPr>
        </p:nvGraphicFramePr>
        <p:xfrm>
          <a:off x="1447800" y="2111115"/>
          <a:ext cx="7499350" cy="48006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1732625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FY2013</a:t>
            </a:r>
            <a:r>
              <a:rPr lang="en-US" dirty="0"/>
              <a:t> </a:t>
            </a:r>
            <a:r>
              <a:rPr lang="en-US" dirty="0" smtClean="0"/>
              <a:t>Expenditures</a:t>
            </a:r>
            <a:endParaRPr lang="en-US" dirty="0"/>
          </a:p>
        </p:txBody>
      </p:sp>
      <p:graphicFrame>
        <p:nvGraphicFramePr>
          <p:cNvPr id="3" name="Chart 2"/>
          <p:cNvGraphicFramePr/>
          <p:nvPr>
            <p:extLst>
              <p:ext uri="{D42A27DB-BD31-4B8C-83A1-F6EECF244321}">
                <p14:modId xmlns:p14="http://schemas.microsoft.com/office/powerpoint/2010/main" val="2166175808"/>
              </p:ext>
            </p:extLst>
          </p:nvPr>
        </p:nvGraphicFramePr>
        <p:xfrm>
          <a:off x="1371600" y="1524000"/>
          <a:ext cx="7391400" cy="5003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544560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FY2014 </a:t>
            </a:r>
            <a:r>
              <a:rPr lang="en-US" dirty="0" smtClean="0"/>
              <a:t>Expenditures</a:t>
            </a:r>
            <a:endParaRPr lang="en-US" dirty="0"/>
          </a:p>
        </p:txBody>
      </p:sp>
      <p:graphicFrame>
        <p:nvGraphicFramePr>
          <p:cNvPr id="3" name="Chart 2"/>
          <p:cNvGraphicFramePr/>
          <p:nvPr>
            <p:extLst>
              <p:ext uri="{D42A27DB-BD31-4B8C-83A1-F6EECF244321}">
                <p14:modId xmlns:p14="http://schemas.microsoft.com/office/powerpoint/2010/main" val="1270067723"/>
              </p:ext>
            </p:extLst>
          </p:nvPr>
        </p:nvGraphicFramePr>
        <p:xfrm>
          <a:off x="1371600" y="1524000"/>
          <a:ext cx="7391400" cy="50038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78988236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19201" y="1583612"/>
            <a:ext cx="7772400" cy="5350588"/>
          </a:xfrm>
        </p:spPr>
        <p:txBody>
          <a:bodyPr>
            <a:normAutofit/>
          </a:bodyPr>
          <a:lstStyle/>
          <a:p>
            <a:pPr>
              <a:spcBef>
                <a:spcPts val="1200"/>
              </a:spcBef>
            </a:pPr>
            <a:r>
              <a:rPr lang="en-US" sz="2400" dirty="0" smtClean="0"/>
              <a:t>AASHTO Administration &amp; Overhead</a:t>
            </a:r>
          </a:p>
          <a:p>
            <a:pPr lvl="1"/>
            <a:r>
              <a:rPr lang="en-US" sz="2400" dirty="0" smtClean="0"/>
              <a:t>Staff salaries, benefits, and overhead</a:t>
            </a:r>
          </a:p>
          <a:p>
            <a:pPr lvl="1"/>
            <a:r>
              <a:rPr lang="en-US" sz="2400" dirty="0" smtClean="0"/>
              <a:t>Contracted Project Manager</a:t>
            </a:r>
          </a:p>
          <a:p>
            <a:pPr lvl="1"/>
            <a:r>
              <a:rPr lang="en-US" sz="2400" dirty="0" smtClean="0"/>
              <a:t>Proportional share of SCOJD, T&amp;AA and indirect costs</a:t>
            </a:r>
          </a:p>
          <a:p>
            <a:pPr lvl="1"/>
            <a:r>
              <a:rPr lang="en-US" sz="2400" dirty="0" smtClean="0"/>
              <a:t>Legal Services</a:t>
            </a:r>
          </a:p>
          <a:p>
            <a:pPr>
              <a:spcBef>
                <a:spcPts val="1200"/>
              </a:spcBef>
            </a:pPr>
            <a:r>
              <a:rPr lang="en-US" sz="2400" dirty="0" smtClean="0"/>
              <a:t>Technical and Applications Architecture Task Force</a:t>
            </a:r>
          </a:p>
          <a:p>
            <a:pPr lvl="1"/>
            <a:r>
              <a:rPr lang="en-US" sz="2400" dirty="0" smtClean="0"/>
              <a:t>Technical resource for SCOJD and product task forces</a:t>
            </a:r>
          </a:p>
          <a:p>
            <a:pPr lvl="1"/>
            <a:r>
              <a:rPr lang="en-US" sz="2400" dirty="0" smtClean="0"/>
              <a:t>Develop and maintain software standards and perform QA Reviews</a:t>
            </a:r>
          </a:p>
        </p:txBody>
      </p:sp>
      <p:sp>
        <p:nvSpPr>
          <p:cNvPr id="5" name="Title 1"/>
          <p:cNvSpPr>
            <a:spLocks noGrp="1"/>
          </p:cNvSpPr>
          <p:nvPr>
            <p:ph type="title"/>
          </p:nvPr>
        </p:nvSpPr>
        <p:spPr>
          <a:xfrm>
            <a:off x="1435608" y="274320"/>
            <a:ext cx="7498080" cy="1143000"/>
          </a:xfrm>
        </p:spPr>
        <p:txBody>
          <a:bodyPr>
            <a:normAutofit fontScale="90000"/>
          </a:bodyPr>
          <a:lstStyle/>
          <a:p>
            <a:r>
              <a:rPr lang="en-US" dirty="0" smtClean="0"/>
              <a:t>AASHTO Administrative Overhead</a:t>
            </a:r>
            <a:endParaRPr lang="en-US" dirty="0"/>
          </a:p>
        </p:txBody>
      </p:sp>
    </p:spTree>
    <p:extLst>
      <p:ext uri="{BB962C8B-B14F-4D97-AF65-F5344CB8AC3E}">
        <p14:creationId xmlns:p14="http://schemas.microsoft.com/office/powerpoint/2010/main" val="3286985605"/>
      </p:ext>
    </p:extLst>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7" name="Rectangle 3"/>
          <p:cNvSpPr>
            <a:spLocks noGrp="1" noChangeArrowheads="1"/>
          </p:cNvSpPr>
          <p:nvPr>
            <p:ph idx="1"/>
          </p:nvPr>
        </p:nvSpPr>
        <p:spPr>
          <a:xfrm>
            <a:off x="1204174" y="1619250"/>
            <a:ext cx="7482626" cy="5010150"/>
          </a:xfrm>
        </p:spPr>
        <p:txBody>
          <a:bodyPr/>
          <a:lstStyle/>
          <a:p>
            <a:pPr>
              <a:lnSpc>
                <a:spcPct val="90000"/>
              </a:lnSpc>
            </a:pPr>
            <a:r>
              <a:rPr lang="en-US" sz="2400" dirty="0" smtClean="0">
                <a:solidFill>
                  <a:schemeClr val="tx1"/>
                </a:solidFill>
              </a:rPr>
              <a:t>Incorporates “</a:t>
            </a:r>
            <a:r>
              <a:rPr lang="en-US" sz="2400" dirty="0">
                <a:solidFill>
                  <a:schemeClr val="tx1"/>
                </a:solidFill>
              </a:rPr>
              <a:t>best practices</a:t>
            </a:r>
            <a:r>
              <a:rPr lang="en-US" sz="2400" dirty="0" smtClean="0">
                <a:solidFill>
                  <a:schemeClr val="tx1"/>
                </a:solidFill>
              </a:rPr>
              <a:t>”</a:t>
            </a:r>
            <a:endParaRPr lang="en-US" sz="2400" dirty="0">
              <a:solidFill>
                <a:schemeClr val="tx1"/>
              </a:solidFill>
            </a:endParaRPr>
          </a:p>
          <a:p>
            <a:pPr>
              <a:lnSpc>
                <a:spcPct val="90000"/>
              </a:lnSpc>
              <a:spcBef>
                <a:spcPts val="2400"/>
              </a:spcBef>
            </a:pPr>
            <a:r>
              <a:rPr lang="en-US" sz="2400" dirty="0" smtClean="0">
                <a:solidFill>
                  <a:schemeClr val="tx1"/>
                </a:solidFill>
              </a:rPr>
              <a:t>Users share </a:t>
            </a:r>
            <a:r>
              <a:rPr lang="en-US" sz="2400" dirty="0">
                <a:solidFill>
                  <a:schemeClr val="tx1"/>
                </a:solidFill>
              </a:rPr>
              <a:t>solutions and costs</a:t>
            </a:r>
          </a:p>
          <a:p>
            <a:pPr>
              <a:lnSpc>
                <a:spcPct val="90000"/>
              </a:lnSpc>
              <a:spcBef>
                <a:spcPts val="2400"/>
              </a:spcBef>
            </a:pPr>
            <a:r>
              <a:rPr lang="en-US" sz="2400" dirty="0" smtClean="0">
                <a:solidFill>
                  <a:schemeClr val="tx1"/>
                </a:solidFill>
              </a:rPr>
              <a:t>License </a:t>
            </a:r>
            <a:r>
              <a:rPr lang="en-US" sz="2400" dirty="0">
                <a:solidFill>
                  <a:schemeClr val="tx1"/>
                </a:solidFill>
              </a:rPr>
              <a:t>fees </a:t>
            </a:r>
            <a:r>
              <a:rPr lang="en-US" sz="2400" dirty="0" smtClean="0">
                <a:solidFill>
                  <a:schemeClr val="tx1"/>
                </a:solidFill>
              </a:rPr>
              <a:t>cover overall expenses ensure software </a:t>
            </a:r>
            <a:r>
              <a:rPr lang="en-US" sz="2400" dirty="0">
                <a:solidFill>
                  <a:schemeClr val="tx1"/>
                </a:solidFill>
              </a:rPr>
              <a:t>products </a:t>
            </a:r>
            <a:r>
              <a:rPr lang="en-US" sz="2400" dirty="0" smtClean="0">
                <a:solidFill>
                  <a:schemeClr val="tx1"/>
                </a:solidFill>
              </a:rPr>
              <a:t>are kept current </a:t>
            </a:r>
            <a:r>
              <a:rPr lang="en-US" sz="2400" dirty="0">
                <a:solidFill>
                  <a:schemeClr val="tx1"/>
                </a:solidFill>
              </a:rPr>
              <a:t>with technology and functional </a:t>
            </a:r>
            <a:r>
              <a:rPr lang="en-US" sz="2400" dirty="0" smtClean="0">
                <a:solidFill>
                  <a:schemeClr val="tx1"/>
                </a:solidFill>
              </a:rPr>
              <a:t>requirements</a:t>
            </a:r>
            <a:endParaRPr lang="en-US" sz="2400" dirty="0" smtClean="0"/>
          </a:p>
          <a:p>
            <a:pPr>
              <a:lnSpc>
                <a:spcPct val="90000"/>
              </a:lnSpc>
              <a:spcBef>
                <a:spcPts val="2400"/>
              </a:spcBef>
            </a:pPr>
            <a:r>
              <a:rPr lang="en-US" sz="2400" dirty="0" smtClean="0"/>
              <a:t>Each product is self-supporting</a:t>
            </a:r>
            <a:endParaRPr lang="en-US" sz="2400" dirty="0" smtClean="0">
              <a:solidFill>
                <a:schemeClr val="tx1"/>
              </a:solidFill>
            </a:endParaRPr>
          </a:p>
          <a:p>
            <a:pPr>
              <a:lnSpc>
                <a:spcPct val="80000"/>
              </a:lnSpc>
              <a:spcBef>
                <a:spcPts val="2400"/>
              </a:spcBef>
            </a:pPr>
            <a:r>
              <a:rPr lang="en-US" sz="2400" dirty="0" smtClean="0"/>
              <a:t>Non-profit operation</a:t>
            </a:r>
          </a:p>
          <a:p>
            <a:pPr>
              <a:lnSpc>
                <a:spcPct val="80000"/>
              </a:lnSpc>
              <a:spcBef>
                <a:spcPts val="2400"/>
              </a:spcBef>
            </a:pPr>
            <a:r>
              <a:rPr lang="en-US" sz="2400" dirty="0" smtClean="0"/>
              <a:t>Management and oversight by agency (DOT) personnel</a:t>
            </a:r>
          </a:p>
          <a:p>
            <a:pPr>
              <a:lnSpc>
                <a:spcPct val="80000"/>
              </a:lnSpc>
              <a:spcBef>
                <a:spcPts val="2400"/>
              </a:spcBef>
            </a:pPr>
            <a:r>
              <a:rPr lang="en-US" sz="2400" dirty="0" smtClean="0"/>
              <a:t>AASHTO staff project management/assistance</a:t>
            </a:r>
          </a:p>
          <a:p>
            <a:pPr>
              <a:lnSpc>
                <a:spcPct val="90000"/>
              </a:lnSpc>
            </a:pPr>
            <a:endParaRPr lang="en-US" sz="2400" dirty="0">
              <a:solidFill>
                <a:schemeClr val="tx1"/>
              </a:solidFill>
            </a:endParaRPr>
          </a:p>
        </p:txBody>
      </p:sp>
      <p:sp>
        <p:nvSpPr>
          <p:cNvPr id="7" name="Title 1"/>
          <p:cNvSpPr txBox="1">
            <a:spLocks/>
          </p:cNvSpPr>
          <p:nvPr/>
        </p:nvSpPr>
        <p:spPr>
          <a:xfrm>
            <a:off x="1435608" y="274638"/>
            <a:ext cx="7498080" cy="1143000"/>
          </a:xfrm>
          <a:prstGeom prst="rect">
            <a:avLst/>
          </a:prstGeom>
        </p:spPr>
        <p:txBody>
          <a:bodyPr anchor="ctr">
            <a:normAutofit/>
          </a:bodyPr>
          <a:lst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a:lstStyle>
          <a:p>
            <a:r>
              <a:rPr lang="en-US" dirty="0" smtClean="0"/>
              <a:t>Why Use AASHTOWare?</a:t>
            </a:r>
            <a:endParaRPr lang="en-US" dirty="0"/>
          </a:p>
        </p:txBody>
      </p:sp>
    </p:spTree>
    <p:extLst>
      <p:ext uri="{BB962C8B-B14F-4D97-AF65-F5344CB8AC3E}">
        <p14:creationId xmlns:p14="http://schemas.microsoft.com/office/powerpoint/2010/main" val="1643882296"/>
      </p:ext>
    </p:extLst>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5832</TotalTime>
  <Words>1698</Words>
  <Application>Microsoft Office PowerPoint</Application>
  <PresentationFormat>On-screen Show (4:3)</PresentationFormat>
  <Paragraphs>189</Paragraphs>
  <Slides>25</Slides>
  <Notes>11</Notes>
  <HiddenSlides>1</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27" baseType="lpstr">
      <vt:lpstr>Solstice</vt:lpstr>
      <vt:lpstr>Visio</vt:lpstr>
      <vt:lpstr>Bridge Design-Rating 2014 Administrative Overview</vt:lpstr>
      <vt:lpstr>PowerPoint Presentation</vt:lpstr>
      <vt:lpstr>PowerPoint Presentation</vt:lpstr>
      <vt:lpstr>FY2013 Bridge Design-Rating  Revenue</vt:lpstr>
      <vt:lpstr>FY2013 Bridge Design-Rating  Revenue</vt:lpstr>
      <vt:lpstr>FY2013 Expenditures</vt:lpstr>
      <vt:lpstr>FY2014 Expenditures</vt:lpstr>
      <vt:lpstr>AASHTO Administrative Overhead</vt:lpstr>
      <vt:lpstr>PowerPoint Presentation</vt:lpstr>
      <vt:lpstr>AASHTOWare Program Management</vt:lpstr>
      <vt:lpstr>AASHTOWare Capitalization</vt:lpstr>
      <vt:lpstr>AASHTOWare Branding and TradeMarks </vt:lpstr>
      <vt:lpstr>Brand Identity</vt:lpstr>
      <vt:lpstr>Brand Identity</vt:lpstr>
      <vt:lpstr>Brand Identity - Naming</vt:lpstr>
      <vt:lpstr>AASHTOWare Service Units </vt:lpstr>
      <vt:lpstr>AASHTOWare Service Units</vt:lpstr>
      <vt:lpstr>AASHTOWare Service Units</vt:lpstr>
      <vt:lpstr>Service Unit – Example Activities</vt:lpstr>
      <vt:lpstr>Service Unit – Example Activities</vt:lpstr>
      <vt:lpstr>Use of Service Units</vt:lpstr>
      <vt:lpstr>Fee for Service Units</vt:lpstr>
      <vt:lpstr>Service Units Fee Distribution</vt:lpstr>
      <vt:lpstr>Service Unit Process</vt:lpstr>
      <vt:lpstr>Thank You</vt:lpstr>
    </vt:vector>
  </TitlesOfParts>
  <Company>AASHTO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Customer Satisfaction Survey</dc:title>
  <dc:creator>amohseni</dc:creator>
  <cp:lastModifiedBy>Skeen, Judy</cp:lastModifiedBy>
  <cp:revision>180</cp:revision>
  <dcterms:created xsi:type="dcterms:W3CDTF">2011-10-04T14:58:41Z</dcterms:created>
  <dcterms:modified xsi:type="dcterms:W3CDTF">2014-08-12T04:01:20Z</dcterms:modified>
</cp:coreProperties>
</file>