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36"/>
  </p:notesMasterIdLst>
  <p:handoutMasterIdLst>
    <p:handoutMasterId r:id="rId37"/>
  </p:handoutMasterIdLst>
  <p:sldIdLst>
    <p:sldId id="640" r:id="rId3"/>
    <p:sldId id="588" r:id="rId4"/>
    <p:sldId id="596" r:id="rId5"/>
    <p:sldId id="609" r:id="rId6"/>
    <p:sldId id="614" r:id="rId7"/>
    <p:sldId id="612" r:id="rId8"/>
    <p:sldId id="613" r:id="rId9"/>
    <p:sldId id="610" r:id="rId10"/>
    <p:sldId id="593" r:id="rId11"/>
    <p:sldId id="611" r:id="rId12"/>
    <p:sldId id="615" r:id="rId13"/>
    <p:sldId id="617" r:id="rId14"/>
    <p:sldId id="616" r:id="rId15"/>
    <p:sldId id="608" r:id="rId16"/>
    <p:sldId id="622" r:id="rId17"/>
    <p:sldId id="620" r:id="rId18"/>
    <p:sldId id="623" r:id="rId19"/>
    <p:sldId id="621" r:id="rId20"/>
    <p:sldId id="598" r:id="rId21"/>
    <p:sldId id="624" r:id="rId22"/>
    <p:sldId id="625" r:id="rId23"/>
    <p:sldId id="633" r:id="rId24"/>
    <p:sldId id="634" r:id="rId25"/>
    <p:sldId id="637" r:id="rId26"/>
    <p:sldId id="635" r:id="rId27"/>
    <p:sldId id="636" r:id="rId28"/>
    <p:sldId id="638" r:id="rId29"/>
    <p:sldId id="639" r:id="rId30"/>
    <p:sldId id="632" r:id="rId31"/>
    <p:sldId id="587" r:id="rId32"/>
    <p:sldId id="627" r:id="rId33"/>
    <p:sldId id="403" r:id="rId34"/>
    <p:sldId id="607" r:id="rId3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5464" autoAdjust="0"/>
  </p:normalViewPr>
  <p:slideViewPr>
    <p:cSldViewPr>
      <p:cViewPr>
        <p:scale>
          <a:sx n="75" d="100"/>
          <a:sy n="75" d="100"/>
        </p:scale>
        <p:origin x="-167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4DE17-293F-4394-8B0F-716442037A49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9047-A728-4C89-8B86-4D130AD924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3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A5116B1A-E5E5-4742-A53E-B0AFDFB114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14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01520"/>
            <a:ext cx="83820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B64160-42AD-4F9E-9F85-FD2663E2157E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4" name="Picture 4" descr="Baker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577262" y="0"/>
            <a:ext cx="56673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19" name="Picture 3" descr="G:\PROJ\VIRTIS\PM\Rebranding\New Splashsreens and Logos\PNG\Bridge\ICONs\Design\AASHTO-Logo_Bridge_Design_ICON_RGB_32x32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63246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0" name="Picture 4" descr="G:\PROJ\VIRTIS\PM\Rebranding\New Splashsreens and Logos\PNG\Bridge\ICONs\Rating\AASHTO-Logo_Bridge_Rating_ICON_RGB_32x32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246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066800"/>
            <a:ext cx="77724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AASHTOWare Bridge</a:t>
            </a:r>
            <a:br>
              <a:rPr lang="en-US" dirty="0" smtClean="0"/>
            </a:br>
            <a:r>
              <a:rPr lang="en-US" dirty="0" smtClean="0"/>
              <a:t>Technical Update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638800"/>
            <a:ext cx="50292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AASHTOWare Bridge Rating/Design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User Group Training Meeting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Traverse City – August 2014</a:t>
            </a:r>
            <a:endParaRPr lang="en-US" sz="2000" dirty="0"/>
          </a:p>
        </p:txBody>
      </p:sp>
      <p:pic>
        <p:nvPicPr>
          <p:cNvPr id="240647" name="Picture 7" descr="G:\PROJ\VIRTIS\PM\Rebranding\New Splashsreens and Logos\PNG\Bridge\Splash_Screens\RGB\AASHTO-Logo_Bridge_Main_RGB_650x3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419225" cy="78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BrDR\PM\MTGS\User Group\2014 - Aug\Presentations\IMG_2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357686" cy="29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/>
              <a:t>Longitudinal Reinforcement - Schedule-based</a:t>
            </a:r>
            <a:endParaRPr lang="en-US" sz="2800" baseline="0" dirty="0" smtClean="0"/>
          </a:p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400" baseline="0" dirty="0" smtClean="0"/>
          </a:p>
          <a:p>
            <a:pPr marL="800100" lvl="2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400" baseline="0" dirty="0" smtClean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latin typeface="+mn-lt"/>
              </a:rPr>
              <a:t>Relative to a support line or mid-span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latin typeface="+mn-lt"/>
              </a:rPr>
              <a:t>Relative to a user-defined transverse reference line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1524000"/>
            <a:ext cx="7118350" cy="32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 smtClean="0"/>
              <a:t>Shear </a:t>
            </a:r>
            <a:r>
              <a:rPr lang="en-US" sz="2800" baseline="0" dirty="0"/>
              <a:t>Reinforcement - Schedule-based</a:t>
            </a:r>
            <a:endParaRPr lang="en-US" sz="2800" baseline="0" dirty="0" smtClean="0"/>
          </a:p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400" baseline="0" dirty="0" smtClean="0"/>
          </a:p>
          <a:p>
            <a:pPr marL="800100" lvl="2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400" baseline="0" dirty="0" smtClean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C:\Users\JDuray\AppData\Local\Temp\SNAGHTML22d3e50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61" y="1600200"/>
            <a:ext cx="5270339" cy="52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 smtClean="0"/>
              <a:t>Shear Reinforcement Wizard</a:t>
            </a:r>
          </a:p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400" baseline="0" dirty="0" smtClean="0"/>
          </a:p>
          <a:p>
            <a:pPr marL="800100" lvl="2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400" baseline="0" dirty="0" smtClean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" y="2081013"/>
            <a:ext cx="8569718" cy="44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 smtClean="0"/>
              <a:t>Shear Reinforcement Wizard</a:t>
            </a:r>
          </a:p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400" baseline="0" dirty="0" smtClean="0"/>
          </a:p>
          <a:p>
            <a:pPr marL="800100" lvl="2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400" baseline="0" dirty="0" smtClean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52588"/>
            <a:ext cx="8672513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 smtClean="0"/>
              <a:t>Data Input Method Summary:</a:t>
            </a:r>
          </a:p>
          <a:p>
            <a:pPr marL="514350" marR="0" lvl="0" indent="-51435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kern="0" baseline="0" dirty="0" smtClean="0">
                <a:latin typeface="+mn-lt"/>
              </a:rPr>
              <a:t>Beam cross section - </a:t>
            </a:r>
            <a:r>
              <a:rPr lang="en-US" sz="2800" i="1" kern="0" baseline="0" dirty="0" smtClean="0">
                <a:solidFill>
                  <a:srgbClr val="FF0000"/>
                </a:solidFill>
                <a:latin typeface="+mn-lt"/>
              </a:rPr>
              <a:t>Cross-section based with sections applied to ranges</a:t>
            </a:r>
          </a:p>
          <a:p>
            <a:pPr marL="514350" marR="0" lvl="0" indent="-51435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kern="0" baseline="0" dirty="0" smtClean="0">
                <a:latin typeface="+mn-lt"/>
              </a:rPr>
              <a:t>Tendon profile - </a:t>
            </a:r>
            <a:r>
              <a:rPr lang="en-US" sz="2800" i="1" kern="0" baseline="0" dirty="0" smtClean="0">
                <a:solidFill>
                  <a:srgbClr val="FF0000"/>
                </a:solidFill>
                <a:latin typeface="+mn-lt"/>
              </a:rPr>
              <a:t>Schedule-based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2800" kern="0" baseline="0" dirty="0" smtClean="0">
                <a:latin typeface="+mn-lt"/>
              </a:rPr>
              <a:t>Longitudinal Reinforcement - </a:t>
            </a:r>
            <a:r>
              <a:rPr lang="en-US" sz="2800" i="1" kern="0" baseline="0" dirty="0" smtClean="0">
                <a:solidFill>
                  <a:srgbClr val="FF0000"/>
                </a:solidFill>
              </a:rPr>
              <a:t>Schedule-based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2800" kern="0" baseline="0" dirty="0" smtClean="0">
                <a:latin typeface="+mn-lt"/>
              </a:rPr>
              <a:t>Shear reinforcement - </a:t>
            </a:r>
            <a:r>
              <a:rPr lang="en-US" sz="2800" i="1" kern="0" baseline="0" dirty="0">
                <a:solidFill>
                  <a:srgbClr val="FF0000"/>
                </a:solidFill>
              </a:rPr>
              <a:t>Schedule-based</a:t>
            </a:r>
            <a:endParaRPr lang="en-US" sz="2800" i="1" kern="0" baseline="0" dirty="0" smtClean="0">
              <a:solidFill>
                <a:srgbClr val="FF0000"/>
              </a:solidFill>
              <a:latin typeface="+mn-lt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6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6.6 New Feature – Adjacent Vehicle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458" y="10668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3200" baseline="0" dirty="0"/>
              <a:t>Permit Analysis with Adjacent Lane Traffic</a:t>
            </a: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kern="0" baseline="0" dirty="0" smtClean="0">
                <a:latin typeface="+mn-lt"/>
              </a:rPr>
              <a:t>Distribution factor approach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Multi-girder system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Truss</a:t>
            </a: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800" kern="0" baseline="0" dirty="0" smtClean="0">
              <a:latin typeface="+mn-lt"/>
            </a:endParaRP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800" kern="0" baseline="0" dirty="0">
              <a:latin typeface="+mn-lt"/>
            </a:endParaRP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kern="0" baseline="0" dirty="0" smtClean="0">
                <a:latin typeface="+mn-lt"/>
              </a:rPr>
              <a:t>3D analysis</a:t>
            </a:r>
          </a:p>
          <a:p>
            <a:pPr marL="914400" lvl="1" indent="-4572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baseline="0" dirty="0" smtClean="0"/>
              <a:t>Straight multi-girder </a:t>
            </a:r>
            <a:r>
              <a:rPr lang="en-US" sz="2800" kern="0" baseline="0" dirty="0"/>
              <a:t>system</a:t>
            </a:r>
            <a:endParaRPr lang="en-US" sz="2800" kern="0" baseline="0" dirty="0" smtClean="0">
              <a:latin typeface="+mn-lt"/>
            </a:endParaRP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</p:txBody>
      </p:sp>
      <p:pic>
        <p:nvPicPr>
          <p:cNvPr id="6" name="Picture 5" descr="C:\Users\KKENNE~1\AppData\Local\Temp\SNAGHTML1a7b94d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191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1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Adjacent Vehicle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458" y="1066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3200" baseline="0" dirty="0"/>
              <a:t>Permit Analysis with Adjacent Lane Traffic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279960"/>
            <a:ext cx="7926658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err="1">
                <a:cs typeface="Arial" pitchFamily="34" charset="0"/>
              </a:rPr>
              <a:t>DF</a:t>
            </a:r>
            <a:r>
              <a:rPr lang="en-US" dirty="0" err="1">
                <a:cs typeface="Arial" pitchFamily="34" charset="0"/>
              </a:rPr>
              <a:t>adjacent</a:t>
            </a:r>
            <a:r>
              <a:rPr lang="en-US" baseline="0" dirty="0">
                <a:cs typeface="Arial" pitchFamily="34" charset="0"/>
              </a:rPr>
              <a:t> = </a:t>
            </a:r>
            <a:r>
              <a:rPr lang="en-US" baseline="0" dirty="0" err="1">
                <a:cs typeface="Arial" pitchFamily="34" charset="0"/>
              </a:rPr>
              <a:t>DF</a:t>
            </a:r>
            <a:r>
              <a:rPr lang="en-US" dirty="0" err="1">
                <a:cs typeface="Arial" pitchFamily="34" charset="0"/>
              </a:rPr>
              <a:t>multi</a:t>
            </a:r>
            <a:r>
              <a:rPr lang="en-US" dirty="0">
                <a:cs typeface="Arial" pitchFamily="34" charset="0"/>
              </a:rPr>
              <a:t>-lane</a:t>
            </a:r>
            <a:r>
              <a:rPr lang="en-US" baseline="0" dirty="0">
                <a:cs typeface="Arial" pitchFamily="34" charset="0"/>
              </a:rPr>
              <a:t> - </a:t>
            </a:r>
            <a:r>
              <a:rPr lang="en-US" baseline="0" dirty="0" err="1">
                <a:cs typeface="Arial" pitchFamily="34" charset="0"/>
              </a:rPr>
              <a:t>DF</a:t>
            </a:r>
            <a:r>
              <a:rPr lang="en-US" dirty="0" err="1">
                <a:cs typeface="Arial" pitchFamily="34" charset="0"/>
              </a:rPr>
              <a:t>single</a:t>
            </a:r>
            <a:r>
              <a:rPr lang="en-US" dirty="0">
                <a:cs typeface="Arial" pitchFamily="34" charset="0"/>
              </a:rPr>
              <a:t>-lane</a:t>
            </a:r>
          </a:p>
          <a:p>
            <a:pPr lvl="0"/>
            <a:endParaRPr lang="en-US" baseline="0" dirty="0" smtClean="0">
              <a:cs typeface="Arial" pitchFamily="34" charset="0"/>
            </a:endParaRPr>
          </a:p>
          <a:p>
            <a:r>
              <a:rPr lang="en-US" baseline="0" dirty="0" err="1" smtClean="0">
                <a:cs typeface="Arial" pitchFamily="34" charset="0"/>
              </a:rPr>
              <a:t>DF</a:t>
            </a:r>
            <a:r>
              <a:rPr lang="en-US" dirty="0" err="1" smtClean="0">
                <a:cs typeface="Arial" pitchFamily="34" charset="0"/>
              </a:rPr>
              <a:t>permit</a:t>
            </a:r>
            <a:r>
              <a:rPr lang="en-US" baseline="0" dirty="0" smtClean="0">
                <a:cs typeface="Arial" pitchFamily="34" charset="0"/>
              </a:rPr>
              <a:t> </a:t>
            </a:r>
            <a:r>
              <a:rPr lang="en-US" baseline="0" dirty="0">
                <a:cs typeface="Arial" pitchFamily="34" charset="0"/>
              </a:rPr>
              <a:t>= </a:t>
            </a:r>
            <a:r>
              <a:rPr lang="en-US" baseline="0" dirty="0" err="1" smtClean="0">
                <a:cs typeface="Arial" pitchFamily="34" charset="0"/>
              </a:rPr>
              <a:t>DF</a:t>
            </a:r>
            <a:r>
              <a:rPr lang="en-US" dirty="0" err="1" smtClean="0">
                <a:cs typeface="Arial" pitchFamily="34" charset="0"/>
              </a:rPr>
              <a:t>single</a:t>
            </a:r>
            <a:r>
              <a:rPr lang="en-US" dirty="0" smtClean="0">
                <a:cs typeface="Arial" pitchFamily="34" charset="0"/>
              </a:rPr>
              <a:t>-lane</a:t>
            </a:r>
            <a:endParaRPr lang="en-US" dirty="0">
              <a:cs typeface="Arial" pitchFamily="34" charset="0"/>
            </a:endParaRPr>
          </a:p>
          <a:p>
            <a:pPr lvl="0"/>
            <a:endParaRPr lang="en-US" baseline="0" dirty="0" smtClean="0">
              <a:cs typeface="Arial" pitchFamily="34" charset="0"/>
            </a:endParaRPr>
          </a:p>
          <a:p>
            <a:pPr lvl="0"/>
            <a:r>
              <a:rPr lang="en-US" baseline="0" dirty="0" smtClean="0">
                <a:cs typeface="Arial" pitchFamily="34" charset="0"/>
              </a:rPr>
              <a:t>RF </a:t>
            </a:r>
            <a:r>
              <a:rPr lang="en-US" baseline="0" dirty="0">
                <a:cs typeface="Arial" pitchFamily="34" charset="0"/>
              </a:rPr>
              <a:t>= (C – DL – </a:t>
            </a:r>
            <a:r>
              <a:rPr lang="en-US" kern="0" baseline="0" dirty="0" err="1" smtClean="0"/>
              <a:t>LL</a:t>
            </a:r>
            <a:r>
              <a:rPr lang="en-US" kern="0" dirty="0" err="1" smtClean="0"/>
              <a:t>adj</a:t>
            </a:r>
            <a:r>
              <a:rPr lang="en-US" sz="2400" kern="0" baseline="0" dirty="0"/>
              <a:t>)</a:t>
            </a:r>
            <a:r>
              <a:rPr lang="en-US" kern="0" baseline="0" dirty="0"/>
              <a:t> / </a:t>
            </a:r>
            <a:r>
              <a:rPr lang="en-US" kern="0" baseline="0" dirty="0" err="1" smtClean="0"/>
              <a:t>LL</a:t>
            </a:r>
            <a:r>
              <a:rPr lang="en-US" kern="0" dirty="0" err="1" smtClean="0"/>
              <a:t>permit</a:t>
            </a:r>
            <a:endParaRPr lang="en-US" sz="2400" kern="0" dirty="0" smtClean="0"/>
          </a:p>
          <a:p>
            <a:pPr lvl="0"/>
            <a:endParaRPr lang="en-US" sz="2400" kern="0" dirty="0"/>
          </a:p>
          <a:p>
            <a:pPr lvl="0"/>
            <a:r>
              <a:rPr lang="en-US" baseline="0" dirty="0">
                <a:cs typeface="Arial" pitchFamily="34" charset="0"/>
              </a:rPr>
              <a:t>Live load distribution factor approach in LRFD Article 4.6.2.2.5</a:t>
            </a:r>
            <a:endParaRPr lang="en-US" kern="0" baseline="0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95" y="1524000"/>
            <a:ext cx="611160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Adjacent Vehicle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458" y="10668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3200" baseline="0" dirty="0"/>
              <a:t>Permit Analysis with Adjacent Lane Traffic</a:t>
            </a: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800" kern="0" baseline="0" dirty="0" smtClean="0">
              <a:latin typeface="+mn-lt"/>
            </a:endParaRP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kern="0" baseline="0" dirty="0" smtClean="0">
                <a:latin typeface="+mn-lt"/>
              </a:rPr>
              <a:t>3D Analysis Option (</a:t>
            </a:r>
            <a:r>
              <a:rPr lang="en-US" sz="2800" kern="0" baseline="0" dirty="0" smtClean="0"/>
              <a:t>Multi-girder system only)</a:t>
            </a:r>
            <a:endParaRPr lang="en-US" sz="2800" kern="0" baseline="0" dirty="0" smtClean="0">
              <a:latin typeface="+mn-lt"/>
            </a:endParaRPr>
          </a:p>
          <a:p>
            <a:pPr marL="914400" lvl="1" indent="-4572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Load one lane with permit vehicle</a:t>
            </a:r>
          </a:p>
          <a:p>
            <a:pPr marL="914400" lvl="1" indent="-4572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Load other lanes with the adjacent vehicle</a:t>
            </a:r>
          </a:p>
          <a:p>
            <a:pPr marL="914400" lvl="1" indent="-4572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Evaluate all combinations of lane placements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3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Adjacent Vehicle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0458" y="1066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3200" baseline="0" dirty="0"/>
              <a:t>Permit Analysis with Adjacent Lane Traffic</a:t>
            </a:r>
          </a:p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800" kern="0" baseline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</p:txBody>
      </p:sp>
      <p:pic>
        <p:nvPicPr>
          <p:cNvPr id="8194" name="Picture 2" descr="C:\Users\JDuray\AppData\Local\Temp\SNAGHTML23ae6e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4" y="1548114"/>
            <a:ext cx="570971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4724400"/>
            <a:ext cx="2621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Select a permit vehicle and the adjacent vehicle</a:t>
            </a:r>
            <a:endParaRPr lang="en-US" baseline="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5105400" y="4648200"/>
            <a:ext cx="1447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19800" y="1981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Select a Line Girder analysis</a:t>
            </a:r>
            <a:endParaRPr lang="en-US" baseline="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286002" y="2209800"/>
            <a:ext cx="38861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354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6.6 New Feature – Cont. for LL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3200" baseline="0" dirty="0"/>
              <a:t>Steel Girder Superstructure Continuous for Live Load Rating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6" y="2124919"/>
            <a:ext cx="8892614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5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6.6 New Feature – 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3200" baseline="0" dirty="0"/>
              <a:t>Post-tensioned and Reinforced Concrete Multi-cell Box LRFR Rating</a:t>
            </a: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6" y="1981200"/>
            <a:ext cx="8177213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Continuous for Live Load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3200" baseline="0" dirty="0"/>
              <a:t>Steel Girder Superstructure Continuous for Live Load Rating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 descr="C:\Users\JDuray\AppData\Local\Temp\SNAGHTML27a04c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7110412" cy="45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Continuous for Live Load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3200" baseline="0" dirty="0"/>
              <a:t>Steel Girder Superstructure Continuous for Live Load Rating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 descr="C:\Users\JDuray\AppData\Local\Temp\SNAGHTML27a1dc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4524"/>
            <a:ext cx="782955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6.6 New Feature – Integral Pier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3200" baseline="0" dirty="0" smtClean="0"/>
              <a:t>Integral Pier is implemented for: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aseline="0" dirty="0" smtClean="0"/>
              <a:t>Concrete Multi-cell Boxes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aseline="0" dirty="0" smtClean="0"/>
              <a:t>R/C Slab Systems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endParaRPr lang="en-US" sz="3200" baseline="0" dirty="0"/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endParaRPr lang="en-US" sz="3200" baseline="0" dirty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96" y="3124198"/>
            <a:ext cx="5587207" cy="362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Integral Pier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219200"/>
            <a:ext cx="7848383" cy="49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Integral Pier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7520" y="14478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3200" baseline="0" dirty="0" smtClean="0"/>
              <a:t>The piers are modeled with beam elements that account for the stiffness of the pier</a:t>
            </a:r>
            <a:endParaRPr lang="en-US" sz="3200" baseline="0" dirty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1" y="2362200"/>
            <a:ext cx="8629677" cy="324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6.6 New Feature – Bridge Explorer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3200" baseline="0" dirty="0" smtClean="0"/>
              <a:t>Bridge Explorer Customization</a:t>
            </a:r>
            <a:endParaRPr lang="en-US" sz="3200" baseline="0" dirty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Add user-defined fields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Enable/Disable columns</a:t>
            </a: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Specify the order of columns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0" name="Picture 6" descr="C:\Users\JDuray\AppData\Local\Temp\SNAGHTML28db68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3505200"/>
            <a:ext cx="78879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Bridge Explorer Customization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0" name="Picture 4" descr="C:\Users\JDuray\AppData\Local\Temp\SNAGHTML28de6f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5575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Bridge Explorer Customization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6" name="Picture 2" descr="C:\Users\JDuray\AppData\Local\Temp\SNAGHTML28e412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3000"/>
            <a:ext cx="90963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6.6 New Feature – </a:t>
            </a:r>
            <a:r>
              <a:rPr lang="en-US" sz="4000" dirty="0" smtClean="0">
                <a:solidFill>
                  <a:schemeClr val="bg1"/>
                </a:solidFill>
              </a:rPr>
              <a:t>Reuse FE Results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3200" baseline="0" dirty="0" smtClean="0"/>
              <a:t>3D FE Analysis Results</a:t>
            </a:r>
            <a:endParaRPr lang="en-US" sz="3200" baseline="0" dirty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Dead Load Analysis Results</a:t>
            </a: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sz="2800" kern="0" baseline="0" dirty="0" smtClean="0">
                <a:latin typeface="+mn-lt"/>
              </a:rPr>
              <a:t>Influence surfaces</a:t>
            </a: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2800" kern="0" baseline="0" dirty="0" smtClean="0">
                <a:latin typeface="+mn-lt"/>
              </a:rPr>
              <a:t>If the model hasn’t changed since the previous analysis the results are reused.</a:t>
            </a: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Recent Significant Enhancements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91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3200" baseline="0" dirty="0"/>
              <a:t>Selection of Specification Version</a:t>
            </a:r>
            <a:endParaRPr lang="en-US" sz="3200" baseline="0" dirty="0" smtClean="0"/>
          </a:p>
          <a:p>
            <a:pPr marL="51435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3200" baseline="0" dirty="0" smtClean="0"/>
              <a:t>3D Analysis, Spec-checking and Rating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3200" baseline="0" dirty="0" smtClean="0"/>
              <a:t>R/C Culvert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3200" baseline="0" dirty="0" smtClean="0"/>
              <a:t>Steel Curved Girder Analysis, Spec-checking and Rating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sz="3200" baseline="0" dirty="0" smtClean="0"/>
              <a:t>Multi-cell Box Rating</a:t>
            </a:r>
          </a:p>
          <a:p>
            <a:pPr marL="514350" lvl="0" indent="-51435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  <a:defRPr/>
            </a:pPr>
            <a:endParaRPr lang="en-US" sz="3200" baseline="0" dirty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2800" kern="0" baseline="0" dirty="0" smtClean="0">
                <a:latin typeface="+mn-lt"/>
              </a:rPr>
              <a:t>Implemented as one new superstructure definition</a:t>
            </a:r>
          </a:p>
        </p:txBody>
      </p:sp>
      <p:pic>
        <p:nvPicPr>
          <p:cNvPr id="2" name="Picture 2" descr="C:\Users\JDuray\AppData\Local\Temp\SNAGHTML1d98245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4384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l"/>
            <a:r>
              <a:rPr lang="en-US" sz="4000" dirty="0" smtClean="0">
                <a:solidFill>
                  <a:schemeClr val="bg1"/>
                </a:solidFill>
              </a:rPr>
              <a:t>Support Site -  </a:t>
            </a:r>
            <a:r>
              <a:rPr lang="en-US" sz="2800" dirty="0" smtClean="0">
                <a:solidFill>
                  <a:schemeClr val="bg1"/>
                </a:solidFill>
              </a:rPr>
              <a:t>aashto.mbakercorp.com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JDuray\AppData\Local\Temp\SNAGHTMLe0f29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4605"/>
            <a:ext cx="8126049" cy="56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l"/>
            <a:r>
              <a:rPr lang="en-US" sz="4000" dirty="0" smtClean="0">
                <a:solidFill>
                  <a:schemeClr val="bg1"/>
                </a:solidFill>
              </a:rPr>
              <a:t>Support Site -  </a:t>
            </a:r>
            <a:r>
              <a:rPr lang="en-US" sz="2800" dirty="0" smtClean="0">
                <a:solidFill>
                  <a:schemeClr val="bg1"/>
                </a:solidFill>
              </a:rPr>
              <a:t>aashto.mbakercorp.com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125" name="Picture 5" descr="C:\Users\JDuray\AppData\Local\Temp\SNAGHTML27add7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94" y="1012422"/>
            <a:ext cx="6662306" cy="58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25799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baseline="0" dirty="0" smtClean="0">
                <a:solidFill>
                  <a:srgbClr val="FF0000"/>
                </a:solidFill>
              </a:rPr>
              <a:t>More than 50 tutorials</a:t>
            </a:r>
            <a:endParaRPr lang="en-US" sz="3600" i="1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rDR\PM\MTGS\User Group\2014 - Aug\Presentations\IMG_2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2133"/>
            <a:ext cx="8813800" cy="58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7600" y="1528008"/>
            <a:ext cx="6934200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500" dirty="0" smtClean="0"/>
              <a:t>Thank you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066800"/>
            <a:ext cx="77724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AASHTOWare Bridge</a:t>
            </a:r>
            <a:br>
              <a:rPr lang="en-US" dirty="0" smtClean="0"/>
            </a:br>
            <a:r>
              <a:rPr lang="en-US" dirty="0" smtClean="0"/>
              <a:t>Technical Update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638800"/>
            <a:ext cx="50292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AASHTOWare Bridge Rating/Design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User Group Training Meeting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Traverse City – August 2014</a:t>
            </a:r>
            <a:endParaRPr lang="en-US" sz="2000" dirty="0"/>
          </a:p>
        </p:txBody>
      </p:sp>
      <p:pic>
        <p:nvPicPr>
          <p:cNvPr id="240647" name="Picture 7" descr="G:\PROJ\VIRTIS\PM\Rebranding\New Splashsreens and Logos\PNG\Bridge\Splash_Screens\RGB\AASHTO-Logo_Bridge_Main_RGB_650x3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419225" cy="78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97522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US" sz="2800" kern="0" baseline="0" dirty="0" smtClean="0">
                <a:latin typeface="+mn-lt"/>
              </a:rPr>
              <a:t>Specify integral and post-tensioned</a:t>
            </a:r>
          </a:p>
        </p:txBody>
      </p:sp>
      <p:pic>
        <p:nvPicPr>
          <p:cNvPr id="2052" name="Picture 4" descr="C:\Users\JDuray\AppData\Local\Temp\SNAGHTML402ba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1400" cy="54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/>
              <a:t>Cross Section </a:t>
            </a:r>
            <a:r>
              <a:rPr lang="en-US" sz="2800" baseline="0" dirty="0" smtClean="0"/>
              <a:t>Based Dimensions</a:t>
            </a: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KKENNE~1\AppData\Local\Temp\SNAGHTML8d9e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46499"/>
            <a:ext cx="70104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8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/>
              <a:t>Cross Section </a:t>
            </a:r>
            <a:r>
              <a:rPr lang="en-US" sz="2800" baseline="0" dirty="0" smtClean="0"/>
              <a:t>Flexibility</a:t>
            </a: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4295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352800"/>
            <a:ext cx="73993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8" y="4953000"/>
            <a:ext cx="73231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/>
              <a:t>Cross Section </a:t>
            </a:r>
            <a:r>
              <a:rPr lang="en-US" sz="2800" baseline="0" dirty="0" smtClean="0"/>
              <a:t>Flexibility</a:t>
            </a: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524000"/>
            <a:ext cx="7064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308850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7" y="4945063"/>
            <a:ext cx="73914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/>
              <a:t>Cross Section </a:t>
            </a:r>
            <a:r>
              <a:rPr lang="en-US" sz="2800" baseline="0" dirty="0" smtClean="0"/>
              <a:t>Ranges</a:t>
            </a: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JDuray\AppData\Local\Temp\SNAGHTML1da9b7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6" y="1676400"/>
            <a:ext cx="78295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686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Multi-cell Boxes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800" baseline="0" dirty="0" smtClean="0"/>
              <a:t>Schedule-Based Tendon Profile </a:t>
            </a:r>
          </a:p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endParaRPr lang="en-US" sz="2400" baseline="0" dirty="0" smtClean="0"/>
          </a:p>
          <a:p>
            <a:pPr marL="800100" lvl="2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400" baseline="0" dirty="0" smtClean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74825"/>
            <a:ext cx="84201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0" y="4876800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2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en-US" sz="2400" baseline="0" dirty="0" smtClean="0"/>
              <a:t>Select profile types for each segment</a:t>
            </a:r>
          </a:p>
          <a:p>
            <a:pPr marL="800100" lvl="2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400" baseline="0" dirty="0" smtClean="0"/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800100" lvl="1" indent="-342900" algn="l" ea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lang="en-US" sz="2800" kern="0" baseline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 SCOBS Pontis only</Template>
  <TotalTime>9787</TotalTime>
  <Words>473</Words>
  <Application>Microsoft Office PowerPoint</Application>
  <PresentationFormat>On-screen Show (4:3)</PresentationFormat>
  <Paragraphs>209</Paragraphs>
  <Slides>33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4_Default Design</vt:lpstr>
      <vt:lpstr>3_Default Design</vt:lpstr>
      <vt:lpstr>AASHTOWare Bridge Technical Update</vt:lpstr>
      <vt:lpstr>6.6 New Feature – Multi-cell Boxes </vt:lpstr>
      <vt:lpstr>Multi-cell Boxes </vt:lpstr>
      <vt:lpstr>Multi-cell Boxes </vt:lpstr>
      <vt:lpstr>Multi-cell Boxes </vt:lpstr>
      <vt:lpstr>Multi-cell Boxes </vt:lpstr>
      <vt:lpstr>Multi-cell Boxes </vt:lpstr>
      <vt:lpstr>Multi-cell Boxes </vt:lpstr>
      <vt:lpstr>Multi-cell Boxes </vt:lpstr>
      <vt:lpstr>Multi-cell Boxes </vt:lpstr>
      <vt:lpstr>Multi-cell Boxes </vt:lpstr>
      <vt:lpstr>Multi-cell Boxes </vt:lpstr>
      <vt:lpstr>Multi-cell Boxes </vt:lpstr>
      <vt:lpstr>Multi-cell Boxes </vt:lpstr>
      <vt:lpstr>6.6 New Feature – Adjacent Vehicle</vt:lpstr>
      <vt:lpstr>Adjacent Vehicle</vt:lpstr>
      <vt:lpstr>Adjacent Vehicle</vt:lpstr>
      <vt:lpstr>Adjacent Vehicle</vt:lpstr>
      <vt:lpstr>6.6 New Feature – Cont. for LL</vt:lpstr>
      <vt:lpstr>Continuous for Live Load</vt:lpstr>
      <vt:lpstr>Continuous for Live Load</vt:lpstr>
      <vt:lpstr>6.6 New Feature – Integral Pier</vt:lpstr>
      <vt:lpstr>Integral Pier</vt:lpstr>
      <vt:lpstr>Integral Pier</vt:lpstr>
      <vt:lpstr>6.6 New Feature – Bridge Explorer</vt:lpstr>
      <vt:lpstr>Bridge Explorer Customization</vt:lpstr>
      <vt:lpstr>Bridge Explorer Customization</vt:lpstr>
      <vt:lpstr>6.6 New Feature – Reuse FE Results</vt:lpstr>
      <vt:lpstr>Recent Significant Enhancements</vt:lpstr>
      <vt:lpstr>Support Site -  aashto.mbakercorp.com </vt:lpstr>
      <vt:lpstr>Support Site -  aashto.mbakercorp.com </vt:lpstr>
      <vt:lpstr>PowerPoint Presentation</vt:lpstr>
      <vt:lpstr>AASHTOWare Bridge Technical Update</vt:lpstr>
    </vt:vector>
  </TitlesOfParts>
  <Company>PDT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Update</dc:title>
  <dc:creator>Herman Lee</dc:creator>
  <cp:lastModifiedBy>Jduray</cp:lastModifiedBy>
  <cp:revision>567</cp:revision>
  <cp:lastPrinted>2014-08-07T20:06:28Z</cp:lastPrinted>
  <dcterms:created xsi:type="dcterms:W3CDTF">2009-06-07T15:24:57Z</dcterms:created>
  <dcterms:modified xsi:type="dcterms:W3CDTF">2014-08-11T17:20:08Z</dcterms:modified>
</cp:coreProperties>
</file>