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70" r:id="rId4"/>
    <p:sldId id="283" r:id="rId5"/>
    <p:sldId id="274" r:id="rId6"/>
    <p:sldId id="275" r:id="rId7"/>
    <p:sldId id="284" r:id="rId8"/>
    <p:sldId id="271" r:id="rId9"/>
    <p:sldId id="272" r:id="rId10"/>
    <p:sldId id="273" r:id="rId11"/>
    <p:sldId id="257" r:id="rId12"/>
    <p:sldId id="258" r:id="rId13"/>
    <p:sldId id="282" r:id="rId14"/>
    <p:sldId id="264" r:id="rId15"/>
    <p:sldId id="280" r:id="rId16"/>
    <p:sldId id="260" r:id="rId17"/>
    <p:sldId id="268" r:id="rId18"/>
    <p:sldId id="269" r:id="rId19"/>
    <p:sldId id="261" r:id="rId20"/>
    <p:sldId id="259" r:id="rId21"/>
    <p:sldId id="281" r:id="rId22"/>
    <p:sldId id="266" r:id="rId23"/>
    <p:sldId id="276" r:id="rId24"/>
    <p:sldId id="285" r:id="rId25"/>
    <p:sldId id="262" r:id="rId2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BR 6.6 Requests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Agency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</c:f>
              <c:strCache>
                <c:ptCount val="1"/>
                <c:pt idx="0">
                  <c:v>End Users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Consultant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</c:f>
              <c:strCache>
                <c:ptCount val="1"/>
                <c:pt idx="0">
                  <c:v>End Users</c:v>
                </c:pt>
              </c:strCache>
            </c:strRef>
          </c:cat>
          <c:val>
            <c:numRef>
              <c:f>Sheet1!$C$3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8926368"/>
        <c:axId val="1198913856"/>
      </c:barChart>
      <c:catAx>
        <c:axId val="119892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3856"/>
        <c:crosses val="autoZero"/>
        <c:auto val="1"/>
        <c:lblAlgn val="ctr"/>
        <c:lblOffset val="100"/>
        <c:noMultiLvlLbl val="0"/>
      </c:catAx>
      <c:valAx>
        <c:axId val="119891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2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Technical Assistance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Software Support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87</c:v>
                </c:pt>
                <c:pt idx="1">
                  <c:v>33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Technical Support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786</c:v>
                </c:pt>
                <c:pt idx="1">
                  <c:v>491</c:v>
                </c:pt>
                <c:pt idx="2">
                  <c:v>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5770544"/>
        <c:axId val="1465771088"/>
      </c:barChart>
      <c:catAx>
        <c:axId val="146577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771088"/>
        <c:crosses val="autoZero"/>
        <c:auto val="1"/>
        <c:lblAlgn val="ctr"/>
        <c:lblOffset val="100"/>
        <c:noMultiLvlLbl val="0"/>
      </c:catAx>
      <c:valAx>
        <c:axId val="146577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Hours of Assistance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77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Bridge Rating</a:t>
            </a:r>
            <a:r>
              <a:rPr lang="en-US" baseline="0" dirty="0" smtClean="0"/>
              <a:t> Progress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Bridges Rated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1467</c:v>
                </c:pt>
                <c:pt idx="1">
                  <c:v>279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5768912"/>
        <c:axId val="1465771632"/>
      </c:barChart>
      <c:catAx>
        <c:axId val="146576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771632"/>
        <c:crosses val="autoZero"/>
        <c:auto val="1"/>
        <c:lblAlgn val="ctr"/>
        <c:lblOffset val="100"/>
        <c:noMultiLvlLbl val="0"/>
      </c:catAx>
      <c:valAx>
        <c:axId val="146577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76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Local Agency Progress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Tier 1 - Dec 2012</c:v>
                </c:pt>
                <c:pt idx="1">
                  <c:v>Tier 2 - Dec 2014</c:v>
                </c:pt>
                <c:pt idx="2">
                  <c:v>Tier 3 - Dec 2016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1666</c:v>
                </c:pt>
                <c:pt idx="1">
                  <c:v>287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Unfinished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Tier 1 - Dec 2012</c:v>
                </c:pt>
                <c:pt idx="1">
                  <c:v>Tier 2 - Dec 2014</c:v>
                </c:pt>
                <c:pt idx="2">
                  <c:v>Tier 3 - Dec 2016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</c:v>
                </c:pt>
                <c:pt idx="1">
                  <c:v>533</c:v>
                </c:pt>
                <c:pt idx="2">
                  <c:v>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5764016"/>
        <c:axId val="1465767824"/>
      </c:barChart>
      <c:catAx>
        <c:axId val="146576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767824"/>
        <c:crosses val="autoZero"/>
        <c:auto val="1"/>
        <c:lblAlgn val="ctr"/>
        <c:lblOffset val="100"/>
        <c:noMultiLvlLbl val="0"/>
      </c:catAx>
      <c:valAx>
        <c:axId val="146576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76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ABBB5-E40C-4F4D-BC09-D9C0C3647191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58171-90BA-4B97-A752-17116F14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8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D8E01-9226-457C-B6EA-A7B2421FF083}" type="datetimeFigureOut">
              <a:rPr lang="en-US" smtClean="0"/>
              <a:t>8/11/2014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B5A9-BDEE-422A-AC05-D1F1532E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5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88CC-9A92-45C0-944A-8C6A8276A0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3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88CC-9A92-45C0-944A-8C6A8276A0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3C9786-D99F-4871-94E9-0E46BEC570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88CC-9A92-45C0-944A-8C6A8276A0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4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88CC-9A92-45C0-944A-8C6A8276A0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01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48"/>
              </a:spcBef>
              <a:buFont typeface="Arial" pitchFamily="34" charset="0"/>
              <a:buChar char="•"/>
            </a:pPr>
            <a:r>
              <a:rPr lang="en-US" dirty="0"/>
              <a:t>Provides training, technical support for </a:t>
            </a:r>
            <a:r>
              <a:rPr lang="en-US" dirty="0" err="1"/>
              <a:t>Virtis</a:t>
            </a:r>
            <a:r>
              <a:rPr lang="en-US" dirty="0"/>
              <a:t>, and engineering technical assistance</a:t>
            </a:r>
          </a:p>
          <a:p>
            <a:pPr>
              <a:spcBef>
                <a:spcPts val="1248"/>
              </a:spcBef>
              <a:buFont typeface="Arial" pitchFamily="34" charset="0"/>
              <a:buChar char="•"/>
            </a:pPr>
            <a:r>
              <a:rPr lang="en-US" dirty="0"/>
              <a:t>Facilitates procurement of </a:t>
            </a:r>
            <a:r>
              <a:rPr lang="en-US" dirty="0" err="1"/>
              <a:t>Virtis</a:t>
            </a:r>
            <a:r>
              <a:rPr lang="en-US" dirty="0"/>
              <a:t> software </a:t>
            </a:r>
          </a:p>
          <a:p>
            <a:pPr>
              <a:spcBef>
                <a:spcPts val="1248"/>
              </a:spcBef>
              <a:buFont typeface="Arial" pitchFamily="34" charset="0"/>
              <a:buChar char="•"/>
            </a:pPr>
            <a:r>
              <a:rPr lang="en-US" dirty="0"/>
              <a:t>Call Center open during business hours to provide one-on-one technical assistance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C88CC-9A92-45C0-944A-8C6A8276A0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9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6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2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9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00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7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7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7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2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9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5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3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62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Michigan Load Rating Assistance Program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995" y="3886200"/>
            <a:ext cx="8822724" cy="221910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Helping Local Agencies Meet Their Load Rating Requirements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9359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Bridge Load Rating Program</a:t>
            </a:r>
            <a:endParaRPr lang="en-US" dirty="0">
              <a:solidFill>
                <a:schemeClr val="tx1">
                  <a:lumMod val="8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8" y="2465395"/>
            <a:ext cx="8153400" cy="25182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Helping local agencies and their consultants meet their load rating requirements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Sponsored </a:t>
            </a:r>
            <a:r>
              <a:rPr lang="en-US" sz="2400" dirty="0"/>
              <a:t>by: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8971" y="4726448"/>
            <a:ext cx="2630223" cy="73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9447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CTT History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24" y="1740467"/>
            <a:ext cx="4530551" cy="47555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Center for Technology </a:t>
            </a:r>
            <a:br>
              <a:rPr lang="en-US" sz="2400" dirty="0" smtClean="0"/>
            </a:br>
            <a:r>
              <a:rPr lang="en-US" sz="2400" dirty="0" smtClean="0"/>
              <a:t>and Training at </a:t>
            </a:r>
            <a:br>
              <a:rPr lang="en-US" sz="2400" dirty="0" smtClean="0"/>
            </a:br>
            <a:r>
              <a:rPr lang="en-US" sz="2400" dirty="0" smtClean="0"/>
              <a:t>Michigan Tech University</a:t>
            </a:r>
          </a:p>
          <a:p>
            <a:pPr lvl="1"/>
            <a:r>
              <a:rPr lang="en-US" sz="2000" dirty="0"/>
              <a:t>Staff of Engineers, Computer Programmers, Technical Writers</a:t>
            </a:r>
          </a:p>
          <a:p>
            <a:pPr lvl="1"/>
            <a:r>
              <a:rPr lang="en-US" sz="2000" dirty="0" smtClean="0"/>
              <a:t>Local Technical Assistance Program (LTAP)</a:t>
            </a:r>
          </a:p>
          <a:p>
            <a:pPr lvl="1"/>
            <a:r>
              <a:rPr lang="en-US" sz="2000" dirty="0" smtClean="0"/>
              <a:t>Long History of Successful Training Programs for Local Agencies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96" y="2241873"/>
            <a:ext cx="3894237" cy="29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CTT Resources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7" y="1833281"/>
            <a:ext cx="4544485" cy="217138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Training</a:t>
            </a:r>
          </a:p>
          <a:p>
            <a:r>
              <a:rPr lang="en-US" sz="2000" dirty="0" smtClean="0"/>
              <a:t>Professional Engineer Database</a:t>
            </a:r>
            <a:endParaRPr lang="en-US" sz="2000" dirty="0"/>
          </a:p>
          <a:p>
            <a:r>
              <a:rPr lang="en-US" sz="2000" dirty="0" smtClean="0"/>
              <a:t>Dedicated Webinar Room</a:t>
            </a:r>
          </a:p>
          <a:p>
            <a:r>
              <a:rPr lang="en-US" sz="2000" dirty="0" smtClean="0"/>
              <a:t>Added Structural Engineer as Additional LTAP Resource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5" b="31188"/>
          <a:stretch/>
        </p:blipFill>
        <p:spPr>
          <a:xfrm>
            <a:off x="594301" y="4138710"/>
            <a:ext cx="7959563" cy="2502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1" b="20661"/>
          <a:stretch/>
        </p:blipFill>
        <p:spPr>
          <a:xfrm>
            <a:off x="5579019" y="1826174"/>
            <a:ext cx="2974845" cy="20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load rating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7" y="1669142"/>
            <a:ext cx="7511472" cy="4674507"/>
          </a:xfrm>
        </p:spPr>
        <p:txBody>
          <a:bodyPr>
            <a:noAutofit/>
          </a:bodyPr>
          <a:lstStyle/>
          <a:p>
            <a:r>
              <a:rPr lang="en-US" sz="2000" dirty="0" smtClean="0"/>
              <a:t>MDOT schedule prioritizes load rating into three tiers</a:t>
            </a:r>
          </a:p>
          <a:p>
            <a:r>
              <a:rPr lang="en-US" sz="2000" dirty="0" smtClean="0"/>
              <a:t>The CTT assists local agencies with evaluating their bridges</a:t>
            </a:r>
          </a:p>
          <a:p>
            <a:r>
              <a:rPr lang="en-US" sz="2000" dirty="0" smtClean="0"/>
              <a:t>The CTT provides software and technical support for </a:t>
            </a:r>
            <a:br>
              <a:rPr lang="en-US" sz="2000" dirty="0" smtClean="0"/>
            </a:br>
            <a:r>
              <a:rPr lang="en-US" sz="2000" dirty="0" err="1" smtClean="0"/>
              <a:t>AASHTOWare</a:t>
            </a:r>
            <a:r>
              <a:rPr lang="en-US" sz="2000" dirty="0" smtClean="0"/>
              <a:t> Bridge Rating®</a:t>
            </a:r>
          </a:p>
          <a:p>
            <a:r>
              <a:rPr lang="en-US" sz="2000" dirty="0" smtClean="0"/>
              <a:t>Support includes training webinars and classroom sessions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41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Agencies in Michigan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252" y="1718271"/>
            <a:ext cx="2913673" cy="41029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83 Counties</a:t>
            </a:r>
          </a:p>
          <a:p>
            <a:r>
              <a:rPr lang="en-US" sz="2400" dirty="0" smtClean="0"/>
              <a:t>635 </a:t>
            </a:r>
            <a:r>
              <a:rPr lang="en-US" sz="2400" dirty="0" smtClean="0"/>
              <a:t>Local Agencies</a:t>
            </a:r>
          </a:p>
          <a:p>
            <a:r>
              <a:rPr lang="en-US" sz="2400" dirty="0" smtClean="0"/>
              <a:t>Many Responsibilities</a:t>
            </a:r>
          </a:p>
          <a:p>
            <a:r>
              <a:rPr lang="en-US" sz="2400" dirty="0" smtClean="0"/>
              <a:t>Few Resources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75" y="2029636"/>
            <a:ext cx="4640280" cy="34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2" y="732970"/>
            <a:ext cx="5542992" cy="862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Annual license renewals</a:t>
            </a:r>
            <a:endParaRPr lang="en-US" sz="2800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77414"/>
              </p:ext>
            </p:extLst>
          </p:nvPr>
        </p:nvGraphicFramePr>
        <p:xfrm>
          <a:off x="4867858" y="1790700"/>
          <a:ext cx="3931655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 Placeholder 22"/>
          <p:cNvSpPr>
            <a:spLocks noGrp="1"/>
          </p:cNvSpPr>
          <p:nvPr>
            <p:ph type="body" sz="half" idx="2"/>
          </p:nvPr>
        </p:nvSpPr>
        <p:spPr>
          <a:xfrm>
            <a:off x="753032" y="1595270"/>
            <a:ext cx="4142817" cy="49769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Software available through MDOT super site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CTT handles requests for </a:t>
            </a:r>
            <a:r>
              <a:rPr lang="en-US" sz="2000" dirty="0" err="1" smtClean="0"/>
              <a:t>AASHTOWare</a:t>
            </a:r>
            <a:r>
              <a:rPr lang="en-US" sz="2000" dirty="0" smtClean="0"/>
              <a:t> Bridge Rating®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Software is provided to local Michigan agencies and consultants for use on Michigan bridges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End Users represent 49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4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351" y="438230"/>
            <a:ext cx="4702002" cy="277169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9594" y="2347128"/>
            <a:ext cx="6465555" cy="3882222"/>
          </a:xfrm>
        </p:spPr>
        <p:txBody>
          <a:bodyPr>
            <a:noAutofit/>
          </a:bodyPr>
          <a:lstStyle/>
          <a:p>
            <a:r>
              <a:rPr lang="en-US" sz="2400" dirty="0" smtClean="0"/>
              <a:t>1 </a:t>
            </a:r>
            <a:r>
              <a:rPr lang="en-US" sz="2400" dirty="0" smtClean="0"/>
              <a:t>to 2 hours</a:t>
            </a:r>
          </a:p>
          <a:p>
            <a:r>
              <a:rPr lang="en-US" sz="2400" dirty="0" smtClean="0"/>
              <a:t>Typical Topics</a:t>
            </a:r>
          </a:p>
          <a:p>
            <a:pPr lvl="1"/>
            <a:r>
              <a:rPr lang="en-US" sz="2000" dirty="0" smtClean="0"/>
              <a:t>The Basics – From Plans to Load Rating</a:t>
            </a:r>
          </a:p>
          <a:p>
            <a:pPr lvl="1"/>
            <a:r>
              <a:rPr lang="en-US" sz="2000" dirty="0" smtClean="0"/>
              <a:t>Load Rating Theory &amp; Policy</a:t>
            </a:r>
          </a:p>
          <a:p>
            <a:pPr lvl="1"/>
            <a:r>
              <a:rPr lang="en-US" sz="2000" dirty="0" err="1" smtClean="0"/>
              <a:t>AASHTOWare</a:t>
            </a:r>
            <a:r>
              <a:rPr lang="en-US" sz="2000" dirty="0" smtClean="0"/>
              <a:t> Bridge Rating Output Reports</a:t>
            </a:r>
          </a:p>
          <a:p>
            <a:pPr lvl="1"/>
            <a:r>
              <a:rPr lang="en-US" sz="2000" dirty="0" smtClean="0"/>
              <a:t>Load Rating a Concrete Box Culvert Webinar</a:t>
            </a:r>
          </a:p>
        </p:txBody>
      </p:sp>
    </p:spTree>
    <p:extLst>
      <p:ext uri="{BB962C8B-B14F-4D97-AF65-F5344CB8AC3E}">
        <p14:creationId xmlns:p14="http://schemas.microsoft.com/office/powerpoint/2010/main" val="15152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796742" y="191356"/>
            <a:ext cx="7511473" cy="131248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Workshop Sessions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6742" y="1175656"/>
            <a:ext cx="4621396" cy="56823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Guided tutorials</a:t>
            </a:r>
          </a:p>
          <a:p>
            <a:pPr>
              <a:defRPr/>
            </a:pPr>
            <a:r>
              <a:rPr lang="en-US" sz="2400" dirty="0"/>
              <a:t>Hands-on activities</a:t>
            </a:r>
          </a:p>
          <a:p>
            <a:pPr>
              <a:defRPr/>
            </a:pPr>
            <a:r>
              <a:rPr lang="en-US" sz="2400" dirty="0"/>
              <a:t>Seating limited to 20 participants</a:t>
            </a:r>
          </a:p>
          <a:p>
            <a:pPr>
              <a:defRPr/>
            </a:pPr>
            <a:r>
              <a:rPr lang="en-US" sz="2400" dirty="0" smtClean="0"/>
              <a:t>IT </a:t>
            </a:r>
            <a:r>
              <a:rPr lang="en-US" sz="2400" dirty="0"/>
              <a:t>assistance available</a:t>
            </a:r>
          </a:p>
          <a:p>
            <a:pPr>
              <a:defRPr/>
            </a:pPr>
            <a:r>
              <a:rPr lang="en-US" sz="2400" dirty="0"/>
              <a:t>8 hours of bridge inspector recurrent </a:t>
            </a:r>
            <a:r>
              <a:rPr lang="en-US" sz="2400" dirty="0" smtClean="0"/>
              <a:t>training</a:t>
            </a:r>
            <a:endParaRPr lang="en-US" sz="2400" dirty="0"/>
          </a:p>
          <a:p>
            <a:pPr marL="36576" indent="0" eaLnBrk="1" hangingPunct="1">
              <a:spcBef>
                <a:spcPts val="12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36576" indent="0" eaLnBrk="1" hangingPunct="1">
              <a:spcBef>
                <a:spcPts val="1200"/>
              </a:spcBef>
              <a:buFont typeface="Wingdings 2" pitchFamily="18" charset="2"/>
              <a:buNone/>
              <a:defRPr/>
            </a:pPr>
            <a:endParaRPr lang="en-US" sz="2800" dirty="0"/>
          </a:p>
        </p:txBody>
      </p:sp>
      <p:pic>
        <p:nvPicPr>
          <p:cNvPr id="45061" name="Picture 2" descr="P:\Picture Archive\Conferences and Workshops\Bridge Conference\2007 Bridge Conference\IMG_2341.JPG"/>
          <p:cNvPicPr>
            <a:picLocks noChangeAspect="1" noChangeArrowheads="1"/>
          </p:cNvPicPr>
          <p:nvPr/>
        </p:nvPicPr>
        <p:blipFill>
          <a:blip r:embed="rId2"/>
          <a:srcRect l="29395" r="6537"/>
          <a:stretch>
            <a:fillRect/>
          </a:stretch>
        </p:blipFill>
        <p:spPr bwMode="auto">
          <a:xfrm>
            <a:off x="5418138" y="1676400"/>
            <a:ext cx="33194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7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533401"/>
            <a:ext cx="8915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Workshop Agenda</a:t>
            </a:r>
            <a:endParaRPr lang="en-US" dirty="0">
              <a:solidFill>
                <a:schemeClr val="tx1">
                  <a:lumMod val="8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676401"/>
            <a:ext cx="8153400" cy="4343399"/>
          </a:xfrm>
        </p:spPr>
        <p:txBody>
          <a:bodyPr>
            <a:noAutofit/>
          </a:bodyPr>
          <a:lstStyle/>
          <a:p>
            <a:pPr marL="322326">
              <a:lnSpc>
                <a:spcPct val="120000"/>
              </a:lnSpc>
              <a:defRPr/>
            </a:pPr>
            <a:r>
              <a:rPr lang="en-US" sz="2400" dirty="0" smtClean="0"/>
              <a:t>Morning</a:t>
            </a:r>
          </a:p>
          <a:p>
            <a:pPr marL="779526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Registration </a:t>
            </a:r>
            <a:r>
              <a:rPr lang="en-US" sz="2000" dirty="0"/>
              <a:t>and Computer Setup</a:t>
            </a:r>
          </a:p>
          <a:p>
            <a:pPr marL="779526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Adjacent </a:t>
            </a:r>
            <a:r>
              <a:rPr lang="en-US" sz="2000" dirty="0" err="1"/>
              <a:t>Prestressed</a:t>
            </a:r>
            <a:r>
              <a:rPr lang="en-US" sz="2000" dirty="0"/>
              <a:t> Box-Beam Tutorial</a:t>
            </a:r>
          </a:p>
          <a:p>
            <a:pPr marL="779526"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Prestressed</a:t>
            </a:r>
            <a:r>
              <a:rPr lang="en-US" sz="2000" dirty="0" smtClean="0"/>
              <a:t> </a:t>
            </a:r>
            <a:r>
              <a:rPr lang="en-US" sz="2000" dirty="0"/>
              <a:t>I-Beam Tutorial</a:t>
            </a:r>
          </a:p>
          <a:p>
            <a:pPr marL="322326">
              <a:lnSpc>
                <a:spcPct val="120000"/>
              </a:lnSpc>
              <a:defRPr/>
            </a:pPr>
            <a:r>
              <a:rPr lang="en-US" sz="2400" dirty="0" smtClean="0"/>
              <a:t>Afternoon</a:t>
            </a:r>
          </a:p>
          <a:p>
            <a:pPr marL="779526"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LFR/LRFR </a:t>
            </a:r>
            <a:r>
              <a:rPr lang="en-US" sz="2000" dirty="0"/>
              <a:t>Rolled Steel Tutorial</a:t>
            </a:r>
          </a:p>
          <a:p>
            <a:pPr marL="779526" lvl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Select </a:t>
            </a:r>
            <a:r>
              <a:rPr lang="en-US" sz="2000" dirty="0"/>
              <a:t>from Several Advanced </a:t>
            </a:r>
            <a:r>
              <a:rPr lang="en-US" sz="2000" dirty="0" smtClean="0"/>
              <a:t>Tutorials</a:t>
            </a:r>
          </a:p>
          <a:p>
            <a:pPr marL="1236726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4-Span </a:t>
            </a:r>
            <a:r>
              <a:rPr lang="en-US" sz="2000" dirty="0" err="1" smtClean="0"/>
              <a:t>Prestressed</a:t>
            </a:r>
            <a:r>
              <a:rPr lang="en-US" sz="2000" dirty="0" smtClean="0"/>
              <a:t> I-Beam</a:t>
            </a:r>
          </a:p>
          <a:p>
            <a:pPr marL="1236726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Concrete Box Culvert</a:t>
            </a:r>
          </a:p>
          <a:p>
            <a:pPr marL="1236726"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Camelback Bridge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69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Support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3467596"/>
            <a:ext cx="4215737" cy="3161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14" y="213632"/>
            <a:ext cx="4138534" cy="31039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68692" y="3595364"/>
            <a:ext cx="3973756" cy="30340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Help is available during business hours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Phone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Email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Live using screen share</a:t>
            </a:r>
            <a:endParaRPr lang="en-US" sz="2000" dirty="0"/>
          </a:p>
          <a:p>
            <a:pPr marL="36576" indent="0" eaLnBrk="1" hangingPunct="1">
              <a:spcBef>
                <a:spcPts val="12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36576" indent="0" eaLnBrk="1" hangingPunct="1">
              <a:spcBef>
                <a:spcPts val="1200"/>
              </a:spcBef>
              <a:buFont typeface="Wingdings 2" pitchFamily="18" charset="2"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60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0290" y="748418"/>
            <a:ext cx="2113539" cy="1312480"/>
          </a:xfrm>
        </p:spPr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589852" y="2265406"/>
            <a:ext cx="6071338" cy="210888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Creightyn McMunn, P.E.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	MDOT – Load Rating Program Manager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/>
              <a:t>Chris Gilbertson, Ph.D., P.E.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	CTT – Senior Research Engineer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73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tech assist cases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06400" y="1968909"/>
            <a:ext cx="8294914" cy="3839709"/>
            <a:chOff x="402672" y="2128295"/>
            <a:chExt cx="8431591" cy="36199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672" y="2128295"/>
              <a:ext cx="8431591" cy="36199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5"/>
                      </a14:imgEffect>
                    </a14:imgLayer>
                  </a14:imgProps>
                </a:ext>
              </a:extLst>
            </a:blip>
            <a:srcRect l="15106" t="93337" r="39560" b="519"/>
            <a:stretch/>
          </p:blipFill>
          <p:spPr>
            <a:xfrm>
              <a:off x="1637269" y="5513300"/>
              <a:ext cx="3822357" cy="22242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6"/>
                      </a14:imgEffect>
                    </a14:imgLayer>
                  </a14:imgProps>
                </a:ext>
              </a:extLst>
            </a:blip>
            <a:srcRect l="81007" t="75017" r="5413" b="2226"/>
            <a:stretch/>
          </p:blipFill>
          <p:spPr>
            <a:xfrm>
              <a:off x="7245177" y="4842664"/>
              <a:ext cx="1145059" cy="8237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6"/>
                      </a14:imgEffect>
                    </a14:imgLayer>
                  </a14:imgProps>
                </a:ext>
              </a:extLst>
            </a:blip>
            <a:srcRect l="80665" t="47367" r="8979" b="37614"/>
            <a:stretch/>
          </p:blipFill>
          <p:spPr>
            <a:xfrm>
              <a:off x="7232821" y="3838832"/>
              <a:ext cx="873211" cy="5436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6"/>
                      </a14:imgEffect>
                    </a14:imgLayer>
                  </a14:imgProps>
                </a:ext>
              </a:extLst>
            </a:blip>
            <a:srcRect l="11052" t="15394" r="65890" b="67311"/>
            <a:stretch/>
          </p:blipFill>
          <p:spPr>
            <a:xfrm>
              <a:off x="1342768" y="2685535"/>
              <a:ext cx="1944129" cy="626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Support</a:t>
            </a:r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703490"/>
              </p:ext>
            </p:extLst>
          </p:nvPr>
        </p:nvGraphicFramePr>
        <p:xfrm>
          <a:off x="598488" y="2060575"/>
          <a:ext cx="368617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158313"/>
              </p:ext>
            </p:extLst>
          </p:nvPr>
        </p:nvGraphicFramePr>
        <p:xfrm>
          <a:off x="4878388" y="2060575"/>
          <a:ext cx="368935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68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18" y="409500"/>
            <a:ext cx="7511473" cy="131248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Bridge Load Rating Program Website</a:t>
            </a:r>
            <a:endParaRPr lang="en-US" dirty="0">
              <a:solidFill>
                <a:schemeClr val="tx1">
                  <a:lumMod val="8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21" y="1721980"/>
            <a:ext cx="7893866" cy="46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Bridges requiring ratings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364373"/>
              </p:ext>
            </p:extLst>
          </p:nvPr>
        </p:nvGraphicFramePr>
        <p:xfrm>
          <a:off x="817563" y="2060575"/>
          <a:ext cx="7512050" cy="40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94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rating progress by local agencies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5" y="2060575"/>
            <a:ext cx="6289646" cy="4041775"/>
          </a:xfrm>
        </p:spPr>
      </p:pic>
    </p:spTree>
    <p:extLst>
      <p:ext uri="{BB962C8B-B14F-4D97-AF65-F5344CB8AC3E}">
        <p14:creationId xmlns:p14="http://schemas.microsoft.com/office/powerpoint/2010/main" val="30694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when the phone isn’t ringing?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041" y="1908497"/>
            <a:ext cx="2881259" cy="4368477"/>
          </a:xfrm>
        </p:spPr>
        <p:txBody>
          <a:bodyPr>
            <a:noAutofit/>
          </a:bodyPr>
          <a:lstStyle/>
          <a:p>
            <a:r>
              <a:rPr lang="en-US" sz="2000" dirty="0" smtClean="0"/>
              <a:t>CMP Spreadsheet</a:t>
            </a:r>
          </a:p>
          <a:p>
            <a:r>
              <a:rPr lang="en-US" sz="2000" dirty="0" smtClean="0"/>
              <a:t>SHV Analysis</a:t>
            </a:r>
          </a:p>
          <a:p>
            <a:r>
              <a:rPr lang="en-US" sz="2000" dirty="0"/>
              <a:t>Camelback Bridge Rating Tutorial</a:t>
            </a:r>
          </a:p>
          <a:p>
            <a:r>
              <a:rPr lang="en-US" sz="2000" dirty="0" smtClean="0"/>
              <a:t>Web Deterioration</a:t>
            </a:r>
          </a:p>
          <a:p>
            <a:r>
              <a:rPr lang="en-US" sz="2000" dirty="0" smtClean="0"/>
              <a:t>Pin and Hanger Check</a:t>
            </a:r>
          </a:p>
          <a:p>
            <a:r>
              <a:rPr lang="en-US" sz="2000" dirty="0" smtClean="0"/>
              <a:t>Box-Culvert Loading</a:t>
            </a:r>
          </a:p>
          <a:p>
            <a:r>
              <a:rPr lang="en-US" sz="2000" dirty="0" smtClean="0"/>
              <a:t>H-15 Slab Analysis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76110" y="4159388"/>
            <a:ext cx="4929272" cy="2479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08497"/>
            <a:ext cx="3966657" cy="21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19175" y="464457"/>
            <a:ext cx="5842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MDOT Load Rating Program</a:t>
            </a:r>
          </a:p>
        </p:txBody>
      </p:sp>
      <p:sp>
        <p:nvSpPr>
          <p:cNvPr id="18434" name="Rectangle 6"/>
          <p:cNvSpPr>
            <a:spLocks noGrp="1"/>
          </p:cNvSpPr>
          <p:nvPr>
            <p:ph idx="1"/>
          </p:nvPr>
        </p:nvSpPr>
        <p:spPr>
          <a:xfrm>
            <a:off x="361148" y="1545641"/>
            <a:ext cx="7511472" cy="4041162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2009 FHWA Audit, Final Report March 2010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US DOT OIG audit 2006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FHWA division Offices directed to perform in-depth reviews of state load rating and posting practices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29480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19175" y="464457"/>
            <a:ext cx="5842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MDOT Load Rating Program</a:t>
            </a:r>
          </a:p>
        </p:txBody>
      </p:sp>
      <p:sp>
        <p:nvSpPr>
          <p:cNvPr id="18434" name="Rectangle 6"/>
          <p:cNvSpPr>
            <a:spLocks noGrp="1"/>
          </p:cNvSpPr>
          <p:nvPr>
            <p:ph idx="1"/>
          </p:nvPr>
        </p:nvSpPr>
        <p:spPr>
          <a:xfrm>
            <a:off x="361148" y="1545641"/>
            <a:ext cx="7511472" cy="4896348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Findings – Conditional Compliance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“generally in compliance with NBIS and AASHTO requirements”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Many MDOT bridges in the database “may not be load rated in compliance with NBIS” and “as many as 2,900 bridge load ratings must be revised”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Many local agency bridges in the database may not be in compliance with NBIS “as many as 4,100 or more” bridge load ratings may need to be revised</a:t>
            </a:r>
          </a:p>
          <a:p>
            <a:pPr lvl="2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“MDOT’s oversight of local agency load rating practices is not sufficient…”</a:t>
            </a:r>
          </a:p>
        </p:txBody>
      </p:sp>
    </p:spTree>
    <p:extLst>
      <p:ext uri="{BB962C8B-B14F-4D97-AF65-F5344CB8AC3E}">
        <p14:creationId xmlns:p14="http://schemas.microsoft.com/office/powerpoint/2010/main" val="10260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 lIns="45720" rIns="45720">
            <a:normAutofit/>
          </a:bodyPr>
          <a:lstStyle/>
          <a:p>
            <a:pPr eaLnBrk="1" hangingPunct="1"/>
            <a:r>
              <a:rPr lang="en-US" altLang="en-US" dirty="0" smtClean="0"/>
              <a:t>Load rating Prioritization List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1013254" y="2108523"/>
            <a:ext cx="7511472" cy="40411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Tier </a:t>
            </a:r>
            <a:r>
              <a:rPr lang="en-US" altLang="en-US" sz="2400" dirty="0"/>
              <a:t>1 – No Rating – 2012</a:t>
            </a:r>
          </a:p>
          <a:p>
            <a:pPr marL="722313" lvl="1" indent="-273050" eaLnBrk="1" hangingPunct="1"/>
            <a:r>
              <a:rPr lang="en-US" altLang="en-US" sz="2000" dirty="0" smtClean="0"/>
              <a:t>Nulls in load rating values</a:t>
            </a:r>
          </a:p>
          <a:p>
            <a:pPr marL="0" indent="0">
              <a:buNone/>
            </a:pPr>
            <a:r>
              <a:rPr lang="en-US" altLang="en-US" sz="2400" dirty="0" smtClean="0"/>
              <a:t>Tier 2 – Poor Condition –2014</a:t>
            </a:r>
          </a:p>
          <a:p>
            <a:pPr marL="722313" lvl="1" indent="-273050" eaLnBrk="1" hangingPunct="1"/>
            <a:r>
              <a:rPr lang="en-US" altLang="en-US" sz="2000" dirty="0" smtClean="0"/>
              <a:t>Deck, superstructure, substructure OR culvert ratings equal to 4 or less </a:t>
            </a:r>
            <a:r>
              <a:rPr lang="en-US" altLang="en-US" sz="2000" u="sng" dirty="0" smtClean="0"/>
              <a:t>AND</a:t>
            </a:r>
            <a:endParaRPr lang="en-US" altLang="en-US" sz="2000" dirty="0" smtClean="0"/>
          </a:p>
          <a:p>
            <a:pPr marL="722313" lvl="1" indent="-273050" eaLnBrk="1" hangingPunct="1"/>
            <a:r>
              <a:rPr lang="en-US" altLang="en-US" sz="2000" dirty="0" smtClean="0"/>
              <a:t>Deterioration indicator equals “No”</a:t>
            </a:r>
          </a:p>
        </p:txBody>
      </p:sp>
      <p:pic>
        <p:nvPicPr>
          <p:cNvPr id="29700" name="Picture 4" descr="C:\Users\mcmunnc\AppData\Local\Microsoft\Windows\Temporary Internet Files\Content.IE5\J6KAUXR8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4" y="2478817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 lIns="45720" rIns="45720">
            <a:normAutofit/>
          </a:bodyPr>
          <a:lstStyle/>
          <a:p>
            <a:pPr eaLnBrk="1" hangingPunct="1"/>
            <a:r>
              <a:rPr lang="en-US" altLang="en-US" dirty="0" smtClean="0"/>
              <a:t>Load rating Prioritization List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818347" y="1764336"/>
            <a:ext cx="7511472" cy="40411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	Tier 3 – Other Irregularities – 2016</a:t>
            </a:r>
          </a:p>
          <a:p>
            <a:pPr marL="1004888" lvl="2" indent="-255588" eaLnBrk="1" hangingPunct="1"/>
            <a:r>
              <a:rPr lang="en-US" altLang="en-US" sz="2000" dirty="0" smtClean="0"/>
              <a:t>Built after 1993 </a:t>
            </a:r>
            <a:r>
              <a:rPr lang="en-US" altLang="en-US" sz="2000" u="sng" dirty="0" smtClean="0"/>
              <a:t>AND</a:t>
            </a:r>
            <a:r>
              <a:rPr lang="en-US" altLang="en-US" sz="2000" dirty="0" smtClean="0"/>
              <a:t> ASR                                                    </a:t>
            </a:r>
          </a:p>
          <a:p>
            <a:pPr marL="1004888" lvl="2" indent="-255588" eaLnBrk="1" hangingPunct="1"/>
            <a:r>
              <a:rPr lang="en-US" altLang="en-US" sz="2000" dirty="0" smtClean="0"/>
              <a:t>Built after 2010 </a:t>
            </a:r>
            <a:r>
              <a:rPr lang="en-US" altLang="en-US" sz="2000" u="sng" dirty="0" smtClean="0"/>
              <a:t>AND</a:t>
            </a:r>
            <a:r>
              <a:rPr lang="en-US" altLang="en-US" sz="2000" dirty="0" smtClean="0"/>
              <a:t> not LRFR                             </a:t>
            </a:r>
          </a:p>
          <a:p>
            <a:pPr marL="1004888" lvl="2" indent="-255588" eaLnBrk="1" hangingPunct="1"/>
            <a:r>
              <a:rPr lang="en-US" altLang="en-US" sz="2000" dirty="0" smtClean="0"/>
              <a:t>NHS bridge </a:t>
            </a:r>
            <a:r>
              <a:rPr lang="en-US" altLang="en-US" sz="2000" u="sng" dirty="0" smtClean="0"/>
              <a:t>AND</a:t>
            </a:r>
            <a:r>
              <a:rPr lang="en-US" altLang="en-US" sz="2000" dirty="0" smtClean="0"/>
              <a:t> ASR                                           </a:t>
            </a:r>
          </a:p>
          <a:p>
            <a:pPr marL="1004888" lvl="2" indent="-255588" eaLnBrk="1" hangingPunct="1"/>
            <a:r>
              <a:rPr lang="en-US" altLang="en-US" sz="2000" dirty="0" smtClean="0"/>
              <a:t>Fed Operating is greater than 3X Fed Inventory</a:t>
            </a:r>
            <a:endParaRPr lang="en-US" altLang="en-US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Agency Bridges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6405" y="1596571"/>
            <a:ext cx="7511472" cy="21977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Tier </a:t>
            </a:r>
            <a:r>
              <a:rPr lang="en-US" sz="2400" dirty="0"/>
              <a:t>1 – 1666 bridges</a:t>
            </a:r>
          </a:p>
          <a:p>
            <a:r>
              <a:rPr lang="en-US" sz="2400" dirty="0"/>
              <a:t>Tier 2 – 820 bridges</a:t>
            </a:r>
          </a:p>
          <a:p>
            <a:r>
              <a:rPr lang="en-US" sz="2400" dirty="0"/>
              <a:t>Tier 3 – 471 </a:t>
            </a:r>
            <a:r>
              <a:rPr lang="en-US" sz="2400" dirty="0" smtClean="0"/>
              <a:t>bridges</a:t>
            </a:r>
          </a:p>
        </p:txBody>
      </p:sp>
    </p:spTree>
    <p:extLst>
      <p:ext uri="{BB962C8B-B14F-4D97-AF65-F5344CB8AC3E}">
        <p14:creationId xmlns:p14="http://schemas.microsoft.com/office/powerpoint/2010/main" val="35508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MDOT Load Rating Program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310435" y="1908498"/>
            <a:ext cx="7511472" cy="4116301"/>
          </a:xfrm>
        </p:spPr>
        <p:txBody>
          <a:bodyPr>
            <a:norm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Additional action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/>
              <a:t>Bridge Advisories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/>
              <a:t>Load Rating Dashboard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err="1" smtClean="0"/>
              <a:t>AASHTOWare</a:t>
            </a:r>
            <a:r>
              <a:rPr lang="en-US" sz="2000" dirty="0" smtClean="0"/>
              <a:t> Bridge Rating® Super Site License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000" dirty="0" smtClean="0"/>
              <a:t>Michigan Tech Center for Technology &amp; Training (CTT) Contract</a:t>
            </a:r>
          </a:p>
        </p:txBody>
      </p:sp>
    </p:spTree>
    <p:extLst>
      <p:ext uri="{BB962C8B-B14F-4D97-AF65-F5344CB8AC3E}">
        <p14:creationId xmlns:p14="http://schemas.microsoft.com/office/powerpoint/2010/main" val="15862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41829" y="630238"/>
            <a:ext cx="388257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1">
                    <a:lumMod val="8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MTU-CTT Contract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35319" y="1146628"/>
            <a:ext cx="7511472" cy="4998799"/>
          </a:xfrm>
        </p:spPr>
        <p:txBody>
          <a:bodyPr>
            <a:norm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Administered in conjunction with LTAP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Initiated in October 2011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err="1" smtClean="0"/>
              <a:t>AASHTOWare</a:t>
            </a:r>
            <a:r>
              <a:rPr lang="en-US" sz="2400" dirty="0" smtClean="0"/>
              <a:t> Bridge Rating and load rating training and technical support for local agencies and consultants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Policy issues are addressed by MDOT</a:t>
            </a:r>
          </a:p>
        </p:txBody>
      </p:sp>
    </p:spTree>
    <p:extLst>
      <p:ext uri="{BB962C8B-B14F-4D97-AF65-F5344CB8AC3E}">
        <p14:creationId xmlns:p14="http://schemas.microsoft.com/office/powerpoint/2010/main" val="42779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sh">
    <a:dk1>
      <a:sysClr val="windowText" lastClr="000000"/>
    </a:dk1>
    <a:lt1>
      <a:sysClr val="window" lastClr="FFFFFF"/>
    </a:lt1>
    <a:dk2>
      <a:srgbClr val="363D46"/>
    </a:dk2>
    <a:lt2>
      <a:srgbClr val="EBEBEB"/>
    </a:lt2>
    <a:accent1>
      <a:srgbClr val="6F6F6F"/>
    </a:accent1>
    <a:accent2>
      <a:srgbClr val="BFBFA5"/>
    </a:accent2>
    <a:accent3>
      <a:srgbClr val="DCD084"/>
    </a:accent3>
    <a:accent4>
      <a:srgbClr val="E7BF5F"/>
    </a:accent4>
    <a:accent5>
      <a:srgbClr val="E9A039"/>
    </a:accent5>
    <a:accent6>
      <a:srgbClr val="CF7133"/>
    </a:accent6>
    <a:hlink>
      <a:srgbClr val="F28943"/>
    </a:hlink>
    <a:folHlink>
      <a:srgbClr val="F1B76C"/>
    </a:folHlink>
  </a:clrScheme>
</a:themeOverride>
</file>

<file path=ppt/theme/themeOverride2.xml><?xml version="1.0" encoding="utf-8"?>
<a:themeOverride xmlns:a="http://schemas.openxmlformats.org/drawingml/2006/main">
  <a:clrScheme name="Mesh">
    <a:dk1>
      <a:sysClr val="windowText" lastClr="000000"/>
    </a:dk1>
    <a:lt1>
      <a:sysClr val="window" lastClr="FFFFFF"/>
    </a:lt1>
    <a:dk2>
      <a:srgbClr val="363D46"/>
    </a:dk2>
    <a:lt2>
      <a:srgbClr val="EBEBEB"/>
    </a:lt2>
    <a:accent1>
      <a:srgbClr val="6F6F6F"/>
    </a:accent1>
    <a:accent2>
      <a:srgbClr val="BFBFA5"/>
    </a:accent2>
    <a:accent3>
      <a:srgbClr val="DCD084"/>
    </a:accent3>
    <a:accent4>
      <a:srgbClr val="E7BF5F"/>
    </a:accent4>
    <a:accent5>
      <a:srgbClr val="E9A039"/>
    </a:accent5>
    <a:accent6>
      <a:srgbClr val="CF7133"/>
    </a:accent6>
    <a:hlink>
      <a:srgbClr val="F28943"/>
    </a:hlink>
    <a:folHlink>
      <a:srgbClr val="F1B76C"/>
    </a:folHlink>
  </a:clrScheme>
</a:themeOverride>
</file>

<file path=ppt/theme/themeOverride3.xml><?xml version="1.0" encoding="utf-8"?>
<a:themeOverride xmlns:a="http://schemas.openxmlformats.org/drawingml/2006/main">
  <a:clrScheme name="Mesh">
    <a:dk1>
      <a:sysClr val="windowText" lastClr="000000"/>
    </a:dk1>
    <a:lt1>
      <a:sysClr val="window" lastClr="FFFFFF"/>
    </a:lt1>
    <a:dk2>
      <a:srgbClr val="363D46"/>
    </a:dk2>
    <a:lt2>
      <a:srgbClr val="EBEBEB"/>
    </a:lt2>
    <a:accent1>
      <a:srgbClr val="6F6F6F"/>
    </a:accent1>
    <a:accent2>
      <a:srgbClr val="BFBFA5"/>
    </a:accent2>
    <a:accent3>
      <a:srgbClr val="DCD084"/>
    </a:accent3>
    <a:accent4>
      <a:srgbClr val="E7BF5F"/>
    </a:accent4>
    <a:accent5>
      <a:srgbClr val="E9A039"/>
    </a:accent5>
    <a:accent6>
      <a:srgbClr val="CF7133"/>
    </a:accent6>
    <a:hlink>
      <a:srgbClr val="F28943"/>
    </a:hlink>
    <a:folHlink>
      <a:srgbClr val="F1B7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586</Words>
  <Application>Microsoft Office PowerPoint</Application>
  <PresentationFormat>On-screen Show (4:3)</PresentationFormat>
  <Paragraphs>130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2</vt:lpstr>
      <vt:lpstr>Mesh</vt:lpstr>
      <vt:lpstr>Michigan Load Rating Assistance Program</vt:lpstr>
      <vt:lpstr>Speakers</vt:lpstr>
      <vt:lpstr>MDOT Load Rating Program</vt:lpstr>
      <vt:lpstr>MDOT Load Rating Program</vt:lpstr>
      <vt:lpstr>Load rating Prioritization List</vt:lpstr>
      <vt:lpstr>Load rating Prioritization List</vt:lpstr>
      <vt:lpstr>Local Agency Bridges</vt:lpstr>
      <vt:lpstr>MDOT Load Rating Program</vt:lpstr>
      <vt:lpstr>MTU-CTT Contract</vt:lpstr>
      <vt:lpstr>Bridge Load Rating Program</vt:lpstr>
      <vt:lpstr>CTT History </vt:lpstr>
      <vt:lpstr>CTT Resources  </vt:lpstr>
      <vt:lpstr>Bridge load rating program</vt:lpstr>
      <vt:lpstr>Local Agencies in Michigan </vt:lpstr>
      <vt:lpstr>Annual license renewals</vt:lpstr>
      <vt:lpstr>Webinars</vt:lpstr>
      <vt:lpstr>Classroom Workshop Sessions</vt:lpstr>
      <vt:lpstr>Typical Workshop Agenda</vt:lpstr>
      <vt:lpstr>Tech Support</vt:lpstr>
      <vt:lpstr>Managing tech assist cases</vt:lpstr>
      <vt:lpstr>Tech Support</vt:lpstr>
      <vt:lpstr>Bridge Load Rating Program Website</vt:lpstr>
      <vt:lpstr>Local Bridges requiring ratings</vt:lpstr>
      <vt:lpstr>Load rating progress by local agencies</vt:lpstr>
      <vt:lpstr>What do we do when the phone isn’t ringing?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Load Rating Assistance Program</dc:title>
  <dc:creator>Chris Gilbertson</dc:creator>
  <cp:lastModifiedBy>Chris Gilbertson</cp:lastModifiedBy>
  <cp:revision>99</cp:revision>
  <cp:lastPrinted>2014-08-10T19:10:06Z</cp:lastPrinted>
  <dcterms:created xsi:type="dcterms:W3CDTF">2014-07-09T13:42:32Z</dcterms:created>
  <dcterms:modified xsi:type="dcterms:W3CDTF">2014-08-12T02:04:44Z</dcterms:modified>
</cp:coreProperties>
</file>