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sldIdLst>
    <p:sldId id="257" r:id="rId2"/>
    <p:sldId id="258" r:id="rId3"/>
    <p:sldId id="262" r:id="rId4"/>
    <p:sldId id="264" r:id="rId5"/>
    <p:sldId id="265" r:id="rId6"/>
    <p:sldId id="278" r:id="rId7"/>
    <p:sldId id="279" r:id="rId8"/>
    <p:sldId id="260" r:id="rId9"/>
    <p:sldId id="261" r:id="rId10"/>
    <p:sldId id="263" r:id="rId11"/>
    <p:sldId id="266" r:id="rId12"/>
    <p:sldId id="267" r:id="rId13"/>
    <p:sldId id="268" r:id="rId14"/>
    <p:sldId id="269" r:id="rId15"/>
    <p:sldId id="259" r:id="rId16"/>
    <p:sldId id="277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104" y="-6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8/18/2014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8/18/2014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8/18/2014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8/18/2014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8/18/2014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8/18/2014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8/18/2014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8/18/2014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8/18/2014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8/18/2014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8/18/2014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8E80666-FB37-4B36-9149-507F3B0178E3}" type="datetimeFigureOut">
              <a:rPr lang="en-US" smtClean="0"/>
              <a:pPr/>
              <a:t>8/18/2014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7E63A33-8271-4DD0-9C48-789913D7C11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6512511" cy="1752600"/>
          </a:xfrm>
        </p:spPr>
        <p:txBody>
          <a:bodyPr/>
          <a:lstStyle/>
          <a:p>
            <a:pPr marL="0" indent="0" algn="l">
              <a:buNone/>
            </a:pPr>
            <a:r>
              <a:rPr lang="en-US" sz="5400" spc="50" dirty="0">
                <a:ln w="11430"/>
                <a:solidFill>
                  <a:schemeClr val="bg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nstantia" panose="02030602050306030303" pitchFamily="18" charset="0"/>
              </a:rPr>
              <a:t>Bridge Design Implementation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533400"/>
            <a:ext cx="2225676" cy="1232682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quarter" idx="14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744" b="27922"/>
          <a:stretch/>
        </p:blipFill>
        <p:spPr>
          <a:xfrm>
            <a:off x="818663" y="2209800"/>
            <a:ext cx="7307383" cy="2590800"/>
          </a:xfrm>
          <a:effectLst>
            <a:softEdge rad="241300"/>
          </a:effectLst>
        </p:spPr>
      </p:pic>
      <p:sp>
        <p:nvSpPr>
          <p:cNvPr id="8" name="Rectangle 7"/>
          <p:cNvSpPr/>
          <p:nvPr/>
        </p:nvSpPr>
        <p:spPr>
          <a:xfrm>
            <a:off x="685800" y="5029200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dirty="0">
                <a:latin typeface="Constantia" panose="02030602050306030303" pitchFamily="18" charset="0"/>
              </a:rPr>
              <a:t>Jeff </a:t>
            </a:r>
            <a:r>
              <a:rPr lang="en-US" sz="2000" dirty="0" smtClean="0">
                <a:latin typeface="Constantia" panose="02030602050306030303" pitchFamily="18" charset="0"/>
              </a:rPr>
              <a:t>Olsen, PE – MT DOT</a:t>
            </a:r>
            <a:endParaRPr lang="en-US" sz="2000" dirty="0">
              <a:latin typeface="Constantia" panose="02030602050306030303" pitchFamily="18" charset="0"/>
            </a:endParaRPr>
          </a:p>
          <a:p>
            <a:r>
              <a:rPr lang="en-US" sz="2000" dirty="0" smtClean="0">
                <a:latin typeface="Constantia" panose="02030602050306030303" pitchFamily="18" charset="0"/>
              </a:rPr>
              <a:t>AASHTOWare </a:t>
            </a:r>
            <a:r>
              <a:rPr lang="en-US" sz="2000" dirty="0">
                <a:latin typeface="Constantia" panose="02030602050306030303" pitchFamily="18" charset="0"/>
              </a:rPr>
              <a:t>Bridge Task Force</a:t>
            </a:r>
          </a:p>
          <a:p>
            <a:r>
              <a:rPr lang="en-US" sz="2000" dirty="0">
                <a:latin typeface="Constantia" panose="02030602050306030303" pitchFamily="18" charset="0"/>
              </a:rPr>
              <a:t>jolsen@mt.gov</a:t>
            </a:r>
          </a:p>
        </p:txBody>
      </p:sp>
    </p:spTree>
    <p:extLst>
      <p:ext uri="{BB962C8B-B14F-4D97-AF65-F5344CB8AC3E}">
        <p14:creationId xmlns:p14="http://schemas.microsoft.com/office/powerpoint/2010/main" val="1845752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914400"/>
            <a:ext cx="3561735" cy="2057400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2819400"/>
            <a:ext cx="5374151" cy="3705225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457200" y="304800"/>
            <a:ext cx="8153400" cy="685800"/>
          </a:xfrm>
          <a:prstGeom prst="rect">
            <a:avLst/>
          </a:prstGeom>
        </p:spPr>
        <p:txBody>
          <a:bodyPr/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n-US" sz="3200" b="0" spc="50" dirty="0">
                <a:ln w="11430"/>
                <a:solidFill>
                  <a:srgbClr val="B4DCFA">
                    <a:lumMod val="50000"/>
                  </a:srgb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nstantia" panose="02030602050306030303" pitchFamily="18" charset="0"/>
                <a:ea typeface="+mn-ea"/>
                <a:cs typeface="+mn-cs"/>
              </a:rPr>
              <a:t>Customizing Bridge Explorer</a:t>
            </a:r>
          </a:p>
        </p:txBody>
      </p:sp>
    </p:spTree>
    <p:extLst>
      <p:ext uri="{BB962C8B-B14F-4D97-AF65-F5344CB8AC3E}">
        <p14:creationId xmlns:p14="http://schemas.microsoft.com/office/powerpoint/2010/main" val="1768044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143000"/>
            <a:ext cx="8458201" cy="4977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24000"/>
            <a:ext cx="2590800" cy="3355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457200" y="304800"/>
            <a:ext cx="8153400" cy="685800"/>
          </a:xfrm>
          <a:prstGeom prst="rect">
            <a:avLst/>
          </a:prstGeom>
        </p:spPr>
        <p:txBody>
          <a:bodyPr/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n-US" sz="3200" b="0" spc="50" dirty="0">
                <a:ln w="11430"/>
                <a:solidFill>
                  <a:srgbClr val="B4DCFA">
                    <a:lumMod val="50000"/>
                  </a:srgb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nstantia" panose="02030602050306030303" pitchFamily="18" charset="0"/>
                <a:ea typeface="+mn-ea"/>
                <a:cs typeface="+mn-cs"/>
              </a:rPr>
              <a:t>Customizing Bridge Explorer</a:t>
            </a:r>
          </a:p>
        </p:txBody>
      </p:sp>
    </p:spTree>
    <p:extLst>
      <p:ext uri="{BB962C8B-B14F-4D97-AF65-F5344CB8AC3E}">
        <p14:creationId xmlns:p14="http://schemas.microsoft.com/office/powerpoint/2010/main" val="3347335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457200" y="304800"/>
            <a:ext cx="8153400" cy="1828800"/>
          </a:xfrm>
          <a:prstGeom prst="rect">
            <a:avLst/>
          </a:prstGeom>
        </p:spPr>
        <p:txBody>
          <a:bodyPr/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n-US" sz="6000" b="0" spc="50" dirty="0" smtClean="0">
                <a:ln w="11430"/>
                <a:solidFill>
                  <a:srgbClr val="B4DCFA">
                    <a:lumMod val="50000"/>
                  </a:srgb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nstantia" panose="02030602050306030303" pitchFamily="18" charset="0"/>
                <a:ea typeface="+mn-ea"/>
                <a:cs typeface="+mn-cs"/>
              </a:rPr>
              <a:t>OPIS as a Design Tool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3200" b="0" spc="50" dirty="0" smtClean="0">
                <a:ln w="11430"/>
                <a:solidFill>
                  <a:srgbClr val="B4DCFA">
                    <a:lumMod val="50000"/>
                  </a:srgb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nstantia" panose="02030602050306030303" pitchFamily="18" charset="0"/>
                <a:ea typeface="+mn-ea"/>
                <a:cs typeface="+mn-cs"/>
              </a:rPr>
              <a:t>Enhancement # 1233</a:t>
            </a:r>
            <a:endParaRPr lang="en-US" sz="3200" b="0" spc="50" dirty="0">
              <a:ln w="11430"/>
              <a:solidFill>
                <a:srgbClr val="B4DCFA">
                  <a:lumMod val="50000"/>
                </a:srgb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nstantia" panose="02030602050306030303" pitchFamily="18" charset="0"/>
              <a:ea typeface="+mn-ea"/>
              <a:cs typeface="+mn-cs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8762" y="1295400"/>
            <a:ext cx="6010275" cy="443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114676"/>
            <a:ext cx="7453041" cy="110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5538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457200" y="304800"/>
            <a:ext cx="8153400" cy="1066800"/>
          </a:xfrm>
          <a:prstGeom prst="rect">
            <a:avLst/>
          </a:prstGeom>
        </p:spPr>
        <p:txBody>
          <a:bodyPr/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n-US" sz="6000" b="0" spc="50" dirty="0" smtClean="0">
                <a:ln w="11430"/>
                <a:solidFill>
                  <a:srgbClr val="B4DCFA">
                    <a:lumMod val="50000"/>
                  </a:srgb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nstantia" panose="02030602050306030303" pitchFamily="18" charset="0"/>
                <a:ea typeface="+mn-ea"/>
                <a:cs typeface="+mn-cs"/>
              </a:rPr>
              <a:t>OPIS as a Design Tool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1400175"/>
            <a:ext cx="8382000" cy="4467225"/>
          </a:xfrm>
        </p:spPr>
        <p:txBody>
          <a:bodyPr>
            <a:normAutofit/>
          </a:bodyPr>
          <a:lstStyle/>
          <a:p>
            <a:pPr>
              <a:buClrTx/>
              <a:buFont typeface="Arial" panose="020B0604020202020204" pitchFamily="34" charset="0"/>
              <a:buChar char="•"/>
            </a:pPr>
            <a:r>
              <a:rPr lang="en-US" dirty="0" smtClean="0"/>
              <a:t>Task Force Created a Design Tool – Technical Advisory Group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US" dirty="0" smtClean="0"/>
              <a:t>Prestress Design Tool </a:t>
            </a:r>
          </a:p>
          <a:p>
            <a:pPr lvl="1">
              <a:buClrTx/>
              <a:buFont typeface="Arial" panose="020B0604020202020204" pitchFamily="34" charset="0"/>
              <a:buChar char="•"/>
            </a:pPr>
            <a:r>
              <a:rPr lang="en-US" dirty="0" smtClean="0"/>
              <a:t>Currently Under Development – released as soon as ready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US" dirty="0" smtClean="0"/>
              <a:t>Steel Design Tool </a:t>
            </a:r>
          </a:p>
          <a:p>
            <a:pPr lvl="1">
              <a:buClrTx/>
              <a:buFont typeface="Arial" panose="020B0604020202020204" pitchFamily="34" charset="0"/>
              <a:buChar char="•"/>
            </a:pPr>
            <a:r>
              <a:rPr lang="en-US" dirty="0" smtClean="0"/>
              <a:t>Design Phase – 2015</a:t>
            </a:r>
          </a:p>
          <a:p>
            <a:pPr lvl="1">
              <a:buClrTx/>
              <a:buFont typeface="Arial" panose="020B0604020202020204" pitchFamily="34" charset="0"/>
              <a:buChar char="•"/>
            </a:pPr>
            <a:r>
              <a:rPr lang="en-US" dirty="0" smtClean="0"/>
              <a:t>Implementation – 2016 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US" dirty="0" smtClean="0"/>
              <a:t>Steel Girder – Splice Analysis  (New York Enhancement) – 2015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US" dirty="0" smtClean="0"/>
              <a:t>Future Design Tools</a:t>
            </a:r>
          </a:p>
          <a:p>
            <a:pPr lvl="1">
              <a:buClrTx/>
              <a:buFont typeface="Arial" panose="020B0604020202020204" pitchFamily="34" charset="0"/>
              <a:buChar char="•"/>
            </a:pPr>
            <a:r>
              <a:rPr lang="en-US" dirty="0" smtClean="0"/>
              <a:t>Timber Design and Rating Application –  BRDRSUP-228</a:t>
            </a:r>
          </a:p>
          <a:p>
            <a:pPr lvl="1">
              <a:buClrTx/>
              <a:buFont typeface="Arial" panose="020B0604020202020204" pitchFamily="34" charset="0"/>
              <a:buChar char="•"/>
            </a:pPr>
            <a:r>
              <a:rPr lang="en-US" dirty="0" smtClean="0"/>
              <a:t>???? (Insert your design tool idea here)</a:t>
            </a:r>
          </a:p>
          <a:p>
            <a:pPr marL="365760" lvl="1" indent="0">
              <a:buClrTx/>
              <a:buNone/>
            </a:pPr>
            <a:endParaRPr lang="en-US" dirty="0"/>
          </a:p>
          <a:p>
            <a:pPr marL="320040" lvl="2" indent="0">
              <a:buClrTx/>
              <a:buNone/>
            </a:pPr>
            <a:endParaRPr lang="en-US" dirty="0" smtClean="0"/>
          </a:p>
          <a:p>
            <a:pPr marL="228600" lvl="1">
              <a:buClrTx/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ClrTx/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ClrTx/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45720" indent="0">
              <a:buClrTx/>
              <a:buNone/>
            </a:pPr>
            <a:endParaRPr lang="en-US" dirty="0" smtClean="0"/>
          </a:p>
          <a:p>
            <a:pPr marL="45720" indent="0">
              <a:buClrTx/>
              <a:buNone/>
            </a:pPr>
            <a:endParaRPr lang="en-US" dirty="0" smtClean="0"/>
          </a:p>
          <a:p>
            <a:pPr>
              <a:buClrTx/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5683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838200"/>
            <a:ext cx="7543800" cy="5029200"/>
          </a:xfrm>
        </p:spPr>
        <p:txBody>
          <a:bodyPr>
            <a:norm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en-US" sz="6000" spc="50" dirty="0">
                <a:ln w="11430"/>
                <a:solidFill>
                  <a:srgbClr val="B4DCFA">
                    <a:lumMod val="50000"/>
                  </a:srgb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nstantia" panose="02030602050306030303" pitchFamily="18" charset="0"/>
              </a:rPr>
              <a:t>Design Tool </a:t>
            </a:r>
            <a:r>
              <a:rPr lang="en-US" sz="6000" spc="50" dirty="0" smtClean="0">
                <a:ln w="11430"/>
                <a:solidFill>
                  <a:srgbClr val="B4DCFA">
                    <a:lumMod val="50000"/>
                  </a:srgb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nstantia" panose="02030602050306030303" pitchFamily="18" charset="0"/>
              </a:rPr>
              <a:t>TAG</a:t>
            </a:r>
            <a:endParaRPr lang="en-US" sz="2400" dirty="0">
              <a:latin typeface="Calibri"/>
              <a:ea typeface="Calibri"/>
              <a:cs typeface="Palatino"/>
            </a:endParaRPr>
          </a:p>
          <a:p>
            <a:pPr marL="342900" marR="0" indent="-342900">
              <a:spcBef>
                <a:spcPts val="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</a:pPr>
            <a:endParaRPr lang="en-US" sz="2400" dirty="0" smtClean="0">
              <a:latin typeface="Calibri"/>
              <a:ea typeface="Calibri"/>
              <a:cs typeface="Palatino"/>
            </a:endParaRPr>
          </a:p>
          <a:p>
            <a:pPr marL="342900" marR="0" indent="-342900">
              <a:spcBef>
                <a:spcPts val="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</a:pPr>
            <a:r>
              <a:rPr lang="en-US" sz="2000" dirty="0" smtClean="0">
                <a:ea typeface="Calibri"/>
                <a:cs typeface="Palatino"/>
              </a:rPr>
              <a:t>Jeff </a:t>
            </a:r>
            <a:r>
              <a:rPr lang="en-US" sz="2000" dirty="0">
                <a:ea typeface="Calibri"/>
                <a:cs typeface="Palatino"/>
              </a:rPr>
              <a:t>Olsen – Montana, Chair</a:t>
            </a:r>
            <a:endParaRPr lang="en-US" sz="2000" dirty="0">
              <a:ea typeface="Calibri"/>
              <a:cs typeface="Times New Roman"/>
            </a:endParaRPr>
          </a:p>
          <a:p>
            <a:pPr marL="342900" marR="0" indent="-342900">
              <a:spcBef>
                <a:spcPts val="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</a:pPr>
            <a:r>
              <a:rPr lang="en-US" sz="2000" dirty="0">
                <a:ea typeface="Calibri"/>
                <a:cs typeface="Palatino"/>
              </a:rPr>
              <a:t>Dean Teal – Kansas, Co-Chair</a:t>
            </a:r>
            <a:endParaRPr lang="en-US" sz="2000" dirty="0">
              <a:ea typeface="Calibri"/>
              <a:cs typeface="Times New Roman"/>
            </a:endParaRPr>
          </a:p>
          <a:p>
            <a:pPr marL="342900" marR="0" indent="-342900">
              <a:spcBef>
                <a:spcPts val="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</a:pPr>
            <a:r>
              <a:rPr lang="en-US" sz="2000" dirty="0">
                <a:ea typeface="Calibri"/>
                <a:cs typeface="Palatino"/>
              </a:rPr>
              <a:t>Berhanu Woldemichael – Alabama </a:t>
            </a:r>
            <a:endParaRPr lang="en-US" sz="2000" dirty="0">
              <a:ea typeface="Calibri"/>
              <a:cs typeface="Times New Roman"/>
            </a:endParaRPr>
          </a:p>
          <a:p>
            <a:pPr marL="342900" marR="0" indent="-342900">
              <a:spcBef>
                <a:spcPts val="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</a:pPr>
            <a:r>
              <a:rPr lang="en-US" sz="2000" dirty="0">
                <a:ea typeface="Calibri"/>
                <a:cs typeface="Palatino"/>
              </a:rPr>
              <a:t>Mahmood (Mac) Hasan – Colorado </a:t>
            </a:r>
            <a:endParaRPr lang="en-US" sz="2000" dirty="0">
              <a:ea typeface="Calibri"/>
              <a:cs typeface="Times New Roman"/>
            </a:endParaRPr>
          </a:p>
          <a:p>
            <a:pPr marL="342900" marR="0" indent="-342900">
              <a:spcBef>
                <a:spcPts val="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</a:pPr>
            <a:r>
              <a:rPr lang="en-US" sz="2000" dirty="0">
                <a:ea typeface="Calibri"/>
                <a:cs typeface="Palatino"/>
              </a:rPr>
              <a:t>Nicholas Barnett – Illinois </a:t>
            </a:r>
            <a:endParaRPr lang="en-US" sz="2000" dirty="0">
              <a:ea typeface="Calibri"/>
              <a:cs typeface="Times New Roman"/>
            </a:endParaRPr>
          </a:p>
          <a:p>
            <a:pPr marL="342900" marR="0" indent="-342900">
              <a:spcBef>
                <a:spcPts val="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</a:pPr>
            <a:r>
              <a:rPr lang="en-US" sz="2000" dirty="0">
                <a:ea typeface="Calibri"/>
                <a:cs typeface="Palatino"/>
              </a:rPr>
              <a:t>Elizabeth Befikadu – AI Engineers</a:t>
            </a:r>
            <a:endParaRPr lang="en-US" sz="2000" dirty="0">
              <a:ea typeface="Calibri"/>
              <a:cs typeface="Times New Roman"/>
            </a:endParaRPr>
          </a:p>
          <a:p>
            <a:pPr marL="342900" marR="0" indent="-342900">
              <a:spcBef>
                <a:spcPts val="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</a:pPr>
            <a:r>
              <a:rPr lang="en-US" sz="2000" dirty="0">
                <a:ea typeface="Calibri"/>
                <a:cs typeface="Palatino"/>
              </a:rPr>
              <a:t>Arielle Ehrlich – Minnesota</a:t>
            </a:r>
            <a:endParaRPr lang="en-US" sz="2000" dirty="0">
              <a:ea typeface="Calibri"/>
              <a:cs typeface="Times New Roman"/>
            </a:endParaRPr>
          </a:p>
          <a:p>
            <a:pPr marL="342900" marR="0" indent="-342900">
              <a:spcBef>
                <a:spcPts val="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</a:pPr>
            <a:r>
              <a:rPr lang="en-US" sz="2000" dirty="0" smtClean="0">
                <a:ea typeface="Calibri"/>
                <a:cs typeface="Palatino"/>
              </a:rPr>
              <a:t>Bethany </a:t>
            </a:r>
            <a:r>
              <a:rPr lang="en-US" sz="2000" dirty="0">
                <a:ea typeface="Calibri"/>
                <a:cs typeface="Palatino"/>
              </a:rPr>
              <a:t>Kappes – Montana </a:t>
            </a:r>
            <a:endParaRPr lang="en-US" sz="2000" dirty="0">
              <a:ea typeface="Calibri"/>
              <a:cs typeface="Times New Roman"/>
            </a:endParaRPr>
          </a:p>
          <a:p>
            <a:pPr marL="342900" marR="0" indent="-342900">
              <a:spcBef>
                <a:spcPts val="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</a:pPr>
            <a:r>
              <a:rPr lang="en-US" sz="2000" dirty="0">
                <a:ea typeface="Calibri"/>
                <a:cs typeface="Palatino"/>
              </a:rPr>
              <a:t>Brenda Crudele – New </a:t>
            </a:r>
            <a:r>
              <a:rPr lang="en-US" sz="2000" dirty="0" smtClean="0">
                <a:ea typeface="Calibri"/>
                <a:cs typeface="Palatino"/>
              </a:rPr>
              <a:t>York</a:t>
            </a:r>
          </a:p>
          <a:p>
            <a:pPr marL="342900" marR="0" indent="-342900">
              <a:spcBef>
                <a:spcPts val="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</a:pPr>
            <a:r>
              <a:rPr lang="en-US" sz="2000" dirty="0" smtClean="0">
                <a:ea typeface="Calibri"/>
                <a:cs typeface="Times New Roman"/>
              </a:rPr>
              <a:t>Jeff Ruby – Kansas</a:t>
            </a:r>
            <a:endParaRPr lang="en-US" sz="2000" dirty="0">
              <a:ea typeface="Calibri"/>
              <a:cs typeface="Times New Roman"/>
            </a:endParaRPr>
          </a:p>
          <a:p>
            <a:pPr marL="365760" lvl="1" indent="0">
              <a:buClrTx/>
              <a:buNone/>
            </a:pPr>
            <a:endParaRPr lang="en-US" dirty="0"/>
          </a:p>
          <a:p>
            <a:pPr marL="320040" lvl="2" indent="0">
              <a:buClrTx/>
              <a:buNone/>
            </a:pPr>
            <a:endParaRPr lang="en-US" dirty="0" smtClean="0"/>
          </a:p>
          <a:p>
            <a:pPr marL="228600" lvl="1">
              <a:buClrTx/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ClrTx/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ClrTx/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45720" indent="0">
              <a:buClrTx/>
              <a:buNone/>
            </a:pPr>
            <a:endParaRPr lang="en-US" dirty="0" smtClean="0"/>
          </a:p>
          <a:p>
            <a:pPr marL="45720" indent="0">
              <a:buClrTx/>
              <a:buNone/>
            </a:pPr>
            <a:endParaRPr lang="en-US" dirty="0" smtClean="0"/>
          </a:p>
          <a:p>
            <a:pPr>
              <a:buClrTx/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3137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199" y="1356534"/>
            <a:ext cx="7481997" cy="4815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304800" y="152400"/>
            <a:ext cx="8534400" cy="800100"/>
          </a:xfrm>
          <a:prstGeom prst="rect">
            <a:avLst/>
          </a:prstGeom>
        </p:spPr>
        <p:txBody>
          <a:bodyPr/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n-US" sz="4800" b="0" spc="50" dirty="0">
                <a:ln w="11430"/>
                <a:solidFill>
                  <a:srgbClr val="B4DCFA">
                    <a:lumMod val="50000"/>
                  </a:srgb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nstantia" panose="02030602050306030303" pitchFamily="18" charset="0"/>
                <a:ea typeface="+mn-ea"/>
                <a:cs typeface="+mn-cs"/>
              </a:rPr>
              <a:t>States that License BrDR</a:t>
            </a:r>
            <a:endParaRPr lang="en-US" sz="4800" b="0" spc="50" dirty="0" smtClean="0">
              <a:ln w="11430"/>
              <a:solidFill>
                <a:srgbClr val="B4DCFA">
                  <a:lumMod val="50000"/>
                </a:srgb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nstantia" panose="02030602050306030303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0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04800" y="152400"/>
            <a:ext cx="5486400" cy="800100"/>
          </a:xfrm>
          <a:prstGeom prst="rect">
            <a:avLst/>
          </a:prstGeom>
        </p:spPr>
        <p:txBody>
          <a:bodyPr/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l">
              <a:spcBef>
                <a:spcPts val="0"/>
              </a:spcBef>
              <a:buNone/>
            </a:pPr>
            <a:r>
              <a:rPr lang="en-US" sz="4800" b="0" spc="50" dirty="0" smtClean="0">
                <a:ln w="11430"/>
                <a:solidFill>
                  <a:srgbClr val="B4DCFA">
                    <a:lumMod val="50000"/>
                  </a:srgb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nstantia" panose="02030602050306030303" pitchFamily="18" charset="0"/>
                <a:ea typeface="+mn-ea"/>
                <a:cs typeface="+mn-cs"/>
              </a:rPr>
              <a:t>Questions……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181129"/>
            <a:ext cx="2255837" cy="12485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5052218" y="5867400"/>
            <a:ext cx="3611563" cy="800100"/>
          </a:xfrm>
          <a:prstGeom prst="rect">
            <a:avLst/>
          </a:prstGeom>
        </p:spPr>
        <p:txBody>
          <a:bodyPr/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l">
              <a:spcBef>
                <a:spcPts val="0"/>
              </a:spcBef>
              <a:buNone/>
            </a:pPr>
            <a:r>
              <a:rPr lang="en-US" sz="4800" b="0" spc="50" dirty="0" smtClean="0">
                <a:ln w="11430"/>
                <a:solidFill>
                  <a:srgbClr val="B4DCFA">
                    <a:lumMod val="50000"/>
                  </a:srgb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nstantia" panose="02030602050306030303" pitchFamily="18" charset="0"/>
                <a:ea typeface="+mn-ea"/>
                <a:cs typeface="+mn-cs"/>
              </a:rPr>
              <a:t>Thank You</a:t>
            </a: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0"/>
            <a:ext cx="8790806" cy="4267200"/>
          </a:xfrm>
          <a:prstGeom prst="rect">
            <a:avLst/>
          </a:prstGeom>
          <a:noFill/>
          <a:ln>
            <a:noFill/>
          </a:ln>
          <a:effectLst>
            <a:softEdge rad="2413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120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762000" y="1447800"/>
            <a:ext cx="7543800" cy="4648200"/>
          </a:xfrm>
        </p:spPr>
        <p:txBody>
          <a:bodyPr/>
          <a:lstStyle/>
          <a:p>
            <a:pPr>
              <a:buClrTx/>
              <a:buFont typeface="Arial" panose="020B0604020202020204" pitchFamily="34" charset="0"/>
              <a:buChar char="•"/>
            </a:pPr>
            <a:r>
              <a:rPr lang="en-US" dirty="0" smtClean="0"/>
              <a:t>Previously used “In-House” programs</a:t>
            </a:r>
          </a:p>
          <a:p>
            <a:pPr lvl="1">
              <a:buClrTx/>
              <a:buFont typeface="Wingdings" panose="05000000000000000000" pitchFamily="2" charset="2"/>
              <a:buChar char="ü"/>
            </a:pPr>
            <a:r>
              <a:rPr lang="en-US" dirty="0" smtClean="0"/>
              <a:t>Constantly updating to current AASHTO code</a:t>
            </a:r>
          </a:p>
          <a:p>
            <a:pPr lvl="1">
              <a:buClrTx/>
              <a:buFont typeface="Wingdings" panose="05000000000000000000" pitchFamily="2" charset="2"/>
              <a:buChar char="ü"/>
            </a:pPr>
            <a:r>
              <a:rPr lang="en-US" dirty="0"/>
              <a:t>Outdate </a:t>
            </a:r>
            <a:r>
              <a:rPr lang="en-US" dirty="0" smtClean="0"/>
              <a:t>language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US" dirty="0" smtClean="0"/>
              <a:t>What are our software needs?</a:t>
            </a:r>
          </a:p>
          <a:p>
            <a:pPr lvl="1">
              <a:buClrTx/>
              <a:buFont typeface="Wingdings" panose="05000000000000000000" pitchFamily="2" charset="2"/>
              <a:buChar char="ü"/>
            </a:pPr>
            <a:r>
              <a:rPr lang="en-US" dirty="0"/>
              <a:t>Prestressed Beams</a:t>
            </a:r>
          </a:p>
          <a:p>
            <a:pPr lvl="1">
              <a:buClrTx/>
              <a:buFont typeface="Wingdings" panose="05000000000000000000" pitchFamily="2" charset="2"/>
              <a:buChar char="ü"/>
            </a:pPr>
            <a:r>
              <a:rPr lang="en-US" dirty="0"/>
              <a:t>Reinforced Concrete Slabs</a:t>
            </a:r>
          </a:p>
          <a:p>
            <a:pPr lvl="1">
              <a:buClrTx/>
              <a:buFont typeface="Wingdings" panose="05000000000000000000" pitchFamily="2" charset="2"/>
              <a:buChar char="ü"/>
            </a:pPr>
            <a:r>
              <a:rPr lang="en-US" dirty="0"/>
              <a:t>Steel I-Girders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US" dirty="0" smtClean="0"/>
              <a:t>Looked at multiple programs</a:t>
            </a:r>
          </a:p>
          <a:p>
            <a:pPr lvl="1">
              <a:buClrTx/>
              <a:buFont typeface="Wingdings" panose="05000000000000000000" pitchFamily="2" charset="2"/>
              <a:buChar char="ü"/>
            </a:pPr>
            <a:r>
              <a:rPr lang="en-US" dirty="0" smtClean="0"/>
              <a:t>PS-Beam, Conspan</a:t>
            </a:r>
          </a:p>
          <a:p>
            <a:pPr lvl="1">
              <a:buClrTx/>
              <a:buFont typeface="Wingdings" panose="05000000000000000000" pitchFamily="2" charset="2"/>
              <a:buChar char="ü"/>
            </a:pPr>
            <a:r>
              <a:rPr lang="en-US" dirty="0" smtClean="0"/>
              <a:t>Merlin Dash, MDX</a:t>
            </a:r>
          </a:p>
          <a:p>
            <a:pPr lvl="1">
              <a:buClrTx/>
              <a:buFont typeface="Wingdings" panose="05000000000000000000" pitchFamily="2" charset="2"/>
              <a:buChar char="ü"/>
            </a:pPr>
            <a:r>
              <a:rPr lang="en-US" dirty="0" smtClean="0"/>
              <a:t>AASHTOWare Bridge</a:t>
            </a:r>
          </a:p>
          <a:p>
            <a:pPr marL="45720" indent="0">
              <a:buClrTx/>
              <a:buNone/>
            </a:pPr>
            <a:endParaRPr lang="en-US" dirty="0" smtClean="0"/>
          </a:p>
          <a:p>
            <a:pPr marL="45720" indent="0">
              <a:buClrTx/>
              <a:buNone/>
            </a:pPr>
            <a:endParaRPr lang="en-US" dirty="0" smtClean="0"/>
          </a:p>
          <a:p>
            <a:pPr>
              <a:buClrTx/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153400" cy="685800"/>
          </a:xfrm>
        </p:spPr>
        <p:txBody>
          <a:bodyPr/>
          <a:lstStyle/>
          <a:p>
            <a:pPr marL="0" lvl="0" indent="0" algn="ctr">
              <a:spcBef>
                <a:spcPts val="0"/>
              </a:spcBef>
              <a:buNone/>
            </a:pPr>
            <a:r>
              <a:rPr lang="en-US" sz="3200" b="0" spc="50" dirty="0">
                <a:ln w="11430"/>
                <a:solidFill>
                  <a:srgbClr val="B4DCFA">
                    <a:lumMod val="50000"/>
                  </a:srgb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nstantia" panose="02030602050306030303" pitchFamily="18" charset="0"/>
                <a:ea typeface="+mn-ea"/>
                <a:cs typeface="+mn-cs"/>
              </a:rPr>
              <a:t>Montana’s Design Implementation</a:t>
            </a:r>
          </a:p>
        </p:txBody>
      </p:sp>
    </p:spTree>
    <p:extLst>
      <p:ext uri="{BB962C8B-B14F-4D97-AF65-F5344CB8AC3E}">
        <p14:creationId xmlns:p14="http://schemas.microsoft.com/office/powerpoint/2010/main" val="2544171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04800"/>
            <a:ext cx="7122111" cy="1143000"/>
          </a:xfrm>
        </p:spPr>
        <p:txBody>
          <a:bodyPr/>
          <a:lstStyle/>
          <a:p>
            <a:pPr marL="45720" lvl="0" indent="0" algn="l">
              <a:spcBef>
                <a:spcPct val="20000"/>
              </a:spcBef>
              <a:spcAft>
                <a:spcPts val="300"/>
              </a:spcAft>
              <a:buNone/>
            </a:pPr>
            <a:r>
              <a:rPr lang="en-US" sz="2200" b="0" dirty="0">
                <a:solidFill>
                  <a:prstClr val="black">
                    <a:lumMod val="75000"/>
                    <a:lumOff val="25000"/>
                  </a:prstClr>
                </a:solidFill>
                <a:effectLst/>
                <a:ea typeface="+mn-ea"/>
                <a:cs typeface="+mn-cs"/>
              </a:rPr>
              <a:t>AASHTO LRFD 4.4  </a:t>
            </a:r>
            <a:r>
              <a:rPr lang="en-US" sz="2200" b="0" dirty="0" smtClean="0">
                <a:solidFill>
                  <a:prstClr val="black">
                    <a:lumMod val="75000"/>
                    <a:lumOff val="25000"/>
                  </a:prstClr>
                </a:solidFill>
                <a:effectLst/>
                <a:ea typeface="+mn-ea"/>
                <a:cs typeface="+mn-cs"/>
              </a:rPr>
              <a:t>-</a:t>
            </a:r>
            <a:br>
              <a:rPr lang="en-US" sz="2200" b="0" dirty="0" smtClean="0">
                <a:solidFill>
                  <a:prstClr val="black">
                    <a:lumMod val="75000"/>
                    <a:lumOff val="25000"/>
                  </a:prstClr>
                </a:solidFill>
                <a:effectLst/>
                <a:ea typeface="+mn-ea"/>
                <a:cs typeface="+mn-cs"/>
              </a:rPr>
            </a:br>
            <a:r>
              <a:rPr lang="en-US" sz="2200" b="0" dirty="0" smtClean="0">
                <a:solidFill>
                  <a:prstClr val="black">
                    <a:lumMod val="75000"/>
                    <a:lumOff val="25000"/>
                  </a:prstClr>
                </a:solidFill>
                <a:effectLst/>
                <a:ea typeface="+mn-ea"/>
                <a:cs typeface="+mn-cs"/>
              </a:rPr>
              <a:t>Acceptable </a:t>
            </a:r>
            <a:r>
              <a:rPr lang="en-US" sz="2200" b="0" dirty="0">
                <a:solidFill>
                  <a:prstClr val="black">
                    <a:lumMod val="75000"/>
                    <a:lumOff val="25000"/>
                  </a:prstClr>
                </a:solidFill>
                <a:effectLst/>
                <a:ea typeface="+mn-ea"/>
                <a:cs typeface="+mn-cs"/>
              </a:rPr>
              <a:t>Method of Structural Analysis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219200"/>
            <a:ext cx="6934200" cy="5262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4495800" y="3352800"/>
            <a:ext cx="3276600" cy="1676400"/>
          </a:xfrm>
          <a:prstGeom prst="rect">
            <a:avLst/>
          </a:prstGeom>
          <a:solidFill>
            <a:srgbClr val="FFFF00">
              <a:alpha val="1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4495800" y="4419600"/>
            <a:ext cx="3276600" cy="381000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990600" y="5638800"/>
            <a:ext cx="3505200" cy="685800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0019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762000" y="1219200"/>
            <a:ext cx="7543800" cy="5029200"/>
          </a:xfrm>
        </p:spPr>
        <p:txBody>
          <a:bodyPr>
            <a:normAutofit lnSpcReduction="10000"/>
          </a:bodyPr>
          <a:lstStyle/>
          <a:p>
            <a:pPr>
              <a:buClrTx/>
              <a:buFont typeface="Arial" panose="020B0604020202020204" pitchFamily="34" charset="0"/>
              <a:buChar char="•"/>
            </a:pPr>
            <a:r>
              <a:rPr lang="en-US" dirty="0" smtClean="0"/>
              <a:t>One program is able to model majority of our new bridge types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US" dirty="0" smtClean="0"/>
              <a:t>AASHTO Spec-Checker and Spec Check Summary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US" dirty="0" smtClean="0"/>
              <a:t>Designer can select the spec version – updated yearly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US" dirty="0" smtClean="0"/>
              <a:t>Can build multiple alternates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US" dirty="0" smtClean="0"/>
              <a:t>3D Analysis and Steel Curved Girder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US" dirty="0"/>
              <a:t>Ability to provide load </a:t>
            </a:r>
            <a:r>
              <a:rPr lang="en-US" dirty="0" smtClean="0"/>
              <a:t>rating with the same model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US" dirty="0" smtClean="0"/>
              <a:t>Bridge model is passed on to Bridge Management Section</a:t>
            </a:r>
            <a:endParaRPr lang="en-US" dirty="0"/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US" dirty="0"/>
              <a:t>State owned </a:t>
            </a:r>
            <a:r>
              <a:rPr lang="en-US" dirty="0" smtClean="0"/>
              <a:t>software</a:t>
            </a:r>
          </a:p>
          <a:p>
            <a:pPr lvl="1">
              <a:buClrTx/>
              <a:buFont typeface="Wingdings" panose="05000000000000000000" pitchFamily="2" charset="2"/>
              <a:buChar char="ü"/>
            </a:pPr>
            <a:r>
              <a:rPr lang="en-US" dirty="0"/>
              <a:t>We have a voice in the development</a:t>
            </a:r>
          </a:p>
          <a:p>
            <a:pPr lvl="1">
              <a:buClrTx/>
              <a:buFont typeface="Wingdings" panose="05000000000000000000" pitchFamily="2" charset="2"/>
              <a:buChar char="ü"/>
            </a:pPr>
            <a:r>
              <a:rPr lang="en-US" dirty="0"/>
              <a:t>Can add state specific features thru service </a:t>
            </a:r>
            <a:r>
              <a:rPr lang="en-US" dirty="0" smtClean="0"/>
              <a:t>units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US" dirty="0" smtClean="0"/>
              <a:t>New upcoming design tools</a:t>
            </a:r>
          </a:p>
          <a:p>
            <a:pPr marL="365760" lvl="1" indent="0">
              <a:buClrTx/>
              <a:buNone/>
            </a:pPr>
            <a:endParaRPr lang="en-US" dirty="0"/>
          </a:p>
          <a:p>
            <a:pPr marL="320040" lvl="2" indent="0">
              <a:buClrTx/>
              <a:buNone/>
            </a:pPr>
            <a:endParaRPr lang="en-US" dirty="0" smtClean="0"/>
          </a:p>
          <a:p>
            <a:pPr marL="228600" lvl="1">
              <a:buClrTx/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ClrTx/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ClrTx/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45720" indent="0">
              <a:buClrTx/>
              <a:buNone/>
            </a:pPr>
            <a:endParaRPr lang="en-US" dirty="0" smtClean="0"/>
          </a:p>
          <a:p>
            <a:pPr marL="45720" indent="0">
              <a:buClrTx/>
              <a:buNone/>
            </a:pPr>
            <a:endParaRPr lang="en-US" dirty="0" smtClean="0"/>
          </a:p>
          <a:p>
            <a:pPr>
              <a:buClrTx/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52400" y="1828800"/>
            <a:ext cx="8839200" cy="8382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  <a:scene3d>
              <a:camera prst="obliqueBottomRigh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None/>
            </a:pPr>
            <a:endParaRPr lang="en-US" sz="4000" spc="50" dirty="0">
              <a:ln w="11430"/>
              <a:solidFill>
                <a:schemeClr val="bg2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nstantia" panose="02030602050306030303" pitchFamily="18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153400" cy="685800"/>
          </a:xfrm>
        </p:spPr>
        <p:txBody>
          <a:bodyPr/>
          <a:lstStyle/>
          <a:p>
            <a:pPr marL="0" lvl="0" indent="0" algn="ctr">
              <a:spcBef>
                <a:spcPts val="0"/>
              </a:spcBef>
              <a:buNone/>
            </a:pPr>
            <a:r>
              <a:rPr lang="en-US" sz="3200" b="0" spc="50" dirty="0">
                <a:ln w="11430"/>
                <a:solidFill>
                  <a:srgbClr val="B4DCFA">
                    <a:lumMod val="50000"/>
                  </a:srgb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nstantia" panose="02030602050306030303" pitchFamily="18" charset="0"/>
                <a:ea typeface="+mn-ea"/>
                <a:cs typeface="+mn-cs"/>
              </a:rPr>
              <a:t>Advantages of AASHTOWare Bridge Design</a:t>
            </a:r>
          </a:p>
        </p:txBody>
      </p:sp>
    </p:spTree>
    <p:extLst>
      <p:ext uri="{BB962C8B-B14F-4D97-AF65-F5344CB8AC3E}">
        <p14:creationId xmlns:p14="http://schemas.microsoft.com/office/powerpoint/2010/main" val="3842023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52400" y="1828800"/>
            <a:ext cx="8839200" cy="8382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  <a:scene3d>
              <a:camera prst="obliqueBottomRigh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None/>
            </a:pPr>
            <a:endParaRPr lang="en-US" sz="4000" spc="50" dirty="0">
              <a:ln w="11430"/>
              <a:solidFill>
                <a:schemeClr val="bg2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nstantia" panose="02030602050306030303" pitchFamily="18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95300" y="152400"/>
            <a:ext cx="8153400" cy="685800"/>
          </a:xfrm>
        </p:spPr>
        <p:txBody>
          <a:bodyPr/>
          <a:lstStyle/>
          <a:p>
            <a:pPr marL="0" lvl="0" indent="0" algn="ctr">
              <a:spcBef>
                <a:spcPts val="0"/>
              </a:spcBef>
              <a:buNone/>
            </a:pPr>
            <a:r>
              <a:rPr lang="en-US" sz="3200" b="0" spc="50" dirty="0" smtClean="0">
                <a:ln w="11430"/>
                <a:solidFill>
                  <a:srgbClr val="B4DCFA">
                    <a:lumMod val="50000"/>
                  </a:srgb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nstantia" panose="02030602050306030303" pitchFamily="18" charset="0"/>
                <a:ea typeface="+mn-ea"/>
                <a:cs typeface="+mn-cs"/>
              </a:rPr>
              <a:t>Design Policy</a:t>
            </a:r>
            <a:endParaRPr lang="en-US" sz="3200" b="0" spc="50" dirty="0">
              <a:ln w="11430"/>
              <a:solidFill>
                <a:srgbClr val="B4DCFA">
                  <a:lumMod val="50000"/>
                </a:srgb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nstantia" panose="02030602050306030303" pitchFamily="18" charset="0"/>
              <a:ea typeface="+mn-ea"/>
              <a:cs typeface="+mn-cs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685800"/>
            <a:ext cx="4541806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705100"/>
            <a:ext cx="8809892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724276"/>
            <a:ext cx="8809892" cy="937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" y="4724400"/>
            <a:ext cx="8800367" cy="777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1365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52400" y="1828800"/>
            <a:ext cx="8839200" cy="8382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  <a:scene3d>
              <a:camera prst="obliqueBottomRigh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None/>
            </a:pPr>
            <a:endParaRPr lang="en-US" sz="4000" spc="50" dirty="0">
              <a:ln w="11430"/>
              <a:solidFill>
                <a:schemeClr val="bg2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nstantia" panose="02030602050306030303" pitchFamily="18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95300" y="152400"/>
            <a:ext cx="8572500" cy="1524000"/>
          </a:xfrm>
        </p:spPr>
        <p:txBody>
          <a:bodyPr/>
          <a:lstStyle/>
          <a:p>
            <a:pPr marL="0" indent="0" algn="l">
              <a:spcBef>
                <a:spcPts val="0"/>
              </a:spcBef>
              <a:buNone/>
            </a:pPr>
            <a:r>
              <a:rPr lang="en-US" sz="6000" b="0" spc="50" dirty="0" smtClean="0">
                <a:ln w="11430"/>
                <a:solidFill>
                  <a:srgbClr val="B4DCFA">
                    <a:lumMod val="50000"/>
                  </a:srgb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nstantia" panose="02030602050306030303" pitchFamily="18" charset="0"/>
                <a:ea typeface="+mn-ea"/>
                <a:cs typeface="+mn-cs"/>
              </a:rPr>
              <a:t>Helpers</a:t>
            </a:r>
            <a:r>
              <a:rPr lang="en-US" sz="4000" b="0" spc="50" dirty="0">
                <a:ln w="11430"/>
                <a:solidFill>
                  <a:srgbClr val="B4DCFA">
                    <a:lumMod val="50000"/>
                  </a:srgb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nstantia" panose="02030602050306030303" pitchFamily="18" charset="0"/>
                <a:ea typeface="+mn-ea"/>
                <a:cs typeface="+mn-cs"/>
              </a:rPr>
              <a:t/>
            </a:r>
            <a:br>
              <a:rPr lang="en-US" sz="4000" b="0" spc="50" dirty="0">
                <a:ln w="11430"/>
                <a:solidFill>
                  <a:srgbClr val="B4DCFA">
                    <a:lumMod val="50000"/>
                  </a:srgb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nstantia" panose="02030602050306030303" pitchFamily="18" charset="0"/>
                <a:ea typeface="+mn-ea"/>
                <a:cs typeface="+mn-cs"/>
              </a:rPr>
            </a:br>
            <a:r>
              <a:rPr lang="en-US" sz="4000" b="0" spc="50" dirty="0">
                <a:ln w="11430"/>
                <a:solidFill>
                  <a:srgbClr val="B4DCFA">
                    <a:lumMod val="50000"/>
                  </a:srgb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nstantia" panose="02030602050306030303" pitchFamily="18" charset="0"/>
                <a:ea typeface="+mn-ea"/>
                <a:cs typeface="+mn-cs"/>
              </a:rPr>
              <a:t> </a:t>
            </a:r>
            <a:r>
              <a:rPr lang="en-US" sz="4000" b="0" spc="50" dirty="0" smtClean="0">
                <a:ln w="11430"/>
                <a:solidFill>
                  <a:srgbClr val="B4DCFA">
                    <a:lumMod val="50000"/>
                  </a:srgb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nstantia" panose="02030602050306030303" pitchFamily="18" charset="0"/>
                <a:ea typeface="+mn-ea"/>
                <a:cs typeface="+mn-cs"/>
              </a:rPr>
              <a:t>    </a:t>
            </a:r>
            <a:r>
              <a:rPr lang="en-US" sz="3200" b="0" spc="50" dirty="0" smtClean="0">
                <a:ln w="11430"/>
                <a:solidFill>
                  <a:srgbClr val="B4DCFA">
                    <a:lumMod val="50000"/>
                  </a:srgb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nstantia" panose="02030602050306030303" pitchFamily="18" charset="0"/>
                <a:ea typeface="+mn-ea"/>
                <a:cs typeface="+mn-cs"/>
              </a:rPr>
              <a:t>Prestress</a:t>
            </a:r>
            <a:r>
              <a:rPr lang="en-US" sz="4000" b="0" spc="50" dirty="0" smtClean="0">
                <a:ln w="11430"/>
                <a:solidFill>
                  <a:srgbClr val="B4DCFA">
                    <a:lumMod val="50000"/>
                  </a:srgb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nstantia" panose="02030602050306030303" pitchFamily="18" charset="0"/>
                <a:ea typeface="+mn-ea"/>
                <a:cs typeface="+mn-cs"/>
              </a:rPr>
              <a:t> </a:t>
            </a:r>
            <a:r>
              <a:rPr lang="en-US" sz="3200" b="0" spc="50" dirty="0" smtClean="0">
                <a:ln w="11430"/>
                <a:solidFill>
                  <a:srgbClr val="B4DCFA">
                    <a:lumMod val="50000"/>
                  </a:srgb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nstantia" panose="02030602050306030303" pitchFamily="18" charset="0"/>
                <a:ea typeface="+mn-ea"/>
                <a:cs typeface="+mn-cs"/>
              </a:rPr>
              <a:t>Design Templates and Tutorial</a:t>
            </a:r>
            <a:endParaRPr lang="en-US" sz="3200" b="0" spc="50" dirty="0">
              <a:ln w="11430"/>
              <a:solidFill>
                <a:srgbClr val="B4DCFA">
                  <a:lumMod val="50000"/>
                </a:srgb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nstantia" panose="02030602050306030303" pitchFamily="18" charset="0"/>
              <a:ea typeface="+mn-ea"/>
              <a:cs typeface="+mn-cs"/>
            </a:endParaRPr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" y="1828800"/>
            <a:ext cx="4541954" cy="486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6972" y="1828800"/>
            <a:ext cx="3723724" cy="486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7627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95300" y="152400"/>
            <a:ext cx="8572500" cy="1066800"/>
          </a:xfrm>
        </p:spPr>
        <p:txBody>
          <a:bodyPr/>
          <a:lstStyle/>
          <a:p>
            <a:pPr marL="0" indent="0" algn="l">
              <a:spcBef>
                <a:spcPts val="0"/>
              </a:spcBef>
              <a:buNone/>
            </a:pPr>
            <a:r>
              <a:rPr lang="en-US" sz="6000" b="0" spc="50" dirty="0" smtClean="0">
                <a:ln w="11430"/>
                <a:solidFill>
                  <a:srgbClr val="B4DCFA">
                    <a:lumMod val="50000"/>
                  </a:srgb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nstantia" panose="02030602050306030303" pitchFamily="18" charset="0"/>
                <a:ea typeface="+mn-ea"/>
                <a:cs typeface="+mn-cs"/>
              </a:rPr>
              <a:t>Helpers</a:t>
            </a:r>
            <a:r>
              <a:rPr lang="en-US" sz="4000" b="0" spc="50" dirty="0" smtClean="0">
                <a:ln w="11430"/>
                <a:solidFill>
                  <a:srgbClr val="B4DCFA">
                    <a:lumMod val="50000"/>
                  </a:srgb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nstantia" panose="02030602050306030303" pitchFamily="18" charset="0"/>
                <a:ea typeface="+mn-ea"/>
                <a:cs typeface="+mn-cs"/>
              </a:rPr>
              <a:t>     </a:t>
            </a:r>
            <a:r>
              <a:rPr lang="en-US" sz="3200" b="0" spc="50" dirty="0" smtClean="0">
                <a:ln w="11430"/>
                <a:solidFill>
                  <a:srgbClr val="B4DCFA">
                    <a:lumMod val="50000"/>
                  </a:srgb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nstantia" panose="02030602050306030303" pitchFamily="18" charset="0"/>
                <a:ea typeface="+mn-ea"/>
                <a:cs typeface="+mn-cs"/>
              </a:rPr>
              <a:t>Report Location Summary</a:t>
            </a:r>
            <a:endParaRPr lang="en-US" sz="3200" b="0" spc="50" dirty="0">
              <a:ln w="11430"/>
              <a:solidFill>
                <a:srgbClr val="B4DCFA">
                  <a:lumMod val="50000"/>
                </a:srgb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nstantia" panose="02030602050306030303" pitchFamily="18" charset="0"/>
              <a:ea typeface="+mn-ea"/>
              <a:cs typeface="+mn-cs"/>
            </a:endParaRPr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128" y="1142999"/>
            <a:ext cx="7847272" cy="5654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2352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799" y="1340143"/>
            <a:ext cx="7077075" cy="4970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457200" y="304800"/>
            <a:ext cx="8153400" cy="685800"/>
          </a:xfrm>
          <a:prstGeom prst="rect">
            <a:avLst/>
          </a:prstGeom>
        </p:spPr>
        <p:txBody>
          <a:bodyPr/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n-US" sz="3200" b="0" spc="50" dirty="0">
                <a:ln w="11430"/>
                <a:solidFill>
                  <a:srgbClr val="B4DCFA">
                    <a:lumMod val="50000"/>
                  </a:srgb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nstantia" panose="02030602050306030303" pitchFamily="18" charset="0"/>
                <a:ea typeface="+mn-ea"/>
                <a:cs typeface="+mn-cs"/>
              </a:rPr>
              <a:t>Customizing Bridge Explorer</a:t>
            </a:r>
          </a:p>
        </p:txBody>
      </p:sp>
    </p:spTree>
    <p:extLst>
      <p:ext uri="{BB962C8B-B14F-4D97-AF65-F5344CB8AC3E}">
        <p14:creationId xmlns:p14="http://schemas.microsoft.com/office/powerpoint/2010/main" val="1161230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75" y="1143000"/>
            <a:ext cx="7865367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457200" y="304800"/>
            <a:ext cx="8153400" cy="685800"/>
          </a:xfrm>
          <a:prstGeom prst="rect">
            <a:avLst/>
          </a:prstGeom>
        </p:spPr>
        <p:txBody>
          <a:bodyPr/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n-US" sz="3200" b="0" spc="50" dirty="0">
                <a:ln w="11430"/>
                <a:solidFill>
                  <a:srgbClr val="B4DCFA">
                    <a:lumMod val="50000"/>
                  </a:srgb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nstantia" panose="02030602050306030303" pitchFamily="18" charset="0"/>
                <a:ea typeface="+mn-ea"/>
                <a:cs typeface="+mn-cs"/>
              </a:rPr>
              <a:t>Customizing Bridge Explorer</a:t>
            </a:r>
          </a:p>
        </p:txBody>
      </p:sp>
    </p:spTree>
    <p:extLst>
      <p:ext uri="{BB962C8B-B14F-4D97-AF65-F5344CB8AC3E}">
        <p14:creationId xmlns:p14="http://schemas.microsoft.com/office/powerpoint/2010/main" val="522408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Hardcover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786</TotalTime>
  <Words>299</Words>
  <Application>Microsoft Office PowerPoint</Application>
  <PresentationFormat>On-screen Show (4:3)</PresentationFormat>
  <Paragraphs>83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Slipstream</vt:lpstr>
      <vt:lpstr>Bridge Design Implementation</vt:lpstr>
      <vt:lpstr>Montana’s Design Implementation</vt:lpstr>
      <vt:lpstr>AASHTO LRFD 4.4  - Acceptable Method of Structural Analysis</vt:lpstr>
      <vt:lpstr>Advantages of AASHTOWare Bridge Design</vt:lpstr>
      <vt:lpstr>Design Policy</vt:lpstr>
      <vt:lpstr>Helpers      Prestress Design Templates and Tutorial</vt:lpstr>
      <vt:lpstr>Helpers     Report Location Summary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Montana Department of Transportation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Olsen, Jeff</dc:creator>
  <cp:lastModifiedBy>Olsen, Jeff</cp:lastModifiedBy>
  <cp:revision>40</cp:revision>
  <dcterms:created xsi:type="dcterms:W3CDTF">2014-08-04T20:48:51Z</dcterms:created>
  <dcterms:modified xsi:type="dcterms:W3CDTF">2014-08-18T14:19:08Z</dcterms:modified>
</cp:coreProperties>
</file>