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handoutMasterIdLst>
    <p:handoutMasterId r:id="rId30"/>
  </p:handoutMasterIdLst>
  <p:sldIdLst>
    <p:sldId id="256" r:id="rId2"/>
    <p:sldId id="397" r:id="rId3"/>
    <p:sldId id="395" r:id="rId4"/>
    <p:sldId id="344" r:id="rId5"/>
    <p:sldId id="398" r:id="rId6"/>
    <p:sldId id="399" r:id="rId7"/>
    <p:sldId id="400" r:id="rId8"/>
    <p:sldId id="348" r:id="rId9"/>
    <p:sldId id="349" r:id="rId10"/>
    <p:sldId id="401" r:id="rId11"/>
    <p:sldId id="384" r:id="rId12"/>
    <p:sldId id="385" r:id="rId13"/>
    <p:sldId id="387" r:id="rId14"/>
    <p:sldId id="389" r:id="rId15"/>
    <p:sldId id="390" r:id="rId16"/>
    <p:sldId id="392" r:id="rId17"/>
    <p:sldId id="393" r:id="rId18"/>
    <p:sldId id="360" r:id="rId19"/>
    <p:sldId id="381" r:id="rId20"/>
    <p:sldId id="368" r:id="rId21"/>
    <p:sldId id="377" r:id="rId22"/>
    <p:sldId id="383" r:id="rId23"/>
    <p:sldId id="379" r:id="rId24"/>
    <p:sldId id="376" r:id="rId25"/>
    <p:sldId id="402" r:id="rId26"/>
    <p:sldId id="364" r:id="rId27"/>
    <p:sldId id="297" r:id="rId28"/>
  </p:sldIdLst>
  <p:sldSz cx="9144000" cy="6858000" type="screen4x3"/>
  <p:notesSz cx="6883400" cy="92408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FFFF"/>
    <a:srgbClr val="66FF99"/>
    <a:srgbClr val="0066FF"/>
    <a:srgbClr val="FF66FF"/>
    <a:srgbClr val="6699FF"/>
    <a:srgbClr val="990000"/>
    <a:srgbClr val="FFFF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94622" autoAdjust="0"/>
  </p:normalViewPr>
  <p:slideViewPr>
    <p:cSldViewPr>
      <p:cViewPr varScale="1">
        <p:scale>
          <a:sx n="69" d="100"/>
          <a:sy n="69" d="100"/>
        </p:scale>
        <p:origin x="-16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54" y="-96"/>
      </p:cViewPr>
      <p:guideLst>
        <p:guide orient="horz" pos="2911"/>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39267" name="Rectangle 3"/>
          <p:cNvSpPr>
            <a:spLocks noGrp="1" noChangeArrowheads="1"/>
          </p:cNvSpPr>
          <p:nvPr>
            <p:ph type="dt" sz="quarter" idx="1"/>
          </p:nvPr>
        </p:nvSpPr>
        <p:spPr bwMode="auto">
          <a:xfrm>
            <a:off x="3899000" y="0"/>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39268" name="Rectangle 4"/>
          <p:cNvSpPr>
            <a:spLocks noGrp="1" noChangeArrowheads="1"/>
          </p:cNvSpPr>
          <p:nvPr>
            <p:ph type="ftr" sz="quarter" idx="2"/>
          </p:nvPr>
        </p:nvSpPr>
        <p:spPr bwMode="auto">
          <a:xfrm>
            <a:off x="0" y="8777193"/>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39269" name="Rectangle 5"/>
          <p:cNvSpPr>
            <a:spLocks noGrp="1" noChangeArrowheads="1"/>
          </p:cNvSpPr>
          <p:nvPr>
            <p:ph type="sldNum" sz="quarter" idx="3"/>
          </p:nvPr>
        </p:nvSpPr>
        <p:spPr bwMode="auto">
          <a:xfrm>
            <a:off x="3899000" y="8777193"/>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159AA4A-876E-426A-9E1D-23335873A28A}" type="slidenum">
              <a:rPr lang="en-US" altLang="zh-CN"/>
              <a:pPr/>
              <a:t>‹#›</a:t>
            </a:fld>
            <a:endParaRPr lang="en-US" altLang="zh-CN"/>
          </a:p>
        </p:txBody>
      </p:sp>
    </p:spTree>
    <p:extLst>
      <p:ext uri="{BB962C8B-B14F-4D97-AF65-F5344CB8AC3E}">
        <p14:creationId xmlns:p14="http://schemas.microsoft.com/office/powerpoint/2010/main" xmlns="" val="4193953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123" name="Rectangle 3"/>
          <p:cNvSpPr>
            <a:spLocks noGrp="1" noChangeArrowheads="1"/>
          </p:cNvSpPr>
          <p:nvPr>
            <p:ph type="dt" idx="1"/>
          </p:nvPr>
        </p:nvSpPr>
        <p:spPr bwMode="auto">
          <a:xfrm>
            <a:off x="3899000" y="0"/>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124" name="Rectangle 4"/>
          <p:cNvSpPr>
            <a:spLocks noGrp="1" noRot="1" noChangeAspect="1" noChangeArrowheads="1" noTextEdit="1"/>
          </p:cNvSpPr>
          <p:nvPr>
            <p:ph type="sldImg" idx="2"/>
          </p:nvPr>
        </p:nvSpPr>
        <p:spPr bwMode="auto">
          <a:xfrm>
            <a:off x="1131888" y="692150"/>
            <a:ext cx="4619625"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88340" y="4389398"/>
            <a:ext cx="5506720" cy="4158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6" name="Rectangle 6"/>
          <p:cNvSpPr>
            <a:spLocks noGrp="1" noChangeArrowheads="1"/>
          </p:cNvSpPr>
          <p:nvPr>
            <p:ph type="ftr" sz="quarter" idx="4"/>
          </p:nvPr>
        </p:nvSpPr>
        <p:spPr bwMode="auto">
          <a:xfrm>
            <a:off x="0" y="8777193"/>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127" name="Rectangle 7"/>
          <p:cNvSpPr>
            <a:spLocks noGrp="1" noChangeArrowheads="1"/>
          </p:cNvSpPr>
          <p:nvPr>
            <p:ph type="sldNum" sz="quarter" idx="5"/>
          </p:nvPr>
        </p:nvSpPr>
        <p:spPr bwMode="auto">
          <a:xfrm>
            <a:off x="3899000" y="8777193"/>
            <a:ext cx="2982807" cy="46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1BBD76-5935-40A4-BDE0-D3A7999B0C73}" type="slidenum">
              <a:rPr lang="en-US" altLang="zh-CN"/>
              <a:pPr/>
              <a:t>‹#›</a:t>
            </a:fld>
            <a:endParaRPr lang="en-US" altLang="zh-CN"/>
          </a:p>
        </p:txBody>
      </p:sp>
    </p:spTree>
    <p:extLst>
      <p:ext uri="{BB962C8B-B14F-4D97-AF65-F5344CB8AC3E}">
        <p14:creationId xmlns:p14="http://schemas.microsoft.com/office/powerpoint/2010/main" xmlns="" val="38287899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BBD76-5935-40A4-BDE0-D3A7999B0C73}" type="slidenum">
              <a:rPr lang="en-US" altLang="zh-CN" smtClean="0"/>
              <a:pPr/>
              <a:t>2</a:t>
            </a:fld>
            <a:endParaRPr lang="en-US" altLang="zh-CN"/>
          </a:p>
        </p:txBody>
      </p:sp>
    </p:spTree>
    <p:extLst>
      <p:ext uri="{BB962C8B-B14F-4D97-AF65-F5344CB8AC3E}">
        <p14:creationId xmlns:p14="http://schemas.microsoft.com/office/powerpoint/2010/main" xmlns="" val="269065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BBD76-5935-40A4-BDE0-D3A7999B0C73}" type="slidenum">
              <a:rPr lang="en-US" altLang="zh-CN" smtClean="0"/>
              <a:pPr/>
              <a:t>3</a:t>
            </a:fld>
            <a:endParaRPr lang="en-US" altLang="zh-CN"/>
          </a:p>
        </p:txBody>
      </p:sp>
    </p:spTree>
    <p:extLst>
      <p:ext uri="{BB962C8B-B14F-4D97-AF65-F5344CB8AC3E}">
        <p14:creationId xmlns:p14="http://schemas.microsoft.com/office/powerpoint/2010/main" xmlns="" val="269065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23A0168B-1A4D-DD4B-A8A9-35123E0E46F1}" type="datetime1">
              <a:rPr lang="en-US" smtClean="0"/>
              <a:pPr/>
              <a:t>7/23/2014</a:t>
            </a:fld>
            <a:endParaRPr lang="en-US" altLang="zh-CN"/>
          </a:p>
        </p:txBody>
      </p:sp>
      <p:sp>
        <p:nvSpPr>
          <p:cNvPr id="8" name="Footer Placeholder 7"/>
          <p:cNvSpPr>
            <a:spLocks noGrp="1"/>
          </p:cNvSpPr>
          <p:nvPr>
            <p:ph type="ftr" sz="quarter" idx="11"/>
          </p:nvPr>
        </p:nvSpPr>
        <p:spPr/>
        <p:txBody>
          <a:bodyPr/>
          <a:lstStyle/>
          <a:p>
            <a:endParaRPr lang="en-US" altLang="zh-CN" dirty="0"/>
          </a:p>
        </p:txBody>
      </p:sp>
      <p:sp>
        <p:nvSpPr>
          <p:cNvPr id="9" name="Slide Number Placeholder 8"/>
          <p:cNvSpPr>
            <a:spLocks noGrp="1"/>
          </p:cNvSpPr>
          <p:nvPr>
            <p:ph type="sldNum" sz="quarter" idx="12"/>
          </p:nvPr>
        </p:nvSpPr>
        <p:spPr/>
        <p:txBody>
          <a:bodyPr/>
          <a:lstStyle/>
          <a:p>
            <a:fld id="{92041808-A257-4B24-8824-A982354DB5B9}" type="slidenum">
              <a:rPr lang="en-US" altLang="zh-CN" smtClean="0"/>
              <a:pPr/>
              <a:t>‹#›</a:t>
            </a:fld>
            <a:endParaRPr lang="en-US" altLang="zh-CN"/>
          </a:p>
        </p:txBody>
      </p:sp>
    </p:spTree>
    <p:extLst>
      <p:ext uri="{BB962C8B-B14F-4D97-AF65-F5344CB8AC3E}">
        <p14:creationId xmlns:p14="http://schemas.microsoft.com/office/powerpoint/2010/main" xmlns="" val="34715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03BD77-7877-A948-A6B2-49EFAE4995D2}" type="datetime1">
              <a:rPr lang="en-US" smtClean="0"/>
              <a:pPr/>
              <a:t>7/23/2014</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2BFE7E94-F974-449E-B02D-8DB40AE5187C}" type="slidenum">
              <a:rPr lang="en-US" altLang="zh-CN"/>
              <a:pPr/>
              <a:t>‹#›</a:t>
            </a:fld>
            <a:endParaRPr lang="en-US" altLang="zh-CN"/>
          </a:p>
        </p:txBody>
      </p:sp>
    </p:spTree>
    <p:extLst>
      <p:ext uri="{BB962C8B-B14F-4D97-AF65-F5344CB8AC3E}">
        <p14:creationId xmlns:p14="http://schemas.microsoft.com/office/powerpoint/2010/main" xmlns="" val="19692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FEBB4D-9E7E-CA4C-B157-7509DABDD2B4}" type="datetime1">
              <a:rPr lang="en-US" smtClean="0"/>
              <a:pPr/>
              <a:t>7/23/2014</a:t>
            </a:fld>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dirty="0"/>
          </a:p>
        </p:txBody>
      </p:sp>
      <p:sp>
        <p:nvSpPr>
          <p:cNvPr id="6" name="Slide Number Placeholder 5"/>
          <p:cNvSpPr>
            <a:spLocks noGrp="1"/>
          </p:cNvSpPr>
          <p:nvPr>
            <p:ph type="sldNum" sz="quarter" idx="12"/>
          </p:nvPr>
        </p:nvSpPr>
        <p:spPr/>
        <p:txBody>
          <a:bodyPr/>
          <a:lstStyle>
            <a:lvl1pPr>
              <a:defRPr/>
            </a:lvl1pPr>
          </a:lstStyle>
          <a:p>
            <a:fld id="{86C16892-33CB-4283-BCF1-033A9C98AC19}" type="slidenum">
              <a:rPr lang="en-US" altLang="zh-CN"/>
              <a:pPr/>
              <a:t>‹#›</a:t>
            </a:fld>
            <a:endParaRPr lang="en-US" altLang="zh-CN"/>
          </a:p>
        </p:txBody>
      </p:sp>
    </p:spTree>
    <p:extLst>
      <p:ext uri="{BB962C8B-B14F-4D97-AF65-F5344CB8AC3E}">
        <p14:creationId xmlns:p14="http://schemas.microsoft.com/office/powerpoint/2010/main" xmlns="" val="4032815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9" name="Rectangle 5"/>
          <p:cNvSpPr>
            <a:spLocks noChangeArrowheads="1"/>
          </p:cNvSpPr>
          <p:nvPr/>
        </p:nvSpPr>
        <p:spPr bwMode="auto">
          <a:xfrm>
            <a:off x="0" y="0"/>
            <a:ext cx="9137650" cy="9080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4390" name="Line 6"/>
          <p:cNvSpPr>
            <a:spLocks noChangeShapeType="1"/>
          </p:cNvSpPr>
          <p:nvPr userDrawn="1"/>
        </p:nvSpPr>
        <p:spPr bwMode="auto">
          <a:xfrm>
            <a:off x="0" y="6165850"/>
            <a:ext cx="9144000" cy="0"/>
          </a:xfrm>
          <a:prstGeom prst="line">
            <a:avLst/>
          </a:prstGeom>
          <a:noFill/>
          <a:ln w="25400" cmpd="tri">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4386" name="Rectangle 2"/>
          <p:cNvSpPr>
            <a:spLocks noGrp="1" noChangeArrowheads="1"/>
          </p:cNvSpPr>
          <p:nvPr>
            <p:ph type="dt" sz="half" idx="2"/>
          </p:nvPr>
        </p:nvSpPr>
        <p:spPr bwMode="auto">
          <a:xfrm>
            <a:off x="134938" y="6202374"/>
            <a:ext cx="16287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latin typeface="Times New Roman" pitchFamily="18" charset="0"/>
              </a:defRPr>
            </a:lvl1pPr>
          </a:lstStyle>
          <a:p>
            <a:fld id="{C6CEDF93-A83F-834C-8A7D-1AAB73D67ED2}" type="datetime1">
              <a:rPr lang="en-US" smtClean="0"/>
              <a:pPr/>
              <a:t>7/23/2014</a:t>
            </a:fld>
            <a:endParaRPr lang="en-US" altLang="zh-CN"/>
          </a:p>
        </p:txBody>
      </p:sp>
      <p:sp>
        <p:nvSpPr>
          <p:cNvPr id="144405" name="Rectangle 21"/>
          <p:cNvSpPr>
            <a:spLocks noGrp="1" noChangeArrowheads="1"/>
          </p:cNvSpPr>
          <p:nvPr>
            <p:ph type="ftr" sz="quarter" idx="3"/>
          </p:nvPr>
        </p:nvSpPr>
        <p:spPr bwMode="auto">
          <a:xfrm>
            <a:off x="7885113" y="6202374"/>
            <a:ext cx="10874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dirty="0"/>
          </a:p>
        </p:txBody>
      </p:sp>
      <p:sp>
        <p:nvSpPr>
          <p:cNvPr id="144406" name="Rectangle 22"/>
          <p:cNvSpPr>
            <a:spLocks noGrp="1" noChangeArrowheads="1"/>
          </p:cNvSpPr>
          <p:nvPr>
            <p:ph type="sldNum" sz="quarter" idx="4"/>
          </p:nvPr>
        </p:nvSpPr>
        <p:spPr bwMode="auto">
          <a:xfrm>
            <a:off x="7442200" y="6202374"/>
            <a:ext cx="946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92041808-A257-4B24-8824-A982354DB5B9}" type="slidenum">
              <a:rPr lang="en-US" altLang="zh-CN"/>
              <a:pPr/>
              <a:t>‹#›</a:t>
            </a:fld>
            <a:endParaRPr lang="en-US" altLang="zh-CN"/>
          </a:p>
        </p:txBody>
      </p:sp>
      <p:sp>
        <p:nvSpPr>
          <p:cNvPr id="144407" name="Text Box 23"/>
          <p:cNvSpPr txBox="1">
            <a:spLocks noChangeArrowheads="1"/>
          </p:cNvSpPr>
          <p:nvPr userDrawn="1"/>
        </p:nvSpPr>
        <p:spPr bwMode="auto">
          <a:xfrm>
            <a:off x="7883525" y="6211388"/>
            <a:ext cx="360363" cy="302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zh-CN" sz="1200" dirty="0"/>
              <a:t>P.</a:t>
            </a:r>
          </a:p>
        </p:txBody>
      </p:sp>
      <p:sp>
        <p:nvSpPr>
          <p:cNvPr id="144411" name="Line 27"/>
          <p:cNvSpPr>
            <a:spLocks noChangeShapeType="1"/>
          </p:cNvSpPr>
          <p:nvPr userDrawn="1"/>
        </p:nvSpPr>
        <p:spPr bwMode="auto">
          <a:xfrm>
            <a:off x="0" y="692150"/>
            <a:ext cx="9144000"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4413" name="Rectangle 29"/>
          <p:cNvSpPr>
            <a:spLocks noChangeArrowheads="1"/>
          </p:cNvSpPr>
          <p:nvPr userDrawn="1"/>
        </p:nvSpPr>
        <p:spPr bwMode="auto">
          <a:xfrm>
            <a:off x="0" y="692150"/>
            <a:ext cx="9144000" cy="358775"/>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userDrawn="1"/>
        </p:nvSpPr>
        <p:spPr>
          <a:xfrm>
            <a:off x="395535" y="188640"/>
            <a:ext cx="7128793" cy="461665"/>
          </a:xfrm>
          <a:prstGeom prst="rect">
            <a:avLst/>
          </a:prstGeom>
          <a:noFill/>
        </p:spPr>
        <p:txBody>
          <a:bodyPr wrap="square" rtlCol="0">
            <a:spAutoFit/>
          </a:bodyPr>
          <a:lstStyle/>
          <a:p>
            <a:r>
              <a:rPr lang="en-US" sz="2400" b="1" dirty="0" smtClean="0">
                <a:solidFill>
                  <a:srgbClr val="FF0000"/>
                </a:solidFill>
              </a:rPr>
              <a:t>NCHRP 20-68A – “US Domestic Scan Program”</a:t>
            </a:r>
            <a:endParaRPr lang="en-US" sz="2400" b="1"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4938" y="6202374"/>
            <a:ext cx="1628775" cy="476250"/>
          </a:xfrm>
        </p:spPr>
        <p:txBody>
          <a:bodyPr/>
          <a:lstStyle/>
          <a:p>
            <a:fld id="{6A28548B-BFC9-F240-A75D-E25DFF7782A4}" type="datetime1">
              <a:rPr lang="en-US" smtClean="0"/>
              <a:pPr/>
              <a:t>7/23/2014</a:t>
            </a:fld>
            <a:endParaRPr lang="en-US" altLang="zh-CN" dirty="0"/>
          </a:p>
        </p:txBody>
      </p:sp>
      <p:sp>
        <p:nvSpPr>
          <p:cNvPr id="6" name="Slide Number Placeholder 5"/>
          <p:cNvSpPr>
            <a:spLocks noGrp="1"/>
          </p:cNvSpPr>
          <p:nvPr>
            <p:ph type="sldNum" sz="quarter" idx="12"/>
          </p:nvPr>
        </p:nvSpPr>
        <p:spPr>
          <a:xfrm>
            <a:off x="7442200" y="6202374"/>
            <a:ext cx="946150" cy="476250"/>
          </a:xfrm>
        </p:spPr>
        <p:txBody>
          <a:bodyPr/>
          <a:lstStyle/>
          <a:p>
            <a:fld id="{F833BEEA-1BDF-43C3-8107-D6EF721FC9C3}" type="slidenum">
              <a:rPr lang="en-US" altLang="zh-CN"/>
              <a:pPr/>
              <a:t>1</a:t>
            </a:fld>
            <a:endParaRPr lang="en-US" altLang="zh-CN"/>
          </a:p>
        </p:txBody>
      </p:sp>
      <p:sp>
        <p:nvSpPr>
          <p:cNvPr id="2" name="TextBox 1"/>
          <p:cNvSpPr txBox="1"/>
          <p:nvPr/>
        </p:nvSpPr>
        <p:spPr>
          <a:xfrm>
            <a:off x="116904" y="1330017"/>
            <a:ext cx="8784976" cy="954107"/>
          </a:xfrm>
          <a:prstGeom prst="rect">
            <a:avLst/>
          </a:prstGeom>
          <a:noFill/>
        </p:spPr>
        <p:txBody>
          <a:bodyPr wrap="square" rtlCol="0">
            <a:spAutoFit/>
          </a:bodyPr>
          <a:lstStyle/>
          <a:p>
            <a:pPr algn="ctr"/>
            <a:r>
              <a:rPr lang="en-US" sz="2800" b="1" i="1" dirty="0" smtClean="0"/>
              <a:t>Scan </a:t>
            </a:r>
            <a:r>
              <a:rPr lang="en-US" sz="2800" b="1" i="1" dirty="0"/>
              <a:t>12-01 Advances in State DOT </a:t>
            </a:r>
            <a:r>
              <a:rPr lang="en-US" sz="2800" b="1" i="1" dirty="0" err="1"/>
              <a:t>Superload</a:t>
            </a:r>
            <a:r>
              <a:rPr lang="en-US" sz="2800" b="1" i="1" dirty="0"/>
              <a:t> Permit Processes and </a:t>
            </a:r>
            <a:r>
              <a:rPr lang="en-US" sz="2800" b="1" i="1" dirty="0" smtClean="0"/>
              <a:t>Practices</a:t>
            </a:r>
            <a:endParaRPr lang="en-US" b="1" dirty="0"/>
          </a:p>
        </p:txBody>
      </p:sp>
      <p:pic>
        <p:nvPicPr>
          <p:cNvPr id="5" name="Picture 2" descr="http://wildidahorisingtidedotcom.files.wordpress.com/2013/11/megaload-cropped-rob-briggs-11-8-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04" y="2492896"/>
            <a:ext cx="8817429" cy="32403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BABB8C0-FE19-BE41-B67C-E51DB7E3E837}"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10</a:t>
            </a:fld>
            <a:endParaRPr lang="en-US" altLang="zh-CN"/>
          </a:p>
        </p:txBody>
      </p:sp>
      <p:sp>
        <p:nvSpPr>
          <p:cNvPr id="360454" name="Text Box 6"/>
          <p:cNvSpPr txBox="1">
            <a:spLocks noChangeArrowheads="1"/>
          </p:cNvSpPr>
          <p:nvPr/>
        </p:nvSpPr>
        <p:spPr bwMode="auto">
          <a:xfrm>
            <a:off x="2405878" y="684637"/>
            <a:ext cx="5328592"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a:t>
            </a:r>
            <a:r>
              <a:rPr lang="en-US" altLang="zh-CN" sz="2200" b="1" dirty="0" err="1" smtClean="0"/>
              <a:t>Superload</a:t>
            </a:r>
            <a:r>
              <a:rPr lang="en-US" altLang="zh-CN" sz="2200" b="1" dirty="0" smtClean="0"/>
              <a:t>”  WASHTO (2009)</a:t>
            </a:r>
            <a:endParaRPr lang="en-US" altLang="zh-CN" sz="22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059674"/>
            <a:ext cx="6768752" cy="5407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3094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8FEA1E5-27A0-A842-9918-36CFECB15C44}"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11</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30692" y="1988840"/>
            <a:ext cx="4604325" cy="3200876"/>
          </a:xfrm>
          <a:prstGeom prst="rect">
            <a:avLst/>
          </a:prstGeom>
          <a:noFill/>
        </p:spPr>
        <p:txBody>
          <a:bodyPr wrap="square" rtlCol="0">
            <a:spAutoFit/>
          </a:bodyPr>
          <a:lstStyle/>
          <a:p>
            <a:pPr marL="342900" indent="-342900">
              <a:buFont typeface="Arial" pitchFamily="34" charset="0"/>
              <a:buChar char="•"/>
            </a:pPr>
            <a:r>
              <a:rPr lang="en-US" sz="2200" b="1" dirty="0">
                <a:solidFill>
                  <a:srgbClr val="FF0000"/>
                </a:solidFill>
              </a:rPr>
              <a:t>Permitting offices and </a:t>
            </a:r>
            <a:r>
              <a:rPr lang="en-US" sz="2200" b="1" dirty="0" smtClean="0">
                <a:solidFill>
                  <a:srgbClr val="FF0000"/>
                </a:solidFill>
              </a:rPr>
              <a:t>staffs:</a:t>
            </a:r>
            <a:endParaRPr lang="en-US" sz="2200" b="1" dirty="0">
              <a:solidFill>
                <a:srgbClr val="FF0000"/>
              </a:solidFill>
            </a:endParaRPr>
          </a:p>
          <a:p>
            <a:pPr marL="347663"/>
            <a:r>
              <a:rPr lang="en-US" sz="2000" dirty="0" smtClean="0"/>
              <a:t>- About half the States centralize </a:t>
            </a:r>
            <a:r>
              <a:rPr lang="en-US" sz="2000" dirty="0" err="1" smtClean="0"/>
              <a:t>thier</a:t>
            </a:r>
            <a:r>
              <a:rPr lang="en-US" sz="2000" dirty="0" smtClean="0"/>
              <a:t> permitting functions. States </a:t>
            </a:r>
            <a:r>
              <a:rPr lang="en-US" sz="2000" dirty="0"/>
              <a:t>such as Alabama, California, Illinois, Michigan, Minnesota, Ohio, Texas, </a:t>
            </a:r>
            <a:r>
              <a:rPr lang="en-US" sz="2000" dirty="0" smtClean="0"/>
              <a:t>Virginia. </a:t>
            </a:r>
          </a:p>
          <a:p>
            <a:pPr marL="347663"/>
            <a:endParaRPr lang="en-US" sz="2000" dirty="0" smtClean="0"/>
          </a:p>
          <a:p>
            <a:pPr marL="347663"/>
            <a:r>
              <a:rPr lang="en-US" sz="2000" dirty="0" smtClean="0"/>
              <a:t>- While the other participating States decentralize and have more than one office to handle permits</a:t>
            </a:r>
          </a:p>
        </p:txBody>
      </p:sp>
      <p:sp>
        <p:nvSpPr>
          <p:cNvPr id="7" name="Text Box 6"/>
          <p:cNvSpPr txBox="1">
            <a:spLocks noChangeArrowheads="1"/>
          </p:cNvSpPr>
          <p:nvPr/>
        </p:nvSpPr>
        <p:spPr bwMode="auto">
          <a:xfrm>
            <a:off x="107504" y="1123037"/>
            <a:ext cx="792088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b="1" dirty="0" smtClean="0"/>
              <a:t>Findings and Observations based on Responses to Amplifying Questions and Discussions during Workshop</a:t>
            </a:r>
            <a:endParaRPr lang="en-US" altLang="zh-CN" sz="2200" b="1"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7321" t="3449" r="3348" b="12051"/>
          <a:stretch/>
        </p:blipFill>
        <p:spPr bwMode="auto">
          <a:xfrm>
            <a:off x="4572000" y="2348880"/>
            <a:ext cx="4572000" cy="262266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7364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CC60BAB-FDDE-CF4A-8894-808CD20848B3}"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12</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0" y="4058572"/>
            <a:ext cx="9144000" cy="1969770"/>
          </a:xfrm>
          <a:prstGeom prst="rect">
            <a:avLst/>
          </a:prstGeom>
          <a:noFill/>
        </p:spPr>
        <p:txBody>
          <a:bodyPr wrap="square" rtlCol="0">
            <a:spAutoFit/>
          </a:bodyPr>
          <a:lstStyle/>
          <a:p>
            <a:pPr marL="342900" indent="-342900">
              <a:buFont typeface="Arial" pitchFamily="34" charset="0"/>
              <a:buChar char="•"/>
            </a:pPr>
            <a:r>
              <a:rPr lang="en-US" sz="2200" b="1" dirty="0" smtClean="0">
                <a:solidFill>
                  <a:srgbClr val="FF0000"/>
                </a:solidFill>
              </a:rPr>
              <a:t>Number </a:t>
            </a:r>
            <a:r>
              <a:rPr lang="en-US" sz="2200" b="1" dirty="0">
                <a:solidFill>
                  <a:srgbClr val="FF0000"/>
                </a:solidFill>
              </a:rPr>
              <a:t>of permits issued every year</a:t>
            </a:r>
          </a:p>
          <a:p>
            <a:pPr marL="347663" indent="-347663"/>
            <a:r>
              <a:rPr lang="en-US" sz="2000" dirty="0" smtClean="0"/>
              <a:t>	- The </a:t>
            </a:r>
            <a:r>
              <a:rPr lang="en-US" sz="2000" dirty="0"/>
              <a:t>number of permits issued every year varies significantly from </a:t>
            </a:r>
            <a:r>
              <a:rPr lang="en-US" sz="2000" dirty="0" smtClean="0"/>
              <a:t>State </a:t>
            </a:r>
            <a:r>
              <a:rPr lang="en-US" sz="2000" dirty="0"/>
              <a:t>to </a:t>
            </a:r>
            <a:r>
              <a:rPr lang="en-US" sz="2000" dirty="0" smtClean="0"/>
              <a:t>State . For example, </a:t>
            </a:r>
            <a:r>
              <a:rPr lang="en-US" sz="2000" b="1" dirty="0" smtClean="0">
                <a:solidFill>
                  <a:srgbClr val="FF0000"/>
                </a:solidFill>
              </a:rPr>
              <a:t>Texas</a:t>
            </a:r>
            <a:r>
              <a:rPr lang="en-US" sz="2000" dirty="0" smtClean="0"/>
              <a:t> </a:t>
            </a:r>
            <a:r>
              <a:rPr lang="en-US" sz="2000" dirty="0"/>
              <a:t>has </a:t>
            </a:r>
            <a:r>
              <a:rPr lang="en-US" sz="2000" b="1" dirty="0" smtClean="0">
                <a:solidFill>
                  <a:srgbClr val="FF0000"/>
                </a:solidFill>
              </a:rPr>
              <a:t>741</a:t>
            </a:r>
            <a:r>
              <a:rPr lang="en-US" sz="2000" b="1" dirty="0" smtClean="0">
                <a:solidFill>
                  <a:srgbClr val="FF0000"/>
                </a:solidFill>
              </a:rPr>
              <a:t>,079</a:t>
            </a:r>
            <a:r>
              <a:rPr lang="en-US" sz="2000" dirty="0" smtClean="0"/>
              <a:t> </a:t>
            </a:r>
            <a:r>
              <a:rPr lang="en-US" sz="2000" dirty="0"/>
              <a:t>permits issued for the year of </a:t>
            </a:r>
            <a:r>
              <a:rPr lang="en-US" sz="2000" dirty="0" smtClean="0"/>
              <a:t>2012.</a:t>
            </a:r>
          </a:p>
          <a:p>
            <a:pPr marL="347663" indent="-347663"/>
            <a:r>
              <a:rPr lang="en-US" sz="2000" dirty="0" smtClean="0"/>
              <a:t> </a:t>
            </a:r>
          </a:p>
          <a:p>
            <a:pPr marL="347663" indent="-347663"/>
            <a:r>
              <a:rPr lang="en-US" sz="2000" dirty="0"/>
              <a:t>	</a:t>
            </a:r>
            <a:r>
              <a:rPr lang="en-US" sz="2000" dirty="0" smtClean="0"/>
              <a:t>- All </a:t>
            </a:r>
            <a:r>
              <a:rPr lang="en-US" sz="2000" dirty="0"/>
              <a:t>the </a:t>
            </a:r>
            <a:r>
              <a:rPr lang="en-US" sz="2000" dirty="0" smtClean="0"/>
              <a:t>States </a:t>
            </a:r>
            <a:r>
              <a:rPr lang="en-US" sz="2000" dirty="0"/>
              <a:t>issued permits </a:t>
            </a:r>
            <a:r>
              <a:rPr lang="en-US" sz="2000" dirty="0" smtClean="0"/>
              <a:t>with </a:t>
            </a:r>
            <a:r>
              <a:rPr lang="en-US" sz="2000" dirty="0"/>
              <a:t>some </a:t>
            </a:r>
            <a:r>
              <a:rPr lang="en-US" sz="2000" dirty="0" smtClean="0"/>
              <a:t>permits being automated and self-issued, while some permits require special </a:t>
            </a:r>
            <a:r>
              <a:rPr lang="en-US" sz="2000" dirty="0"/>
              <a:t>analysis. </a:t>
            </a:r>
          </a:p>
        </p:txBody>
      </p:sp>
      <p:pic>
        <p:nvPicPr>
          <p:cNvPr id="8" name="Picture 7"/>
          <p:cNvPicPr preferRelativeResize="0">
            <a:picLocks noChangeAspect="1"/>
          </p:cNvPicPr>
          <p:nvPr/>
        </p:nvPicPr>
        <p:blipFill rotWithShape="1">
          <a:blip r:embed="rId2" cstate="print">
            <a:extLst>
              <a:ext uri="{28A0092B-C50C-407E-A947-70E740481C1C}">
                <a14:useLocalDpi xmlns:a14="http://schemas.microsoft.com/office/drawing/2010/main" xmlns="" val="0"/>
              </a:ext>
            </a:extLst>
          </a:blip>
          <a:srcRect l="1572" t="2129" r="2558" b="2844"/>
          <a:stretch/>
        </p:blipFill>
        <p:spPr bwMode="auto">
          <a:xfrm>
            <a:off x="467544" y="1063974"/>
            <a:ext cx="8352928" cy="312828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60310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6606739-49C7-6049-B675-10D57E5B62F2}"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13</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1" y="1123037"/>
            <a:ext cx="4932040" cy="4585871"/>
          </a:xfrm>
          <a:prstGeom prst="rect">
            <a:avLst/>
          </a:prstGeom>
          <a:noFill/>
        </p:spPr>
        <p:txBody>
          <a:bodyPr wrap="square" rtlCol="0">
            <a:spAutoFit/>
          </a:bodyPr>
          <a:lstStyle/>
          <a:p>
            <a:pPr marL="342900" indent="-342900">
              <a:buFont typeface="Arial" pitchFamily="34" charset="0"/>
              <a:buChar char="•"/>
            </a:pPr>
            <a:r>
              <a:rPr lang="en-US" sz="2000" b="1" dirty="0" smtClean="0">
                <a:solidFill>
                  <a:srgbClr val="FF0000"/>
                </a:solidFill>
              </a:rPr>
              <a:t>Definition </a:t>
            </a:r>
            <a:r>
              <a:rPr lang="en-US" sz="2000" b="1" dirty="0">
                <a:solidFill>
                  <a:srgbClr val="FF0000"/>
                </a:solidFill>
              </a:rPr>
              <a:t>of superload</a:t>
            </a:r>
          </a:p>
          <a:p>
            <a:pPr marL="347663"/>
            <a:r>
              <a:rPr lang="en-US" dirty="0"/>
              <a:t>T</a:t>
            </a:r>
            <a:r>
              <a:rPr lang="en-US" dirty="0" smtClean="0"/>
              <a:t>he </a:t>
            </a:r>
            <a:r>
              <a:rPr lang="en-US" dirty="0"/>
              <a:t>definition of </a:t>
            </a:r>
            <a:r>
              <a:rPr lang="en-US" dirty="0" err="1"/>
              <a:t>superload</a:t>
            </a:r>
            <a:r>
              <a:rPr lang="en-US" dirty="0"/>
              <a:t> </a:t>
            </a:r>
            <a:r>
              <a:rPr lang="en-US" dirty="0" smtClean="0"/>
              <a:t>varies amongst participating scan States. Some have no definition, some define </a:t>
            </a:r>
            <a:r>
              <a:rPr lang="en-US" dirty="0"/>
              <a:t>based on the dimensions only (e.g. Michigan) or weight only (e.g. Florida), or a combination of both dimensions and gross vehicle weight (e.g. New York).</a:t>
            </a:r>
          </a:p>
          <a:p>
            <a:pPr marL="342900" indent="-342900">
              <a:buFont typeface="Arial" pitchFamily="34" charset="0"/>
              <a:buChar char="•"/>
            </a:pPr>
            <a:r>
              <a:rPr lang="en-US" sz="2000" b="1" dirty="0">
                <a:solidFill>
                  <a:srgbClr val="FF0000"/>
                </a:solidFill>
              </a:rPr>
              <a:t>Number of revisions </a:t>
            </a:r>
            <a:r>
              <a:rPr lang="en-US" sz="2000" b="1" dirty="0" smtClean="0">
                <a:solidFill>
                  <a:srgbClr val="FF0000"/>
                </a:solidFill>
              </a:rPr>
              <a:t>allowed</a:t>
            </a:r>
          </a:p>
          <a:p>
            <a:pPr marL="347663"/>
            <a:r>
              <a:rPr lang="en-US" dirty="0" smtClean="0"/>
              <a:t>A number of the states allows unlimited revisions till the permit is issued (e.g., Alabama) while other states only allow a limited number of revisions (e.g., Illinois).  Moreover, 33% of the participated states do not allow revisions on the permit once the permit is issued (e.g., Wisconsin).</a:t>
            </a:r>
            <a:endParaRPr lang="en-US" dirty="0"/>
          </a:p>
        </p:txBody>
      </p:sp>
      <p:pic>
        <p:nvPicPr>
          <p:cNvPr id="8" name="Picture 7"/>
          <p:cNvPicPr/>
          <p:nvPr/>
        </p:nvPicPr>
        <p:blipFill rotWithShape="1">
          <a:blip r:embed="rId2" cstate="print">
            <a:extLst>
              <a:ext uri="{28A0092B-C50C-407E-A947-70E740481C1C}">
                <a14:useLocalDpi xmlns:a14="http://schemas.microsoft.com/office/drawing/2010/main" xmlns="" val="0"/>
              </a:ext>
            </a:extLst>
          </a:blip>
          <a:srcRect l="7353" t="3800" r="2731" b="3115"/>
          <a:stretch/>
        </p:blipFill>
        <p:spPr bwMode="auto">
          <a:xfrm>
            <a:off x="4823791" y="1184721"/>
            <a:ext cx="3992880" cy="2508250"/>
          </a:xfrm>
          <a:prstGeom prst="rect">
            <a:avLst/>
          </a:prstGeom>
          <a:noFill/>
          <a:ln>
            <a:noFill/>
          </a:ln>
          <a:extLst>
            <a:ext uri="{53640926-AAD7-44D8-BBD7-CCE9431645EC}">
              <a14:shadowObscured xmlns:a14="http://schemas.microsoft.com/office/drawing/2010/main" xmlns=""/>
            </a:ext>
          </a:extLst>
        </p:spPr>
      </p:pic>
      <p:pic>
        <p:nvPicPr>
          <p:cNvPr id="9" name="Picture 8"/>
          <p:cNvPicPr/>
          <p:nvPr/>
        </p:nvPicPr>
        <p:blipFill rotWithShape="1">
          <a:blip r:embed="rId3" cstate="print">
            <a:extLst>
              <a:ext uri="{28A0092B-C50C-407E-A947-70E740481C1C}">
                <a14:useLocalDpi xmlns:a14="http://schemas.microsoft.com/office/drawing/2010/main" xmlns="" val="0"/>
              </a:ext>
            </a:extLst>
          </a:blip>
          <a:srcRect l="8193" t="3799" r="2100" b="13496"/>
          <a:stretch/>
        </p:blipFill>
        <p:spPr bwMode="auto">
          <a:xfrm>
            <a:off x="4823791" y="3864446"/>
            <a:ext cx="3983990" cy="22288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120294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B623DC6-DFEC-6942-9EAD-41D6E6DD8825}"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14</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0" y="1052736"/>
            <a:ext cx="4823791" cy="3354765"/>
          </a:xfrm>
          <a:prstGeom prst="rect">
            <a:avLst/>
          </a:prstGeom>
          <a:noFill/>
        </p:spPr>
        <p:txBody>
          <a:bodyPr wrap="square" rtlCol="0">
            <a:spAutoFit/>
          </a:bodyPr>
          <a:lstStyle/>
          <a:p>
            <a:pPr marL="342900" indent="-342900">
              <a:buFont typeface="Arial" pitchFamily="34" charset="0"/>
              <a:buChar char="•"/>
            </a:pPr>
            <a:r>
              <a:rPr lang="en-US" sz="2400" b="1" dirty="0">
                <a:solidFill>
                  <a:srgbClr val="FF0000"/>
                </a:solidFill>
              </a:rPr>
              <a:t>Permitted vehicles </a:t>
            </a:r>
            <a:r>
              <a:rPr lang="en-US" sz="2400" b="1" dirty="0" smtClean="0">
                <a:solidFill>
                  <a:srgbClr val="FF0000"/>
                </a:solidFill>
              </a:rPr>
              <a:t>allowed to </a:t>
            </a:r>
            <a:r>
              <a:rPr lang="en-US" sz="2400" b="1" dirty="0">
                <a:solidFill>
                  <a:srgbClr val="FF0000"/>
                </a:solidFill>
              </a:rPr>
              <a:t>leave the designated </a:t>
            </a:r>
            <a:r>
              <a:rPr lang="en-US" sz="2400" b="1" dirty="0" smtClean="0">
                <a:solidFill>
                  <a:srgbClr val="FF0000"/>
                </a:solidFill>
              </a:rPr>
              <a:t>route</a:t>
            </a:r>
          </a:p>
          <a:p>
            <a:pPr marL="342900" indent="-342900">
              <a:buFont typeface="Arial" pitchFamily="34" charset="0"/>
              <a:buChar char="•"/>
            </a:pPr>
            <a:endParaRPr lang="en-US" sz="2000" b="1" dirty="0">
              <a:solidFill>
                <a:srgbClr val="FF0000"/>
              </a:solidFill>
            </a:endParaRPr>
          </a:p>
          <a:p>
            <a:pPr marL="342900" indent="-342900">
              <a:buFont typeface="Arial" pitchFamily="34" charset="0"/>
              <a:buChar char="•"/>
            </a:pPr>
            <a:r>
              <a:rPr lang="en-US" sz="2400" b="1" dirty="0" smtClean="0">
                <a:solidFill>
                  <a:srgbClr val="FF0000"/>
                </a:solidFill>
              </a:rPr>
              <a:t>Bridge </a:t>
            </a:r>
            <a:r>
              <a:rPr lang="en-US" sz="2400" b="1" dirty="0">
                <a:solidFill>
                  <a:srgbClr val="FF0000"/>
                </a:solidFill>
              </a:rPr>
              <a:t>analysis methods</a:t>
            </a:r>
            <a:endParaRPr lang="en-US" sz="2400" b="1" dirty="0" smtClean="0">
              <a:solidFill>
                <a:srgbClr val="FF0000"/>
              </a:solidFill>
            </a:endParaRPr>
          </a:p>
          <a:p>
            <a:pPr marL="347663"/>
            <a:r>
              <a:rPr lang="en-US" sz="2400" dirty="0"/>
              <a:t>44% of </a:t>
            </a:r>
            <a:r>
              <a:rPr lang="en-US" sz="2400" dirty="0" smtClean="0"/>
              <a:t>participating </a:t>
            </a:r>
            <a:r>
              <a:rPr lang="en-US" sz="2400" dirty="0"/>
              <a:t>States use LFR only or </a:t>
            </a:r>
            <a:r>
              <a:rPr lang="en-US" sz="2400" dirty="0" smtClean="0"/>
              <a:t>dominantly, </a:t>
            </a:r>
            <a:r>
              <a:rPr lang="en-US" sz="2400" dirty="0"/>
              <a:t>while 56% of </a:t>
            </a:r>
            <a:r>
              <a:rPr lang="en-US" sz="2400" dirty="0" smtClean="0"/>
              <a:t>selected </a:t>
            </a:r>
            <a:r>
              <a:rPr lang="en-US" sz="2400" dirty="0"/>
              <a:t>States also use other methods (i.e. </a:t>
            </a:r>
            <a:r>
              <a:rPr lang="en-US" sz="2400" dirty="0" smtClean="0"/>
              <a:t>LFR, LRFR, or ASR)</a:t>
            </a:r>
            <a:endParaRPr lang="en-US" sz="24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8806" t="4154" r="3564" b="13443"/>
          <a:stretch/>
        </p:blipFill>
        <p:spPr bwMode="auto">
          <a:xfrm>
            <a:off x="4704278" y="3645023"/>
            <a:ext cx="4297680" cy="2446920"/>
          </a:xfrm>
          <a:prstGeom prst="rect">
            <a:avLst/>
          </a:prstGeom>
          <a:noFill/>
          <a:ln>
            <a:noFill/>
          </a:ln>
          <a:extLst>
            <a:ext uri="{53640926-AAD7-44D8-BBD7-CCE9431645EC}">
              <a14:shadowObscured xmlns:a14="http://schemas.microsoft.com/office/drawing/2010/main" xmlns=""/>
            </a:ext>
          </a:extLst>
        </p:spPr>
      </p:pic>
      <p:pic>
        <p:nvPicPr>
          <p:cNvPr id="3" name="Picture 2"/>
          <p:cNvPicPr>
            <a:picLocks noChangeAspect="1"/>
          </p:cNvPicPr>
          <p:nvPr/>
        </p:nvPicPr>
        <p:blipFill rotWithShape="1">
          <a:blip r:embed="rId3" cstate="print"/>
          <a:srcRect l="8467" t="4800" r="1614" b="8984"/>
          <a:stretch/>
        </p:blipFill>
        <p:spPr>
          <a:xfrm>
            <a:off x="4688501" y="1268760"/>
            <a:ext cx="4464701" cy="2286000"/>
          </a:xfrm>
          <a:prstGeom prst="rect">
            <a:avLst/>
          </a:prstGeom>
        </p:spPr>
      </p:pic>
    </p:spTree>
    <p:extLst>
      <p:ext uri="{BB962C8B-B14F-4D97-AF65-F5344CB8AC3E}">
        <p14:creationId xmlns:p14="http://schemas.microsoft.com/office/powerpoint/2010/main" xmlns="" val="1395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748840B-A560-0446-872D-61495327FD58}"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15</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0" y="1117977"/>
            <a:ext cx="8857147" cy="1815882"/>
          </a:xfrm>
          <a:prstGeom prst="rect">
            <a:avLst/>
          </a:prstGeom>
          <a:noFill/>
        </p:spPr>
        <p:txBody>
          <a:bodyPr wrap="square" rtlCol="0">
            <a:spAutoFit/>
          </a:bodyPr>
          <a:lstStyle/>
          <a:p>
            <a:pPr marL="342900" indent="-342900">
              <a:buFont typeface="Arial" pitchFamily="34" charset="0"/>
              <a:buChar char="•"/>
            </a:pPr>
            <a:r>
              <a:rPr lang="en-US" sz="2000" b="1" dirty="0">
                <a:solidFill>
                  <a:srgbClr val="FF0000"/>
                </a:solidFill>
              </a:rPr>
              <a:t>Speed and traffic restriction on permits</a:t>
            </a:r>
            <a:endParaRPr lang="en-US" sz="2000" b="1" dirty="0" smtClean="0">
              <a:solidFill>
                <a:srgbClr val="FF0000"/>
              </a:solidFill>
            </a:endParaRPr>
          </a:p>
          <a:p>
            <a:pPr marL="347663"/>
            <a:r>
              <a:rPr lang="en-US" dirty="0"/>
              <a:t>M</a:t>
            </a:r>
            <a:r>
              <a:rPr lang="en-US" dirty="0" smtClean="0"/>
              <a:t>ost </a:t>
            </a:r>
            <a:r>
              <a:rPr lang="en-US" dirty="0"/>
              <a:t>of states use speed and traffic restriction on permits. Some of the states </a:t>
            </a:r>
            <a:r>
              <a:rPr lang="en-US" dirty="0" smtClean="0"/>
              <a:t>occupy </a:t>
            </a:r>
            <a:r>
              <a:rPr lang="en-US" dirty="0"/>
              <a:t>two lanes and/or speed limits for superloads (e.g</a:t>
            </a:r>
            <a:r>
              <a:rPr lang="en-US" dirty="0" smtClean="0"/>
              <a:t>., </a:t>
            </a:r>
            <a:r>
              <a:rPr lang="en-US" dirty="0"/>
              <a:t>Minnesota) while some of the states even have more severe restrictions. For instance, the State of Maine restricted the speed to 5 mph and only allow one vehicle along centerline of the bridge for severe conditions</a:t>
            </a:r>
            <a:r>
              <a:rPr lang="en-US" dirty="0" smtClean="0"/>
              <a:t>.</a:t>
            </a:r>
          </a:p>
        </p:txBody>
      </p:sp>
      <p:sp>
        <p:nvSpPr>
          <p:cNvPr id="3" name="Rectangle 2"/>
          <p:cNvSpPr/>
          <p:nvPr/>
        </p:nvSpPr>
        <p:spPr>
          <a:xfrm>
            <a:off x="0" y="3036436"/>
            <a:ext cx="4572000" cy="2923877"/>
          </a:xfrm>
          <a:prstGeom prst="rect">
            <a:avLst/>
          </a:prstGeom>
        </p:spPr>
        <p:txBody>
          <a:bodyPr>
            <a:spAutoFit/>
          </a:bodyPr>
          <a:lstStyle/>
          <a:p>
            <a:pPr marL="342900" indent="-342900">
              <a:buFont typeface="Arial" pitchFamily="34" charset="0"/>
              <a:buChar char="•"/>
            </a:pPr>
            <a:r>
              <a:rPr lang="en-US" sz="2000" b="1" dirty="0">
                <a:solidFill>
                  <a:srgbClr val="FF0000"/>
                </a:solidFill>
              </a:rPr>
              <a:t>Modifications to AASHTO Method</a:t>
            </a:r>
          </a:p>
          <a:p>
            <a:pPr marL="633413" indent="-285750">
              <a:buFontTx/>
              <a:buChar char="-"/>
            </a:pPr>
            <a:r>
              <a:rPr lang="en-US" dirty="0" smtClean="0"/>
              <a:t>43</a:t>
            </a:r>
            <a:r>
              <a:rPr lang="en-US" dirty="0"/>
              <a:t>% of </a:t>
            </a:r>
            <a:r>
              <a:rPr lang="en-US" dirty="0" smtClean="0"/>
              <a:t>participating </a:t>
            </a:r>
            <a:r>
              <a:rPr lang="en-US" dirty="0"/>
              <a:t>States have no modification to AASHTO load rating method: </a:t>
            </a:r>
            <a:endParaRPr lang="en-US" dirty="0" smtClean="0"/>
          </a:p>
          <a:p>
            <a:pPr marL="633413" indent="-285750">
              <a:buFontTx/>
              <a:buChar char="-"/>
            </a:pPr>
            <a:r>
              <a:rPr lang="en-US" dirty="0" smtClean="0"/>
              <a:t>- 57</a:t>
            </a:r>
            <a:r>
              <a:rPr lang="en-US" dirty="0"/>
              <a:t>% of </a:t>
            </a:r>
            <a:r>
              <a:rPr lang="en-US" dirty="0" smtClean="0"/>
              <a:t>participating </a:t>
            </a:r>
            <a:r>
              <a:rPr lang="en-US" dirty="0"/>
              <a:t>States have modification to AASHTO load rating method: California Idaho, Louisiana, Michigan, New York State, Virginia, Washington State.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8595" t="4146" r="1887" b="13626"/>
          <a:stretch/>
        </p:blipFill>
        <p:spPr bwMode="auto">
          <a:xfrm>
            <a:off x="4413158" y="3429000"/>
            <a:ext cx="4717130" cy="262923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980862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3F193F1-54E8-4D42-8ADF-40F4464F371E}"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16</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0" y="3724577"/>
            <a:ext cx="8892478" cy="2800767"/>
          </a:xfrm>
          <a:prstGeom prst="rect">
            <a:avLst/>
          </a:prstGeom>
          <a:noFill/>
        </p:spPr>
        <p:txBody>
          <a:bodyPr wrap="square" rtlCol="0">
            <a:spAutoFit/>
          </a:bodyPr>
          <a:lstStyle/>
          <a:p>
            <a:pPr marL="342900" indent="-342900">
              <a:buFont typeface="Arial" pitchFamily="34" charset="0"/>
              <a:buChar char="•"/>
            </a:pPr>
            <a:r>
              <a:rPr lang="en-US" sz="2000" b="1" dirty="0" smtClean="0">
                <a:solidFill>
                  <a:srgbClr val="FF0000"/>
                </a:solidFill>
              </a:rPr>
              <a:t>Refined </a:t>
            </a:r>
            <a:r>
              <a:rPr lang="en-US" sz="2000" b="1" dirty="0">
                <a:solidFill>
                  <a:srgbClr val="FF0000"/>
                </a:solidFill>
              </a:rPr>
              <a:t>analysis for OS/OW rating</a:t>
            </a:r>
            <a:endParaRPr lang="en-US" sz="2000" b="1" dirty="0" smtClean="0">
              <a:solidFill>
                <a:srgbClr val="FF0000"/>
              </a:solidFill>
            </a:endParaRPr>
          </a:p>
          <a:p>
            <a:pPr marL="347663"/>
            <a:r>
              <a:rPr lang="en-US" dirty="0" smtClean="0"/>
              <a:t>Most </a:t>
            </a:r>
            <a:r>
              <a:rPr lang="en-US" dirty="0"/>
              <a:t>of the </a:t>
            </a:r>
            <a:r>
              <a:rPr lang="en-US" dirty="0" smtClean="0"/>
              <a:t>participating states </a:t>
            </a:r>
            <a:r>
              <a:rPr lang="en-US" dirty="0"/>
              <a:t>use refined analysis for certain conditions (e.g. Maine use refined analysis for the bridge in poor condition and no other routes are available). </a:t>
            </a:r>
            <a:r>
              <a:rPr lang="en-US" dirty="0" smtClean="0"/>
              <a:t>AASHTOWare </a:t>
            </a:r>
            <a:r>
              <a:rPr lang="en-US" dirty="0"/>
              <a:t>is the most popular software for refined analysis</a:t>
            </a:r>
            <a:r>
              <a:rPr lang="en-US" dirty="0" smtClean="0"/>
              <a:t>.</a:t>
            </a:r>
          </a:p>
          <a:p>
            <a:pPr marL="347663"/>
            <a:endParaRPr lang="en-US" sz="2000" dirty="0" smtClean="0"/>
          </a:p>
          <a:p>
            <a:pPr marL="342900" indent="-342900">
              <a:buFont typeface="Arial" pitchFamily="34" charset="0"/>
              <a:buChar char="•"/>
            </a:pPr>
            <a:r>
              <a:rPr lang="da-DK" sz="2000" b="1" dirty="0">
                <a:solidFill>
                  <a:srgbClr val="FF0000"/>
                </a:solidFill>
              </a:rPr>
              <a:t>Computer software for OS/OW rating</a:t>
            </a:r>
            <a:endParaRPr lang="en-US" sz="2000" b="1" dirty="0">
              <a:solidFill>
                <a:srgbClr val="FF0000"/>
              </a:solidFill>
            </a:endParaRPr>
          </a:p>
          <a:p>
            <a:pPr marL="347663"/>
            <a:r>
              <a:rPr lang="en-US" dirty="0"/>
              <a:t>Most of the states </a:t>
            </a:r>
            <a:r>
              <a:rPr lang="en-US" dirty="0" smtClean="0"/>
              <a:t>use </a:t>
            </a:r>
            <a:r>
              <a:rPr lang="en-US" dirty="0"/>
              <a:t>AASHTOWare for OS/OW rating while some of the states use </a:t>
            </a:r>
            <a:r>
              <a:rPr lang="en-US" dirty="0" smtClean="0"/>
              <a:t>in-house </a:t>
            </a:r>
            <a:r>
              <a:rPr lang="en-US" dirty="0"/>
              <a:t>software for OS/OW rating (e.g. Maine and Virginia).</a:t>
            </a:r>
          </a:p>
          <a:p>
            <a:pPr marL="347663"/>
            <a:endParaRPr lang="en-US" sz="2000" dirty="0"/>
          </a:p>
        </p:txBody>
      </p:sp>
      <p:sp>
        <p:nvSpPr>
          <p:cNvPr id="3" name="Rectangle 2"/>
          <p:cNvSpPr/>
          <p:nvPr/>
        </p:nvSpPr>
        <p:spPr>
          <a:xfrm>
            <a:off x="28848" y="1080680"/>
            <a:ext cx="4039096" cy="2646878"/>
          </a:xfrm>
          <a:prstGeom prst="rect">
            <a:avLst/>
          </a:prstGeom>
        </p:spPr>
        <p:txBody>
          <a:bodyPr wrap="square">
            <a:spAutoFit/>
          </a:bodyPr>
          <a:lstStyle/>
          <a:p>
            <a:pPr marL="342900" indent="-342900">
              <a:buFont typeface="Arial" pitchFamily="34" charset="0"/>
              <a:buChar char="•"/>
            </a:pPr>
            <a:r>
              <a:rPr lang="en-US" sz="2000" b="1" dirty="0">
                <a:solidFill>
                  <a:srgbClr val="FF0000"/>
                </a:solidFill>
              </a:rPr>
              <a:t>Load rating level for acceptance criteria</a:t>
            </a:r>
          </a:p>
          <a:p>
            <a:pPr marL="347663"/>
            <a:r>
              <a:rPr lang="en-US" dirty="0"/>
              <a:t>most of the states (83% of </a:t>
            </a:r>
            <a:r>
              <a:rPr lang="en-US" dirty="0" smtClean="0"/>
              <a:t>participating </a:t>
            </a:r>
            <a:r>
              <a:rPr lang="en-US" dirty="0"/>
              <a:t>States) use operating level as acceptance criteria except Maine (usually inventory level) and Texas (do not use a load rating level when considering a superload).</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8596" t="4146" r="6499" b="12934"/>
          <a:stretch/>
        </p:blipFill>
        <p:spPr bwMode="auto">
          <a:xfrm>
            <a:off x="4211959" y="1181106"/>
            <a:ext cx="4297680" cy="25464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56075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283D8C5-CACB-0E42-883E-397E2B65488C}"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17</a:t>
            </a:fld>
            <a:endParaRPr lang="en-US" altLang="zh-CN"/>
          </a:p>
        </p:txBody>
      </p:sp>
      <p:sp>
        <p:nvSpPr>
          <p:cNvPr id="360454" name="Text Box 6"/>
          <p:cNvSpPr txBox="1">
            <a:spLocks noChangeArrowheads="1"/>
          </p:cNvSpPr>
          <p:nvPr/>
        </p:nvSpPr>
        <p:spPr bwMode="auto">
          <a:xfrm>
            <a:off x="2627312" y="692150"/>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Findings and Observations</a:t>
            </a:r>
            <a:endParaRPr lang="en-US" altLang="zh-CN" sz="2200" b="1" dirty="0"/>
          </a:p>
        </p:txBody>
      </p:sp>
      <p:sp>
        <p:nvSpPr>
          <p:cNvPr id="2" name="TextBox 1"/>
          <p:cNvSpPr txBox="1"/>
          <p:nvPr/>
        </p:nvSpPr>
        <p:spPr>
          <a:xfrm>
            <a:off x="0" y="1123037"/>
            <a:ext cx="8605625" cy="1138773"/>
          </a:xfrm>
          <a:prstGeom prst="rect">
            <a:avLst/>
          </a:prstGeom>
          <a:noFill/>
        </p:spPr>
        <p:txBody>
          <a:bodyPr wrap="square" rtlCol="0">
            <a:spAutoFit/>
          </a:bodyPr>
          <a:lstStyle/>
          <a:p>
            <a:pPr marL="347663"/>
            <a:endParaRPr lang="en-US" sz="600" dirty="0"/>
          </a:p>
          <a:p>
            <a:pPr marL="342900" indent="-342900">
              <a:buFont typeface="Arial" pitchFamily="34" charset="0"/>
              <a:buChar char="•"/>
            </a:pPr>
            <a:r>
              <a:rPr lang="en-US" sz="2000" b="1" dirty="0">
                <a:solidFill>
                  <a:srgbClr val="FF0000"/>
                </a:solidFill>
              </a:rPr>
              <a:t>Joint </a:t>
            </a:r>
            <a:r>
              <a:rPr lang="en-US" sz="2000" b="1" dirty="0" smtClean="0">
                <a:solidFill>
                  <a:srgbClr val="FF0000"/>
                </a:solidFill>
              </a:rPr>
              <a:t>State coalitions for </a:t>
            </a:r>
            <a:r>
              <a:rPr lang="en-US" sz="2000" b="1" dirty="0">
                <a:solidFill>
                  <a:srgbClr val="FF0000"/>
                </a:solidFill>
              </a:rPr>
              <a:t>better uniformity</a:t>
            </a:r>
            <a:endParaRPr lang="en-US" sz="2000" b="1" dirty="0" smtClean="0">
              <a:solidFill>
                <a:srgbClr val="FF0000"/>
              </a:solidFill>
            </a:endParaRPr>
          </a:p>
          <a:p>
            <a:pPr marL="347663"/>
            <a:r>
              <a:rPr lang="en-US" dirty="0" smtClean="0"/>
              <a:t>Most </a:t>
            </a:r>
            <a:r>
              <a:rPr lang="en-US" dirty="0"/>
              <a:t>of the states already </a:t>
            </a:r>
            <a:r>
              <a:rPr lang="en-US" dirty="0" smtClean="0"/>
              <a:t>are </a:t>
            </a:r>
            <a:r>
              <a:rPr lang="en-US" dirty="0"/>
              <a:t>or </a:t>
            </a:r>
            <a:r>
              <a:rPr lang="en-US" dirty="0" smtClean="0"/>
              <a:t>are willing </a:t>
            </a:r>
            <a:r>
              <a:rPr lang="en-US" dirty="0"/>
              <a:t>to be a </a:t>
            </a:r>
            <a:r>
              <a:rPr lang="en-US" dirty="0" smtClean="0"/>
              <a:t>members </a:t>
            </a:r>
            <a:r>
              <a:rPr lang="en-US" dirty="0"/>
              <a:t>of </a:t>
            </a:r>
            <a:r>
              <a:rPr lang="en-US" dirty="0" smtClean="0"/>
              <a:t>State coalitions that aim </a:t>
            </a:r>
            <a:r>
              <a:rPr lang="en-US" dirty="0"/>
              <a:t>at improving </a:t>
            </a:r>
            <a:r>
              <a:rPr lang="en-US" dirty="0" smtClean="0"/>
              <a:t>permitting.</a:t>
            </a:r>
          </a:p>
          <a:p>
            <a:pPr marL="347663"/>
            <a:endParaRPr lang="en-US" sz="600" dirty="0" smtClean="0"/>
          </a:p>
        </p:txBody>
      </p:sp>
      <p:sp>
        <p:nvSpPr>
          <p:cNvPr id="3" name="Rectangle 2"/>
          <p:cNvSpPr/>
          <p:nvPr/>
        </p:nvSpPr>
        <p:spPr>
          <a:xfrm>
            <a:off x="0" y="2276872"/>
            <a:ext cx="4932041" cy="3785652"/>
          </a:xfrm>
          <a:prstGeom prst="rect">
            <a:avLst/>
          </a:prstGeom>
        </p:spPr>
        <p:txBody>
          <a:bodyPr wrap="square">
            <a:spAutoFit/>
          </a:bodyPr>
          <a:lstStyle/>
          <a:p>
            <a:pPr marL="342900" indent="-342900">
              <a:buFont typeface="Arial" pitchFamily="34" charset="0"/>
              <a:buChar char="•"/>
            </a:pPr>
            <a:r>
              <a:rPr lang="en-US" sz="2000" b="1" dirty="0" smtClean="0">
                <a:solidFill>
                  <a:srgbClr val="FF0000"/>
                </a:solidFill>
              </a:rPr>
              <a:t>Hands-on </a:t>
            </a:r>
            <a:r>
              <a:rPr lang="en-US" sz="2000" b="1" dirty="0">
                <a:solidFill>
                  <a:srgbClr val="FF0000"/>
                </a:solidFill>
              </a:rPr>
              <a:t>analysis/review for permits</a:t>
            </a:r>
          </a:p>
          <a:p>
            <a:pPr marL="347663"/>
            <a:r>
              <a:rPr lang="en-US" sz="2000" dirty="0" smtClean="0"/>
              <a:t>Nearly all the States have developed screening systems to facilitate permit review or automated on-line systems. </a:t>
            </a:r>
          </a:p>
          <a:p>
            <a:pPr marL="347663"/>
            <a:endParaRPr lang="en-US" sz="2000" dirty="0"/>
          </a:p>
          <a:p>
            <a:pPr marL="347663"/>
            <a:r>
              <a:rPr lang="en-US" sz="2000" dirty="0" smtClean="0"/>
              <a:t>About half of the participating </a:t>
            </a:r>
            <a:r>
              <a:rPr lang="en-US" sz="2000" dirty="0"/>
              <a:t>States </a:t>
            </a:r>
            <a:r>
              <a:rPr lang="en-US" sz="2000" dirty="0" smtClean="0"/>
              <a:t>report that more </a:t>
            </a:r>
            <a:r>
              <a:rPr lang="en-US" sz="2000" dirty="0"/>
              <a:t>than 5% of single-trip permits </a:t>
            </a:r>
            <a:r>
              <a:rPr lang="en-US" sz="2000" dirty="0" smtClean="0"/>
              <a:t>issued require hands on analysis/review. About half report that less than 5% of permits issued require hands on analysis.</a:t>
            </a:r>
            <a:endParaRPr lang="en-US" sz="20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l="8615" t="3800" r="4201" b="14188"/>
          <a:stretch/>
        </p:blipFill>
        <p:spPr bwMode="auto">
          <a:xfrm>
            <a:off x="4788023" y="2420888"/>
            <a:ext cx="4297680" cy="333953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24824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F9CD163-4A4C-7C46-946D-669211F5ADE4}"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18</a:t>
            </a:fld>
            <a:endParaRPr lang="en-US" altLang="zh-CN"/>
          </a:p>
        </p:txBody>
      </p:sp>
      <p:sp>
        <p:nvSpPr>
          <p:cNvPr id="360454" name="Text Box 6"/>
          <p:cNvSpPr txBox="1">
            <a:spLocks noChangeArrowheads="1"/>
          </p:cNvSpPr>
          <p:nvPr/>
        </p:nvSpPr>
        <p:spPr bwMode="auto">
          <a:xfrm>
            <a:off x="1925215" y="630667"/>
            <a:ext cx="5401073"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Select Best Practices from DOTs</a:t>
            </a:r>
            <a:endParaRPr lang="en-US" altLang="zh-CN" sz="2200" b="1" dirty="0"/>
          </a:p>
        </p:txBody>
      </p:sp>
      <p:sp>
        <p:nvSpPr>
          <p:cNvPr id="3" name="Rectangle 2"/>
          <p:cNvSpPr/>
          <p:nvPr/>
        </p:nvSpPr>
        <p:spPr>
          <a:xfrm>
            <a:off x="395536" y="1196752"/>
            <a:ext cx="8352928" cy="2800767"/>
          </a:xfrm>
          <a:prstGeom prst="rect">
            <a:avLst/>
          </a:prstGeom>
        </p:spPr>
        <p:txBody>
          <a:bodyPr wrap="square">
            <a:spAutoFit/>
          </a:bodyPr>
          <a:lstStyle/>
          <a:p>
            <a:pPr marL="285750" indent="-285750">
              <a:lnSpc>
                <a:spcPct val="110000"/>
              </a:lnSpc>
              <a:buFont typeface="Wingdings" panose="05000000000000000000" pitchFamily="2" charset="2"/>
              <a:buChar char="q"/>
              <a:tabLst>
                <a:tab pos="342900" algn="l"/>
              </a:tabLst>
            </a:pPr>
            <a:r>
              <a:rPr lang="en-US" sz="2000" dirty="0" smtClean="0"/>
              <a:t>Many </a:t>
            </a:r>
            <a:r>
              <a:rPr lang="en-US" sz="2000" dirty="0"/>
              <a:t>States </a:t>
            </a:r>
            <a:r>
              <a:rPr lang="en-US" sz="2000" dirty="0" smtClean="0"/>
              <a:t>have established a </a:t>
            </a:r>
            <a:r>
              <a:rPr lang="en-US" sz="2000" dirty="0" err="1" smtClean="0"/>
              <a:t>Superload</a:t>
            </a:r>
            <a:r>
              <a:rPr lang="en-US" sz="2000" dirty="0" smtClean="0"/>
              <a:t> </a:t>
            </a:r>
            <a:r>
              <a:rPr lang="en-US" sz="2000" dirty="0"/>
              <a:t>weight </a:t>
            </a:r>
            <a:r>
              <a:rPr lang="en-US" sz="2000" dirty="0" smtClean="0"/>
              <a:t>threshold for screening purposes, but </a:t>
            </a:r>
            <a:r>
              <a:rPr lang="en-US" sz="2000" dirty="0"/>
              <a:t>there is no single </a:t>
            </a:r>
            <a:r>
              <a:rPr lang="en-US" sz="2000" dirty="0" smtClean="0"/>
              <a:t>definition.</a:t>
            </a:r>
          </a:p>
          <a:p>
            <a:pPr marL="285750" indent="-285750">
              <a:lnSpc>
                <a:spcPct val="110000"/>
              </a:lnSpc>
              <a:buFont typeface="Wingdings" panose="05000000000000000000" pitchFamily="2" charset="2"/>
              <a:buChar char="q"/>
              <a:tabLst>
                <a:tab pos="342900" algn="l"/>
              </a:tabLst>
            </a:pPr>
            <a:r>
              <a:rPr lang="en-US" sz="2000" dirty="0" smtClean="0"/>
              <a:t>Many </a:t>
            </a:r>
            <a:r>
              <a:rPr lang="en-US" sz="2000" dirty="0"/>
              <a:t>States weigh </a:t>
            </a:r>
            <a:r>
              <a:rPr lang="en-US" sz="2000" dirty="0" err="1" smtClean="0"/>
              <a:t>Superload</a:t>
            </a:r>
            <a:r>
              <a:rPr lang="en-US" sz="2000" dirty="0" smtClean="0"/>
              <a:t> permit vehicles to verify axle loads, some </a:t>
            </a:r>
            <a:r>
              <a:rPr lang="en-US" sz="2000" dirty="0"/>
              <a:t>States inspect </a:t>
            </a:r>
            <a:r>
              <a:rPr lang="en-US" sz="2000" dirty="0" smtClean="0"/>
              <a:t>permit vehicles to verify rigging, vehicle maintenance and good working order. </a:t>
            </a:r>
          </a:p>
          <a:p>
            <a:pPr marL="285750" indent="-285750">
              <a:lnSpc>
                <a:spcPct val="110000"/>
              </a:lnSpc>
              <a:buFont typeface="Wingdings" panose="05000000000000000000" pitchFamily="2" charset="2"/>
              <a:buChar char="q"/>
              <a:tabLst>
                <a:tab pos="342900" algn="l"/>
              </a:tabLst>
            </a:pPr>
            <a:r>
              <a:rPr lang="en-US" sz="2000" dirty="0"/>
              <a:t>M</a:t>
            </a:r>
            <a:r>
              <a:rPr lang="en-US" sz="2000" dirty="0" smtClean="0"/>
              <a:t>any </a:t>
            </a:r>
            <a:r>
              <a:rPr lang="en-US" sz="2000" dirty="0"/>
              <a:t>States have an automated system for issuing permits. </a:t>
            </a:r>
            <a:endParaRPr lang="en-US" sz="2000" dirty="0" smtClean="0"/>
          </a:p>
          <a:p>
            <a:pPr marL="285750" indent="-285750">
              <a:lnSpc>
                <a:spcPct val="110000"/>
              </a:lnSpc>
              <a:buFont typeface="Wingdings" panose="05000000000000000000" pitchFamily="2" charset="2"/>
              <a:buChar char="q"/>
              <a:tabLst>
                <a:tab pos="342900" algn="l"/>
              </a:tabLst>
            </a:pPr>
            <a:r>
              <a:rPr lang="en-US" sz="2000" dirty="0" smtClean="0"/>
              <a:t>Many States have embraced Automation, but require rigorous  QA/QC for </a:t>
            </a:r>
            <a:r>
              <a:rPr lang="en-US" sz="2000" dirty="0"/>
              <a:t>reliable and </a:t>
            </a:r>
            <a:r>
              <a:rPr lang="en-US" sz="2000" dirty="0" smtClean="0"/>
              <a:t>verifiable </a:t>
            </a:r>
            <a:r>
              <a:rPr lang="en-US" sz="2000" dirty="0"/>
              <a:t>bridge </a:t>
            </a:r>
            <a:r>
              <a:rPr lang="en-US" sz="2000" dirty="0" smtClean="0"/>
              <a:t>information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2713" y="3922561"/>
            <a:ext cx="5313583" cy="2684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4326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3C79CA1-E93E-754B-A06E-1E1DF1A82BA7}"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19</a:t>
            </a:fld>
            <a:endParaRPr lang="en-US" altLang="zh-CN"/>
          </a:p>
        </p:txBody>
      </p:sp>
      <p:sp>
        <p:nvSpPr>
          <p:cNvPr id="360454" name="Text Box 6"/>
          <p:cNvSpPr txBox="1">
            <a:spLocks noChangeArrowheads="1"/>
          </p:cNvSpPr>
          <p:nvPr/>
        </p:nvSpPr>
        <p:spPr bwMode="auto">
          <a:xfrm>
            <a:off x="1709192" y="692150"/>
            <a:ext cx="583312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More Select Best Practices from DOTs</a:t>
            </a:r>
            <a:endParaRPr lang="en-US" altLang="zh-CN" sz="2200" b="1" dirty="0"/>
          </a:p>
        </p:txBody>
      </p:sp>
      <p:sp>
        <p:nvSpPr>
          <p:cNvPr id="3" name="Rectangle 2"/>
          <p:cNvSpPr/>
          <p:nvPr/>
        </p:nvSpPr>
        <p:spPr>
          <a:xfrm>
            <a:off x="285022" y="1268760"/>
            <a:ext cx="8676456" cy="3600986"/>
          </a:xfrm>
          <a:prstGeom prst="rect">
            <a:avLst/>
          </a:prstGeom>
        </p:spPr>
        <p:txBody>
          <a:bodyPr wrap="square">
            <a:spAutoFit/>
          </a:bodyPr>
          <a:lstStyle/>
          <a:p>
            <a:pPr marL="285750" indent="-285750">
              <a:buFont typeface="Wingdings" panose="05000000000000000000" pitchFamily="2" charset="2"/>
              <a:buChar char="q"/>
              <a:tabLst>
                <a:tab pos="342900" algn="l"/>
              </a:tabLst>
            </a:pPr>
            <a:r>
              <a:rPr lang="en-US" b="1" dirty="0" smtClean="0"/>
              <a:t>Washington </a:t>
            </a:r>
            <a:r>
              <a:rPr lang="en-US" b="1" dirty="0"/>
              <a:t>- </a:t>
            </a:r>
            <a:r>
              <a:rPr lang="en-US" b="1" dirty="0" smtClean="0"/>
              <a:t>offers </a:t>
            </a:r>
            <a:r>
              <a:rPr lang="en-US" b="1" dirty="0"/>
              <a:t>training on permit policies and statues to State </a:t>
            </a:r>
            <a:r>
              <a:rPr lang="en-US" b="1" dirty="0" smtClean="0"/>
              <a:t>police, load raters and </a:t>
            </a:r>
            <a:r>
              <a:rPr lang="en-US" b="1" dirty="0"/>
              <a:t>others</a:t>
            </a:r>
            <a:r>
              <a:rPr lang="en-US" b="1" dirty="0" smtClean="0"/>
              <a:t>.</a:t>
            </a:r>
          </a:p>
          <a:p>
            <a:pPr marL="285750" indent="-285750">
              <a:buFont typeface="Wingdings" panose="05000000000000000000" pitchFamily="2" charset="2"/>
              <a:buChar char="q"/>
              <a:tabLst>
                <a:tab pos="342900" algn="l"/>
              </a:tabLst>
            </a:pPr>
            <a:r>
              <a:rPr lang="en-US" dirty="0" smtClean="0"/>
              <a:t>Virginia - for complex bridges, if consultants are hired because of specific knowledge, have them run several large weight permit trucks nationally for future comparisons.</a:t>
            </a:r>
            <a:endParaRPr lang="en-US" b="1" dirty="0"/>
          </a:p>
          <a:p>
            <a:pPr marL="285750" indent="-285750">
              <a:buFont typeface="Wingdings" panose="05000000000000000000" pitchFamily="2" charset="2"/>
              <a:buChar char="q"/>
              <a:tabLst>
                <a:tab pos="342900" algn="l"/>
              </a:tabLst>
            </a:pPr>
            <a:r>
              <a:rPr lang="en-US" sz="2000" b="1" dirty="0" smtClean="0"/>
              <a:t>New </a:t>
            </a:r>
            <a:r>
              <a:rPr lang="en-US" sz="2000" b="1" dirty="0"/>
              <a:t>York - </a:t>
            </a:r>
            <a:r>
              <a:rPr lang="en-US" sz="2000" b="1" dirty="0" smtClean="0"/>
              <a:t>requires </a:t>
            </a:r>
            <a:r>
              <a:rPr lang="en-US" sz="2000" b="1" dirty="0"/>
              <a:t>heavy haulers to hire consultants for Superload analysis.</a:t>
            </a:r>
          </a:p>
          <a:p>
            <a:pPr marL="285750" indent="-285750">
              <a:buFont typeface="Wingdings" panose="05000000000000000000" pitchFamily="2" charset="2"/>
              <a:buChar char="q"/>
              <a:tabLst>
                <a:tab pos="342900" algn="l"/>
              </a:tabLst>
            </a:pPr>
            <a:r>
              <a:rPr lang="en-US" dirty="0" smtClean="0"/>
              <a:t>Pennsylvania – developed a P3 </a:t>
            </a:r>
            <a:r>
              <a:rPr lang="en-US" dirty="0"/>
              <a:t>to fund </a:t>
            </a:r>
            <a:r>
              <a:rPr lang="en-US" dirty="0" smtClean="0"/>
              <a:t>an automated </a:t>
            </a:r>
            <a:r>
              <a:rPr lang="en-US" dirty="0"/>
              <a:t>permitting system.</a:t>
            </a:r>
          </a:p>
          <a:p>
            <a:pPr marL="285750" indent="-285750">
              <a:buFont typeface="Wingdings" panose="05000000000000000000" pitchFamily="2" charset="2"/>
              <a:buChar char="q"/>
              <a:tabLst>
                <a:tab pos="342900" algn="l"/>
              </a:tabLst>
            </a:pPr>
            <a:r>
              <a:rPr lang="en-US" sz="2000" b="1" dirty="0" smtClean="0"/>
              <a:t>Florida- </a:t>
            </a:r>
            <a:r>
              <a:rPr lang="en-US" sz="2000" b="1" dirty="0"/>
              <a:t>Customer is responsible for horizontal and vertical clearance </a:t>
            </a:r>
            <a:r>
              <a:rPr lang="en-US" sz="2000" b="1" dirty="0" smtClean="0"/>
              <a:t>checks, reduces risk on the State .</a:t>
            </a:r>
            <a:endParaRPr lang="en-US" sz="2000" b="1" dirty="0"/>
          </a:p>
          <a:p>
            <a:pPr marL="285750" indent="-285750">
              <a:buFont typeface="Wingdings" panose="05000000000000000000" pitchFamily="2" charset="2"/>
              <a:buChar char="q"/>
              <a:tabLst>
                <a:tab pos="342900" algn="l"/>
              </a:tabLst>
            </a:pPr>
            <a:r>
              <a:rPr lang="en-US" sz="2000" dirty="0" smtClean="0"/>
              <a:t>Indiana </a:t>
            </a:r>
            <a:r>
              <a:rPr lang="en-US" sz="2000" dirty="0"/>
              <a:t>- 200,000 lbs or greater and/or over 17 feet wide requires police escort</a:t>
            </a:r>
            <a:r>
              <a:rPr lang="en-US" sz="2000" dirty="0" smtClean="0"/>
              <a:t>.</a:t>
            </a:r>
            <a:endParaRPr lang="en-US"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4797152"/>
            <a:ext cx="7272808" cy="1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942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D5D62C1-8440-1F40-A9BE-6BBD98EDAEF6}"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2</a:t>
            </a:fld>
            <a:endParaRPr lang="en-US" altLang="zh-CN"/>
          </a:p>
        </p:txBody>
      </p:sp>
      <p:sp>
        <p:nvSpPr>
          <p:cNvPr id="360454"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Purpose</a:t>
            </a:r>
            <a:endParaRPr lang="en-US" altLang="zh-CN" sz="2200" b="1" dirty="0"/>
          </a:p>
        </p:txBody>
      </p:sp>
      <p:pic>
        <p:nvPicPr>
          <p:cNvPr id="10" name="Picture 4"/>
          <p:cNvPicPr>
            <a:picLocks noChangeAspect="1" noChangeArrowheads="1"/>
          </p:cNvPicPr>
          <p:nvPr/>
        </p:nvPicPr>
        <p:blipFill>
          <a:blip r:embed="rId3" cstate="print"/>
          <a:srcRect/>
          <a:stretch>
            <a:fillRect/>
          </a:stretch>
        </p:blipFill>
        <p:spPr bwMode="auto">
          <a:xfrm>
            <a:off x="320162" y="1158331"/>
            <a:ext cx="8229600" cy="2520280"/>
          </a:xfrm>
          <a:prstGeom prst="rect">
            <a:avLst/>
          </a:prstGeom>
          <a:noFill/>
          <a:ln w="12700" cap="sq">
            <a:noFill/>
            <a:miter lim="800000"/>
            <a:headEnd type="none" w="sm" len="sm"/>
            <a:tailEnd type="none" w="sm" len="sm"/>
          </a:ln>
          <a:effectLst/>
        </p:spPr>
      </p:pic>
      <p:sp>
        <p:nvSpPr>
          <p:cNvPr id="2" name="TextBox 1"/>
          <p:cNvSpPr txBox="1"/>
          <p:nvPr/>
        </p:nvSpPr>
        <p:spPr>
          <a:xfrm>
            <a:off x="312738" y="3789040"/>
            <a:ext cx="8642230" cy="2246769"/>
          </a:xfrm>
          <a:prstGeom prst="rect">
            <a:avLst/>
          </a:prstGeom>
          <a:noFill/>
        </p:spPr>
        <p:txBody>
          <a:bodyPr wrap="square" rtlCol="0">
            <a:spAutoFit/>
          </a:bodyPr>
          <a:lstStyle/>
          <a:p>
            <a:pPr algn="ctr"/>
            <a:r>
              <a:rPr lang="en-US" sz="2000" b="1" i="1" dirty="0"/>
              <a:t>Scan 12-01 Advances in State DOT </a:t>
            </a:r>
            <a:r>
              <a:rPr lang="en-US" sz="2000" b="1" i="1" dirty="0" err="1"/>
              <a:t>Superload</a:t>
            </a:r>
            <a:r>
              <a:rPr lang="en-US" sz="2000" b="1" i="1" dirty="0"/>
              <a:t> Permit Processes and Practices</a:t>
            </a:r>
            <a:endParaRPr lang="en-US" sz="2000" b="1" dirty="0"/>
          </a:p>
          <a:p>
            <a:r>
              <a:rPr lang="en-US" sz="2000" dirty="0" smtClean="0"/>
              <a:t>There is a need to better understand the current State-of-Practice for “</a:t>
            </a:r>
            <a:r>
              <a:rPr lang="en-US" sz="2000" dirty="0" err="1" smtClean="0"/>
              <a:t>Superload</a:t>
            </a:r>
            <a:r>
              <a:rPr lang="en-US" sz="2000" dirty="0" smtClean="0"/>
              <a:t>” permitting as practiced by the States. This scan aims to gather and identify best practices, not only to become more efficient individually, but perhaps to improve the safety,  mobility, and uniformity in transporting these large loads amongst all the States.</a:t>
            </a:r>
            <a:endParaRPr lang="en-US" dirty="0"/>
          </a:p>
        </p:txBody>
      </p:sp>
    </p:spTree>
    <p:extLst>
      <p:ext uri="{BB962C8B-B14F-4D97-AF65-F5344CB8AC3E}">
        <p14:creationId xmlns:p14="http://schemas.microsoft.com/office/powerpoint/2010/main" xmlns="" val="1574974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08DD1C7-8FBC-4343-8584-AAE2D0F9691F}"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20</a:t>
            </a:fld>
            <a:endParaRPr lang="en-US" altLang="zh-CN"/>
          </a:p>
        </p:txBody>
      </p:sp>
      <p:sp>
        <p:nvSpPr>
          <p:cNvPr id="360454" name="Text Box 6"/>
          <p:cNvSpPr txBox="1">
            <a:spLocks noChangeArrowheads="1"/>
          </p:cNvSpPr>
          <p:nvPr/>
        </p:nvSpPr>
        <p:spPr bwMode="auto">
          <a:xfrm>
            <a:off x="2627312" y="620688"/>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Recommendations</a:t>
            </a:r>
            <a:endParaRPr lang="en-US" altLang="zh-CN" sz="2200" b="1" dirty="0"/>
          </a:p>
        </p:txBody>
      </p:sp>
      <p:sp>
        <p:nvSpPr>
          <p:cNvPr id="8" name="TextBox 7"/>
          <p:cNvSpPr txBox="1"/>
          <p:nvPr/>
        </p:nvSpPr>
        <p:spPr>
          <a:xfrm>
            <a:off x="274164" y="1124744"/>
            <a:ext cx="8690324" cy="3785652"/>
          </a:xfrm>
          <a:prstGeom prst="rect">
            <a:avLst/>
          </a:prstGeom>
          <a:noFill/>
        </p:spPr>
        <p:txBody>
          <a:bodyPr wrap="square" rtlCol="0">
            <a:spAutoFit/>
          </a:bodyPr>
          <a:lstStyle/>
          <a:p>
            <a:pPr marL="342900" indent="-342900">
              <a:buFont typeface="Arial" pitchFamily="34" charset="0"/>
              <a:buChar char="•"/>
            </a:pPr>
            <a:r>
              <a:rPr lang="en-US" sz="2200" b="1" dirty="0">
                <a:solidFill>
                  <a:srgbClr val="FF0000"/>
                </a:solidFill>
              </a:rPr>
              <a:t>Recommendations for harmonization</a:t>
            </a:r>
            <a:r>
              <a:rPr lang="en-US" sz="2200" b="1" dirty="0" smtClean="0">
                <a:solidFill>
                  <a:srgbClr val="FF0000"/>
                </a:solidFill>
              </a:rPr>
              <a:t>:</a:t>
            </a:r>
            <a:endParaRPr lang="en-US" sz="600" b="1" dirty="0">
              <a:solidFill>
                <a:srgbClr val="FF0000"/>
              </a:solidFill>
            </a:endParaRPr>
          </a:p>
          <a:p>
            <a:r>
              <a:rPr lang="en-US" dirty="0"/>
              <a:t> </a:t>
            </a:r>
            <a:endParaRPr lang="en-US" sz="1600" dirty="0"/>
          </a:p>
          <a:p>
            <a:pPr marL="285750" lvl="0" indent="-285750">
              <a:buFont typeface="Lucida Grande"/>
              <a:buChar char="-"/>
            </a:pPr>
            <a:r>
              <a:rPr lang="en-US" sz="2000" dirty="0" smtClean="0"/>
              <a:t>Collectively consider developing a</a:t>
            </a:r>
            <a:r>
              <a:rPr lang="en-US" sz="2000" dirty="0" smtClean="0">
                <a:solidFill>
                  <a:srgbClr val="FF0000"/>
                </a:solidFill>
              </a:rPr>
              <a:t> </a:t>
            </a:r>
            <a:r>
              <a:rPr lang="en-US" sz="2000" dirty="0">
                <a:solidFill>
                  <a:srgbClr val="FF0000"/>
                </a:solidFill>
              </a:rPr>
              <a:t>National Permit Map </a:t>
            </a:r>
            <a:r>
              <a:rPr lang="en-US" sz="2000" dirty="0" smtClean="0">
                <a:solidFill>
                  <a:srgbClr val="FF0000"/>
                </a:solidFill>
              </a:rPr>
              <a:t>with Heavy Haul Corridors </a:t>
            </a:r>
            <a:r>
              <a:rPr lang="en-US" sz="2000" dirty="0"/>
              <a:t>among different States with industry participation. </a:t>
            </a:r>
            <a:endParaRPr lang="en-US" sz="2000" dirty="0" smtClean="0"/>
          </a:p>
          <a:p>
            <a:pPr marL="285750" lvl="0" indent="-285750">
              <a:buFont typeface="Lucida Grande"/>
              <a:buChar char="-"/>
            </a:pPr>
            <a:endParaRPr lang="en-US" sz="2000" dirty="0"/>
          </a:p>
          <a:p>
            <a:pPr marL="285750" lvl="0" indent="-285750">
              <a:buFont typeface="Lucida Grande"/>
              <a:buChar char="-"/>
            </a:pPr>
            <a:r>
              <a:rPr lang="en-US" sz="2000" dirty="0" smtClean="0"/>
              <a:t>Collectively consider developing</a:t>
            </a:r>
            <a:r>
              <a:rPr lang="en-US" sz="2000" dirty="0" smtClean="0">
                <a:solidFill>
                  <a:srgbClr val="FF0000"/>
                </a:solidFill>
              </a:rPr>
              <a:t>  </a:t>
            </a:r>
            <a:r>
              <a:rPr lang="en-US" sz="2000" dirty="0">
                <a:solidFill>
                  <a:srgbClr val="FF0000"/>
                </a:solidFill>
              </a:rPr>
              <a:t>a national or regional </a:t>
            </a:r>
            <a:r>
              <a:rPr lang="en-US" sz="2000" dirty="0" smtClean="0">
                <a:solidFill>
                  <a:srgbClr val="FF0000"/>
                </a:solidFill>
              </a:rPr>
              <a:t>“</a:t>
            </a:r>
            <a:r>
              <a:rPr lang="en-US" sz="2000" dirty="0" err="1" smtClean="0">
                <a:solidFill>
                  <a:srgbClr val="FF0000"/>
                </a:solidFill>
              </a:rPr>
              <a:t>Superload</a:t>
            </a:r>
            <a:r>
              <a:rPr lang="en-US" sz="2000" dirty="0" smtClean="0">
                <a:solidFill>
                  <a:srgbClr val="FF0000"/>
                </a:solidFill>
              </a:rPr>
              <a:t>” permit vehicle </a:t>
            </a:r>
            <a:r>
              <a:rPr lang="en-US" sz="2000" dirty="0" smtClean="0"/>
              <a:t>with industry participation.</a:t>
            </a:r>
          </a:p>
          <a:p>
            <a:pPr marL="285750" lvl="0" indent="-285750">
              <a:buFont typeface="Lucida Grande"/>
              <a:buChar char="-"/>
            </a:pPr>
            <a:endParaRPr lang="en-US" sz="2000" dirty="0"/>
          </a:p>
          <a:p>
            <a:pPr marL="285750" lvl="0" indent="-285750">
              <a:buFont typeface="Lucida Grande"/>
              <a:buChar char="-"/>
            </a:pPr>
            <a:r>
              <a:rPr lang="en-US" sz="2000" dirty="0" smtClean="0"/>
              <a:t>Encourage </a:t>
            </a:r>
            <a:r>
              <a:rPr lang="en-US" sz="2000" dirty="0" smtClean="0">
                <a:solidFill>
                  <a:srgbClr val="FF0000"/>
                </a:solidFill>
              </a:rPr>
              <a:t>cross-cultural meetings </a:t>
            </a:r>
            <a:r>
              <a:rPr lang="en-US" sz="2000" dirty="0">
                <a:solidFill>
                  <a:srgbClr val="FF0000"/>
                </a:solidFill>
              </a:rPr>
              <a:t>and regional collaboration </a:t>
            </a:r>
            <a:r>
              <a:rPr lang="en-US" sz="2000" dirty="0"/>
              <a:t>for routine and annual permits to ensure </a:t>
            </a:r>
            <a:r>
              <a:rPr lang="en-US" sz="2000" dirty="0" smtClean="0"/>
              <a:t>harmonization. </a:t>
            </a:r>
          </a:p>
          <a:p>
            <a:pPr marL="285750" lvl="0" indent="-285750">
              <a:buFont typeface="Lucida Grande"/>
              <a:buChar char="-"/>
            </a:pPr>
            <a:endParaRPr lang="en-US" sz="2000" dirty="0"/>
          </a:p>
          <a:p>
            <a:pPr marL="285750" lvl="0" indent="-285750">
              <a:buFont typeface="Lucida Grande"/>
              <a:buChar char="-"/>
            </a:pPr>
            <a:r>
              <a:rPr lang="en-US" sz="2000" dirty="0" smtClean="0"/>
              <a:t>Educate, collaborate and assist </a:t>
            </a:r>
            <a:r>
              <a:rPr lang="en-US" sz="2000" dirty="0" smtClean="0">
                <a:solidFill>
                  <a:srgbClr val="FF0000"/>
                </a:solidFill>
              </a:rPr>
              <a:t> </a:t>
            </a:r>
            <a:r>
              <a:rPr lang="en-US" sz="2000" dirty="0">
                <a:solidFill>
                  <a:srgbClr val="FF0000"/>
                </a:solidFill>
              </a:rPr>
              <a:t>local </a:t>
            </a:r>
            <a:r>
              <a:rPr lang="en-US" sz="2000" dirty="0" smtClean="0">
                <a:solidFill>
                  <a:srgbClr val="FF0000"/>
                </a:solidFill>
              </a:rPr>
              <a:t>jurisdictions </a:t>
            </a:r>
            <a:r>
              <a:rPr lang="en-US" sz="2000" dirty="0" smtClean="0"/>
              <a:t>with permits.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013176"/>
            <a:ext cx="8690324" cy="1228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884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0F2F56E-3587-084C-B246-A4A7D961C587}"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21</a:t>
            </a:fld>
            <a:endParaRPr lang="en-US" altLang="zh-CN"/>
          </a:p>
        </p:txBody>
      </p:sp>
      <p:sp>
        <p:nvSpPr>
          <p:cNvPr id="2" name="TextBox 1"/>
          <p:cNvSpPr txBox="1"/>
          <p:nvPr/>
        </p:nvSpPr>
        <p:spPr>
          <a:xfrm>
            <a:off x="179512" y="1196752"/>
            <a:ext cx="8869836" cy="3970318"/>
          </a:xfrm>
          <a:prstGeom prst="rect">
            <a:avLst/>
          </a:prstGeom>
          <a:noFill/>
        </p:spPr>
        <p:txBody>
          <a:bodyPr wrap="square" rtlCol="0">
            <a:spAutoFit/>
          </a:bodyPr>
          <a:lstStyle/>
          <a:p>
            <a:pPr marL="342900" lvl="0" indent="-342900">
              <a:buFont typeface="Arial" panose="020B0604020202020204" pitchFamily="34" charset="0"/>
              <a:buChar char="•"/>
            </a:pPr>
            <a:r>
              <a:rPr lang="en-US" sz="3600" b="1" dirty="0" smtClean="0">
                <a:solidFill>
                  <a:srgbClr val="FF0000"/>
                </a:solidFill>
              </a:rPr>
              <a:t>Future </a:t>
            </a:r>
            <a:r>
              <a:rPr lang="en-US" sz="3600" b="1" dirty="0">
                <a:solidFill>
                  <a:srgbClr val="FF0000"/>
                </a:solidFill>
              </a:rPr>
              <a:t>Trends:</a:t>
            </a:r>
          </a:p>
          <a:p>
            <a:pPr marL="677863" lvl="0" indent="-342900">
              <a:buFont typeface="Arial" panose="020B0604020202020204" pitchFamily="34" charset="0"/>
              <a:buChar char="−"/>
            </a:pPr>
            <a:r>
              <a:rPr lang="en-US" sz="3600" dirty="0" err="1" smtClean="0"/>
              <a:t>Geofencing</a:t>
            </a:r>
            <a:endParaRPr lang="en-US" sz="3600" dirty="0"/>
          </a:p>
          <a:p>
            <a:pPr marL="677863" lvl="0" indent="-342900">
              <a:buFont typeface="Arial" panose="020B0604020202020204" pitchFamily="34" charset="0"/>
              <a:buChar char="−"/>
            </a:pPr>
            <a:r>
              <a:rPr lang="en-US" sz="3600" dirty="0" smtClean="0"/>
              <a:t>Virtual routes.</a:t>
            </a:r>
            <a:endParaRPr lang="en-US" sz="3600" dirty="0"/>
          </a:p>
          <a:p>
            <a:pPr marL="677863" lvl="0" indent="-342900">
              <a:buFont typeface="Arial" panose="020B0604020202020204" pitchFamily="34" charset="0"/>
              <a:buChar char="−"/>
            </a:pPr>
            <a:r>
              <a:rPr lang="en-US" sz="3600" dirty="0" smtClean="0"/>
              <a:t>Crowdsourcing.</a:t>
            </a:r>
            <a:endParaRPr lang="en-US" sz="3600" dirty="0"/>
          </a:p>
          <a:p>
            <a:pPr marL="677863" lvl="0" indent="-342900">
              <a:buFont typeface="Arial" panose="020B0604020202020204" pitchFamily="34" charset="0"/>
              <a:buChar char="−"/>
            </a:pPr>
            <a:r>
              <a:rPr lang="en-US" sz="3600" dirty="0" smtClean="0"/>
              <a:t>WIM </a:t>
            </a:r>
            <a:r>
              <a:rPr lang="en-US" sz="3600" dirty="0"/>
              <a:t>for enforcement of permit weights and </a:t>
            </a:r>
            <a:r>
              <a:rPr lang="en-US" sz="3600" dirty="0" smtClean="0"/>
              <a:t>routes.</a:t>
            </a:r>
            <a:endParaRPr lang="en-US" sz="3600" dirty="0"/>
          </a:p>
          <a:p>
            <a:pPr marL="677863" lvl="0" indent="-342900">
              <a:buFont typeface="Arial" panose="020B0604020202020204" pitchFamily="34" charset="0"/>
              <a:buChar char="−"/>
            </a:pPr>
            <a:r>
              <a:rPr lang="en-US" sz="3600" dirty="0" smtClean="0"/>
              <a:t>New Information Sharing Technologies</a:t>
            </a:r>
            <a:endParaRPr lang="en-US" sz="3600" dirty="0"/>
          </a:p>
        </p:txBody>
      </p:sp>
      <p:sp>
        <p:nvSpPr>
          <p:cNvPr id="9" name="Text Box 6"/>
          <p:cNvSpPr txBox="1">
            <a:spLocks noChangeArrowheads="1"/>
          </p:cNvSpPr>
          <p:nvPr/>
        </p:nvSpPr>
        <p:spPr bwMode="auto">
          <a:xfrm>
            <a:off x="2627312" y="620688"/>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Recommendations</a:t>
            </a:r>
            <a:endParaRPr lang="en-US" altLang="zh-CN" sz="2200" b="1" dirty="0"/>
          </a:p>
        </p:txBody>
      </p:sp>
    </p:spTree>
    <p:extLst>
      <p:ext uri="{BB962C8B-B14F-4D97-AF65-F5344CB8AC3E}">
        <p14:creationId xmlns:p14="http://schemas.microsoft.com/office/powerpoint/2010/main" xmlns="" val="196608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CA99BE8-7929-2A4C-B471-8EF205AF8945}"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22</a:t>
            </a:fld>
            <a:endParaRPr lang="en-US" altLang="zh-CN"/>
          </a:p>
        </p:txBody>
      </p:sp>
      <p:sp>
        <p:nvSpPr>
          <p:cNvPr id="8" name="TextBox 7"/>
          <p:cNvSpPr txBox="1"/>
          <p:nvPr/>
        </p:nvSpPr>
        <p:spPr>
          <a:xfrm>
            <a:off x="274164" y="1268760"/>
            <a:ext cx="8690324" cy="4585871"/>
          </a:xfrm>
          <a:prstGeom prst="rect">
            <a:avLst/>
          </a:prstGeom>
          <a:noFill/>
        </p:spPr>
        <p:txBody>
          <a:bodyPr wrap="square" rtlCol="0">
            <a:spAutoFit/>
          </a:bodyPr>
          <a:lstStyle/>
          <a:p>
            <a:pPr lvl="0"/>
            <a:r>
              <a:rPr lang="en-US" sz="2800" dirty="0" smtClean="0">
                <a:solidFill>
                  <a:srgbClr val="FF0000"/>
                </a:solidFill>
              </a:rPr>
              <a:t>Consider-</a:t>
            </a:r>
          </a:p>
          <a:p>
            <a:pPr marL="285750" lvl="0" indent="-285750">
              <a:buFont typeface="Lucida Grande"/>
              <a:buChar char="-"/>
            </a:pPr>
            <a:r>
              <a:rPr lang="en-US" sz="2200" dirty="0" smtClean="0"/>
              <a:t>Establishing </a:t>
            </a:r>
            <a:r>
              <a:rPr lang="en-US" sz="2200" dirty="0">
                <a:solidFill>
                  <a:srgbClr val="FF0000"/>
                </a:solidFill>
              </a:rPr>
              <a:t>route </a:t>
            </a:r>
            <a:r>
              <a:rPr lang="en-US" sz="2200" dirty="0" smtClean="0">
                <a:solidFill>
                  <a:srgbClr val="FF0000"/>
                </a:solidFill>
              </a:rPr>
              <a:t>surveys</a:t>
            </a:r>
            <a:r>
              <a:rPr lang="en-US" sz="2200" dirty="0" smtClean="0"/>
              <a:t>.</a:t>
            </a:r>
          </a:p>
          <a:p>
            <a:pPr marL="285750" lvl="0" indent="-285750">
              <a:buFont typeface="Lucida Grande"/>
              <a:buChar char="-"/>
            </a:pPr>
            <a:r>
              <a:rPr lang="en-US" sz="2200" dirty="0" smtClean="0"/>
              <a:t>Performing </a:t>
            </a:r>
            <a:r>
              <a:rPr lang="en-US" sz="2200" dirty="0"/>
              <a:t>vehicle </a:t>
            </a:r>
            <a:r>
              <a:rPr lang="en-US" sz="2200" dirty="0" smtClean="0"/>
              <a:t>inspections.</a:t>
            </a:r>
          </a:p>
          <a:p>
            <a:pPr marL="285750" lvl="0" indent="-285750">
              <a:buFont typeface="Lucida Grande"/>
              <a:buChar char="-"/>
            </a:pPr>
            <a:r>
              <a:rPr lang="en-US" sz="2200" dirty="0" smtClean="0">
                <a:solidFill>
                  <a:srgbClr val="FF0000"/>
                </a:solidFill>
              </a:rPr>
              <a:t>Verify vehicle/axle weights </a:t>
            </a:r>
            <a:r>
              <a:rPr lang="en-US" sz="2200" dirty="0" smtClean="0"/>
              <a:t>prior to moves.</a:t>
            </a:r>
          </a:p>
          <a:p>
            <a:pPr marL="285750" lvl="0" indent="-285750">
              <a:buFont typeface="Lucida Grande"/>
              <a:buChar char="-"/>
            </a:pPr>
            <a:r>
              <a:rPr lang="en-US" sz="2200" dirty="0" smtClean="0"/>
              <a:t>Requiring </a:t>
            </a:r>
            <a:r>
              <a:rPr lang="en-US" sz="2200" dirty="0"/>
              <a:t>submittal of detailed shop drawings of the hauled weight.</a:t>
            </a:r>
          </a:p>
          <a:p>
            <a:pPr marL="285750" lvl="0" indent="-285750">
              <a:buFont typeface="Lucida Grande"/>
              <a:buChar char="-"/>
            </a:pPr>
            <a:r>
              <a:rPr lang="en-US" sz="2200" dirty="0" smtClean="0"/>
              <a:t>Performing  </a:t>
            </a:r>
            <a:r>
              <a:rPr lang="en-US" sz="2200" dirty="0" smtClean="0">
                <a:solidFill>
                  <a:srgbClr val="FF0000"/>
                </a:solidFill>
              </a:rPr>
              <a:t>pre- and post-move surveys </a:t>
            </a:r>
            <a:r>
              <a:rPr lang="en-US" sz="2200" dirty="0" smtClean="0"/>
              <a:t>for bridges to establish what kind of damage could be or was caused by the move.</a:t>
            </a:r>
          </a:p>
          <a:p>
            <a:pPr marL="285750" lvl="0" indent="-285750">
              <a:buFont typeface="Lucida Grande"/>
              <a:buChar char="-"/>
            </a:pPr>
            <a:r>
              <a:rPr lang="en-US" sz="2200" dirty="0" smtClean="0"/>
              <a:t>Consider </a:t>
            </a:r>
            <a:r>
              <a:rPr lang="en-US" sz="2200" dirty="0" smtClean="0">
                <a:solidFill>
                  <a:srgbClr val="FF0000"/>
                </a:solidFill>
              </a:rPr>
              <a:t>training </a:t>
            </a:r>
            <a:r>
              <a:rPr lang="en-US" sz="2200" dirty="0">
                <a:solidFill>
                  <a:srgbClr val="FF0000"/>
                </a:solidFill>
              </a:rPr>
              <a:t>and education </a:t>
            </a:r>
            <a:r>
              <a:rPr lang="en-US" sz="2200" dirty="0" smtClean="0">
                <a:solidFill>
                  <a:srgbClr val="FF0000"/>
                </a:solidFill>
              </a:rPr>
              <a:t>for local </a:t>
            </a:r>
            <a:r>
              <a:rPr lang="en-US" sz="2200" dirty="0">
                <a:solidFill>
                  <a:srgbClr val="FF0000"/>
                </a:solidFill>
              </a:rPr>
              <a:t>jurisdictions</a:t>
            </a:r>
            <a:r>
              <a:rPr lang="en-US" sz="2200" dirty="0"/>
              <a:t> </a:t>
            </a:r>
            <a:r>
              <a:rPr lang="en-US" sz="2200" dirty="0" smtClean="0"/>
              <a:t>regarding overweight permits and </a:t>
            </a:r>
            <a:r>
              <a:rPr lang="en-US" sz="2200" dirty="0" err="1" smtClean="0"/>
              <a:t>superloads</a:t>
            </a:r>
            <a:r>
              <a:rPr lang="en-US" sz="2200" dirty="0" smtClean="0"/>
              <a:t>.</a:t>
            </a:r>
            <a:endParaRPr lang="en-US" sz="2200" dirty="0"/>
          </a:p>
          <a:p>
            <a:pPr marL="285750" lvl="0" indent="-285750">
              <a:buFont typeface="Lucida Grande"/>
              <a:buChar char="-"/>
            </a:pPr>
            <a:r>
              <a:rPr lang="en-US" sz="2200" dirty="0" smtClean="0"/>
              <a:t>Consider </a:t>
            </a:r>
            <a:r>
              <a:rPr lang="en-US" sz="2200" dirty="0" smtClean="0">
                <a:solidFill>
                  <a:srgbClr val="FF0000"/>
                </a:solidFill>
              </a:rPr>
              <a:t>certification for truck operators </a:t>
            </a:r>
            <a:r>
              <a:rPr lang="en-US" sz="2200" dirty="0" smtClean="0"/>
              <a:t>regarding truck leveling and load distribution systems including certification for escort services.</a:t>
            </a:r>
            <a:endParaRPr lang="en-US" sz="2200" dirty="0"/>
          </a:p>
        </p:txBody>
      </p:sp>
      <p:sp>
        <p:nvSpPr>
          <p:cNvPr id="9" name="Text Box 6"/>
          <p:cNvSpPr txBox="1">
            <a:spLocks noChangeArrowheads="1"/>
          </p:cNvSpPr>
          <p:nvPr/>
        </p:nvSpPr>
        <p:spPr bwMode="auto">
          <a:xfrm>
            <a:off x="1781200" y="620687"/>
            <a:ext cx="568910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Recommendations to Ensure Safety</a:t>
            </a:r>
            <a:endParaRPr lang="en-US" altLang="zh-CN" sz="2200" b="1" dirty="0"/>
          </a:p>
        </p:txBody>
      </p:sp>
    </p:spTree>
    <p:extLst>
      <p:ext uri="{BB962C8B-B14F-4D97-AF65-F5344CB8AC3E}">
        <p14:creationId xmlns:p14="http://schemas.microsoft.com/office/powerpoint/2010/main" xmlns="" val="3878673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A86AE46-EB08-AB40-8907-637A8C7C329D}"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23</a:t>
            </a:fld>
            <a:endParaRPr lang="en-US" altLang="zh-CN"/>
          </a:p>
        </p:txBody>
      </p:sp>
      <p:sp>
        <p:nvSpPr>
          <p:cNvPr id="7" name="Text Box 6"/>
          <p:cNvSpPr txBox="1">
            <a:spLocks noChangeArrowheads="1"/>
          </p:cNvSpPr>
          <p:nvPr/>
        </p:nvSpPr>
        <p:spPr bwMode="auto">
          <a:xfrm>
            <a:off x="50800" y="699592"/>
            <a:ext cx="898569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b="1" dirty="0" smtClean="0">
                <a:solidFill>
                  <a:srgbClr val="FF0000"/>
                </a:solidFill>
              </a:rPr>
              <a:t>Recommendations for Automation Process for Self Issuance Permitting</a:t>
            </a:r>
            <a:endParaRPr lang="en-US" altLang="zh-CN" sz="2000" b="1" dirty="0">
              <a:solidFill>
                <a:srgbClr val="FF0000"/>
              </a:solidFill>
            </a:endParaRPr>
          </a:p>
        </p:txBody>
      </p:sp>
      <p:pic>
        <p:nvPicPr>
          <p:cNvPr id="8" name="Picture 7" descr="C:\Users\RIME-DS\Dropbox\NCHRP-Scan\Final Report\S Dakota\NCHRP-SCAN - New Page.png"/>
          <p:cNvPicPr>
            <a:picLocks noChangeAspect="1"/>
          </p:cNvPicPr>
          <p:nvPr/>
        </p:nvPicPr>
        <p:blipFill rotWithShape="1">
          <a:blip r:embed="rId2" cstate="print">
            <a:extLst>
              <a:ext uri="{28A0092B-C50C-407E-A947-70E740481C1C}">
                <a14:useLocalDpi xmlns:a14="http://schemas.microsoft.com/office/drawing/2010/main" xmlns="" val="0"/>
              </a:ext>
            </a:extLst>
          </a:blip>
          <a:srcRect l="19310" t="6312" r="23862" b="47445"/>
          <a:stretch/>
        </p:blipFill>
        <p:spPr bwMode="auto">
          <a:xfrm>
            <a:off x="3995936" y="1380695"/>
            <a:ext cx="5120640" cy="5386747"/>
          </a:xfrm>
          <a:prstGeom prst="rect">
            <a:avLst/>
          </a:prstGeom>
          <a:noFill/>
          <a:ln>
            <a:noFill/>
          </a:ln>
          <a:extLst>
            <a:ext uri="{53640926-AAD7-44D8-BBD7-CCE9431645EC}">
              <a14:shadowObscured xmlns:a14="http://schemas.microsoft.com/office/drawing/2010/main" xmlns=""/>
            </a:ext>
          </a:extLst>
        </p:spPr>
      </p:pic>
      <p:sp>
        <p:nvSpPr>
          <p:cNvPr id="3" name="Rectangle 2"/>
          <p:cNvSpPr/>
          <p:nvPr/>
        </p:nvSpPr>
        <p:spPr>
          <a:xfrm>
            <a:off x="50800" y="1340768"/>
            <a:ext cx="3945136" cy="3447098"/>
          </a:xfrm>
          <a:prstGeom prst="rect">
            <a:avLst/>
          </a:prstGeom>
        </p:spPr>
        <p:txBody>
          <a:bodyPr wrap="square">
            <a:spAutoFit/>
          </a:bodyPr>
          <a:lstStyle/>
          <a:p>
            <a:pPr>
              <a:spcBef>
                <a:spcPts val="600"/>
              </a:spcBef>
            </a:pPr>
            <a:r>
              <a:rPr lang="en-US" dirty="0" smtClean="0"/>
              <a:t>(</a:t>
            </a:r>
            <a:r>
              <a:rPr lang="en-US" dirty="0"/>
              <a:t>1) Central database</a:t>
            </a:r>
          </a:p>
          <a:p>
            <a:pPr>
              <a:spcBef>
                <a:spcPts val="600"/>
              </a:spcBef>
            </a:pPr>
            <a:r>
              <a:rPr lang="en-US" dirty="0"/>
              <a:t>(2) Data entry and verification interface (Graphical User Interface (GUI))</a:t>
            </a:r>
          </a:p>
          <a:p>
            <a:pPr>
              <a:spcBef>
                <a:spcPts val="600"/>
              </a:spcBef>
            </a:pPr>
            <a:r>
              <a:rPr lang="en-US" dirty="0"/>
              <a:t>(3) Routing system module with geographical </a:t>
            </a:r>
            <a:r>
              <a:rPr lang="en-US" dirty="0" smtClean="0"/>
              <a:t>database.</a:t>
            </a:r>
            <a:endParaRPr lang="en-US" dirty="0"/>
          </a:p>
          <a:p>
            <a:pPr>
              <a:spcBef>
                <a:spcPts val="600"/>
              </a:spcBef>
            </a:pPr>
            <a:r>
              <a:rPr lang="en-US" dirty="0"/>
              <a:t>(4) Bridge structural analysis module with Application Program Interface (API)</a:t>
            </a:r>
          </a:p>
          <a:p>
            <a:pPr>
              <a:spcBef>
                <a:spcPts val="600"/>
              </a:spcBef>
            </a:pPr>
            <a:r>
              <a:rPr lang="en-US" dirty="0"/>
              <a:t>(5) Payment and billing system with user interface</a:t>
            </a:r>
          </a:p>
        </p:txBody>
      </p:sp>
    </p:spTree>
    <p:extLst>
      <p:ext uri="{BB962C8B-B14F-4D97-AF65-F5344CB8AC3E}">
        <p14:creationId xmlns:p14="http://schemas.microsoft.com/office/powerpoint/2010/main" xmlns="" val="2574191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19A8DEF-B71B-A54F-BE8C-9D282DEC579E}"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24</a:t>
            </a:fld>
            <a:endParaRPr lang="en-US" altLang="zh-CN"/>
          </a:p>
        </p:txBody>
      </p:sp>
      <p:sp>
        <p:nvSpPr>
          <p:cNvPr id="2" name="TextBox 1"/>
          <p:cNvSpPr txBox="1"/>
          <p:nvPr/>
        </p:nvSpPr>
        <p:spPr>
          <a:xfrm>
            <a:off x="257629" y="1844824"/>
            <a:ext cx="8869836" cy="2400657"/>
          </a:xfrm>
          <a:prstGeom prst="rect">
            <a:avLst/>
          </a:prstGeom>
          <a:noFill/>
        </p:spPr>
        <p:txBody>
          <a:bodyPr wrap="square" rtlCol="0">
            <a:spAutoFit/>
          </a:bodyPr>
          <a:lstStyle/>
          <a:p>
            <a:pPr marL="342900" lvl="0" indent="-342900">
              <a:buFont typeface="Arial" panose="020B0604020202020204" pitchFamily="34" charset="0"/>
              <a:buChar char="•"/>
            </a:pPr>
            <a:r>
              <a:rPr lang="en-US" sz="3200" b="1" dirty="0" smtClean="0">
                <a:solidFill>
                  <a:srgbClr val="FF0000"/>
                </a:solidFill>
              </a:rPr>
              <a:t>Recommendations </a:t>
            </a:r>
            <a:r>
              <a:rPr lang="en-US" sz="3200" b="1" dirty="0">
                <a:solidFill>
                  <a:srgbClr val="FF0000"/>
                </a:solidFill>
              </a:rPr>
              <a:t>to </a:t>
            </a:r>
            <a:r>
              <a:rPr lang="en-US" sz="3200" b="1" dirty="0" err="1" smtClean="0">
                <a:solidFill>
                  <a:srgbClr val="FF0000"/>
                </a:solidFill>
              </a:rPr>
              <a:t>AASHTOWare</a:t>
            </a:r>
            <a:r>
              <a:rPr lang="en-US" sz="3200" b="1" dirty="0" smtClean="0">
                <a:solidFill>
                  <a:srgbClr val="FF0000"/>
                </a:solidFill>
              </a:rPr>
              <a:t>  </a:t>
            </a:r>
            <a:r>
              <a:rPr lang="en-US" sz="3200" b="1" dirty="0" err="1" smtClean="0">
                <a:solidFill>
                  <a:srgbClr val="FF0000"/>
                </a:solidFill>
              </a:rPr>
              <a:t>BrR</a:t>
            </a:r>
            <a:r>
              <a:rPr lang="en-US" sz="3200" b="1" dirty="0" smtClean="0">
                <a:solidFill>
                  <a:srgbClr val="FF0000"/>
                </a:solidFill>
              </a:rPr>
              <a:t>:</a:t>
            </a:r>
          </a:p>
          <a:p>
            <a:pPr marL="342900" lvl="0" indent="-342900">
              <a:buFont typeface="Arial" panose="020B0604020202020204" pitchFamily="34" charset="0"/>
              <a:buChar char="•"/>
            </a:pPr>
            <a:endParaRPr lang="en-US" sz="2200" b="1" dirty="0">
              <a:solidFill>
                <a:srgbClr val="FF0000"/>
              </a:solidFill>
            </a:endParaRPr>
          </a:p>
          <a:p>
            <a:pPr marL="677863" lvl="0" indent="-342900">
              <a:buFont typeface="Arial" panose="020B0604020202020204" pitchFamily="34" charset="0"/>
              <a:buChar char="−"/>
            </a:pPr>
            <a:r>
              <a:rPr lang="en-US" sz="3200" dirty="0" smtClean="0"/>
              <a:t>Develop a rapid route capacity analysis module for </a:t>
            </a:r>
            <a:r>
              <a:rPr lang="en-US" sz="3200" dirty="0" err="1" smtClean="0"/>
              <a:t>AASHTOware</a:t>
            </a:r>
            <a:r>
              <a:rPr lang="en-US" sz="3200" dirty="0" smtClean="0"/>
              <a:t> </a:t>
            </a:r>
            <a:r>
              <a:rPr lang="en-US" sz="3200" dirty="0" err="1" smtClean="0"/>
              <a:t>BrR</a:t>
            </a:r>
            <a:r>
              <a:rPr lang="en-US" sz="3200" dirty="0" smtClean="0"/>
              <a:t> to facilitate on-line self-issuance permitting. </a:t>
            </a:r>
            <a:endParaRPr lang="en-US" sz="3200" dirty="0"/>
          </a:p>
        </p:txBody>
      </p:sp>
      <p:sp>
        <p:nvSpPr>
          <p:cNvPr id="8" name="Text Box 6"/>
          <p:cNvSpPr txBox="1">
            <a:spLocks noChangeArrowheads="1"/>
          </p:cNvSpPr>
          <p:nvPr/>
        </p:nvSpPr>
        <p:spPr bwMode="auto">
          <a:xfrm>
            <a:off x="2627312" y="620688"/>
            <a:ext cx="4392959"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Recommendations</a:t>
            </a:r>
            <a:endParaRPr lang="en-US" altLang="zh-CN" sz="2200" b="1" dirty="0"/>
          </a:p>
        </p:txBody>
      </p:sp>
    </p:spTree>
    <p:extLst>
      <p:ext uri="{BB962C8B-B14F-4D97-AF65-F5344CB8AC3E}">
        <p14:creationId xmlns:p14="http://schemas.microsoft.com/office/powerpoint/2010/main" xmlns="" val="995866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5692410-BC3F-CC45-A3E5-E9B2207A5F0C}" type="datetime1">
              <a:rPr lang="en-US" smtClean="0"/>
              <a:pPr/>
              <a:t>7/23/2014</a:t>
            </a:fld>
            <a:endParaRPr lang="en-US" altLang="zh-CN" dirty="0"/>
          </a:p>
        </p:txBody>
      </p:sp>
      <p:sp>
        <p:nvSpPr>
          <p:cNvPr id="5" name="Slide Number Placeholder 4"/>
          <p:cNvSpPr>
            <a:spLocks noGrp="1"/>
          </p:cNvSpPr>
          <p:nvPr>
            <p:ph type="sldNum" sz="quarter" idx="12"/>
          </p:nvPr>
        </p:nvSpPr>
        <p:spPr/>
        <p:txBody>
          <a:bodyPr/>
          <a:lstStyle/>
          <a:p>
            <a:fld id="{3F2BF668-5205-4A4B-9ADF-DE837A83DB36}" type="slidenum">
              <a:rPr lang="en-US" altLang="zh-CN"/>
              <a:pPr/>
              <a:t>25</a:t>
            </a:fld>
            <a:endParaRPr lang="en-US" altLang="zh-CN"/>
          </a:p>
        </p:txBody>
      </p:sp>
      <p:sp>
        <p:nvSpPr>
          <p:cNvPr id="8" name="TextBox 7"/>
          <p:cNvSpPr txBox="1"/>
          <p:nvPr/>
        </p:nvSpPr>
        <p:spPr>
          <a:xfrm>
            <a:off x="273218" y="1268760"/>
            <a:ext cx="8690324" cy="4708981"/>
          </a:xfrm>
          <a:prstGeom prst="rect">
            <a:avLst/>
          </a:prstGeom>
          <a:noFill/>
        </p:spPr>
        <p:txBody>
          <a:bodyPr wrap="square" rtlCol="0">
            <a:spAutoFit/>
          </a:bodyPr>
          <a:lstStyle/>
          <a:p>
            <a:pPr marL="285750" lvl="0" indent="-285750">
              <a:buFont typeface="Lucida Grande"/>
              <a:buChar char="-"/>
            </a:pPr>
            <a:r>
              <a:rPr lang="en-US" sz="2000" dirty="0" smtClean="0"/>
              <a:t>Research or information sharing  </a:t>
            </a:r>
            <a:r>
              <a:rPr lang="en-US" sz="2000" dirty="0"/>
              <a:t>is needed to </a:t>
            </a:r>
            <a:r>
              <a:rPr lang="en-US" sz="2000" dirty="0">
                <a:solidFill>
                  <a:srgbClr val="FF0000"/>
                </a:solidFill>
              </a:rPr>
              <a:t>confirm the assumptions </a:t>
            </a:r>
            <a:r>
              <a:rPr lang="en-US" sz="2000" dirty="0"/>
              <a:t>made regarding </a:t>
            </a:r>
            <a:r>
              <a:rPr lang="en-US" sz="2000" dirty="0" smtClean="0"/>
              <a:t>lift/drop axles, self-propelled </a:t>
            </a:r>
            <a:r>
              <a:rPr lang="en-US" sz="2000" dirty="0"/>
              <a:t>cranes, platform trailers and </a:t>
            </a:r>
            <a:r>
              <a:rPr lang="en-US" sz="2000" dirty="0" smtClean="0"/>
              <a:t>other loading mechanisms. </a:t>
            </a:r>
            <a:r>
              <a:rPr lang="en-US" sz="2000" dirty="0"/>
              <a:t>(e.g., Self-leveling suspension, etc.). </a:t>
            </a:r>
            <a:endParaRPr lang="en-US" sz="2000" dirty="0" smtClean="0"/>
          </a:p>
          <a:p>
            <a:pPr marL="285750" lvl="0" indent="-285750">
              <a:buFont typeface="Lucida Grande"/>
              <a:buChar char="-"/>
            </a:pPr>
            <a:endParaRPr lang="en-US" sz="2000" dirty="0"/>
          </a:p>
          <a:p>
            <a:pPr marL="285750" lvl="0" indent="-285750">
              <a:buFont typeface="Lucida Grande"/>
              <a:buChar char="-"/>
            </a:pPr>
            <a:r>
              <a:rPr lang="en-US" sz="2000" dirty="0" smtClean="0"/>
              <a:t>Further research for </a:t>
            </a:r>
            <a:r>
              <a:rPr lang="en-US" sz="2000" dirty="0" smtClean="0">
                <a:solidFill>
                  <a:srgbClr val="FF0000"/>
                </a:solidFill>
              </a:rPr>
              <a:t>bridge load testing and “Smart Bridge” technology</a:t>
            </a:r>
            <a:r>
              <a:rPr lang="en-US" sz="2000" dirty="0" smtClean="0"/>
              <a:t> is necessary to verify assumptions.</a:t>
            </a:r>
          </a:p>
          <a:p>
            <a:pPr marL="285750" lvl="0" indent="-285750">
              <a:buFont typeface="Lucida Grande"/>
              <a:buChar char="-"/>
            </a:pPr>
            <a:endParaRPr lang="en-US" sz="2000" dirty="0"/>
          </a:p>
          <a:p>
            <a:pPr marL="285750" lvl="0" indent="-285750">
              <a:buFont typeface="Lucida Grande"/>
              <a:buChar char="-"/>
            </a:pPr>
            <a:r>
              <a:rPr lang="en-US" sz="2000" dirty="0" smtClean="0"/>
              <a:t> </a:t>
            </a:r>
            <a:r>
              <a:rPr lang="en-US" sz="2000" dirty="0"/>
              <a:t>There is a need for funding to </a:t>
            </a:r>
            <a:r>
              <a:rPr lang="en-US" sz="2000" dirty="0" smtClean="0"/>
              <a:t>develop </a:t>
            </a:r>
            <a:r>
              <a:rPr lang="en-US" sz="2000" dirty="0" smtClean="0">
                <a:solidFill>
                  <a:srgbClr val="FF0000"/>
                </a:solidFill>
              </a:rPr>
              <a:t>advanced sensing technology </a:t>
            </a:r>
            <a:r>
              <a:rPr lang="en-US" sz="2000" dirty="0" smtClean="0"/>
              <a:t>in regards to </a:t>
            </a:r>
            <a:r>
              <a:rPr lang="en-US" sz="2000" dirty="0" smtClean="0">
                <a:solidFill>
                  <a:srgbClr val="FF0000"/>
                </a:solidFill>
              </a:rPr>
              <a:t>fatigue and fracture. </a:t>
            </a:r>
          </a:p>
          <a:p>
            <a:pPr marL="285750" lvl="0" indent="-285750">
              <a:buFont typeface="Lucida Grande"/>
              <a:buChar char="-"/>
            </a:pPr>
            <a:endParaRPr lang="en-US" sz="2000" dirty="0"/>
          </a:p>
          <a:p>
            <a:pPr marL="285750" lvl="0" indent="-285750">
              <a:buFont typeface="Lucida Grande"/>
              <a:buChar char="-"/>
            </a:pPr>
            <a:r>
              <a:rPr lang="en-US" sz="2000" dirty="0" smtClean="0"/>
              <a:t>Further advances in </a:t>
            </a:r>
            <a:r>
              <a:rPr lang="en-US" sz="2000" dirty="0" smtClean="0">
                <a:solidFill>
                  <a:srgbClr val="FF0000"/>
                </a:solidFill>
              </a:rPr>
              <a:t>refined analysis techniques and guidance with examples </a:t>
            </a:r>
            <a:r>
              <a:rPr lang="en-US" sz="2000" dirty="0" smtClean="0"/>
              <a:t>highlighting when refined analysis can be beneficial.</a:t>
            </a:r>
          </a:p>
          <a:p>
            <a:pPr marL="285750" lvl="0" indent="-285750">
              <a:buFont typeface="Lucida Grande"/>
              <a:buChar char="-"/>
            </a:pPr>
            <a:endParaRPr lang="en-US" sz="2000" dirty="0"/>
          </a:p>
          <a:p>
            <a:pPr marL="285750" indent="-285750">
              <a:buFont typeface="Lucida Grande"/>
              <a:buChar char="-"/>
            </a:pPr>
            <a:r>
              <a:rPr lang="en-US" sz="2000" dirty="0" smtClean="0"/>
              <a:t>Develop </a:t>
            </a:r>
            <a:r>
              <a:rPr lang="en-US" sz="2000" dirty="0" smtClean="0">
                <a:solidFill>
                  <a:srgbClr val="FF0000"/>
                </a:solidFill>
              </a:rPr>
              <a:t>criteria or guidance</a:t>
            </a:r>
            <a:r>
              <a:rPr lang="en-US" sz="2000" dirty="0" smtClean="0"/>
              <a:t> for load raters when analyzing or permitting “</a:t>
            </a:r>
            <a:r>
              <a:rPr lang="en-US" sz="2000" dirty="0" err="1" smtClean="0"/>
              <a:t>Superloads</a:t>
            </a:r>
            <a:r>
              <a:rPr lang="en-US" sz="2000" dirty="0" smtClean="0"/>
              <a:t>” over </a:t>
            </a:r>
            <a:r>
              <a:rPr lang="en-US" sz="2000" dirty="0" smtClean="0">
                <a:solidFill>
                  <a:srgbClr val="FF0000"/>
                </a:solidFill>
              </a:rPr>
              <a:t>1,000,000 pounds</a:t>
            </a:r>
            <a:r>
              <a:rPr lang="en-US" sz="2000" dirty="0" smtClean="0"/>
              <a:t>. </a:t>
            </a:r>
          </a:p>
        </p:txBody>
      </p:sp>
      <p:sp>
        <p:nvSpPr>
          <p:cNvPr id="9" name="Text Box 6"/>
          <p:cNvSpPr txBox="1">
            <a:spLocks noChangeArrowheads="1"/>
          </p:cNvSpPr>
          <p:nvPr/>
        </p:nvSpPr>
        <p:spPr bwMode="auto">
          <a:xfrm>
            <a:off x="2051720" y="645163"/>
            <a:ext cx="5545088"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Recommendations for Future Research</a:t>
            </a:r>
            <a:endParaRPr lang="en-US" altLang="zh-CN" sz="2200" b="1" dirty="0"/>
          </a:p>
        </p:txBody>
      </p:sp>
    </p:spTree>
    <p:extLst>
      <p:ext uri="{BB962C8B-B14F-4D97-AF65-F5344CB8AC3E}">
        <p14:creationId xmlns:p14="http://schemas.microsoft.com/office/powerpoint/2010/main" xmlns="" val="2703270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5AD24146-FFB1-D743-B767-F392689A8D98}" type="datetime1">
              <a:rPr lang="en-US" smtClean="0"/>
              <a:pPr/>
              <a:t>7/23/2014</a:t>
            </a:fld>
            <a:endParaRPr lang="en-US" altLang="zh-CN"/>
          </a:p>
        </p:txBody>
      </p:sp>
      <p:sp>
        <p:nvSpPr>
          <p:cNvPr id="5" name="Slide Number Placeholder 5"/>
          <p:cNvSpPr>
            <a:spLocks noGrp="1"/>
          </p:cNvSpPr>
          <p:nvPr>
            <p:ph type="sldNum" sz="quarter" idx="12"/>
          </p:nvPr>
        </p:nvSpPr>
        <p:spPr/>
        <p:txBody>
          <a:bodyPr/>
          <a:lstStyle/>
          <a:p>
            <a:fld id="{CCFF0E2C-52A5-481F-B787-2EEA8795B653}" type="slidenum">
              <a:rPr lang="en-US" altLang="zh-CN"/>
              <a:pPr/>
              <a:t>26</a:t>
            </a:fld>
            <a:endParaRPr lang="en-US" altLang="zh-CN"/>
          </a:p>
        </p:txBody>
      </p:sp>
      <p:sp>
        <p:nvSpPr>
          <p:cNvPr id="370692" name="Text Box 4"/>
          <p:cNvSpPr txBox="1">
            <a:spLocks noChangeArrowheads="1"/>
          </p:cNvSpPr>
          <p:nvPr/>
        </p:nvSpPr>
        <p:spPr bwMode="auto">
          <a:xfrm>
            <a:off x="1979612" y="1052736"/>
            <a:ext cx="532923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400" b="1" dirty="0" smtClean="0"/>
              <a:t>Acknowledgements</a:t>
            </a:r>
            <a:endParaRPr lang="en-US" altLang="zh-CN" sz="2400" b="1" dirty="0"/>
          </a:p>
        </p:txBody>
      </p:sp>
      <p:sp>
        <p:nvSpPr>
          <p:cNvPr id="6" name="TextBox 5"/>
          <p:cNvSpPr txBox="1"/>
          <p:nvPr/>
        </p:nvSpPr>
        <p:spPr>
          <a:xfrm>
            <a:off x="271347" y="1548867"/>
            <a:ext cx="8605625" cy="4154984"/>
          </a:xfrm>
          <a:prstGeom prst="rect">
            <a:avLst/>
          </a:prstGeom>
          <a:noFill/>
        </p:spPr>
        <p:txBody>
          <a:bodyPr wrap="square" rtlCol="0">
            <a:spAutoFit/>
          </a:bodyPr>
          <a:lstStyle/>
          <a:p>
            <a:pPr marL="342900" indent="-342900">
              <a:buFont typeface="Arial" pitchFamily="34" charset="0"/>
              <a:buChar char="•"/>
            </a:pPr>
            <a:r>
              <a:rPr lang="en-US" sz="2200" dirty="0"/>
              <a:t>National Cooperative Highway Research Program (NCHRP).  </a:t>
            </a:r>
            <a:endParaRPr lang="en-US" sz="2200" dirty="0" smtClean="0"/>
          </a:p>
          <a:p>
            <a:pPr marL="342900" indent="-342900">
              <a:buFont typeface="Arial" pitchFamily="34" charset="0"/>
              <a:buChar char="•"/>
            </a:pPr>
            <a:endParaRPr lang="en-US" sz="2200" dirty="0"/>
          </a:p>
          <a:p>
            <a:pPr marL="342900" indent="-342900">
              <a:buFont typeface="Arial" pitchFamily="34" charset="0"/>
              <a:buChar char="•"/>
            </a:pPr>
            <a:r>
              <a:rPr lang="en-US" sz="2200" dirty="0"/>
              <a:t>Thanks to technical project panel for the </a:t>
            </a:r>
            <a:r>
              <a:rPr lang="en-US" sz="2200" dirty="0" smtClean="0"/>
              <a:t>guidance, Matt Farrar – chair, and Dr. </a:t>
            </a:r>
            <a:r>
              <a:rPr lang="en-US" sz="2200" dirty="0" err="1" smtClean="0"/>
              <a:t>Nassif</a:t>
            </a:r>
            <a:r>
              <a:rPr lang="en-US" sz="2200" dirty="0" smtClean="0"/>
              <a:t> for all their hard work.</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Thanks to Harry Capers and </a:t>
            </a:r>
            <a:r>
              <a:rPr lang="en-US" sz="2200" dirty="0" err="1" smtClean="0"/>
              <a:t>Arora</a:t>
            </a:r>
            <a:r>
              <a:rPr lang="en-US" sz="2200" dirty="0" smtClean="0"/>
              <a:t> and Associates for Scan Management responsibilities.</a:t>
            </a:r>
          </a:p>
          <a:p>
            <a:pPr marL="342900" indent="-342900">
              <a:buFont typeface="Arial" pitchFamily="34" charset="0"/>
              <a:buChar char="•"/>
            </a:pPr>
            <a:endParaRPr lang="en-US" sz="2200" dirty="0" smtClean="0"/>
          </a:p>
          <a:p>
            <a:pPr marL="342900" indent="-342900">
              <a:buFont typeface="Arial" pitchFamily="34" charset="0"/>
              <a:buChar char="•"/>
            </a:pPr>
            <a:r>
              <a:rPr lang="en-US" sz="2200" dirty="0"/>
              <a:t>U.S. Federal Highway Administration and other agencies</a:t>
            </a:r>
            <a:r>
              <a:rPr lang="en-US" sz="2200" dirty="0" smtClean="0"/>
              <a:t>.</a:t>
            </a:r>
          </a:p>
          <a:p>
            <a:pPr marL="342900" indent="-342900">
              <a:buFont typeface="Arial" pitchFamily="34" charset="0"/>
              <a:buChar char="•"/>
            </a:pPr>
            <a:endParaRPr lang="en-US" sz="2200" dirty="0" smtClean="0"/>
          </a:p>
          <a:p>
            <a:pPr marL="342900" indent="-342900">
              <a:buFont typeface="Arial" pitchFamily="34" charset="0"/>
              <a:buChar char="•"/>
            </a:pPr>
            <a:r>
              <a:rPr lang="en-US" sz="2200" dirty="0" err="1" smtClean="0"/>
              <a:t>AASHTOWare</a:t>
            </a:r>
            <a:r>
              <a:rPr lang="en-US" sz="2200" dirty="0" smtClean="0"/>
              <a:t> Taskforce and RADBUG</a:t>
            </a:r>
            <a:endParaRPr lang="en-US" sz="2200" dirty="0"/>
          </a:p>
          <a:p>
            <a:pPr marL="342900" indent="-342900">
              <a:buFont typeface="Arial" pitchFamily="34" charset="0"/>
              <a:buChar char="•"/>
            </a:pPr>
            <a:endParaRPr lang="en-US" sz="2200" dirty="0"/>
          </a:p>
        </p:txBody>
      </p:sp>
    </p:spTree>
    <p:extLst>
      <p:ext uri="{BB962C8B-B14F-4D97-AF65-F5344CB8AC3E}">
        <p14:creationId xmlns:p14="http://schemas.microsoft.com/office/powerpoint/2010/main" xmlns="" val="4067437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1F78BEE9-C8EA-4D42-804B-C1C993090217}" type="datetime1">
              <a:rPr lang="en-US" smtClean="0"/>
              <a:pPr/>
              <a:t>7/23/2014</a:t>
            </a:fld>
            <a:endParaRPr lang="en-US" altLang="zh-CN"/>
          </a:p>
        </p:txBody>
      </p:sp>
      <p:sp>
        <p:nvSpPr>
          <p:cNvPr id="5" name="Slide Number Placeholder 5"/>
          <p:cNvSpPr>
            <a:spLocks noGrp="1"/>
          </p:cNvSpPr>
          <p:nvPr>
            <p:ph type="sldNum" sz="quarter" idx="12"/>
          </p:nvPr>
        </p:nvSpPr>
        <p:spPr/>
        <p:txBody>
          <a:bodyPr/>
          <a:lstStyle/>
          <a:p>
            <a:fld id="{CCFF0E2C-52A5-481F-B787-2EEA8795B653}" type="slidenum">
              <a:rPr lang="en-US" altLang="zh-CN"/>
              <a:pPr/>
              <a:t>27</a:t>
            </a:fld>
            <a:endParaRPr lang="en-US" altLang="zh-CN"/>
          </a:p>
        </p:txBody>
      </p:sp>
      <p:sp>
        <p:nvSpPr>
          <p:cNvPr id="370692" name="Text Box 4"/>
          <p:cNvSpPr txBox="1">
            <a:spLocks noChangeArrowheads="1"/>
          </p:cNvSpPr>
          <p:nvPr/>
        </p:nvSpPr>
        <p:spPr bwMode="auto">
          <a:xfrm>
            <a:off x="1979613" y="2420938"/>
            <a:ext cx="532923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6000" b="1"/>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D5D62C1-8440-1F40-A9BE-6BBD98EDAEF6}"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3</a:t>
            </a:fld>
            <a:endParaRPr lang="en-US" altLang="zh-CN"/>
          </a:p>
        </p:txBody>
      </p:sp>
      <p:sp>
        <p:nvSpPr>
          <p:cNvPr id="360454"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12-01Panel</a:t>
            </a:r>
            <a:endParaRPr lang="en-US" altLang="zh-CN" sz="2200" b="1" dirty="0"/>
          </a:p>
        </p:txBody>
      </p:sp>
      <p:sp>
        <p:nvSpPr>
          <p:cNvPr id="3" name="Rectangle 1"/>
          <p:cNvSpPr>
            <a:spLocks noChangeArrowheads="1"/>
          </p:cNvSpPr>
          <p:nvPr/>
        </p:nvSpPr>
        <p:spPr bwMode="auto">
          <a:xfrm>
            <a:off x="2151063" y="22939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215338081"/>
              </p:ext>
            </p:extLst>
          </p:nvPr>
        </p:nvGraphicFramePr>
        <p:xfrm>
          <a:off x="971600" y="1397000"/>
          <a:ext cx="7200800" cy="3810000"/>
        </p:xfrm>
        <a:graphic>
          <a:graphicData uri="http://schemas.openxmlformats.org/drawingml/2006/table">
            <a:tbl>
              <a:tblPr>
                <a:tableStyleId>{073A0DAA-6AF3-43AB-8588-CEC1D06C72B9}</a:tableStyleId>
              </a:tblPr>
              <a:tblGrid>
                <a:gridCol w="3600400"/>
                <a:gridCol w="3600400"/>
              </a:tblGrid>
              <a:tr h="370840">
                <a:tc>
                  <a:txBody>
                    <a:bodyPr/>
                    <a:lstStyle/>
                    <a:p>
                      <a:r>
                        <a:rPr lang="en-US" sz="2000" b="1" dirty="0" smtClean="0"/>
                        <a:t>Matt Farrar, P.E</a:t>
                      </a:r>
                      <a:r>
                        <a:rPr lang="en-US" sz="2000" dirty="0" smtClean="0"/>
                        <a:t>.</a:t>
                      </a:r>
                    </a:p>
                    <a:p>
                      <a:r>
                        <a:rPr lang="en-US" sz="2000" b="1" i="1" dirty="0" smtClean="0"/>
                        <a:t>Idaho</a:t>
                      </a:r>
                      <a:r>
                        <a:rPr lang="en-US" sz="2000" b="1" i="1" baseline="0" dirty="0" smtClean="0"/>
                        <a:t> Transportation Dept.</a:t>
                      </a:r>
                    </a:p>
                    <a:p>
                      <a:r>
                        <a:rPr lang="en-US" sz="2000" b="1" i="1" baseline="0" dirty="0" smtClean="0"/>
                        <a:t>Chair</a:t>
                      </a:r>
                      <a:endParaRPr lang="en-US" sz="2000" b="1" i="1" dirty="0"/>
                    </a:p>
                  </a:txBody>
                  <a:tcPr/>
                </a:tc>
                <a:tc>
                  <a:txBody>
                    <a:bodyPr/>
                    <a:lstStyle/>
                    <a:p>
                      <a:r>
                        <a:rPr lang="en-US" sz="2000" b="1" dirty="0" err="1" smtClean="0"/>
                        <a:t>Lubin</a:t>
                      </a:r>
                      <a:r>
                        <a:rPr lang="en-US" sz="2000" b="1" baseline="0" dirty="0" smtClean="0"/>
                        <a:t> </a:t>
                      </a:r>
                      <a:r>
                        <a:rPr lang="en-US" sz="2000" b="1" baseline="0" dirty="0" err="1" smtClean="0"/>
                        <a:t>Gao,P.E</a:t>
                      </a:r>
                      <a:r>
                        <a:rPr lang="en-US" sz="2000" b="1" baseline="0" dirty="0" smtClean="0"/>
                        <a:t>. Ph.D.</a:t>
                      </a:r>
                    </a:p>
                    <a:p>
                      <a:r>
                        <a:rPr lang="en-US" sz="2000" b="1" i="1" baseline="0" dirty="0" smtClean="0"/>
                        <a:t>FHWA</a:t>
                      </a:r>
                      <a:endParaRPr lang="en-US" sz="2000" b="1" dirty="0"/>
                    </a:p>
                  </a:txBody>
                  <a:tcPr/>
                </a:tc>
              </a:tr>
              <a:tr h="370840">
                <a:tc>
                  <a:txBody>
                    <a:bodyPr/>
                    <a:lstStyle/>
                    <a:p>
                      <a:r>
                        <a:rPr lang="en-US" sz="2000" b="1" dirty="0" smtClean="0"/>
                        <a:t>Scott</a:t>
                      </a:r>
                      <a:r>
                        <a:rPr lang="en-US" sz="2000" b="1" baseline="0" dirty="0" smtClean="0"/>
                        <a:t> Becker, P.E.</a:t>
                      </a:r>
                    </a:p>
                    <a:p>
                      <a:r>
                        <a:rPr lang="en-US" sz="2000" b="1" i="1" baseline="0" dirty="0" smtClean="0"/>
                        <a:t>Wisconsin DOT</a:t>
                      </a:r>
                      <a:endParaRPr lang="en-US" sz="2000" b="1" i="1" dirty="0"/>
                    </a:p>
                  </a:txBody>
                  <a:tcPr/>
                </a:tc>
                <a:tc>
                  <a:txBody>
                    <a:bodyPr/>
                    <a:lstStyle/>
                    <a:p>
                      <a:r>
                        <a:rPr lang="en-US" sz="2000" b="1" dirty="0" smtClean="0"/>
                        <a:t>Randy</a:t>
                      </a:r>
                      <a:r>
                        <a:rPr lang="en-US" sz="2000" b="1" baseline="0" dirty="0" smtClean="0"/>
                        <a:t> Braden</a:t>
                      </a:r>
                    </a:p>
                    <a:p>
                      <a:r>
                        <a:rPr lang="en-US" sz="2000" b="1" i="1" baseline="0" dirty="0" smtClean="0"/>
                        <a:t>Alabama DOT</a:t>
                      </a:r>
                      <a:endParaRPr lang="en-US" sz="2000" b="1" i="1" dirty="0"/>
                    </a:p>
                  </a:txBody>
                  <a:tcPr/>
                </a:tc>
              </a:tr>
              <a:tr h="370840">
                <a:tc>
                  <a:txBody>
                    <a:bodyPr/>
                    <a:lstStyle/>
                    <a:p>
                      <a:r>
                        <a:rPr lang="en-US" sz="2000" b="1" dirty="0" smtClean="0"/>
                        <a:t>Jeff</a:t>
                      </a:r>
                      <a:r>
                        <a:rPr lang="en-US" sz="2000" b="1" baseline="0" dirty="0" smtClean="0"/>
                        <a:t> </a:t>
                      </a:r>
                      <a:r>
                        <a:rPr lang="en-US" sz="2000" b="1" baseline="0" dirty="0" err="1" smtClean="0"/>
                        <a:t>Honefanger</a:t>
                      </a:r>
                      <a:endParaRPr lang="en-US" sz="2000" b="1" baseline="0" dirty="0" smtClean="0"/>
                    </a:p>
                    <a:p>
                      <a:r>
                        <a:rPr lang="en-US" sz="2000" b="1" i="1" baseline="0" dirty="0" smtClean="0"/>
                        <a:t>Ohio DOT</a:t>
                      </a:r>
                      <a:endParaRPr lang="en-US" sz="2000" b="1" i="1" dirty="0"/>
                    </a:p>
                  </a:txBody>
                  <a:tcPr/>
                </a:tc>
                <a:tc>
                  <a:txBody>
                    <a:bodyPr/>
                    <a:lstStyle/>
                    <a:p>
                      <a:r>
                        <a:rPr lang="en-US" sz="2000" b="1" dirty="0" smtClean="0"/>
                        <a:t>Kevin</a:t>
                      </a:r>
                      <a:r>
                        <a:rPr lang="en-US" sz="2000" b="1" baseline="0" dirty="0" smtClean="0"/>
                        <a:t> </a:t>
                      </a:r>
                      <a:r>
                        <a:rPr lang="en-US" sz="2000" b="1" baseline="0" dirty="0" err="1" smtClean="0"/>
                        <a:t>Keady</a:t>
                      </a:r>
                      <a:r>
                        <a:rPr lang="en-US" sz="2000" b="1" baseline="0" dirty="0" smtClean="0"/>
                        <a:t>, P.E.</a:t>
                      </a:r>
                    </a:p>
                    <a:p>
                      <a:r>
                        <a:rPr lang="en-US" sz="2000" b="1" i="1" baseline="0" dirty="0" smtClean="0"/>
                        <a:t>Caltrans</a:t>
                      </a:r>
                      <a:endParaRPr lang="en-US" sz="2000" b="1" i="1" dirty="0"/>
                    </a:p>
                  </a:txBody>
                  <a:tcPr/>
                </a:tc>
              </a:tr>
              <a:tr h="370840">
                <a:tc>
                  <a:txBody>
                    <a:bodyPr/>
                    <a:lstStyle/>
                    <a:p>
                      <a:r>
                        <a:rPr lang="en-US" sz="2000" b="1" dirty="0" smtClean="0"/>
                        <a:t>Jonathan Mallard, P.E.</a:t>
                      </a:r>
                    </a:p>
                    <a:p>
                      <a:r>
                        <a:rPr lang="en-US" sz="2000" b="1" i="0" dirty="0" smtClean="0"/>
                        <a:t>Virginia</a:t>
                      </a:r>
                      <a:r>
                        <a:rPr lang="en-US" sz="2000" b="1" i="1" baseline="0" dirty="0" smtClean="0"/>
                        <a:t> DOT</a:t>
                      </a:r>
                      <a:endParaRPr lang="en-US" sz="2000" b="1" i="1" dirty="0"/>
                    </a:p>
                  </a:txBody>
                  <a:tcPr/>
                </a:tc>
                <a:tc>
                  <a:txBody>
                    <a:bodyPr/>
                    <a:lstStyle/>
                    <a:p>
                      <a:r>
                        <a:rPr lang="en-US" sz="2000" b="1" dirty="0" smtClean="0"/>
                        <a:t>Michael</a:t>
                      </a:r>
                      <a:r>
                        <a:rPr lang="en-US" sz="2000" b="1" baseline="0" dirty="0" smtClean="0"/>
                        <a:t> Wight, P.E.</a:t>
                      </a:r>
                    </a:p>
                    <a:p>
                      <a:r>
                        <a:rPr lang="en-US" sz="2000" b="1" i="1" baseline="0" dirty="0" smtClean="0"/>
                        <a:t>Maine  DOT</a:t>
                      </a:r>
                      <a:endParaRPr lang="en-US" sz="2000" b="1" i="1" dirty="0"/>
                    </a:p>
                  </a:txBody>
                  <a:tcPr/>
                </a:tc>
              </a:tr>
              <a:tr h="370840">
                <a:tc>
                  <a:txBody>
                    <a:bodyPr/>
                    <a:lstStyle/>
                    <a:p>
                      <a:r>
                        <a:rPr lang="en-US" sz="2000" b="1" dirty="0" smtClean="0"/>
                        <a:t>Hani </a:t>
                      </a:r>
                      <a:r>
                        <a:rPr lang="en-US" sz="2000" b="1" dirty="0" err="1" smtClean="0"/>
                        <a:t>Nassif</a:t>
                      </a:r>
                      <a:r>
                        <a:rPr lang="en-US" sz="2000" b="1" dirty="0" smtClean="0"/>
                        <a:t>, </a:t>
                      </a:r>
                      <a:r>
                        <a:rPr lang="en-US" sz="2000" b="1" dirty="0" err="1" smtClean="0"/>
                        <a:t>P.E.Ph.D</a:t>
                      </a:r>
                      <a:r>
                        <a:rPr lang="en-US" sz="2000" b="1" dirty="0" smtClean="0"/>
                        <a:t>.</a:t>
                      </a:r>
                    </a:p>
                    <a:p>
                      <a:r>
                        <a:rPr lang="en-US" sz="2000" b="1" i="1" dirty="0" smtClean="0"/>
                        <a:t>Report</a:t>
                      </a:r>
                      <a:r>
                        <a:rPr lang="en-US" sz="2000" b="1" i="1" baseline="0" dirty="0" smtClean="0"/>
                        <a:t> Facilitator</a:t>
                      </a:r>
                      <a:endParaRPr lang="en-US" sz="2000" b="1" i="1" dirty="0"/>
                    </a:p>
                  </a:txBody>
                  <a:tcPr/>
                </a:tc>
                <a:tc>
                  <a:txBody>
                    <a:bodyPr/>
                    <a:lstStyle/>
                    <a:p>
                      <a:endParaRPr lang="en-US" dirty="0"/>
                    </a:p>
                  </a:txBody>
                  <a:tcPr/>
                </a:tc>
              </a:tr>
            </a:tbl>
          </a:graphicData>
        </a:graphic>
      </p:graphicFrame>
      <p:sp>
        <p:nvSpPr>
          <p:cNvPr id="11" name="TextBox 10"/>
          <p:cNvSpPr txBox="1"/>
          <p:nvPr/>
        </p:nvSpPr>
        <p:spPr>
          <a:xfrm>
            <a:off x="1019565" y="5301208"/>
            <a:ext cx="3215496" cy="923330"/>
          </a:xfrm>
          <a:prstGeom prst="rect">
            <a:avLst/>
          </a:prstGeom>
          <a:noFill/>
        </p:spPr>
        <p:txBody>
          <a:bodyPr wrap="none" rtlCol="0">
            <a:spAutoFit/>
          </a:bodyPr>
          <a:lstStyle/>
          <a:p>
            <a:r>
              <a:rPr lang="en-US" b="1" dirty="0"/>
              <a:t>SCAN MANAGEMENT</a:t>
            </a:r>
            <a:endParaRPr lang="en-US" dirty="0"/>
          </a:p>
          <a:p>
            <a:r>
              <a:rPr lang="en-US" b="1" dirty="0" err="1" smtClean="0"/>
              <a:t>Arora</a:t>
            </a:r>
            <a:r>
              <a:rPr lang="en-US" b="1" dirty="0" smtClean="0"/>
              <a:t> </a:t>
            </a:r>
            <a:r>
              <a:rPr lang="en-US" b="1" dirty="0"/>
              <a:t>and Associates, P. C.</a:t>
            </a:r>
            <a:endParaRPr lang="en-US" dirty="0"/>
          </a:p>
          <a:p>
            <a:r>
              <a:rPr lang="en-US" b="1" dirty="0"/>
              <a:t>Lawrenceville, NJ</a:t>
            </a:r>
            <a:endParaRPr lang="en-US" dirty="0"/>
          </a:p>
        </p:txBody>
      </p:sp>
    </p:spTree>
    <p:extLst>
      <p:ext uri="{BB962C8B-B14F-4D97-AF65-F5344CB8AC3E}">
        <p14:creationId xmlns:p14="http://schemas.microsoft.com/office/powerpoint/2010/main" xmlns="" val="3348187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5A84E51-A5BF-A541-AD6E-3A00EB116D8B}"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4</a:t>
            </a:fld>
            <a:endParaRPr lang="en-US" altLang="zh-CN"/>
          </a:p>
        </p:txBody>
      </p:sp>
      <p:sp>
        <p:nvSpPr>
          <p:cNvPr id="360454"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sp>
        <p:nvSpPr>
          <p:cNvPr id="2" name="TextBox 1"/>
          <p:cNvSpPr txBox="1"/>
          <p:nvPr/>
        </p:nvSpPr>
        <p:spPr>
          <a:xfrm>
            <a:off x="306325" y="1561688"/>
            <a:ext cx="8605625" cy="3816429"/>
          </a:xfrm>
          <a:prstGeom prst="rect">
            <a:avLst/>
          </a:prstGeom>
          <a:noFill/>
        </p:spPr>
        <p:txBody>
          <a:bodyPr wrap="square" rtlCol="0">
            <a:spAutoFit/>
          </a:bodyPr>
          <a:lstStyle/>
          <a:p>
            <a:pPr marL="342900" indent="-342900">
              <a:buFont typeface="Arial" pitchFamily="34" charset="0"/>
              <a:buChar char="•"/>
            </a:pPr>
            <a:r>
              <a:rPr lang="en-US" sz="2200" b="1" i="1" dirty="0" smtClean="0"/>
              <a:t>Stage 1</a:t>
            </a:r>
            <a:r>
              <a:rPr lang="en-US" sz="2200" dirty="0" smtClean="0"/>
              <a:t>: </a:t>
            </a:r>
            <a:r>
              <a:rPr lang="en-US" sz="2200" b="1" dirty="0" smtClean="0"/>
              <a:t>Desk scan. </a:t>
            </a:r>
          </a:p>
          <a:p>
            <a:pPr marL="800100" lvl="1" indent="-342900">
              <a:buFont typeface="Arial" pitchFamily="34" charset="0"/>
              <a:buChar char="•"/>
            </a:pPr>
            <a:r>
              <a:rPr lang="en-US" sz="2200" dirty="0" smtClean="0"/>
              <a:t>Detailed </a:t>
            </a:r>
            <a:r>
              <a:rPr lang="en-US" sz="2200" dirty="0">
                <a:solidFill>
                  <a:srgbClr val="FF0000"/>
                </a:solidFill>
              </a:rPr>
              <a:t>literature review</a:t>
            </a:r>
            <a:r>
              <a:rPr lang="en-US" sz="2200" dirty="0"/>
              <a:t> </a:t>
            </a:r>
            <a:r>
              <a:rPr lang="en-US" sz="2200" dirty="0" smtClean="0"/>
              <a:t>regarding </a:t>
            </a:r>
            <a:r>
              <a:rPr lang="en-US" sz="2200" dirty="0"/>
              <a:t>the superload permitting practices and new development.  </a:t>
            </a:r>
            <a:endParaRPr lang="en-US" sz="2200" dirty="0" smtClean="0"/>
          </a:p>
          <a:p>
            <a:pPr marL="800100" lvl="1" indent="-342900">
              <a:buFont typeface="Arial" pitchFamily="34" charset="0"/>
              <a:buChar char="•"/>
            </a:pPr>
            <a:r>
              <a:rPr lang="en-US" sz="2200" dirty="0" smtClean="0"/>
              <a:t>Multiple DOTs were surveyed to </a:t>
            </a:r>
            <a:r>
              <a:rPr lang="en-US" sz="2200" dirty="0">
                <a:solidFill>
                  <a:srgbClr val="FF0000"/>
                </a:solidFill>
              </a:rPr>
              <a:t>collect </a:t>
            </a:r>
            <a:r>
              <a:rPr lang="en-US" sz="2200" dirty="0" smtClean="0">
                <a:solidFill>
                  <a:srgbClr val="FF0000"/>
                </a:solidFill>
              </a:rPr>
              <a:t>information</a:t>
            </a:r>
            <a:r>
              <a:rPr lang="en-US" sz="2200" dirty="0" smtClean="0"/>
              <a:t> </a:t>
            </a:r>
            <a:r>
              <a:rPr lang="en-US" sz="2200" dirty="0"/>
              <a:t>regarding legal </a:t>
            </a:r>
            <a:r>
              <a:rPr lang="en-US" sz="2200" dirty="0" smtClean="0"/>
              <a:t> </a:t>
            </a:r>
            <a:r>
              <a:rPr lang="en-US" sz="2200" dirty="0"/>
              <a:t>and superload </a:t>
            </a:r>
            <a:r>
              <a:rPr lang="en-US" sz="2200" dirty="0" smtClean="0"/>
              <a:t>limits and </a:t>
            </a:r>
            <a:r>
              <a:rPr lang="en-US" sz="2200" dirty="0" smtClean="0">
                <a:solidFill>
                  <a:srgbClr val="FF0000"/>
                </a:solidFill>
              </a:rPr>
              <a:t>representative States were selected </a:t>
            </a:r>
            <a:r>
              <a:rPr lang="en-US" sz="2200" dirty="0" smtClean="0"/>
              <a:t>for further investigation. </a:t>
            </a:r>
          </a:p>
          <a:p>
            <a:pPr marL="800100" lvl="1" indent="-342900">
              <a:buFont typeface="Arial" pitchFamily="34" charset="0"/>
              <a:buChar char="•"/>
            </a:pPr>
            <a:endParaRPr lang="en-US" sz="2200" dirty="0" smtClean="0"/>
          </a:p>
          <a:p>
            <a:pPr marL="800100" lvl="1" indent="-342900">
              <a:buFont typeface="Arial" pitchFamily="34" charset="0"/>
              <a:buChar char="•"/>
            </a:pPr>
            <a:r>
              <a:rPr lang="en-US" sz="2200" dirty="0" smtClean="0"/>
              <a:t>18 states were selected: Florida, New York, California, Illinois, Indiana, Michigan, Ohio, Pennsylvania, Texas, Wisconsin, Washington, Idaho, Virginia, Louisiana, Maine, Minnesota, South Dakota, and Alabama.</a:t>
            </a:r>
          </a:p>
        </p:txBody>
      </p:sp>
      <p:sp>
        <p:nvSpPr>
          <p:cNvPr id="7" name="Text Box 6"/>
          <p:cNvSpPr txBox="1">
            <a:spLocks noChangeArrowheads="1"/>
          </p:cNvSpPr>
          <p:nvPr/>
        </p:nvSpPr>
        <p:spPr bwMode="auto">
          <a:xfrm>
            <a:off x="2474015" y="1123036"/>
            <a:ext cx="468052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Scan Approach (3 Stages)</a:t>
            </a:r>
            <a:endParaRPr lang="en-US" altLang="zh-CN" sz="2200" b="1" dirty="0"/>
          </a:p>
        </p:txBody>
      </p:sp>
    </p:spTree>
    <p:extLst>
      <p:ext uri="{BB962C8B-B14F-4D97-AF65-F5344CB8AC3E}">
        <p14:creationId xmlns:p14="http://schemas.microsoft.com/office/powerpoint/2010/main" xmlns="" val="349025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09A8E11-3EAE-0C4E-A215-A914CF4EE019}" type="datetime1">
              <a:rPr lang="en-US" sz="1400" smtClean="0"/>
              <a:pPr/>
              <a:t>7/23/2014</a:t>
            </a:fld>
            <a:endParaRPr lang="en-US" altLang="zh-CN" sz="1400"/>
          </a:p>
        </p:txBody>
      </p:sp>
      <p:sp>
        <p:nvSpPr>
          <p:cNvPr id="5" name="Slide Number Placeholder 4"/>
          <p:cNvSpPr>
            <a:spLocks noGrp="1"/>
          </p:cNvSpPr>
          <p:nvPr>
            <p:ph type="sldNum" sz="quarter" idx="12"/>
          </p:nvPr>
        </p:nvSpPr>
        <p:spPr/>
        <p:txBody>
          <a:bodyPr/>
          <a:lstStyle/>
          <a:p>
            <a:fld id="{3F2BF668-5205-4A4B-9ADF-DE837A83DB36}" type="slidenum">
              <a:rPr lang="en-US" altLang="zh-CN" sz="1400"/>
              <a:pPr/>
              <a:t>5</a:t>
            </a:fld>
            <a:endParaRPr lang="en-US" altLang="zh-CN" sz="1400"/>
          </a:p>
        </p:txBody>
      </p:sp>
      <p:sp>
        <p:nvSpPr>
          <p:cNvPr id="7"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pic>
        <p:nvPicPr>
          <p:cNvPr id="307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123037"/>
            <a:ext cx="6696744" cy="5034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874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BABB8C0-FE19-BE41-B67C-E51DB7E3E837}"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6</a:t>
            </a:fld>
            <a:endParaRPr lang="en-US" altLang="zh-CN"/>
          </a:p>
        </p:txBody>
      </p:sp>
      <p:sp>
        <p:nvSpPr>
          <p:cNvPr id="360454"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sp>
        <p:nvSpPr>
          <p:cNvPr id="2" name="TextBox 1"/>
          <p:cNvSpPr txBox="1"/>
          <p:nvPr/>
        </p:nvSpPr>
        <p:spPr>
          <a:xfrm>
            <a:off x="286853" y="1700808"/>
            <a:ext cx="8605625" cy="1107996"/>
          </a:xfrm>
          <a:prstGeom prst="rect">
            <a:avLst/>
          </a:prstGeom>
          <a:noFill/>
        </p:spPr>
        <p:txBody>
          <a:bodyPr wrap="square" rtlCol="0">
            <a:spAutoFit/>
          </a:bodyPr>
          <a:lstStyle/>
          <a:p>
            <a:pPr marL="342900" indent="-342900">
              <a:buFont typeface="Arial" pitchFamily="34" charset="0"/>
              <a:buChar char="•"/>
            </a:pPr>
            <a:r>
              <a:rPr lang="en-US" sz="2200" b="1" dirty="0" smtClean="0"/>
              <a:t>Stage 2</a:t>
            </a:r>
            <a:r>
              <a:rPr lang="en-US" sz="2200" dirty="0" smtClean="0"/>
              <a:t>: </a:t>
            </a:r>
            <a:r>
              <a:rPr lang="en-US" sz="2200" dirty="0"/>
              <a:t>C</a:t>
            </a:r>
            <a:r>
              <a:rPr lang="en-US" sz="2200" dirty="0" smtClean="0"/>
              <a:t>omprehensive </a:t>
            </a:r>
            <a:r>
              <a:rPr lang="en-US" sz="2200" dirty="0"/>
              <a:t>questionnaire with amplifying questions </a:t>
            </a:r>
            <a:r>
              <a:rPr lang="en-US" sz="2200" dirty="0" smtClean="0"/>
              <a:t>                   was </a:t>
            </a:r>
            <a:r>
              <a:rPr lang="en-US" sz="2200" dirty="0"/>
              <a:t>distributed to the selected states and the current practices were </a:t>
            </a:r>
            <a:r>
              <a:rPr lang="en-US" sz="2200" dirty="0" smtClean="0"/>
              <a:t>collected: </a:t>
            </a:r>
          </a:p>
        </p:txBody>
      </p:sp>
      <p:sp>
        <p:nvSpPr>
          <p:cNvPr id="7" name="Text Box 6"/>
          <p:cNvSpPr txBox="1">
            <a:spLocks noChangeArrowheads="1"/>
          </p:cNvSpPr>
          <p:nvPr/>
        </p:nvSpPr>
        <p:spPr bwMode="auto">
          <a:xfrm>
            <a:off x="2627313" y="1187888"/>
            <a:ext cx="3816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Scan Approach (3 Stages)</a:t>
            </a:r>
            <a:endParaRPr lang="en-US" altLang="zh-CN" sz="2200" b="1" dirty="0"/>
          </a:p>
        </p:txBody>
      </p:sp>
      <p:sp>
        <p:nvSpPr>
          <p:cNvPr id="8" name="Text Box 6"/>
          <p:cNvSpPr txBox="1">
            <a:spLocks noGrp="1" noChangeArrowheads="1"/>
          </p:cNvSpPr>
          <p:nvPr>
            <p:ph idx="1"/>
          </p:nvPr>
        </p:nvSpPr>
        <p:spPr bwMode="auto">
          <a:xfrm>
            <a:off x="1115616" y="2924944"/>
            <a:ext cx="7488832"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085850" indent="-1085850" algn="just" fontAlgn="ctr">
              <a:spcBef>
                <a:spcPts val="600"/>
              </a:spcBef>
              <a:spcAft>
                <a:spcPts val="0"/>
              </a:spcAft>
              <a:buNone/>
            </a:pPr>
            <a:r>
              <a:rPr lang="en-US" sz="2000" kern="1200" dirty="0">
                <a:latin typeface="Arial" charset="0"/>
                <a:ea typeface="宋体" pitchFamily="2" charset="-122"/>
              </a:rPr>
              <a:t>Topic 1.  </a:t>
            </a:r>
            <a:r>
              <a:rPr lang="en-US" sz="2000" kern="1200" dirty="0" smtClean="0">
                <a:latin typeface="Arial" charset="0"/>
                <a:ea typeface="宋体" pitchFamily="2" charset="-122"/>
              </a:rPr>
              <a:t> Current </a:t>
            </a:r>
            <a:r>
              <a:rPr lang="en-US" sz="2000" kern="1200" dirty="0">
                <a:latin typeface="Arial" charset="0"/>
                <a:ea typeface="宋体" pitchFamily="2" charset="-122"/>
              </a:rPr>
              <a:t>State-of-Practice of </a:t>
            </a:r>
            <a:r>
              <a:rPr lang="en-US" sz="2000" kern="1200" dirty="0" smtClean="0">
                <a:latin typeface="Arial" charset="0"/>
                <a:ea typeface="宋体" pitchFamily="2" charset="-122"/>
              </a:rPr>
              <a:t>OW/OS permit </a:t>
            </a:r>
            <a:r>
              <a:rPr lang="en-US" sz="2000" kern="1200" dirty="0">
                <a:latin typeface="Arial" charset="0"/>
                <a:ea typeface="宋体" pitchFamily="2" charset="-122"/>
              </a:rPr>
              <a:t>process.</a:t>
            </a:r>
          </a:p>
          <a:p>
            <a:pPr marL="1085850" indent="-1085850" algn="just" fontAlgn="ctr">
              <a:spcBef>
                <a:spcPts val="600"/>
              </a:spcBef>
              <a:spcAft>
                <a:spcPts val="0"/>
              </a:spcAft>
              <a:buNone/>
            </a:pPr>
            <a:r>
              <a:rPr lang="en-US" sz="2000" kern="1200" dirty="0" smtClean="0">
                <a:latin typeface="Arial" charset="0"/>
                <a:ea typeface="宋体" pitchFamily="2" charset="-122"/>
              </a:rPr>
              <a:t>Topic</a:t>
            </a:r>
            <a:r>
              <a:rPr lang="en-US" sz="2000" kern="1200" dirty="0">
                <a:latin typeface="Arial" charset="0"/>
                <a:ea typeface="宋体" pitchFamily="2" charset="-122"/>
              </a:rPr>
              <a:t> </a:t>
            </a:r>
            <a:r>
              <a:rPr lang="en-US" sz="2000" kern="1200" dirty="0" smtClean="0">
                <a:latin typeface="Arial" charset="0"/>
                <a:ea typeface="宋体" pitchFamily="2" charset="-122"/>
              </a:rPr>
              <a:t>2.	Current </a:t>
            </a:r>
            <a:r>
              <a:rPr lang="en-US" sz="2000" kern="1200" dirty="0">
                <a:latin typeface="Arial" charset="0"/>
                <a:ea typeface="宋体" pitchFamily="2" charset="-122"/>
              </a:rPr>
              <a:t>State-of-Practice of OW/OS permit monitoring, data analyzing and compliances.</a:t>
            </a:r>
          </a:p>
          <a:p>
            <a:pPr marL="1085850" indent="-1085850" algn="just" fontAlgn="ctr">
              <a:spcBef>
                <a:spcPts val="600"/>
              </a:spcBef>
              <a:spcAft>
                <a:spcPts val="0"/>
              </a:spcAft>
              <a:buNone/>
            </a:pPr>
            <a:r>
              <a:rPr lang="en-US" sz="2000" kern="1200" dirty="0">
                <a:latin typeface="Arial" charset="0"/>
                <a:ea typeface="宋体" pitchFamily="2" charset="-122"/>
              </a:rPr>
              <a:t>Topic </a:t>
            </a:r>
            <a:r>
              <a:rPr lang="en-US" sz="2000" kern="1200" dirty="0" smtClean="0">
                <a:latin typeface="Arial" charset="0"/>
                <a:ea typeface="宋体" pitchFamily="2" charset="-122"/>
              </a:rPr>
              <a:t>3. Current </a:t>
            </a:r>
            <a:r>
              <a:rPr lang="en-US" sz="2000" kern="1200" dirty="0">
                <a:latin typeface="Arial" charset="0"/>
                <a:ea typeface="宋体" pitchFamily="2" charset="-122"/>
              </a:rPr>
              <a:t>practices with regard to bridge analysis and rating for OW/OS vehicles.</a:t>
            </a:r>
          </a:p>
          <a:p>
            <a:pPr marL="1085850" indent="-1085850" algn="just" fontAlgn="ctr">
              <a:spcBef>
                <a:spcPts val="600"/>
              </a:spcBef>
              <a:spcAft>
                <a:spcPts val="0"/>
              </a:spcAft>
              <a:buNone/>
            </a:pPr>
            <a:r>
              <a:rPr lang="en-US" sz="2000" kern="1200" dirty="0">
                <a:latin typeface="Arial" charset="0"/>
                <a:ea typeface="宋体" pitchFamily="2" charset="-122"/>
              </a:rPr>
              <a:t>Topic </a:t>
            </a:r>
            <a:r>
              <a:rPr lang="en-US" sz="2000" kern="1200" dirty="0" smtClean="0">
                <a:latin typeface="Arial" charset="0"/>
                <a:ea typeface="宋体" pitchFamily="2" charset="-122"/>
              </a:rPr>
              <a:t>4.  Current </a:t>
            </a:r>
            <a:r>
              <a:rPr lang="en-US" sz="2000" kern="1200" dirty="0">
                <a:latin typeface="Arial" charset="0"/>
                <a:ea typeface="宋体" pitchFamily="2" charset="-122"/>
              </a:rPr>
              <a:t>practices with regard to better uniformity in OW/OS permitting.</a:t>
            </a:r>
          </a:p>
          <a:p>
            <a:pPr marL="1085850" indent="-1085850" algn="just" fontAlgn="ctr">
              <a:spcBef>
                <a:spcPts val="600"/>
              </a:spcBef>
              <a:spcAft>
                <a:spcPts val="0"/>
              </a:spcAft>
              <a:buNone/>
            </a:pPr>
            <a:r>
              <a:rPr lang="en-US" sz="2000" kern="1200" dirty="0">
                <a:latin typeface="Arial" charset="0"/>
                <a:ea typeface="宋体" pitchFamily="2" charset="-122"/>
              </a:rPr>
              <a:t>Topic </a:t>
            </a:r>
            <a:r>
              <a:rPr lang="en-US" sz="2000" kern="1200" dirty="0" smtClean="0">
                <a:latin typeface="Arial" charset="0"/>
                <a:ea typeface="宋体" pitchFamily="2" charset="-122"/>
              </a:rPr>
              <a:t>5. 	Permit </a:t>
            </a:r>
            <a:r>
              <a:rPr lang="en-US" sz="2000" kern="1200" dirty="0">
                <a:latin typeface="Arial" charset="0"/>
                <a:ea typeface="宋体" pitchFamily="2" charset="-122"/>
              </a:rPr>
              <a:t>Questions.</a:t>
            </a:r>
          </a:p>
        </p:txBody>
      </p:sp>
    </p:spTree>
    <p:extLst>
      <p:ext uri="{BB962C8B-B14F-4D97-AF65-F5344CB8AC3E}">
        <p14:creationId xmlns:p14="http://schemas.microsoft.com/office/powerpoint/2010/main" xmlns="" val="315177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BAFBD11-F7E9-DD4F-9AE1-1CFF43CADB17}" type="datetime1">
              <a:rPr lang="en-US" smtClean="0"/>
              <a:pPr/>
              <a:t>7/23/2014</a:t>
            </a:fld>
            <a:endParaRPr lang="en-US" altLang="zh-CN"/>
          </a:p>
        </p:txBody>
      </p:sp>
      <p:sp>
        <p:nvSpPr>
          <p:cNvPr id="5" name="Slide Number Placeholder 4"/>
          <p:cNvSpPr>
            <a:spLocks noGrp="1"/>
          </p:cNvSpPr>
          <p:nvPr>
            <p:ph type="sldNum" sz="quarter" idx="12"/>
          </p:nvPr>
        </p:nvSpPr>
        <p:spPr/>
        <p:txBody>
          <a:bodyPr/>
          <a:lstStyle/>
          <a:p>
            <a:fld id="{3F2BF668-5205-4A4B-9ADF-DE837A83DB36}" type="slidenum">
              <a:rPr lang="en-US" altLang="zh-CN"/>
              <a:pPr/>
              <a:t>7</a:t>
            </a:fld>
            <a:endParaRPr lang="en-US" altLang="zh-CN"/>
          </a:p>
        </p:txBody>
      </p:sp>
      <p:sp>
        <p:nvSpPr>
          <p:cNvPr id="360454"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sp>
        <p:nvSpPr>
          <p:cNvPr id="2" name="TextBox 1"/>
          <p:cNvSpPr txBox="1"/>
          <p:nvPr/>
        </p:nvSpPr>
        <p:spPr>
          <a:xfrm>
            <a:off x="286853" y="1700808"/>
            <a:ext cx="8605625" cy="2123658"/>
          </a:xfrm>
          <a:prstGeom prst="rect">
            <a:avLst/>
          </a:prstGeom>
          <a:noFill/>
        </p:spPr>
        <p:txBody>
          <a:bodyPr wrap="square" rtlCol="0">
            <a:spAutoFit/>
          </a:bodyPr>
          <a:lstStyle/>
          <a:p>
            <a:pPr marL="342900" indent="-342900">
              <a:buFont typeface="Arial" pitchFamily="34" charset="0"/>
              <a:buChar char="•"/>
            </a:pPr>
            <a:r>
              <a:rPr lang="en-US" sz="2200" b="1" dirty="0" smtClean="0"/>
              <a:t>Stage 3</a:t>
            </a:r>
            <a:r>
              <a:rPr lang="en-US" sz="2200" dirty="0" smtClean="0"/>
              <a:t>: Establish a workshop </a:t>
            </a:r>
            <a:r>
              <a:rPr lang="en-US" sz="2200" dirty="0"/>
              <a:t>with </a:t>
            </a:r>
            <a:r>
              <a:rPr lang="en-US" sz="2200" dirty="0" smtClean="0"/>
              <a:t>DOT representative and oversize/overweight load permitting offices from </a:t>
            </a:r>
            <a:r>
              <a:rPr lang="en-US" sz="2200" dirty="0"/>
              <a:t>various </a:t>
            </a:r>
            <a:r>
              <a:rPr lang="en-US" sz="2200" dirty="0" smtClean="0"/>
              <a:t>States</a:t>
            </a:r>
            <a:r>
              <a:rPr lang="en-US" sz="2200" dirty="0"/>
              <a:t>. </a:t>
            </a:r>
            <a:endParaRPr lang="en-US" sz="2200" dirty="0" smtClean="0"/>
          </a:p>
          <a:p>
            <a:pPr marL="342900" indent="-342900">
              <a:buFont typeface="Arial" pitchFamily="34" charset="0"/>
              <a:buChar char="•"/>
            </a:pPr>
            <a:endParaRPr lang="en-US" sz="2200" dirty="0"/>
          </a:p>
          <a:p>
            <a:pPr marL="1257300" lvl="2" indent="-342900">
              <a:buFont typeface="Arial" pitchFamily="34" charset="0"/>
              <a:buChar char="•"/>
            </a:pPr>
            <a:r>
              <a:rPr lang="en-US" sz="2200" dirty="0" smtClean="0"/>
              <a:t>A workshop </a:t>
            </a:r>
            <a:r>
              <a:rPr lang="en-US" sz="2200" dirty="0"/>
              <a:t>was </a:t>
            </a:r>
            <a:r>
              <a:rPr lang="en-US" sz="2200" dirty="0" smtClean="0"/>
              <a:t>held </a:t>
            </a:r>
            <a:r>
              <a:rPr lang="en-US" sz="2200" dirty="0"/>
              <a:t>to identify the best practices and propose the implementation plan </a:t>
            </a:r>
            <a:r>
              <a:rPr lang="en-US" sz="2200" dirty="0" smtClean="0"/>
              <a:t>and recommendations for </a:t>
            </a:r>
            <a:r>
              <a:rPr lang="en-US" sz="2200" dirty="0"/>
              <a:t>the future.</a:t>
            </a:r>
          </a:p>
        </p:txBody>
      </p:sp>
      <p:sp>
        <p:nvSpPr>
          <p:cNvPr id="7" name="Text Box 6"/>
          <p:cNvSpPr txBox="1">
            <a:spLocks noChangeArrowheads="1"/>
          </p:cNvSpPr>
          <p:nvPr/>
        </p:nvSpPr>
        <p:spPr bwMode="auto">
          <a:xfrm>
            <a:off x="2843808" y="1157519"/>
            <a:ext cx="38164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2200" b="1" dirty="0" smtClean="0"/>
              <a:t>Scan Approach (3 Stages)</a:t>
            </a:r>
            <a:endParaRPr lang="en-US" altLang="zh-CN" sz="2200" b="1"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789040"/>
            <a:ext cx="4860032" cy="2590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1685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2844395-17B6-CA4F-947C-F4DC6F419875}" type="datetime1">
              <a:rPr lang="en-US" sz="1400" smtClean="0"/>
              <a:pPr/>
              <a:t>7/23/2014</a:t>
            </a:fld>
            <a:endParaRPr lang="en-US" altLang="zh-CN" sz="1400"/>
          </a:p>
        </p:txBody>
      </p:sp>
      <p:sp>
        <p:nvSpPr>
          <p:cNvPr id="5" name="Slide Number Placeholder 4"/>
          <p:cNvSpPr>
            <a:spLocks noGrp="1"/>
          </p:cNvSpPr>
          <p:nvPr>
            <p:ph type="sldNum" sz="quarter" idx="12"/>
          </p:nvPr>
        </p:nvSpPr>
        <p:spPr/>
        <p:txBody>
          <a:bodyPr/>
          <a:lstStyle/>
          <a:p>
            <a:fld id="{3F2BF668-5205-4A4B-9ADF-DE837A83DB36}" type="slidenum">
              <a:rPr lang="en-US" altLang="zh-CN" sz="1400"/>
              <a:pPr/>
              <a:t>8</a:t>
            </a:fld>
            <a:endParaRPr lang="en-US" altLang="zh-CN" sz="1400"/>
          </a:p>
        </p:txBody>
      </p:sp>
      <p:sp>
        <p:nvSpPr>
          <p:cNvPr id="7"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graphicFrame>
        <p:nvGraphicFramePr>
          <p:cNvPr id="2" name="Table 1"/>
          <p:cNvGraphicFramePr>
            <a:graphicFrameLocks noGrp="1"/>
          </p:cNvGraphicFramePr>
          <p:nvPr>
            <p:extLst>
              <p:ext uri="{D42A27DB-BD31-4B8C-83A1-F6EECF244321}">
                <p14:modId xmlns:p14="http://schemas.microsoft.com/office/powerpoint/2010/main" xmlns="" val="1177848736"/>
              </p:ext>
            </p:extLst>
          </p:nvPr>
        </p:nvGraphicFramePr>
        <p:xfrm>
          <a:off x="144736" y="774243"/>
          <a:ext cx="8964488" cy="5836920"/>
        </p:xfrm>
        <a:graphic>
          <a:graphicData uri="http://schemas.openxmlformats.org/drawingml/2006/table">
            <a:tbl>
              <a:tblPr firstRow="1" firstCol="1" bandRow="1">
                <a:solidFill>
                  <a:schemeClr val="accent1"/>
                </a:solidFill>
                <a:tableStyleId>{073A0DAA-6AF3-43AB-8588-CEC1D06C72B9}</a:tableStyleId>
              </a:tblPr>
              <a:tblGrid>
                <a:gridCol w="1333560"/>
                <a:gridCol w="1185387"/>
                <a:gridCol w="2000340"/>
                <a:gridCol w="1111300"/>
                <a:gridCol w="1407647"/>
                <a:gridCol w="1926254"/>
              </a:tblGrid>
              <a:tr h="104629">
                <a:tc rowSpan="2">
                  <a:txBody>
                    <a:bodyPr/>
                    <a:lstStyle/>
                    <a:p>
                      <a:pPr marL="0" marR="0" algn="ctr">
                        <a:lnSpc>
                          <a:spcPct val="100000"/>
                        </a:lnSpc>
                        <a:spcBef>
                          <a:spcPts val="0"/>
                        </a:spcBef>
                        <a:spcAft>
                          <a:spcPts val="0"/>
                        </a:spcAft>
                      </a:pPr>
                      <a:r>
                        <a:rPr lang="en-US" sz="1400" dirty="0">
                          <a:effectLst/>
                          <a:latin typeface="+mj-lt"/>
                        </a:rPr>
                        <a:t>State</a:t>
                      </a:r>
                      <a:endParaRPr lang="en-US" sz="1400" dirty="0">
                        <a:effectLst/>
                        <a:latin typeface="+mj-lt"/>
                        <a:ea typeface="宋体"/>
                        <a:cs typeface="Times New Roman"/>
                      </a:endParaRPr>
                    </a:p>
                  </a:txBody>
                  <a:tcPr marL="55265" marR="55265" marT="0" marB="0" anchor="ctr"/>
                </a:tc>
                <a:tc gridSpan="5">
                  <a:txBody>
                    <a:bodyPr/>
                    <a:lstStyle/>
                    <a:p>
                      <a:pPr marL="0" marR="0" algn="ctr">
                        <a:lnSpc>
                          <a:spcPct val="100000"/>
                        </a:lnSpc>
                        <a:spcBef>
                          <a:spcPts val="0"/>
                        </a:spcBef>
                        <a:spcAft>
                          <a:spcPts val="0"/>
                        </a:spcAft>
                      </a:pPr>
                      <a:r>
                        <a:rPr lang="en-US" sz="1400">
                          <a:effectLst/>
                          <a:latin typeface="+mj-lt"/>
                        </a:rPr>
                        <a:t>Legal Weight Limits (Interstate)</a:t>
                      </a:r>
                      <a:endParaRPr lang="en-US" sz="1400">
                        <a:effectLst/>
                        <a:latin typeface="+mj-lt"/>
                        <a:ea typeface="宋体"/>
                        <a:cs typeface="Times New Roman"/>
                      </a:endParaRPr>
                    </a:p>
                  </a:txBody>
                  <a:tcPr marL="55265" marR="5526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629">
                <a:tc vMerge="1">
                  <a:txBody>
                    <a:bodyPr/>
                    <a:lstStyle/>
                    <a:p>
                      <a:endParaRPr lang="en-US"/>
                    </a:p>
                  </a:txBody>
                  <a:tcPr/>
                </a:tc>
                <a:tc>
                  <a:txBody>
                    <a:bodyPr/>
                    <a:lstStyle/>
                    <a:p>
                      <a:pPr marL="0" marR="0" algn="ctr">
                        <a:lnSpc>
                          <a:spcPct val="100000"/>
                        </a:lnSpc>
                        <a:spcBef>
                          <a:spcPts val="0"/>
                        </a:spcBef>
                        <a:spcAft>
                          <a:spcPts val="0"/>
                        </a:spcAft>
                      </a:pPr>
                      <a:r>
                        <a:rPr lang="en-US" sz="1400" dirty="0">
                          <a:effectLst/>
                          <a:latin typeface="+mj-lt"/>
                        </a:rPr>
                        <a:t>GVW (kips)</a:t>
                      </a:r>
                      <a:endParaRPr lang="en-US" sz="1400" dirty="0">
                        <a:effectLst/>
                        <a:latin typeface="+mj-lt"/>
                        <a:ea typeface="宋体"/>
                        <a:cs typeface="Times New Roman"/>
                      </a:endParaRPr>
                    </a:p>
                  </a:txBody>
                  <a:tcPr marL="55265" marR="55265" marT="0" marB="0" anchor="ctr"/>
                </a:tc>
                <a:tc>
                  <a:txBody>
                    <a:bodyPr/>
                    <a:lstStyle/>
                    <a:p>
                      <a:pPr marL="0" marR="0" algn="ctr">
                        <a:lnSpc>
                          <a:spcPct val="100000"/>
                        </a:lnSpc>
                        <a:spcBef>
                          <a:spcPts val="0"/>
                        </a:spcBef>
                        <a:spcAft>
                          <a:spcPts val="0"/>
                        </a:spcAft>
                      </a:pPr>
                      <a:r>
                        <a:rPr lang="en-US" sz="1400" dirty="0">
                          <a:effectLst/>
                          <a:latin typeface="+mj-lt"/>
                        </a:rPr>
                        <a:t>Steering Axle (kips)</a:t>
                      </a:r>
                      <a:endParaRPr lang="en-US" sz="1400" dirty="0">
                        <a:effectLst/>
                        <a:latin typeface="+mj-lt"/>
                        <a:ea typeface="宋体"/>
                        <a:cs typeface="Times New Roman"/>
                      </a:endParaRPr>
                    </a:p>
                  </a:txBody>
                  <a:tcPr marL="55265" marR="55265" marT="0" marB="0" anchor="ctr"/>
                </a:tc>
                <a:tc>
                  <a:txBody>
                    <a:bodyPr/>
                    <a:lstStyle/>
                    <a:p>
                      <a:pPr marL="0" marR="0" algn="ctr">
                        <a:lnSpc>
                          <a:spcPct val="100000"/>
                        </a:lnSpc>
                        <a:spcBef>
                          <a:spcPts val="0"/>
                        </a:spcBef>
                        <a:spcAft>
                          <a:spcPts val="0"/>
                        </a:spcAft>
                      </a:pPr>
                      <a:r>
                        <a:rPr lang="en-US" sz="1400">
                          <a:effectLst/>
                          <a:latin typeface="+mj-lt"/>
                        </a:rPr>
                        <a:t>Axle (kips)</a:t>
                      </a:r>
                      <a:endParaRPr lang="en-US" sz="1400">
                        <a:effectLst/>
                        <a:latin typeface="+mj-lt"/>
                        <a:ea typeface="宋体"/>
                        <a:cs typeface="Times New Roman"/>
                      </a:endParaRPr>
                    </a:p>
                  </a:txBody>
                  <a:tcPr marL="55265" marR="55265" marT="0" marB="0" anchor="ctr"/>
                </a:tc>
                <a:tc>
                  <a:txBody>
                    <a:bodyPr/>
                    <a:lstStyle/>
                    <a:p>
                      <a:pPr marL="0" marR="0" algn="ctr">
                        <a:lnSpc>
                          <a:spcPct val="100000"/>
                        </a:lnSpc>
                        <a:spcBef>
                          <a:spcPts val="0"/>
                        </a:spcBef>
                        <a:spcAft>
                          <a:spcPts val="0"/>
                        </a:spcAft>
                      </a:pPr>
                      <a:r>
                        <a:rPr lang="en-US" sz="1400">
                          <a:effectLst/>
                          <a:latin typeface="+mj-lt"/>
                        </a:rPr>
                        <a:t>Tandem (kips)</a:t>
                      </a:r>
                      <a:endParaRPr lang="en-US" sz="1400">
                        <a:effectLst/>
                        <a:latin typeface="+mj-lt"/>
                        <a:ea typeface="宋体"/>
                        <a:cs typeface="Times New Roman"/>
                      </a:endParaRPr>
                    </a:p>
                  </a:txBody>
                  <a:tcPr marL="55265" marR="55265" marT="0" marB="0" anchor="ctr"/>
                </a:tc>
                <a:tc>
                  <a:txBody>
                    <a:bodyPr/>
                    <a:lstStyle/>
                    <a:p>
                      <a:pPr marL="0" marR="0" algn="ctr">
                        <a:lnSpc>
                          <a:spcPct val="100000"/>
                        </a:lnSpc>
                        <a:spcBef>
                          <a:spcPts val="0"/>
                        </a:spcBef>
                        <a:spcAft>
                          <a:spcPts val="0"/>
                        </a:spcAft>
                      </a:pPr>
                      <a:r>
                        <a:rPr lang="en-US" sz="1400">
                          <a:effectLst/>
                          <a:latin typeface="+mj-lt"/>
                        </a:rPr>
                        <a:t>Tridem (kips)</a:t>
                      </a:r>
                      <a:endParaRPr lang="en-US" sz="1400">
                        <a:effectLst/>
                        <a:latin typeface="+mj-lt"/>
                        <a:ea typeface="宋体"/>
                        <a:cs typeface="Times New Roman"/>
                      </a:endParaRPr>
                    </a:p>
                  </a:txBody>
                  <a:tcPr marL="55265" marR="55265" marT="0" marB="0" anchor="ctr"/>
                </a:tc>
              </a:tr>
              <a:tr h="104629">
                <a:tc>
                  <a:txBody>
                    <a:bodyPr/>
                    <a:lstStyle/>
                    <a:p>
                      <a:pPr marL="0" marR="0" algn="ctr">
                        <a:lnSpc>
                          <a:spcPct val="100000"/>
                        </a:lnSpc>
                        <a:spcBef>
                          <a:spcPts val="0"/>
                        </a:spcBef>
                        <a:spcAft>
                          <a:spcPts val="0"/>
                        </a:spcAft>
                      </a:pPr>
                      <a:r>
                        <a:rPr lang="en-US" sz="1400">
                          <a:effectLst/>
                          <a:latin typeface="+mj-lt"/>
                        </a:rPr>
                        <a:t>Florida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80</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22</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22</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66</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New York</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80</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22.4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22.4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36</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California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80</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 min and up. Depends on axle spacings</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 min and up. Depends on axle spacings</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Illinois</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42.5</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Indiana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12</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Michigan</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164*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12</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39</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Ohio</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42.5</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Pennsylvania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20/22.4**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34/36***</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42.5</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Texas</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Wisconsin</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Washington</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105.5</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Federal Bridge Formula</a:t>
                      </a:r>
                      <a:endParaRPr lang="en-US" sz="1300">
                        <a:effectLst/>
                        <a:latin typeface="+mj-lt"/>
                        <a:ea typeface="宋体"/>
                        <a:cs typeface="Times New Roman"/>
                      </a:endParaRPr>
                    </a:p>
                  </a:txBody>
                  <a:tcPr marL="68580" marR="68580" marT="0" marB="0" anchor="ctr"/>
                </a:tc>
              </a:tr>
              <a:tr h="108322">
                <a:tc>
                  <a:txBody>
                    <a:bodyPr/>
                    <a:lstStyle/>
                    <a:p>
                      <a:pPr marL="0" marR="0" algn="ctr">
                        <a:lnSpc>
                          <a:spcPct val="100000"/>
                        </a:lnSpc>
                        <a:spcBef>
                          <a:spcPts val="0"/>
                        </a:spcBef>
                        <a:spcAft>
                          <a:spcPts val="0"/>
                        </a:spcAft>
                      </a:pPr>
                      <a:r>
                        <a:rPr lang="en-US" sz="1400">
                          <a:effectLst/>
                          <a:latin typeface="+mj-lt"/>
                        </a:rPr>
                        <a:t>Idaho</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0.6 kips/in.width of tire</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Virginia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Federal Bridge Formula</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Louisiana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216464">
                <a:tc>
                  <a:txBody>
                    <a:bodyPr/>
                    <a:lstStyle/>
                    <a:p>
                      <a:pPr marL="0" marR="0" algn="ctr">
                        <a:lnSpc>
                          <a:spcPct val="100000"/>
                        </a:lnSpc>
                        <a:spcBef>
                          <a:spcPts val="0"/>
                        </a:spcBef>
                        <a:spcAft>
                          <a:spcPts val="0"/>
                        </a:spcAft>
                      </a:pPr>
                      <a:r>
                        <a:rPr lang="en-US" sz="1400">
                          <a:effectLst/>
                          <a:latin typeface="+mj-lt"/>
                        </a:rPr>
                        <a:t>Maine</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100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22</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34</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Federal Bridge Formula</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Minnesota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South Dakota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34</a:t>
                      </a:r>
                      <a:endParaRPr lang="en-US" sz="1300" dirty="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42</a:t>
                      </a:r>
                      <a:endParaRPr lang="en-US" sz="130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a:effectLst/>
                          <a:latin typeface="+mj-lt"/>
                        </a:rPr>
                        <a:t>Alabama</a:t>
                      </a:r>
                      <a:endParaRPr lang="en-US" sz="1400">
                        <a:effectLst/>
                        <a:latin typeface="+mj-lt"/>
                        <a:ea typeface="宋体"/>
                        <a:cs typeface="Times New Roman"/>
                      </a:endParaRPr>
                    </a:p>
                  </a:txBody>
                  <a:tcPr marL="55265" marR="55265"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80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12</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20</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a:effectLst/>
                          <a:latin typeface="+mj-lt"/>
                          <a:ea typeface="Times New Roman"/>
                          <a:cs typeface="Times New Roman"/>
                        </a:rPr>
                        <a:t>34</a:t>
                      </a:r>
                      <a:endParaRPr lang="en-US" sz="1300">
                        <a:effectLst/>
                        <a:latin typeface="+mj-lt"/>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dirty="0">
                          <a:effectLst/>
                          <a:latin typeface="+mj-lt"/>
                          <a:ea typeface="Times New Roman"/>
                          <a:cs typeface="Times New Roman"/>
                        </a:rPr>
                        <a:t>42</a:t>
                      </a:r>
                      <a:endParaRPr lang="en-US" sz="1300" dirty="0">
                        <a:effectLst/>
                        <a:latin typeface="+mj-lt"/>
                        <a:ea typeface="宋体"/>
                        <a:cs typeface="Times New Roman"/>
                      </a:endParaRPr>
                    </a:p>
                  </a:txBody>
                  <a:tcPr marL="68580" marR="68580" marT="0" marB="0" anchor="ctr"/>
                </a:tc>
              </a:tr>
              <a:tr h="104629">
                <a:tc>
                  <a:txBody>
                    <a:bodyPr/>
                    <a:lstStyle/>
                    <a:p>
                      <a:pPr marL="0" marR="0" algn="ctr">
                        <a:lnSpc>
                          <a:spcPct val="100000"/>
                        </a:lnSpc>
                        <a:spcBef>
                          <a:spcPts val="0"/>
                        </a:spcBef>
                        <a:spcAft>
                          <a:spcPts val="0"/>
                        </a:spcAft>
                      </a:pPr>
                      <a:r>
                        <a:rPr lang="en-US" sz="1400" dirty="0">
                          <a:effectLst/>
                          <a:latin typeface="+mj-lt"/>
                        </a:rPr>
                        <a:t>*</a:t>
                      </a:r>
                      <a:endParaRPr lang="en-US" sz="1400" dirty="0">
                        <a:effectLst/>
                        <a:latin typeface="+mj-lt"/>
                        <a:ea typeface="宋体"/>
                        <a:cs typeface="Times New Roman"/>
                      </a:endParaRPr>
                    </a:p>
                  </a:txBody>
                  <a:tcPr marL="55265" marR="55265" marT="0" marB="0" anchor="ctr"/>
                </a:tc>
                <a:tc gridSpan="5">
                  <a:txBody>
                    <a:bodyPr/>
                    <a:lstStyle/>
                    <a:p>
                      <a:pPr marL="0" marR="0">
                        <a:lnSpc>
                          <a:spcPct val="100000"/>
                        </a:lnSpc>
                        <a:spcBef>
                          <a:spcPts val="0"/>
                        </a:spcBef>
                        <a:spcAft>
                          <a:spcPts val="0"/>
                        </a:spcAft>
                      </a:pPr>
                      <a:r>
                        <a:rPr lang="en-US" sz="1400" kern="1200" dirty="0" smtClean="0">
                          <a:solidFill>
                            <a:schemeClr val="dk1"/>
                          </a:solidFill>
                          <a:effectLst/>
                          <a:latin typeface="+mj-lt"/>
                          <a:ea typeface="+mn-ea"/>
                          <a:cs typeface="+mn-cs"/>
                        </a:rPr>
                        <a:t>There is an indirect limit caused by a combination of the maximum legal length of vehicles, maximum legal axle loads, axle spacing and total number of axles allowed.</a:t>
                      </a:r>
                      <a:endParaRPr lang="en-US" sz="1400" dirty="0">
                        <a:effectLst/>
                        <a:latin typeface="+mj-lt"/>
                        <a:ea typeface="宋体"/>
                        <a:cs typeface="Times New Roman"/>
                      </a:endParaRPr>
                    </a:p>
                  </a:txBody>
                  <a:tcPr marL="55265" marR="5526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400" dirty="0">
                        <a:effectLst/>
                        <a:latin typeface="Calibri"/>
                      </a:endParaRPr>
                    </a:p>
                  </a:txBody>
                  <a:tcPr marL="55265" marR="55265" marT="0" marB="0" anchor="b"/>
                </a:tc>
              </a:tr>
              <a:tr h="104629">
                <a:tc>
                  <a:txBody>
                    <a:bodyPr/>
                    <a:lstStyle/>
                    <a:p>
                      <a:pPr marL="0" marR="0" algn="ctr">
                        <a:lnSpc>
                          <a:spcPct val="100000"/>
                        </a:lnSpc>
                        <a:spcBef>
                          <a:spcPts val="0"/>
                        </a:spcBef>
                        <a:spcAft>
                          <a:spcPts val="0"/>
                        </a:spcAft>
                      </a:pPr>
                      <a:r>
                        <a:rPr lang="en-US" sz="1400" dirty="0">
                          <a:effectLst/>
                          <a:latin typeface="+mj-lt"/>
                        </a:rPr>
                        <a:t>**</a:t>
                      </a:r>
                      <a:endParaRPr lang="en-US" sz="1400" dirty="0">
                        <a:effectLst/>
                        <a:latin typeface="+mj-lt"/>
                        <a:ea typeface="宋体"/>
                        <a:cs typeface="Times New Roman"/>
                      </a:endParaRPr>
                    </a:p>
                  </a:txBody>
                  <a:tcPr marL="55265" marR="55265" marT="0" marB="0" anchor="ctr"/>
                </a:tc>
                <a:tc gridSpan="5">
                  <a:txBody>
                    <a:bodyPr/>
                    <a:lstStyle/>
                    <a:p>
                      <a:pPr marL="0" marR="0">
                        <a:lnSpc>
                          <a:spcPct val="100000"/>
                        </a:lnSpc>
                        <a:spcBef>
                          <a:spcPts val="0"/>
                        </a:spcBef>
                        <a:spcAft>
                          <a:spcPts val="0"/>
                        </a:spcAft>
                      </a:pPr>
                      <a:r>
                        <a:rPr lang="en-US" sz="1400" dirty="0">
                          <a:effectLst/>
                          <a:latin typeface="+mj-lt"/>
                        </a:rPr>
                        <a:t>20 kips for GVW &gt; 73.28 kips and 22.4 kips for GVW of 73.28 kips or under</a:t>
                      </a:r>
                      <a:endParaRPr lang="en-US" sz="1400" dirty="0">
                        <a:effectLst/>
                        <a:latin typeface="+mj-lt"/>
                        <a:ea typeface="宋体"/>
                        <a:cs typeface="Times New Roman"/>
                      </a:endParaRPr>
                    </a:p>
                  </a:txBody>
                  <a:tcPr marL="55265" marR="5526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629">
                <a:tc>
                  <a:txBody>
                    <a:bodyPr/>
                    <a:lstStyle/>
                    <a:p>
                      <a:pPr marL="0" marR="0" algn="ctr">
                        <a:lnSpc>
                          <a:spcPct val="100000"/>
                        </a:lnSpc>
                        <a:spcBef>
                          <a:spcPts val="0"/>
                        </a:spcBef>
                        <a:spcAft>
                          <a:spcPts val="0"/>
                        </a:spcAft>
                      </a:pPr>
                      <a:r>
                        <a:rPr lang="en-US" sz="1400" dirty="0">
                          <a:effectLst/>
                          <a:latin typeface="+mj-lt"/>
                        </a:rPr>
                        <a:t>***</a:t>
                      </a:r>
                      <a:endParaRPr lang="en-US" sz="1400" dirty="0">
                        <a:effectLst/>
                        <a:latin typeface="+mj-lt"/>
                        <a:ea typeface="宋体"/>
                        <a:cs typeface="Times New Roman"/>
                      </a:endParaRPr>
                    </a:p>
                  </a:txBody>
                  <a:tcPr marL="55265" marR="55265" marT="0" marB="0" anchor="ctr"/>
                </a:tc>
                <a:tc gridSpan="5">
                  <a:txBody>
                    <a:bodyPr/>
                    <a:lstStyle/>
                    <a:p>
                      <a:pPr marL="0" marR="0">
                        <a:lnSpc>
                          <a:spcPct val="100000"/>
                        </a:lnSpc>
                        <a:spcBef>
                          <a:spcPts val="0"/>
                        </a:spcBef>
                        <a:spcAft>
                          <a:spcPts val="0"/>
                        </a:spcAft>
                      </a:pPr>
                      <a:r>
                        <a:rPr lang="en-US" sz="1400" dirty="0">
                          <a:effectLst/>
                          <a:latin typeface="+mj-lt"/>
                        </a:rPr>
                        <a:t>34 kips for GVW &gt; 73.28 kips and 36 kips for GVW of 73.28 kips or under</a:t>
                      </a:r>
                      <a:endParaRPr lang="en-US" sz="1400" dirty="0">
                        <a:effectLst/>
                        <a:latin typeface="+mj-lt"/>
                        <a:ea typeface="宋体"/>
                        <a:cs typeface="Times New Roman"/>
                      </a:endParaRPr>
                    </a:p>
                  </a:txBody>
                  <a:tcPr marL="55265" marR="55265" marT="0" marB="0" anchor="b"/>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312246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41BD56B-B02F-DA47-8B11-1869766CB58E}" type="datetime1">
              <a:rPr lang="en-US" sz="1400" smtClean="0"/>
              <a:pPr/>
              <a:t>7/23/2014</a:t>
            </a:fld>
            <a:endParaRPr lang="en-US" altLang="zh-CN" sz="1400"/>
          </a:p>
        </p:txBody>
      </p:sp>
      <p:sp>
        <p:nvSpPr>
          <p:cNvPr id="5" name="Slide Number Placeholder 4"/>
          <p:cNvSpPr>
            <a:spLocks noGrp="1"/>
          </p:cNvSpPr>
          <p:nvPr>
            <p:ph type="sldNum" sz="quarter" idx="12"/>
          </p:nvPr>
        </p:nvSpPr>
        <p:spPr/>
        <p:txBody>
          <a:bodyPr/>
          <a:lstStyle/>
          <a:p>
            <a:fld id="{3F2BF668-5205-4A4B-9ADF-DE837A83DB36}" type="slidenum">
              <a:rPr lang="en-US" altLang="zh-CN" sz="1400"/>
              <a:pPr/>
              <a:t>9</a:t>
            </a:fld>
            <a:endParaRPr lang="en-US" altLang="zh-CN" sz="1400"/>
          </a:p>
        </p:txBody>
      </p:sp>
      <p:sp>
        <p:nvSpPr>
          <p:cNvPr id="7" name="Text Box 6"/>
          <p:cNvSpPr txBox="1">
            <a:spLocks noChangeArrowheads="1"/>
          </p:cNvSpPr>
          <p:nvPr/>
        </p:nvSpPr>
        <p:spPr bwMode="auto">
          <a:xfrm>
            <a:off x="2627313" y="692150"/>
            <a:ext cx="36004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zh-CN" sz="2200" b="1" dirty="0" smtClean="0"/>
              <a:t>Introduction</a:t>
            </a:r>
            <a:endParaRPr lang="en-US" altLang="zh-CN" sz="2200" b="1" dirty="0"/>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2523"/>
            <a:ext cx="9144000" cy="6282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2140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默认设计模板">
  <a:themeElements>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9178</TotalTime>
  <Words>1762</Words>
  <Application>Microsoft Office PowerPoint</Application>
  <PresentationFormat>On-screen Show (4:3)</PresentationFormat>
  <Paragraphs>340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bjtu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ddykk</dc:creator>
  <cp:lastModifiedBy>jonathan.mallard</cp:lastModifiedBy>
  <cp:revision>580</cp:revision>
  <cp:lastPrinted>2013-08-07T21:59:07Z</cp:lastPrinted>
  <dcterms:created xsi:type="dcterms:W3CDTF">2006-10-11T07:45:39Z</dcterms:created>
  <dcterms:modified xsi:type="dcterms:W3CDTF">2014-07-23T18:11:28Z</dcterms:modified>
</cp:coreProperties>
</file>