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3" r:id="rId1"/>
  </p:sldMasterIdLst>
  <p:notesMasterIdLst>
    <p:notesMasterId r:id="rId60"/>
  </p:notesMasterIdLst>
  <p:handoutMasterIdLst>
    <p:handoutMasterId r:id="rId61"/>
  </p:handoutMasterIdLst>
  <p:sldIdLst>
    <p:sldId id="760" r:id="rId2"/>
    <p:sldId id="504" r:id="rId3"/>
    <p:sldId id="848" r:id="rId4"/>
    <p:sldId id="270" r:id="rId5"/>
    <p:sldId id="859" r:id="rId6"/>
    <p:sldId id="860" r:id="rId7"/>
    <p:sldId id="861" r:id="rId8"/>
    <p:sldId id="862" r:id="rId9"/>
    <p:sldId id="863" r:id="rId10"/>
    <p:sldId id="864" r:id="rId11"/>
    <p:sldId id="865" r:id="rId12"/>
    <p:sldId id="850" r:id="rId13"/>
    <p:sldId id="816" r:id="rId14"/>
    <p:sldId id="818" r:id="rId15"/>
    <p:sldId id="817" r:id="rId16"/>
    <p:sldId id="819" r:id="rId17"/>
    <p:sldId id="857" r:id="rId18"/>
    <p:sldId id="834" r:id="rId19"/>
    <p:sldId id="851" r:id="rId20"/>
    <p:sldId id="847" r:id="rId21"/>
    <p:sldId id="835" r:id="rId22"/>
    <p:sldId id="837" r:id="rId23"/>
    <p:sldId id="849" r:id="rId24"/>
    <p:sldId id="808" r:id="rId25"/>
    <p:sldId id="809" r:id="rId26"/>
    <p:sldId id="822" r:id="rId27"/>
    <p:sldId id="858" r:id="rId28"/>
    <p:sldId id="830" r:id="rId29"/>
    <p:sldId id="854" r:id="rId30"/>
    <p:sldId id="810" r:id="rId31"/>
    <p:sldId id="823" r:id="rId32"/>
    <p:sldId id="824" r:id="rId33"/>
    <p:sldId id="831" r:id="rId34"/>
    <p:sldId id="832" r:id="rId35"/>
    <p:sldId id="826" r:id="rId36"/>
    <p:sldId id="828" r:id="rId37"/>
    <p:sldId id="833" r:id="rId38"/>
    <p:sldId id="827" r:id="rId39"/>
    <p:sldId id="855" r:id="rId40"/>
    <p:sldId id="856" r:id="rId41"/>
    <p:sldId id="838" r:id="rId42"/>
    <p:sldId id="839" r:id="rId43"/>
    <p:sldId id="825" r:id="rId44"/>
    <p:sldId id="812" r:id="rId45"/>
    <p:sldId id="813" r:id="rId46"/>
    <p:sldId id="852" r:id="rId47"/>
    <p:sldId id="814" r:id="rId48"/>
    <p:sldId id="815" r:id="rId49"/>
    <p:sldId id="797" r:id="rId50"/>
    <p:sldId id="774" r:id="rId51"/>
    <p:sldId id="762" r:id="rId52"/>
    <p:sldId id="733" r:id="rId53"/>
    <p:sldId id="736" r:id="rId54"/>
    <p:sldId id="737" r:id="rId55"/>
    <p:sldId id="749" r:id="rId56"/>
    <p:sldId id="740" r:id="rId57"/>
    <p:sldId id="741" r:id="rId58"/>
    <p:sldId id="807" r:id="rId5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FF00"/>
    <a:srgbClr val="FFFF00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960" y="-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54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580C73A-BF96-4D32-A132-6BC4B52A815B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CA9435F-A01F-4097-B0B2-FA62C37B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8601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29" tIns="47914" rIns="95829" bIns="47914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1FB1F7AB-7F43-4B02-B78D-CC6C8DBEBE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B1F7AB-7F43-4B02-B78D-CC6C8DBEBE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32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33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34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36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37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38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B1F7AB-7F43-4B02-B78D-CC6C8DBEBEA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42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44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46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47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9BBEC-02B9-4A89-934D-73BCD0BC4615}" type="slidenum">
              <a:rPr lang="en-US"/>
              <a:pPr/>
              <a:t>50</a:t>
            </a:fld>
            <a:endParaRPr lang="en-US" dirty="0"/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52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A095A6-0A30-4928-87A2-358A2EAE9B59}" type="slidenum">
              <a:rPr lang="en-US"/>
              <a:pPr/>
              <a:t>53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5F1C55-E82B-4D87-92AE-9670D92DBF0B}" type="slidenum">
              <a:rPr lang="en-US"/>
              <a:pPr/>
              <a:t>54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B1F7AB-7F43-4B02-B78D-CC6C8DBEBEA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39309-2E6C-4401-B58A-755C4B8CB8D8}" type="slidenum">
              <a:rPr lang="en-US"/>
              <a:pPr/>
              <a:t>55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375E1-6A3C-493E-8FB8-F9B665E77971}" type="slidenum">
              <a:rPr lang="en-US"/>
              <a:pPr/>
              <a:t>56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BRASS Development Update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Keith Fulton, P.E., WYDOT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B1F7AB-7F43-4B02-B78D-CC6C8DBEBEA8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26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27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28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BD72F-9EA8-4B7A-9F28-AB773FBC0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6253-1A66-4F8B-BDB4-BBE06673B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ECF9-D9A7-4AAF-BA9A-B907471B2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24092-F71F-4B4F-B40F-1F0F489B5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E0DE-C337-4640-8C4B-F94A5172E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502C7-EC5A-4078-92D8-07FB32EE6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30D3-8AE9-4CA7-A5FA-BCA4425569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A567-9C89-4255-A70C-22A18B295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4589-7D8A-4B85-8FF8-9A7E6C096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1B35-4A8D-434A-B6CF-2323087A5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C9CC-F7C0-4C73-988B-B825F2C11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8C2C-B711-443E-83A7-816D79F25C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1FCC392-362C-4896-9024-654A5C954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84" r:id="rId2"/>
    <p:sldLayoutId id="2147483791" r:id="rId3"/>
    <p:sldLayoutId id="2147483785" r:id="rId4"/>
    <p:sldLayoutId id="2147483792" r:id="rId5"/>
    <p:sldLayoutId id="2147483786" r:id="rId6"/>
    <p:sldLayoutId id="2147483787" r:id="rId7"/>
    <p:sldLayoutId id="2147483793" r:id="rId8"/>
    <p:sldLayoutId id="2147483794" r:id="rId9"/>
    <p:sldLayoutId id="2147483788" r:id="rId10"/>
    <p:sldLayoutId id="2147483789" r:id="rId11"/>
    <p:sldLayoutId id="214748379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839200" cy="4038600"/>
          </a:xfrm>
        </p:spPr>
        <p:txBody>
          <a:bodyPr lIns="92075" tIns="46038" rIns="92075" bIns="46038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000" dirty="0" smtClean="0"/>
              <a:t>BRASS</a:t>
            </a:r>
            <a:r>
              <a:rPr sz="3600" baseline="100000" dirty="0" smtClean="0"/>
              <a:t>TM </a:t>
            </a:r>
            <a:r>
              <a:rPr lang="en-US" sz="6000" dirty="0" smtClean="0"/>
              <a:t>AS A THIRD PARTY ENGINE AND ITS EFFECT ON VIRTIS AND OPIS</a:t>
            </a:r>
            <a:r>
              <a:rPr sz="3600" baseline="100000" dirty="0" smtClean="0"/>
              <a:t> </a:t>
            </a:r>
            <a:br>
              <a:rPr sz="3600" baseline="100000" dirty="0" smtClean="0"/>
            </a:br>
            <a:endParaRPr sz="6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38600"/>
            <a:ext cx="6480175" cy="2209800"/>
          </a:xfrm>
          <a:noFill/>
        </p:spPr>
        <p:txBody>
          <a:bodyPr lIns="92075" tIns="46038" rIns="92075" bIns="46038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Micheal J. Watters, P.E.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Principal Bridge Engineer</a:t>
            </a:r>
          </a:p>
          <a:p>
            <a:pPr algn="l" eaLnBrk="1" hangingPunct="1">
              <a:lnSpc>
                <a:spcPct val="90000"/>
              </a:lnSpc>
            </a:pPr>
            <a:endParaRPr lang="en-US" b="1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Wyoming Department of Transportation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Virtis / Opis Users Group Meeting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August 3, 2010</a:t>
            </a:r>
          </a:p>
        </p:txBody>
      </p:sp>
      <p:pic>
        <p:nvPicPr>
          <p:cNvPr id="15364" name="Picture 6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4177" y="5334000"/>
            <a:ext cx="3755062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and/or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3200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Federal, City, and County Agencies, Including: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FHWA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New York Thruway Authority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Kansas Turnpike Authority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9 County Engineers Including Santa Clara and Los Angeles County</a:t>
            </a:r>
          </a:p>
          <a:p>
            <a:pPr lvl="1" eaLnBrk="1" hangingPunct="1"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/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41988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and/or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87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168 Engineering Firms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3 Universities</a:t>
            </a:r>
          </a:p>
        </p:txBody>
      </p:sp>
      <p:pic>
        <p:nvPicPr>
          <p:cNvPr id="45060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2209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H</a:t>
            </a:r>
            <a:r>
              <a:rPr dirty="0" smtClean="0"/>
              <a:t>istory of BRASS</a:t>
            </a:r>
            <a:r>
              <a:rPr lang="en-US" sz="3900" baseline="40000" dirty="0" smtClean="0"/>
              <a:t>™</a:t>
            </a:r>
            <a:r>
              <a:rPr dirty="0" smtClean="0"/>
              <a:t> Use in </a:t>
            </a:r>
            <a:r>
              <a:rPr dirty="0" err="1" smtClean="0"/>
              <a:t>virtis</a:t>
            </a:r>
            <a:r>
              <a:rPr lang="en-US" sz="4200" baseline="62000" dirty="0" smtClean="0">
                <a:solidFill>
                  <a:srgbClr val="FFFF00"/>
                </a:solidFill>
                <a:cs typeface="Tahoma" charset="0"/>
              </a:rPr>
              <a:t>®</a:t>
            </a:r>
            <a:r>
              <a:rPr dirty="0" smtClean="0"/>
              <a:t> / </a:t>
            </a:r>
            <a:r>
              <a:rPr dirty="0" err="1" smtClean="0"/>
              <a:t>opis</a:t>
            </a:r>
            <a:r>
              <a:rPr lang="en-US" sz="4200" baseline="62000" dirty="0" smtClean="0">
                <a:solidFill>
                  <a:srgbClr val="FFFF00"/>
                </a:solidFill>
                <a:cs typeface="Tahoma" charset="0"/>
              </a:rPr>
              <a:t>®</a:t>
            </a:r>
            <a:r>
              <a:rPr lang="en-US" sz="4800" baseline="62000" dirty="0" smtClean="0">
                <a:solidFill>
                  <a:srgbClr val="FFFF00"/>
                </a:solidFill>
                <a:cs typeface="Tahoma" charset="0"/>
              </a:rPr>
              <a:t> 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endParaRPr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477000"/>
            <a:ext cx="6729411" cy="228600"/>
          </a:xfrm>
        </p:spPr>
        <p:txBody>
          <a:bodyPr>
            <a:normAutofit fontScale="85000" lnSpcReduction="20000"/>
          </a:bodyPr>
          <a:lstStyle/>
          <a:p>
            <a:pPr algn="l" eaLnBrk="1" hangingPunct="1"/>
            <a:endParaRPr lang="en-US" dirty="0" smtClean="0"/>
          </a:p>
        </p:txBody>
      </p:sp>
      <p:pic>
        <p:nvPicPr>
          <p:cNvPr id="36868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Original Agreement – May 6, 1991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“AASHTO desires access to and license of certain portions of the BRASS software for the purpose of furthering the development of  AASHTO’s bridge software by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incorporating certain portions of BRASS software into.… [BARS™, BDS™, and BRADD-2™]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”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Expired  May 5, 1996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Target Date for the following agreement        (May 6, 1996) was delayed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Underwent many revisions to the previous agreement</a:t>
            </a:r>
          </a:p>
          <a:p>
            <a:pPr lvl="1"/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Changed “BARS™, BDS™, and BRADD-2™” to “Virtis”</a:t>
            </a:r>
          </a:p>
          <a:p>
            <a:pPr lvl="1"/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Clarified ownership</a:t>
            </a:r>
          </a:p>
          <a:p>
            <a:pPr lvl="1"/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Added User License Fee paid by AASHTO to Wyoming DOT</a:t>
            </a:r>
          </a:p>
          <a:p>
            <a:pPr lvl="1"/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License Fee would be transparent to users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“AASHTO desires access to and use of certain portions of the BRASS software for the purpose of furthering  the development of the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Virtis</a:t>
            </a:r>
            <a:r>
              <a:rPr lang="en-US" b="1" baseline="30000" dirty="0" smtClean="0">
                <a:solidFill>
                  <a:srgbClr val="00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software”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Finally signed March 31, 1997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Expired  March 30, 2002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 similar agreement for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was signed  on October  25, 1999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Expired October 24, 2004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New agreements were developed as needed for 2002 – 2011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current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Agreement with WYDOT , dated Jan 2, 2008, states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	“AASHTO desires access to and use of the BRASS software for the purpose of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further enhancing,  licensing, and distributing BRASS as part of the Virtis</a:t>
            </a:r>
            <a:r>
              <a:rPr lang="en-US" b="1" baseline="30000" dirty="0" smtClean="0">
                <a:solidFill>
                  <a:srgbClr val="00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 / Opis</a:t>
            </a:r>
            <a:r>
              <a:rPr lang="en-US" b="1" baseline="30000" dirty="0" smtClean="0">
                <a:solidFill>
                  <a:srgbClr val="00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software”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current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Agreement with WYDOT , dated Jan 2, 2008, set the amount of the BRASS</a:t>
            </a:r>
            <a:r>
              <a:rPr lang="en-US" b="1" baseline="40000" dirty="0" smtClean="0">
                <a:solidFill>
                  <a:srgbClr val="FFFF00"/>
                </a:solidFill>
                <a:latin typeface="Eras Medium ITC" pitchFamily="34" charset="0"/>
              </a:rPr>
              <a:t>™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 Annual License Fee 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</a:rPr>
              <a:t>paid by AASHTO to WYDOT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for each licensee of the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/Opis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This amount was a portion of the License  Fee users paid directly to AASHTO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managed the collection and disbursements of funds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Korinna BT" pitchFamily="18" charset="0"/>
              </a:rPr>
              <a:t>  </a:t>
            </a:r>
            <a:r>
              <a:rPr lang="en-US" sz="4100" dirty="0" smtClean="0"/>
              <a:t>What is 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467600" cy="2971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Korinna BT" pitchFamily="18" charset="0"/>
              </a:rPr>
              <a:t>	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is a suite of computer programs developed and owned by the Wyoming Department of Transportation to assist the bridge engineer in many aspects of structure design, analysis and rating.</a:t>
            </a:r>
          </a:p>
        </p:txBody>
      </p:sp>
      <p:pic>
        <p:nvPicPr>
          <p:cNvPr id="17412" name="Picture 7" descr="logoco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19600"/>
            <a:ext cx="9169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 only:  11% of the AASHTO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license amount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 only:  5.5% of the AASHTO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license amount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software licensees: 5.5% of the AASHTO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license amount plus 5.5% of the AASHTO 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license amount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82762"/>
          </a:xfrm>
        </p:spPr>
        <p:txBody>
          <a:bodyPr/>
          <a:lstStyle/>
          <a:p>
            <a:pPr algn="ctr"/>
            <a:r>
              <a:rPr lang="en-US" sz="4100" b="1" dirty="0" smtClean="0">
                <a:latin typeface="Arial" pitchFamily="34" charset="0"/>
                <a:cs typeface="Arial" pitchFamily="34" charset="0"/>
              </a:rPr>
              <a:t>History of BRASS</a:t>
            </a:r>
            <a:r>
              <a:rPr lang="en-US" sz="2500" baseline="100000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en-US" sz="4100" baseline="10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Use </a:t>
            </a:r>
            <a:br>
              <a:rPr lang="en-US" sz="4100" b="1" dirty="0" smtClean="0">
                <a:latin typeface="Arial" pitchFamily="34" charset="0"/>
                <a:cs typeface="Arial" pitchFamily="34" charset="0"/>
              </a:rPr>
            </a:b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in Virtis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/ Opis</a:t>
            </a:r>
            <a:r>
              <a:rPr lang="en-US" sz="4100" b="1" baseline="40000" dirty="0" smtClean="0">
                <a:latin typeface="Arial" pitchFamily="34" charset="0"/>
                <a:cs typeface="Arial" pitchFamily="34" charset="0"/>
              </a:rPr>
              <a:t> ®</a:t>
            </a:r>
            <a: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/>
            </a:r>
            <a:br>
              <a:rPr lang="en-US" sz="4400" b="1" baseline="40000" dirty="0" smtClean="0">
                <a:solidFill>
                  <a:srgbClr val="FFFF00"/>
                </a:solidFill>
                <a:latin typeface="Eras Medium ITC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current agreement expires   June 30, 2011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BRASS-GIRDER becomes third party software</a:t>
            </a: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839200" cy="2743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EFFECTS ON </a:t>
            </a:r>
            <a:r>
              <a:rPr lang="en-US" dirty="0" smtClean="0"/>
              <a:t>VIRTIS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</a:t>
            </a:r>
            <a:r>
              <a:rPr lang="en-US" dirty="0" smtClean="0"/>
              <a:t> / OPIs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  </a:t>
            </a:r>
            <a:r>
              <a:rPr lang="en-US" dirty="0" smtClean="0"/>
              <a:t>USERs </a:t>
            </a:r>
            <a:r>
              <a:rPr dirty="0" smtClean="0"/>
              <a:t>WHEN BRASS</a:t>
            </a:r>
            <a:r>
              <a:rPr sz="2400" baseline="100000" dirty="0" smtClean="0"/>
              <a:t>TM</a:t>
            </a:r>
            <a:r>
              <a:rPr dirty="0" smtClean="0"/>
              <a:t> BECOMES A THIRD PARTY ANALYSIS ENGINE</a:t>
            </a:r>
            <a:endParaRPr dirty="0"/>
          </a:p>
        </p:txBody>
      </p:sp>
      <p:pic>
        <p:nvPicPr>
          <p:cNvPr id="47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After June 30, 2011, BRASS-GIRDER will no longer be automatically shipped with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/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AASHTO will no longer pay Annual License Fees to WYDOT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AASHTO will not keep the BRASS analysis engines current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users will need to pay an annual Maintenance Fee for the BRASS-GIRDER analysis engines directly to WYDOT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WYDOT will keep the BRASS-GIRDER engines up to date for licensed users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Maintenance Fees are used to add functionality, enhance existing capabilities, update to current specifications, correct bugs, and improve exception handling of the BRASS software.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162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Maintenance Fees are paid in advance and are due  Oct  1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Prorated invoices will be sent to all users in late August / early September 2010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July 1, 2011  -  Sept 30. 2011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162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The current annual Maintenance Fee for BRASS-GIRDER(STD) and BRASS-GIRDER(LRFD)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TM 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is $1,750 each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28600"/>
            <a:ext cx="7620000" cy="6172200"/>
          </a:xfrm>
        </p:spPr>
        <p:txBody>
          <a:bodyPr/>
          <a:lstStyle/>
          <a:p>
            <a:pPr algn="l" eaLnBrk="1" hangingPunct="1"/>
            <a:r>
              <a:rPr lang="en-US" sz="5400" b="1" dirty="0" smtClean="0"/>
              <a:t>BRASS:</a:t>
            </a:r>
          </a:p>
          <a:p>
            <a:pPr algn="l" eaLnBrk="1" hangingPunct="1"/>
            <a:r>
              <a:rPr lang="en-US" sz="5400" dirty="0" smtClean="0"/>
              <a:t>	</a:t>
            </a:r>
            <a:r>
              <a:rPr lang="en-US" sz="5400" dirty="0" smtClean="0">
                <a:solidFill>
                  <a:srgbClr val="FFFF00"/>
                </a:solidFill>
              </a:rPr>
              <a:t>B</a:t>
            </a:r>
            <a:r>
              <a:rPr lang="en-US" sz="5400" dirty="0" smtClean="0"/>
              <a:t>ridge</a:t>
            </a:r>
          </a:p>
          <a:p>
            <a:pPr algn="l" eaLnBrk="1" hangingPunct="1"/>
            <a:r>
              <a:rPr lang="en-US" sz="5400" dirty="0" smtClean="0"/>
              <a:t>	  </a:t>
            </a:r>
            <a:r>
              <a:rPr lang="en-US" sz="5400" dirty="0" smtClean="0">
                <a:solidFill>
                  <a:srgbClr val="FFFF00"/>
                </a:solidFill>
              </a:rPr>
              <a:t>R</a:t>
            </a:r>
            <a:r>
              <a:rPr lang="en-US" sz="5400" dirty="0" smtClean="0"/>
              <a:t>ating and</a:t>
            </a:r>
          </a:p>
          <a:p>
            <a:pPr algn="l" eaLnBrk="1" hangingPunct="1"/>
            <a:r>
              <a:rPr lang="en-US" sz="5400" dirty="0" smtClean="0"/>
              <a:t>	    </a:t>
            </a:r>
            <a:r>
              <a:rPr lang="en-US" sz="5400" dirty="0" smtClean="0">
                <a:solidFill>
                  <a:srgbClr val="FFFF00"/>
                </a:solidFill>
              </a:rPr>
              <a:t>A</a:t>
            </a:r>
            <a:r>
              <a:rPr lang="en-US" sz="5400" dirty="0" smtClean="0"/>
              <a:t>nalysis of</a:t>
            </a:r>
          </a:p>
          <a:p>
            <a:pPr algn="l" eaLnBrk="1" hangingPunct="1"/>
            <a:r>
              <a:rPr lang="en-US" sz="5400" dirty="0" smtClean="0"/>
              <a:t>	      </a:t>
            </a: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/>
              <a:t>tructural</a:t>
            </a:r>
          </a:p>
          <a:p>
            <a:pPr algn="l" eaLnBrk="1" hangingPunct="1"/>
            <a:r>
              <a:rPr lang="en-US" sz="5400" dirty="0" smtClean="0"/>
              <a:t>	        </a:t>
            </a: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/>
              <a:t>ystems</a:t>
            </a:r>
            <a:endParaRPr lang="en-US" sz="5400" baseline="100000" dirty="0" smtClean="0"/>
          </a:p>
        </p:txBody>
      </p:sp>
      <p:pic>
        <p:nvPicPr>
          <p:cNvPr id="16387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Good news !   BRASS-GIRDER  licenses are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	</a:t>
            </a:r>
            <a:r>
              <a:rPr lang="en-US" sz="4500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SITE LICENSES 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Bad news !   BRASS-GIRDER  licenses are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	</a:t>
            </a:r>
            <a:r>
              <a:rPr lang="en-US" sz="4500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SITE LICENSES 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There is no differentiation between Unlimited, Special Consultant, and Workstation licenses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The Maintenance Fee is the same for all users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The Maintenance Fee is based on number of user site locations</a:t>
            </a:r>
          </a:p>
          <a:p>
            <a:endParaRPr lang="en-US" sz="4500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More Good News !   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	</a:t>
            </a:r>
            <a:r>
              <a:rPr lang="en-US" sz="4500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YOU GET THE FULL PROGRAM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</a:t>
            </a:r>
            <a:r>
              <a:rPr lang="en-US" sz="4100" dirty="0" smtClean="0"/>
              <a:t>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All program functionalities are available to the user – not just a subset.</a:t>
            </a:r>
            <a:endParaRPr lang="en-US" sz="4500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California DOT licenses Virtis to obtain LFD and  LRFD  ratings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Annual Fee to WYDOT: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BRASS-GIRDER(STD)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Total: $3,500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California DOT gets the full BRASS-GIRDER(STD) and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programs for $3,500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Previous  Unlimited License Fee paid to WYDOT from AASHTO was :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11% of $37,500 = $4,125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4582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AI  Engineers licenses Virtis to obtain LFD and  LRFD  ratings for the following two locations: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Middleton, CT  -  8 licenses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New York, NY  -  2 licenses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Annual Fee to WYDOT: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BRASS-GIRDER(STD) each loc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each loc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Total: $7,000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2971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AI  Engineers get the full BRASS-GIRDER(STD) and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programs for each site for a total of $7,000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Previous Special Consultant Annual License Fee paid to WYDOT from AASHTO  was 11% of $27,000 = $2,970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4582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AECOM licenses Virtis to obtain LFD and  LRFD  ratings their Delmar  NY office: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1 Single Workstation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5 Special Consultant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Annual Fee to WYDOT: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BRASS-GIRDER(STD)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Total: $3,500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991600" cy="1143000"/>
          </a:xfrm>
        </p:spPr>
        <p:txBody>
          <a:bodyPr/>
          <a:lstStyle/>
          <a:p>
            <a:pPr algn="ctr" eaLnBrk="1" hangingPunct="1"/>
            <a:r>
              <a:rPr lang="en-US" sz="4100" dirty="0" smtClean="0"/>
              <a:t>BRASS</a:t>
            </a:r>
            <a:r>
              <a:rPr lang="en-US" sz="3000" baseline="100000" dirty="0" smtClean="0"/>
              <a:t>TM</a:t>
            </a:r>
            <a:r>
              <a:rPr lang="en-US" sz="4100" dirty="0" smtClean="0"/>
              <a:t> and VIRTIS</a:t>
            </a:r>
            <a:r>
              <a:rPr lang="en-US" sz="4100" b="1" baseline="40000" dirty="0" smtClean="0">
                <a:latin typeface="Eras Medium ITC" pitchFamily="34" charset="0"/>
              </a:rPr>
              <a:t>®</a:t>
            </a:r>
            <a:r>
              <a:rPr lang="en-US" sz="4100" dirty="0" smtClean="0"/>
              <a:t> / OPIS</a:t>
            </a:r>
            <a:r>
              <a:rPr lang="en-US" sz="4100" b="1" baseline="40000" dirty="0" smtClean="0">
                <a:latin typeface="Eras Medium ITC" pitchFamily="34" charset="0"/>
              </a:rPr>
              <a:t>®</a:t>
            </a:r>
            <a:endParaRPr lang="en-US" sz="4100" dirty="0" smtClean="0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users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History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of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use in Virtis</a:t>
            </a:r>
            <a:r>
              <a:rPr lang="en-US" sz="25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/ Opis</a:t>
            </a:r>
            <a:r>
              <a:rPr lang="en-US" sz="25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Effects on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/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users when BRASS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becomes a third party analysis engine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WYDOT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and AASHTO  responsibilities to Virtis</a:t>
            </a:r>
            <a:r>
              <a:rPr lang="en-US" sz="25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/ Opis</a:t>
            </a:r>
            <a:r>
              <a:rPr lang="en-US" sz="2500" b="1" baseline="40000" dirty="0" smtClean="0">
                <a:solidFill>
                  <a:srgbClr val="FFFF00"/>
                </a:solidFill>
                <a:latin typeface="Eras Medium ITC" pitchFamily="34" charset="0"/>
              </a:rPr>
              <a:t>®   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users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BRASS-GIRDER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merger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BRASS-GIRDER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development</a:t>
            </a:r>
          </a:p>
          <a:p>
            <a:pPr eaLnBrk="1" hangingPunct="1"/>
            <a:endParaRPr lang="en-US" sz="2700" b="1" dirty="0" smtClean="0"/>
          </a:p>
        </p:txBody>
      </p:sp>
      <p:pic>
        <p:nvPicPr>
          <p:cNvPr id="18436" name="Picture 1028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2971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AECOM gets the full BRASS-GIRDER(STD) and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programs for the Delmar NY office for a total of $3,500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Previous Annual License Fee paid to WYDOT from AASHTO  was 11% of (1 x $8,500) = (5 x $2,700)  = 0.11 x $22,000 = $2,420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Alabama DOT licenses Virtis and Opis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Annual Fee to WYDOT: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BRASS-GIRDER(STD)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	$1,750  for BRASS-GIRDER(LRFD)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Total: $3,500</a:t>
            </a: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Examples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2971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However, Alabama DOT already licenses the full  BRASS-GIRDER(STD) and BRASS-GIRDER(LRFD) Programs  from WYDOT.  Therefore, they pay no additional License Fee to WYDOT.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Previous  Unlimited License Fee paid to WYDOT from AASHTO was :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11% of $37,500 = $4,125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838200"/>
            <a:ext cx="6858000" cy="3733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WYDOT and </a:t>
            </a:r>
            <a:r>
              <a:rPr dirty="0" err="1" smtClean="0"/>
              <a:t>aashto</a:t>
            </a:r>
            <a:r>
              <a:rPr dirty="0" smtClean="0"/>
              <a:t> RESPONSIBILITIES TO </a:t>
            </a:r>
            <a:r>
              <a:rPr lang="en-US" dirty="0" smtClean="0"/>
              <a:t>VIRTIS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 </a:t>
            </a:r>
            <a:r>
              <a:rPr lang="en-US" dirty="0" smtClean="0"/>
              <a:t> and OPIs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  </a:t>
            </a:r>
            <a:r>
              <a:rPr lang="en-US" dirty="0" smtClean="0"/>
              <a:t>USERs</a:t>
            </a:r>
            <a:endParaRPr dirty="0"/>
          </a:p>
        </p:txBody>
      </p:sp>
      <p:pic>
        <p:nvPicPr>
          <p:cNvPr id="47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WYDOT Responsibilities</a:t>
            </a:r>
            <a:br>
              <a:rPr lang="en-US" sz="4100" dirty="0" smtClean="0"/>
            </a:br>
            <a:r>
              <a:rPr lang="en-US" sz="4100" dirty="0" smtClean="0"/>
              <a:t>to Virtis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400" b="1" baseline="3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4100" dirty="0" smtClean="0"/>
              <a:t>and Opis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  <a:sym typeface="Symbol" pitchFamily="18" charset="2"/>
              </a:rPr>
              <a:t>BRASS</a:t>
            </a:r>
            <a:r>
              <a:rPr lang="en-US" sz="1800" b="1" baseline="100000" dirty="0" smtClean="0">
                <a:solidFill>
                  <a:srgbClr val="00FF00"/>
                </a:solidFill>
                <a:latin typeface="Eras Medium ITC" pitchFamily="34" charset="0"/>
                <a:sym typeface="Symbol" pitchFamily="18" charset="2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</a:t>
            </a:r>
            <a:r>
              <a:rPr lang="en-US" b="1" dirty="0" smtClean="0">
                <a:solidFill>
                  <a:srgbClr val="00FF00"/>
                </a:solidFill>
                <a:latin typeface="Eras Medium ITC" pitchFamily="34" charset="0"/>
                <a:sym typeface="Symbol" pitchFamily="18" charset="2"/>
              </a:rPr>
              <a:t>specific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technical support and updates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Maintain the existing export program for BRASS-GIRDER(STD) and BRASS-GIRDER(LRFD)</a:t>
            </a:r>
            <a:r>
              <a:rPr lang="en-US" sz="3200" baseline="10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engines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WYDOT Responsibilities</a:t>
            </a:r>
            <a:br>
              <a:rPr lang="en-US" sz="4100" dirty="0" smtClean="0"/>
            </a:br>
            <a:r>
              <a:rPr lang="en-US" sz="4100" dirty="0" smtClean="0"/>
              <a:t>to Virtis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400" b="1" baseline="3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4100" dirty="0" smtClean="0"/>
              <a:t>and Opis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Create and maintain a new export program for BRASS-GIRDER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(more about BRASS-GIRDER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later )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Continue verification of results</a:t>
            </a:r>
            <a:endParaRPr lang="en-US" sz="1800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</a:t>
            </a:r>
            <a:r>
              <a:rPr lang="en-US" b="1" u="sng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full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functionality  of the BRASS-GIRDER  programs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WYDOT Responsibilities</a:t>
            </a:r>
            <a:br>
              <a:rPr lang="en-US" sz="4100" dirty="0" smtClean="0"/>
            </a:br>
            <a:r>
              <a:rPr lang="en-US" sz="4100" dirty="0" smtClean="0"/>
              <a:t>to Virtis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400" b="1" baseline="3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4100" dirty="0" smtClean="0"/>
              <a:t>and Opis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Ensure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BRASS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is current with the AASHTO Specifications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Users will actively contribute to the prioritization of BRASS-GIRDER desired enhancements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Users may keep previous versions of BRASS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sz="4100" dirty="0" smtClean="0"/>
              <a:t>AASHTO Responsibilities</a:t>
            </a:r>
            <a:br>
              <a:rPr lang="en-US" sz="4100" dirty="0" smtClean="0"/>
            </a:br>
            <a:r>
              <a:rPr lang="en-US" sz="4100" dirty="0" smtClean="0"/>
              <a:t>to Virtis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400" b="1" baseline="3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4100" dirty="0" smtClean="0"/>
              <a:t>and Opis</a:t>
            </a:r>
            <a:r>
              <a:rPr lang="en-US" sz="4400" b="1" baseline="30000" dirty="0" smtClean="0">
                <a:latin typeface="Eras Medium ITC" pitchFamily="34" charset="0"/>
              </a:rPr>
              <a:t>®</a:t>
            </a:r>
            <a:r>
              <a:rPr lang="en-US" sz="4100" dirty="0" smtClean="0"/>
              <a:t> Users</a:t>
            </a:r>
            <a:endParaRPr lang="en-US" sz="4100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 technical support and updates to the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and 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programs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All other responsibilities remain the same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does this fit in ?</a:t>
            </a:r>
            <a:endParaRPr lang="en-US" dirty="0"/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Merge BRASS-GIRDER(STD) and BRASS-GIRDER(LRFD)™  User Interface and Engines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Develop  a </a:t>
            </a:r>
            <a:r>
              <a:rPr lang="en-US" b="1" i="1" dirty="0" smtClean="0">
                <a:solidFill>
                  <a:srgbClr val="FFFF00"/>
                </a:solidFill>
                <a:latin typeface="Eras Medium ITC" pitchFamily="34" charset="0"/>
              </a:rPr>
              <a:t>common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user interface for LFD and LRFD, which executes the merged engine.</a:t>
            </a:r>
          </a:p>
          <a:p>
            <a:pPr eaLnBrk="1" hangingPunct="1"/>
            <a:endParaRPr lang="en-US" sz="2700" b="1" dirty="0" smtClean="0"/>
          </a:p>
        </p:txBody>
      </p:sp>
      <p:pic>
        <p:nvPicPr>
          <p:cNvPr id="3072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BRASS-GIRDER</a:t>
            </a:r>
            <a:r>
              <a:rPr kumimoji="0" lang="en-US" sz="2400" b="0" i="0" u="none" strike="noStrike" kern="1200" cap="none" spc="0" normalizeH="0" baseline="10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TM</a:t>
            </a: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Merger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2209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BRASS-GIRDER Users</a:t>
            </a:r>
            <a:br>
              <a:rPr dirty="0" smtClean="0"/>
            </a:br>
            <a:r>
              <a:rPr dirty="0" smtClean="0"/>
              <a:t/>
            </a:r>
            <a:br>
              <a:rPr dirty="0" smtClean="0"/>
            </a:br>
            <a:endParaRPr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477000"/>
            <a:ext cx="6729411" cy="228600"/>
          </a:xfrm>
        </p:spPr>
        <p:txBody>
          <a:bodyPr>
            <a:normAutofit fontScale="85000" lnSpcReduction="20000"/>
          </a:bodyPr>
          <a:lstStyle/>
          <a:p>
            <a:pPr algn="l" eaLnBrk="1" hangingPunct="1"/>
            <a:endParaRPr lang="en-US" dirty="0" smtClean="0"/>
          </a:p>
        </p:txBody>
      </p:sp>
      <p:pic>
        <p:nvPicPr>
          <p:cNvPr id="36868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4114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This will be the only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girder program when we sunset the existing BRASS-GIRDER(STD) and BRASS-GIRDER(LRFD)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programs.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 new export process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is needed.</a:t>
            </a:r>
          </a:p>
          <a:p>
            <a:endParaRPr lang="en-US" b="1" baseline="100000" dirty="0"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pic>
        <p:nvPicPr>
          <p:cNvPr id="119812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Completed Work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Application framework / Common windows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Merged Standard Spec and LRFD Spec engines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Steel girder and prestressed / post-tensioned precast concrete girder components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Translator programs to convert existing data sets</a:t>
            </a: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Current Work  - Phase 1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spcBef>
                <a:spcPts val="624"/>
              </a:spcBef>
              <a:buClrTx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Reinforced concrete component</a:t>
            </a:r>
          </a:p>
          <a:p>
            <a:pPr lvl="1">
              <a:spcBef>
                <a:spcPts val="624"/>
              </a:spcBef>
              <a:buClrTx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New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export program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924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Upcoming Work – Phase 1 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spcBef>
                <a:spcPts val="624"/>
              </a:spcBef>
              <a:buClrTx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Complete and distribute the new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and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export program</a:t>
            </a:r>
          </a:p>
          <a:p>
            <a:pPr lvl="1">
              <a:spcBef>
                <a:spcPts val="624"/>
              </a:spcBef>
              <a:buClrTx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Timber girder and deck rating component</a:t>
            </a: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7724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Future Work – Phase 2 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spcBef>
                <a:spcPts val="624"/>
              </a:spcBef>
              <a:buClrTx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Enhanced XML post-processor report generator</a:t>
            </a:r>
          </a:p>
          <a:p>
            <a:pPr lvl="2">
              <a:spcBef>
                <a:spcPct val="0"/>
              </a:spcBef>
              <a:buClrTx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1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010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Future Work – Phase 3 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spcBef>
                <a:spcPts val="624"/>
              </a:spcBef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Enhanced 2D and 3D dynamic graphical results</a:t>
            </a:r>
          </a:p>
          <a:p>
            <a:pPr lvl="1">
              <a:spcBef>
                <a:spcPts val="624"/>
              </a:spcBef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3D graphical representation of the structure</a:t>
            </a:r>
          </a:p>
          <a:p>
            <a:pPr lvl="1">
              <a:spcBef>
                <a:spcPts val="624"/>
              </a:spcBef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Export results to substructure analysis program</a:t>
            </a:r>
          </a:p>
          <a:p>
            <a:pPr lvl="1"/>
            <a:endParaRPr lang="en-US" dirty="0" smtClean="0">
              <a:solidFill>
                <a:srgbClr val="FFFF00"/>
              </a:solidFill>
              <a:sym typeface="Symbol" pitchFamily="18" charset="2"/>
            </a:endParaRPr>
          </a:p>
          <a:p>
            <a:pPr lvl="1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143000"/>
          </a:xfrm>
        </p:spPr>
        <p:txBody>
          <a:bodyPr/>
          <a:lstStyle/>
          <a:p>
            <a:pPr algn="ctr"/>
            <a:r>
              <a:rPr lang="en-US" sz="6600"/>
              <a:t>Questions?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083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839200" cy="4038600"/>
          </a:xfrm>
        </p:spPr>
        <p:txBody>
          <a:bodyPr lIns="92075" tIns="46038" rIns="92075" bIns="46038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000" dirty="0" smtClean="0"/>
              <a:t>BRASS</a:t>
            </a:r>
            <a:r>
              <a:rPr sz="3600" baseline="100000" dirty="0" smtClean="0"/>
              <a:t>TM </a:t>
            </a:r>
            <a:r>
              <a:rPr lang="en-US" sz="6000" dirty="0" smtClean="0"/>
              <a:t>AS A THIRD PARTY ENGINE AND ITS EFFECT ON VIRTIS AND OPIS</a:t>
            </a:r>
            <a:r>
              <a:rPr sz="3600" baseline="100000" dirty="0" smtClean="0"/>
              <a:t> </a:t>
            </a:r>
            <a:br>
              <a:rPr sz="3600" baseline="100000" dirty="0" smtClean="0"/>
            </a:br>
            <a:endParaRPr sz="6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38600"/>
            <a:ext cx="6480175" cy="2209800"/>
          </a:xfrm>
          <a:noFill/>
        </p:spPr>
        <p:txBody>
          <a:bodyPr lIns="92075" tIns="46038" rIns="92075" bIns="46038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Micheal J. Watters, P.E.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Principal Bridge Engineer</a:t>
            </a:r>
          </a:p>
          <a:p>
            <a:pPr algn="l" eaLnBrk="1" hangingPunct="1">
              <a:lnSpc>
                <a:spcPct val="90000"/>
              </a:lnSpc>
            </a:pPr>
            <a:endParaRPr lang="en-US" b="1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Wyoming Department of Transportation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Virtis / Opis Users Group Meeting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August 3, 2010</a:t>
            </a:r>
          </a:p>
        </p:txBody>
      </p:sp>
      <p:pic>
        <p:nvPicPr>
          <p:cNvPr id="15364" name="Picture 6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4177" y="5334000"/>
            <a:ext cx="3755062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States </a:t>
            </a:r>
            <a:r>
              <a:rPr lang="en-US" dirty="0"/>
              <a:t>Using </a:t>
            </a:r>
            <a:r>
              <a:rPr lang="en-US" dirty="0" smtClean="0"/>
              <a:t>BRASS-GIRDER</a:t>
            </a:r>
            <a:r>
              <a:rPr lang="en-US" sz="2800" baseline="90000" dirty="0" smtClean="0"/>
              <a:t/>
            </a:r>
            <a:br>
              <a:rPr lang="en-US" sz="2800" baseline="90000" dirty="0" smtClean="0"/>
            </a:br>
            <a:r>
              <a:rPr lang="en-US" sz="1800" dirty="0" smtClean="0"/>
              <a:t> </a:t>
            </a:r>
            <a:r>
              <a:rPr lang="en-US" dirty="0" smtClean="0"/>
              <a:t>and/or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and/or Opis</a:t>
            </a:r>
            <a:r>
              <a:rPr lang="en-US" baseline="30000" dirty="0" smtClean="0">
                <a:cs typeface="Tahoma" charset="0"/>
              </a:rPr>
              <a:t>® </a:t>
            </a:r>
            <a:endParaRPr lang="en-US" sz="2000" baseline="90000" dirty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42552" y="1860393"/>
          <a:ext cx="7134648" cy="4540407"/>
        </p:xfrm>
        <a:graphic>
          <a:graphicData uri="http://schemas.openxmlformats.org/presentationml/2006/ole">
            <p:oleObj spid="_x0000_s1026" name="Bitmap Image" r:id="rId3" imgW="4099915" imgH="2613333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Current </a:t>
            </a:r>
            <a:r>
              <a:rPr lang="en-US" dirty="0" smtClean="0"/>
              <a:t>BRASS-GIRDER and/or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and/or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315200" cy="4343400"/>
          </a:xfrm>
        </p:spPr>
        <p:txBody>
          <a:bodyPr lIns="92075" tIns="46038" rIns="92075" bIns="46038"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30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State DOTs (Including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18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Virtis</a:t>
            </a:r>
            <a:r>
              <a:rPr lang="en-US" sz="3600" b="1" baseline="30000" dirty="0">
                <a:solidFill>
                  <a:srgbClr val="FFFF00"/>
                </a:solidFill>
                <a:latin typeface="Eras Medium ITC" pitchFamily="34" charset="0"/>
                <a:cs typeface="Tahoma" charset="0"/>
              </a:rPr>
              <a:t>®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 and/or Opis</a:t>
            </a:r>
            <a:r>
              <a:rPr lang="en-US" sz="3600" b="1" baseline="30000" dirty="0">
                <a:solidFill>
                  <a:srgbClr val="FFFF00"/>
                </a:solidFill>
                <a:latin typeface="Eras Medium ITC" pitchFamily="34" charset="0"/>
                <a:cs typeface="Tahoma" charset="0"/>
              </a:rPr>
              <a:t>®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 Only Users)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7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State DOTs Using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BRASS-GIRDER  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and Not Virtis</a:t>
            </a:r>
            <a:r>
              <a:rPr lang="en-US" sz="3600" b="1" baseline="30000" dirty="0">
                <a:solidFill>
                  <a:srgbClr val="FFFF00"/>
                </a:solidFill>
                <a:latin typeface="Eras Medium ITC" pitchFamily="34" charset="0"/>
                <a:cs typeface="Tahoma" charset="0"/>
              </a:rPr>
              <a:t>®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 or Opis</a:t>
            </a:r>
            <a:r>
              <a:rPr lang="en-US" sz="3600" b="1" baseline="30000" dirty="0">
                <a:solidFill>
                  <a:srgbClr val="FFFF00"/>
                </a:solidFill>
                <a:latin typeface="Eras Medium ITC" pitchFamily="34" charset="0"/>
                <a:cs typeface="Tahoma" charset="0"/>
              </a:rPr>
              <a:t>®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Total –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37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States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Plus Puerto Rico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DOT and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</a:rPr>
              <a:t>Manitoba DOT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b="1" dirty="0">
              <a:solidFill>
                <a:srgbClr val="FFFF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4096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BRASS-GIRDER Users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3200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Federal, City, and County Agencies, Including: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FHWA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USDA Forest Service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Corps of Engineers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City and County of Denver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Phoenix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Portland, OR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County Engineers</a:t>
            </a:r>
          </a:p>
          <a:p>
            <a:pPr lvl="1" eaLnBrk="1" hangingPunct="1"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/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41988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BRASS-GIRDER Users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87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69 Engineering Firms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5 Universities</a:t>
            </a:r>
          </a:p>
        </p:txBody>
      </p:sp>
      <p:pic>
        <p:nvPicPr>
          <p:cNvPr id="45060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6470</TotalTime>
  <Words>1559</Words>
  <Application>Microsoft Office PowerPoint</Application>
  <PresentationFormat>On-screen Show (4:3)</PresentationFormat>
  <Paragraphs>310</Paragraphs>
  <Slides>58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Technic</vt:lpstr>
      <vt:lpstr>Bitmap Image</vt:lpstr>
      <vt:lpstr>BRASSTM AS A THIRD PARTY ENGINE AND ITS EFFECT ON VIRTIS AND OPIS  </vt:lpstr>
      <vt:lpstr>  What is BRASSTM ?</vt:lpstr>
      <vt:lpstr>Slide 3</vt:lpstr>
      <vt:lpstr>BRASSTM and VIRTIS® / OPIS®</vt:lpstr>
      <vt:lpstr>BRASS-GIRDER Users  </vt:lpstr>
      <vt:lpstr>States Using BRASS-GIRDER  and/or Virtis® and/or Opis® </vt:lpstr>
      <vt:lpstr>Current BRASS-GIRDER and/or Virtis® and/or Opis® Users</vt:lpstr>
      <vt:lpstr>Current BRASS-GIRDER Users</vt:lpstr>
      <vt:lpstr>Current BRASS-GIRDER Users</vt:lpstr>
      <vt:lpstr>Current Virtis® and/or Opis® Users</vt:lpstr>
      <vt:lpstr>Current Virtis® and/or Opis® Users</vt:lpstr>
      <vt:lpstr>History of BRASS™ Use in virtis® / opis®  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History of BRASSTM Use  in Virtis® / Opis ® </vt:lpstr>
      <vt:lpstr>EFFECTS ON VIRTIS® / OPIs®  USERs WHEN BRASSTM BECOMES A THIRD PARTY ANALYSIS ENGINE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Effects on Virtis® and Opis® Users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WYDOT and aashto RESPONSIBILITIES TO VIRTIS®  and OPIs®  USERs</vt:lpstr>
      <vt:lpstr>WYDOT Responsibilities to Virtis® and Opis® Users</vt:lpstr>
      <vt:lpstr>WYDOT Responsibilities to Virtis® and Opis® Users</vt:lpstr>
      <vt:lpstr>WYDOT Responsibilities to Virtis® and Opis® Users</vt:lpstr>
      <vt:lpstr>AASHTO Responsibilities to Virtis® and Opis® Users</vt:lpstr>
      <vt:lpstr>BRASS-GIRDERTM Merger  Where does this fit in ?</vt:lpstr>
      <vt:lpstr>Slide 49</vt:lpstr>
      <vt:lpstr>BRASS-GIRDERTM Merger</vt:lpstr>
      <vt:lpstr>BRASS-GIRDERTM DEVELOPMENT</vt:lpstr>
      <vt:lpstr>BRASS-GIRDERTM Development</vt:lpstr>
      <vt:lpstr>BRASS-GIRDERTM Development</vt:lpstr>
      <vt:lpstr>BRASS-GIRDERTM Development</vt:lpstr>
      <vt:lpstr>BRASS-GIRDERTM Development</vt:lpstr>
      <vt:lpstr>BRASS-GIRDERTM Development</vt:lpstr>
      <vt:lpstr>Questions?</vt:lpstr>
      <vt:lpstr>BRASSTM AS A THIRD PARTY ENGINE AND ITS EFFECT ON VIRTIS AND OPIS  </vt:lpstr>
    </vt:vector>
  </TitlesOfParts>
  <Company>wydot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BRASS</dc:title>
  <dc:creator>115737</dc:creator>
  <cp:lastModifiedBy>Micheal Watters</cp:lastModifiedBy>
  <cp:revision>575</cp:revision>
  <cp:lastPrinted>2001-08-20T15:17:03Z</cp:lastPrinted>
  <dcterms:created xsi:type="dcterms:W3CDTF">1998-07-06T17:43:26Z</dcterms:created>
  <dcterms:modified xsi:type="dcterms:W3CDTF">2010-08-03T17:51:25Z</dcterms:modified>
</cp:coreProperties>
</file>