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1" r:id="rId2"/>
    <p:sldId id="298" r:id="rId3"/>
    <p:sldId id="281" r:id="rId4"/>
    <p:sldId id="282" r:id="rId5"/>
    <p:sldId id="284" r:id="rId6"/>
    <p:sldId id="283" r:id="rId7"/>
    <p:sldId id="287" r:id="rId8"/>
    <p:sldId id="288" r:id="rId9"/>
    <p:sldId id="257" r:id="rId10"/>
    <p:sldId id="261" r:id="rId11"/>
    <p:sldId id="262" r:id="rId12"/>
    <p:sldId id="263" r:id="rId13"/>
    <p:sldId id="264" r:id="rId14"/>
    <p:sldId id="265" r:id="rId15"/>
    <p:sldId id="266" r:id="rId16"/>
    <p:sldId id="267" r:id="rId17"/>
    <p:sldId id="268" r:id="rId18"/>
    <p:sldId id="269" r:id="rId19"/>
    <p:sldId id="270" r:id="rId20"/>
    <p:sldId id="271" r:id="rId21"/>
    <p:sldId id="278" r:id="rId22"/>
    <p:sldId id="279" r:id="rId23"/>
    <p:sldId id="272" r:id="rId24"/>
    <p:sldId id="273" r:id="rId25"/>
    <p:sldId id="280" r:id="rId26"/>
    <p:sldId id="275" r:id="rId27"/>
    <p:sldId id="274" r:id="rId28"/>
    <p:sldId id="276" r:id="rId29"/>
    <p:sldId id="297" r:id="rId30"/>
    <p:sldId id="296" r:id="rId31"/>
    <p:sldId id="292" r:id="rId32"/>
    <p:sldId id="293" r:id="rId33"/>
    <p:sldId id="294" r:id="rId34"/>
    <p:sldId id="295" r:id="rId35"/>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8F7"/>
    <a:srgbClr val="543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varScale="1">
        <p:scale>
          <a:sx n="25" d="100"/>
          <a:sy n="25" d="100"/>
        </p:scale>
        <p:origin x="830" y="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me\hwy\HWYUSERSv5\RySanders\CURRENT%20PROJECTS\Project%20Management\Hydro%20Load%20Rating\Copy%20of%20Distribution%20Facto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e\hwy\HWYUSERSv5\RySanders\CURRENT%20PROJECTS\Project%20Management\Hydro%20Load%20Rating\Copy%20of%20Distribution%20Fact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smtClean="0">
                <a:effectLst>
                  <a:outerShdw blurRad="38100" dist="38100" dir="2700000" algn="tl">
                    <a:srgbClr val="000000">
                      <a:alpha val="43137"/>
                    </a:srgbClr>
                  </a:outerShdw>
                </a:effectLst>
              </a:rPr>
              <a:t>For Red </a:t>
            </a:r>
            <a:r>
              <a:rPr lang="en-US" sz="3600" dirty="0">
                <a:effectLst>
                  <a:outerShdw blurRad="38100" dist="38100" dir="2700000" algn="tl">
                    <a:srgbClr val="000000">
                      <a:alpha val="43137"/>
                    </a:srgbClr>
                  </a:outerShdw>
                </a:effectLst>
              </a:rPr>
              <a:t>River Bridge</a:t>
            </a:r>
          </a:p>
        </c:rich>
      </c:tx>
      <c:layout/>
      <c:overlay val="0"/>
    </c:title>
    <c:autoTitleDeleted val="0"/>
    <c:plotArea>
      <c:layout/>
      <c:barChart>
        <c:barDir val="col"/>
        <c:grouping val="clustered"/>
        <c:varyColors val="0"/>
        <c:ser>
          <c:idx val="0"/>
          <c:order val="0"/>
          <c:tx>
            <c:strRef>
              <c:f>Sheet2!$A$40:$B$40</c:f>
              <c:strCache>
                <c:ptCount val="1"/>
                <c:pt idx="0">
                  <c:v>Interior Girder Shear</c:v>
                </c:pt>
              </c:strCache>
            </c:strRef>
          </c:tx>
          <c:invertIfNegative val="0"/>
          <c:cat>
            <c:strRef>
              <c:f>Sheet2!$C$39:$H$39</c:f>
              <c:strCache>
                <c:ptCount val="6"/>
                <c:pt idx="0">
                  <c:v>CHBDC</c:v>
                </c:pt>
                <c:pt idx="1">
                  <c:v>AASHTO Standard Single Lane</c:v>
                </c:pt>
                <c:pt idx="2">
                  <c:v>AASHTO Standard Multi Lane</c:v>
                </c:pt>
                <c:pt idx="3">
                  <c:v>AASHTO LRFD Single Lane</c:v>
                </c:pt>
                <c:pt idx="4">
                  <c:v>AASHTO LRFD Multi Lane</c:v>
                </c:pt>
                <c:pt idx="5">
                  <c:v>Finite Element Model</c:v>
                </c:pt>
              </c:strCache>
            </c:strRef>
          </c:cat>
          <c:val>
            <c:numRef>
              <c:f>Sheet2!$C$40:$H$40</c:f>
              <c:numCache>
                <c:formatCode>General</c:formatCode>
                <c:ptCount val="6"/>
                <c:pt idx="0">
                  <c:v>0.6140000000000011</c:v>
                </c:pt>
                <c:pt idx="1">
                  <c:v>0.98</c:v>
                </c:pt>
                <c:pt idx="2">
                  <c:v>1.24</c:v>
                </c:pt>
                <c:pt idx="3">
                  <c:v>0.63300000000000123</c:v>
                </c:pt>
                <c:pt idx="4">
                  <c:v>0.73100000000000065</c:v>
                </c:pt>
                <c:pt idx="5">
                  <c:v>0.20700000000000021</c:v>
                </c:pt>
              </c:numCache>
            </c:numRef>
          </c:val>
        </c:ser>
        <c:ser>
          <c:idx val="1"/>
          <c:order val="1"/>
          <c:tx>
            <c:strRef>
              <c:f>Sheet2!$A$41:$B$41</c:f>
              <c:strCache>
                <c:ptCount val="1"/>
                <c:pt idx="0">
                  <c:v>Interior Girder Moment</c:v>
                </c:pt>
              </c:strCache>
            </c:strRef>
          </c:tx>
          <c:invertIfNegative val="0"/>
          <c:cat>
            <c:strRef>
              <c:f>Sheet2!$C$39:$H$39</c:f>
              <c:strCache>
                <c:ptCount val="6"/>
                <c:pt idx="0">
                  <c:v>CHBDC</c:v>
                </c:pt>
                <c:pt idx="1">
                  <c:v>AASHTO Standard Single Lane</c:v>
                </c:pt>
                <c:pt idx="2">
                  <c:v>AASHTO Standard Multi Lane</c:v>
                </c:pt>
                <c:pt idx="3">
                  <c:v>AASHTO LRFD Single Lane</c:v>
                </c:pt>
                <c:pt idx="4">
                  <c:v>AASHTO LRFD Multi Lane</c:v>
                </c:pt>
                <c:pt idx="5">
                  <c:v>Finite Element Model</c:v>
                </c:pt>
              </c:strCache>
            </c:strRef>
          </c:cat>
          <c:val>
            <c:numRef>
              <c:f>Sheet2!$C$41:$H$41</c:f>
              <c:numCache>
                <c:formatCode>General</c:formatCode>
                <c:ptCount val="6"/>
                <c:pt idx="0">
                  <c:v>0.56699999999999995</c:v>
                </c:pt>
                <c:pt idx="1">
                  <c:v>0.98</c:v>
                </c:pt>
                <c:pt idx="2">
                  <c:v>1.24</c:v>
                </c:pt>
                <c:pt idx="3">
                  <c:v>0.43600000000000055</c:v>
                </c:pt>
                <c:pt idx="4">
                  <c:v>0.62200000000000111</c:v>
                </c:pt>
                <c:pt idx="5">
                  <c:v>0.20700000000000021</c:v>
                </c:pt>
              </c:numCache>
            </c:numRef>
          </c:val>
        </c:ser>
        <c:ser>
          <c:idx val="2"/>
          <c:order val="2"/>
          <c:tx>
            <c:strRef>
              <c:f>Sheet2!$A$42:$B$42</c:f>
              <c:strCache>
                <c:ptCount val="1"/>
                <c:pt idx="0">
                  <c:v>Interior Girder Moment</c:v>
                </c:pt>
              </c:strCache>
            </c:strRef>
          </c:tx>
          <c:invertIfNegative val="0"/>
          <c:cat>
            <c:strRef>
              <c:f>Sheet2!$C$39:$H$39</c:f>
              <c:strCache>
                <c:ptCount val="6"/>
                <c:pt idx="0">
                  <c:v>CHBDC</c:v>
                </c:pt>
                <c:pt idx="1">
                  <c:v>AASHTO Standard Single Lane</c:v>
                </c:pt>
                <c:pt idx="2">
                  <c:v>AASHTO Standard Multi Lane</c:v>
                </c:pt>
                <c:pt idx="3">
                  <c:v>AASHTO LRFD Single Lane</c:v>
                </c:pt>
                <c:pt idx="4">
                  <c:v>AASHTO LRFD Multi Lane</c:v>
                </c:pt>
                <c:pt idx="5">
                  <c:v>Finite Element Model</c:v>
                </c:pt>
              </c:strCache>
            </c:strRef>
          </c:cat>
          <c:val>
            <c:numRef>
              <c:f>Sheet2!$C$42:$H$42</c:f>
              <c:numCache>
                <c:formatCode>General</c:formatCode>
                <c:ptCount val="6"/>
              </c:numCache>
            </c:numRef>
          </c:val>
        </c:ser>
        <c:ser>
          <c:idx val="3"/>
          <c:order val="3"/>
          <c:tx>
            <c:strRef>
              <c:f>Sheet2!$A$43:$B$43</c:f>
              <c:strCache>
                <c:ptCount val="1"/>
                <c:pt idx="0">
                  <c:v>Exterior Girder Shear</c:v>
                </c:pt>
              </c:strCache>
            </c:strRef>
          </c:tx>
          <c:invertIfNegative val="0"/>
          <c:cat>
            <c:strRef>
              <c:f>Sheet2!$C$39:$H$39</c:f>
              <c:strCache>
                <c:ptCount val="6"/>
                <c:pt idx="0">
                  <c:v>CHBDC</c:v>
                </c:pt>
                <c:pt idx="1">
                  <c:v>AASHTO Standard Single Lane</c:v>
                </c:pt>
                <c:pt idx="2">
                  <c:v>AASHTO Standard Multi Lane</c:v>
                </c:pt>
                <c:pt idx="3">
                  <c:v>AASHTO LRFD Single Lane</c:v>
                </c:pt>
                <c:pt idx="4">
                  <c:v>AASHTO LRFD Multi Lane</c:v>
                </c:pt>
                <c:pt idx="5">
                  <c:v>Finite Element Model</c:v>
                </c:pt>
              </c:strCache>
            </c:strRef>
          </c:cat>
          <c:val>
            <c:numRef>
              <c:f>Sheet2!$C$43:$H$43</c:f>
              <c:numCache>
                <c:formatCode>General</c:formatCode>
                <c:ptCount val="6"/>
                <c:pt idx="0">
                  <c:v>0.6140000000000011</c:v>
                </c:pt>
                <c:pt idx="1">
                  <c:v>0.39000000000000062</c:v>
                </c:pt>
                <c:pt idx="2">
                  <c:v>0.39000000000000062</c:v>
                </c:pt>
                <c:pt idx="3">
                  <c:v>0.46800000000000008</c:v>
                </c:pt>
                <c:pt idx="4">
                  <c:v>0.46800000000000008</c:v>
                </c:pt>
                <c:pt idx="5">
                  <c:v>0.13100000000000001</c:v>
                </c:pt>
              </c:numCache>
            </c:numRef>
          </c:val>
        </c:ser>
        <c:ser>
          <c:idx val="4"/>
          <c:order val="4"/>
          <c:tx>
            <c:strRef>
              <c:f>Sheet2!$A$44:$B$44</c:f>
              <c:strCache>
                <c:ptCount val="1"/>
                <c:pt idx="0">
                  <c:v>Exterior Girder Moment</c:v>
                </c:pt>
              </c:strCache>
            </c:strRef>
          </c:tx>
          <c:invertIfNegative val="0"/>
          <c:cat>
            <c:strRef>
              <c:f>Sheet2!$C$39:$H$39</c:f>
              <c:strCache>
                <c:ptCount val="6"/>
                <c:pt idx="0">
                  <c:v>CHBDC</c:v>
                </c:pt>
                <c:pt idx="1">
                  <c:v>AASHTO Standard Single Lane</c:v>
                </c:pt>
                <c:pt idx="2">
                  <c:v>AASHTO Standard Multi Lane</c:v>
                </c:pt>
                <c:pt idx="3">
                  <c:v>AASHTO LRFD Single Lane</c:v>
                </c:pt>
                <c:pt idx="4">
                  <c:v>AASHTO LRFD Multi Lane</c:v>
                </c:pt>
                <c:pt idx="5">
                  <c:v>Finite Element Model</c:v>
                </c:pt>
              </c:strCache>
            </c:strRef>
          </c:cat>
          <c:val>
            <c:numRef>
              <c:f>Sheet2!$C$44:$H$44</c:f>
              <c:numCache>
                <c:formatCode>General</c:formatCode>
                <c:ptCount val="6"/>
                <c:pt idx="0">
                  <c:v>0.56699999999999995</c:v>
                </c:pt>
                <c:pt idx="1">
                  <c:v>0.39000000000000062</c:v>
                </c:pt>
                <c:pt idx="2">
                  <c:v>0.39000000000000062</c:v>
                </c:pt>
                <c:pt idx="3">
                  <c:v>0.42900000000000038</c:v>
                </c:pt>
                <c:pt idx="4">
                  <c:v>0.42900000000000038</c:v>
                </c:pt>
                <c:pt idx="5">
                  <c:v>0.13100000000000001</c:v>
                </c:pt>
              </c:numCache>
            </c:numRef>
          </c:val>
        </c:ser>
        <c:dLbls>
          <c:showLegendKey val="0"/>
          <c:showVal val="0"/>
          <c:showCatName val="0"/>
          <c:showSerName val="0"/>
          <c:showPercent val="0"/>
          <c:showBubbleSize val="0"/>
        </c:dLbls>
        <c:gapWidth val="150"/>
        <c:axId val="293446856"/>
        <c:axId val="5868008"/>
      </c:barChart>
      <c:catAx>
        <c:axId val="293446856"/>
        <c:scaling>
          <c:orientation val="minMax"/>
        </c:scaling>
        <c:delete val="0"/>
        <c:axPos val="b"/>
        <c:numFmt formatCode="General" sourceLinked="0"/>
        <c:majorTickMark val="none"/>
        <c:minorTickMark val="none"/>
        <c:tickLblPos val="nextTo"/>
        <c:txPr>
          <a:bodyPr rot="0"/>
          <a:lstStyle/>
          <a:p>
            <a:pPr>
              <a:defRPr sz="1200" b="1" baseline="0">
                <a:effectLst>
                  <a:outerShdw blurRad="38100" dist="38100" dir="2700000" algn="tl">
                    <a:srgbClr val="000000">
                      <a:alpha val="43137"/>
                    </a:srgbClr>
                  </a:outerShdw>
                </a:effectLst>
              </a:defRPr>
            </a:pPr>
            <a:endParaRPr lang="en-US"/>
          </a:p>
        </c:txPr>
        <c:crossAx val="5868008"/>
        <c:crosses val="autoZero"/>
        <c:auto val="1"/>
        <c:lblAlgn val="ctr"/>
        <c:lblOffset val="100"/>
        <c:noMultiLvlLbl val="0"/>
      </c:catAx>
      <c:valAx>
        <c:axId val="5868008"/>
        <c:scaling>
          <c:orientation val="minMax"/>
        </c:scaling>
        <c:delete val="0"/>
        <c:axPos val="l"/>
        <c:majorGridlines/>
        <c:numFmt formatCode="General" sourceLinked="1"/>
        <c:majorTickMark val="none"/>
        <c:minorTickMark val="none"/>
        <c:tickLblPos val="nextTo"/>
        <c:txPr>
          <a:bodyPr/>
          <a:lstStyle/>
          <a:p>
            <a:pPr>
              <a:defRPr sz="1400" b="1"/>
            </a:pPr>
            <a:endParaRPr lang="en-US"/>
          </a:p>
        </c:txPr>
        <c:crossAx val="293446856"/>
        <c:crosses val="autoZero"/>
        <c:crossBetween val="between"/>
      </c:valAx>
    </c:plotArea>
    <c:legend>
      <c:legendPos val="r"/>
      <c:legendEntry>
        <c:idx val="2"/>
        <c:delete val="1"/>
      </c:legendEntry>
      <c:layout>
        <c:manualLayout>
          <c:xMode val="edge"/>
          <c:yMode val="edge"/>
          <c:x val="0.75434225742471928"/>
          <c:y val="0.25268847279879703"/>
          <c:w val="0.24272744850296582"/>
          <c:h val="0.23644086494301889"/>
        </c:manualLayout>
      </c:layout>
      <c:overlay val="0"/>
      <c:txPr>
        <a:bodyPr/>
        <a:lstStyle/>
        <a:p>
          <a:pPr>
            <a:defRPr sz="1200"/>
          </a:pPr>
          <a:endParaRPr lang="en-US"/>
        </a:p>
      </c:txPr>
    </c:legend>
    <c:plotVisOnly val="1"/>
    <c:dispBlanksAs val="gap"/>
    <c:showDLblsOverMax val="0"/>
  </c:chart>
  <c:spPr>
    <a:ln w="12700"/>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dirty="0" smtClean="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Adolphe</a:t>
            </a:r>
            <a:r>
              <a:rPr lang="en-US" sz="3200" dirty="0">
                <a:effectLst>
                  <a:outerShdw blurRad="38100" dist="38100" dir="2700000" algn="tl">
                    <a:srgbClr val="000000">
                      <a:alpha val="43137"/>
                    </a:srgbClr>
                  </a:outerShdw>
                </a:effectLst>
              </a:rPr>
              <a:t> Coulee Bridge</a:t>
            </a:r>
          </a:p>
        </c:rich>
      </c:tx>
      <c:layout>
        <c:manualLayout>
          <c:xMode val="edge"/>
          <c:yMode val="edge"/>
          <c:x val="0.10264187283115593"/>
          <c:y val="0"/>
        </c:manualLayout>
      </c:layout>
      <c:overlay val="0"/>
    </c:title>
    <c:autoTitleDeleted val="0"/>
    <c:plotArea>
      <c:layout>
        <c:manualLayout>
          <c:layoutTarget val="inner"/>
          <c:xMode val="edge"/>
          <c:yMode val="edge"/>
          <c:x val="5.1524813724039498E-2"/>
          <c:y val="0.15827616747289383"/>
          <c:w val="0.7502696884501745"/>
          <c:h val="0.69248448645639393"/>
        </c:manualLayout>
      </c:layout>
      <c:barChart>
        <c:barDir val="col"/>
        <c:grouping val="clustered"/>
        <c:varyColors val="0"/>
        <c:ser>
          <c:idx val="0"/>
          <c:order val="0"/>
          <c:tx>
            <c:strRef>
              <c:f>Sheet2!$A$22:$B$22</c:f>
              <c:strCache>
                <c:ptCount val="1"/>
                <c:pt idx="0">
                  <c:v>Interior Girder Shear</c:v>
                </c:pt>
              </c:strCache>
            </c:strRef>
          </c:tx>
          <c:invertIfNegative val="0"/>
          <c:cat>
            <c:strRef>
              <c:f>Sheet2!$C$21:$G$21</c:f>
              <c:strCache>
                <c:ptCount val="5"/>
                <c:pt idx="0">
                  <c:v>CHBDC</c:v>
                </c:pt>
                <c:pt idx="1">
                  <c:v>AASHTO Standard Single Lane</c:v>
                </c:pt>
                <c:pt idx="2">
                  <c:v>AASHTO Standard Multi Lane</c:v>
                </c:pt>
                <c:pt idx="3">
                  <c:v>AASHTO LRFD</c:v>
                </c:pt>
                <c:pt idx="4">
                  <c:v>Finite Element Model</c:v>
                </c:pt>
              </c:strCache>
            </c:strRef>
          </c:cat>
          <c:val>
            <c:numRef>
              <c:f>Sheet2!$C$22:$G$22</c:f>
              <c:numCache>
                <c:formatCode>General</c:formatCode>
                <c:ptCount val="5"/>
                <c:pt idx="0">
                  <c:v>0.4</c:v>
                </c:pt>
                <c:pt idx="1">
                  <c:v>0.56000000000000005</c:v>
                </c:pt>
                <c:pt idx="2">
                  <c:v>0.72000000000000064</c:v>
                </c:pt>
                <c:pt idx="3">
                  <c:v>0.60000000000000064</c:v>
                </c:pt>
                <c:pt idx="4">
                  <c:v>8.9000000000000176E-2</c:v>
                </c:pt>
              </c:numCache>
            </c:numRef>
          </c:val>
        </c:ser>
        <c:ser>
          <c:idx val="1"/>
          <c:order val="1"/>
          <c:tx>
            <c:strRef>
              <c:f>Sheet2!$A$23:$B$23</c:f>
              <c:strCache>
                <c:ptCount val="1"/>
                <c:pt idx="0">
                  <c:v>Interior Girder Moment</c:v>
                </c:pt>
              </c:strCache>
            </c:strRef>
          </c:tx>
          <c:invertIfNegative val="0"/>
          <c:cat>
            <c:strRef>
              <c:f>Sheet2!$C$21:$G$21</c:f>
              <c:strCache>
                <c:ptCount val="5"/>
                <c:pt idx="0">
                  <c:v>CHBDC</c:v>
                </c:pt>
                <c:pt idx="1">
                  <c:v>AASHTO Standard Single Lane</c:v>
                </c:pt>
                <c:pt idx="2">
                  <c:v>AASHTO Standard Multi Lane</c:v>
                </c:pt>
                <c:pt idx="3">
                  <c:v>AASHTO LRFD</c:v>
                </c:pt>
                <c:pt idx="4">
                  <c:v>Finite Element Model</c:v>
                </c:pt>
              </c:strCache>
            </c:strRef>
          </c:cat>
          <c:val>
            <c:numRef>
              <c:f>Sheet2!$C$23:$G$23</c:f>
              <c:numCache>
                <c:formatCode>General</c:formatCode>
                <c:ptCount val="5"/>
                <c:pt idx="0">
                  <c:v>0.34500000000000047</c:v>
                </c:pt>
                <c:pt idx="1">
                  <c:v>0.56000000000000005</c:v>
                </c:pt>
                <c:pt idx="2">
                  <c:v>0.72000000000000064</c:v>
                </c:pt>
                <c:pt idx="3">
                  <c:v>0.32500000000000062</c:v>
                </c:pt>
                <c:pt idx="4">
                  <c:v>8.9000000000000176E-2</c:v>
                </c:pt>
              </c:numCache>
            </c:numRef>
          </c:val>
        </c:ser>
        <c:ser>
          <c:idx val="2"/>
          <c:order val="2"/>
          <c:tx>
            <c:strRef>
              <c:f>Sheet2!$A$24:$B$24</c:f>
              <c:strCache>
                <c:ptCount val="1"/>
                <c:pt idx="0">
                  <c:v>Interior Girder Moment</c:v>
                </c:pt>
              </c:strCache>
            </c:strRef>
          </c:tx>
          <c:invertIfNegative val="0"/>
          <c:cat>
            <c:strRef>
              <c:f>Sheet2!$C$21:$G$21</c:f>
              <c:strCache>
                <c:ptCount val="5"/>
                <c:pt idx="0">
                  <c:v>CHBDC</c:v>
                </c:pt>
                <c:pt idx="1">
                  <c:v>AASHTO Standard Single Lane</c:v>
                </c:pt>
                <c:pt idx="2">
                  <c:v>AASHTO Standard Multi Lane</c:v>
                </c:pt>
                <c:pt idx="3">
                  <c:v>AASHTO LRFD</c:v>
                </c:pt>
                <c:pt idx="4">
                  <c:v>Finite Element Model</c:v>
                </c:pt>
              </c:strCache>
            </c:strRef>
          </c:cat>
          <c:val>
            <c:numRef>
              <c:f>Sheet2!$C$24:$G$24</c:f>
              <c:numCache>
                <c:formatCode>General</c:formatCode>
                <c:ptCount val="5"/>
              </c:numCache>
            </c:numRef>
          </c:val>
        </c:ser>
        <c:ser>
          <c:idx val="3"/>
          <c:order val="3"/>
          <c:tx>
            <c:strRef>
              <c:f>Sheet2!$A$25:$B$25</c:f>
              <c:strCache>
                <c:ptCount val="1"/>
                <c:pt idx="0">
                  <c:v>Exterior Girder Shear</c:v>
                </c:pt>
              </c:strCache>
            </c:strRef>
          </c:tx>
          <c:invertIfNegative val="0"/>
          <c:cat>
            <c:strRef>
              <c:f>Sheet2!$C$21:$G$21</c:f>
              <c:strCache>
                <c:ptCount val="5"/>
                <c:pt idx="0">
                  <c:v>CHBDC</c:v>
                </c:pt>
                <c:pt idx="1">
                  <c:v>AASHTO Standard Single Lane</c:v>
                </c:pt>
                <c:pt idx="2">
                  <c:v>AASHTO Standard Multi Lane</c:v>
                </c:pt>
                <c:pt idx="3">
                  <c:v>AASHTO LRFD</c:v>
                </c:pt>
                <c:pt idx="4">
                  <c:v>Finite Element Model</c:v>
                </c:pt>
              </c:strCache>
            </c:strRef>
          </c:cat>
          <c:val>
            <c:numRef>
              <c:f>Sheet2!$C$25:$G$25</c:f>
              <c:numCache>
                <c:formatCode>General</c:formatCode>
                <c:ptCount val="5"/>
                <c:pt idx="0">
                  <c:v>0.4</c:v>
                </c:pt>
                <c:pt idx="1">
                  <c:v>1</c:v>
                </c:pt>
                <c:pt idx="2">
                  <c:v>1</c:v>
                </c:pt>
                <c:pt idx="3">
                  <c:v>0.60000000000000064</c:v>
                </c:pt>
                <c:pt idx="4">
                  <c:v>5.500000000000007E-2</c:v>
                </c:pt>
              </c:numCache>
            </c:numRef>
          </c:val>
        </c:ser>
        <c:ser>
          <c:idx val="4"/>
          <c:order val="4"/>
          <c:tx>
            <c:strRef>
              <c:f>Sheet2!$A$26:$B$26</c:f>
              <c:strCache>
                <c:ptCount val="1"/>
                <c:pt idx="0">
                  <c:v>Exterior Girder Moment</c:v>
                </c:pt>
              </c:strCache>
            </c:strRef>
          </c:tx>
          <c:invertIfNegative val="0"/>
          <c:cat>
            <c:strRef>
              <c:f>Sheet2!$C$21:$G$21</c:f>
              <c:strCache>
                <c:ptCount val="5"/>
                <c:pt idx="0">
                  <c:v>CHBDC</c:v>
                </c:pt>
                <c:pt idx="1">
                  <c:v>AASHTO Standard Single Lane</c:v>
                </c:pt>
                <c:pt idx="2">
                  <c:v>AASHTO Standard Multi Lane</c:v>
                </c:pt>
                <c:pt idx="3">
                  <c:v>AASHTO LRFD</c:v>
                </c:pt>
                <c:pt idx="4">
                  <c:v>Finite Element Model</c:v>
                </c:pt>
              </c:strCache>
            </c:strRef>
          </c:cat>
          <c:val>
            <c:numRef>
              <c:f>Sheet2!$C$26:$G$26</c:f>
              <c:numCache>
                <c:formatCode>General</c:formatCode>
                <c:ptCount val="5"/>
                <c:pt idx="0">
                  <c:v>0.33900000000000075</c:v>
                </c:pt>
                <c:pt idx="1">
                  <c:v>1</c:v>
                </c:pt>
                <c:pt idx="2">
                  <c:v>1</c:v>
                </c:pt>
                <c:pt idx="3">
                  <c:v>0.60000000000000064</c:v>
                </c:pt>
                <c:pt idx="4">
                  <c:v>5.500000000000007E-2</c:v>
                </c:pt>
              </c:numCache>
            </c:numRef>
          </c:val>
        </c:ser>
        <c:dLbls>
          <c:showLegendKey val="0"/>
          <c:showVal val="0"/>
          <c:showCatName val="0"/>
          <c:showSerName val="0"/>
          <c:showPercent val="0"/>
          <c:showBubbleSize val="0"/>
        </c:dLbls>
        <c:gapWidth val="150"/>
        <c:axId val="293959832"/>
        <c:axId val="293960216"/>
      </c:barChart>
      <c:catAx>
        <c:axId val="293959832"/>
        <c:scaling>
          <c:orientation val="minMax"/>
        </c:scaling>
        <c:delete val="0"/>
        <c:axPos val="b"/>
        <c:numFmt formatCode="General" sourceLinked="0"/>
        <c:majorTickMark val="none"/>
        <c:minorTickMark val="none"/>
        <c:tickLblPos val="nextTo"/>
        <c:txPr>
          <a:bodyPr rot="0" vert="horz"/>
          <a:lstStyle/>
          <a:p>
            <a:pPr>
              <a:defRPr sz="1400" b="1" baseline="0">
                <a:effectLst>
                  <a:outerShdw blurRad="38100" dist="38100" dir="2700000" algn="tl">
                    <a:srgbClr val="000000">
                      <a:alpha val="43137"/>
                    </a:srgbClr>
                  </a:outerShdw>
                </a:effectLst>
              </a:defRPr>
            </a:pPr>
            <a:endParaRPr lang="en-US"/>
          </a:p>
        </c:txPr>
        <c:crossAx val="293960216"/>
        <c:crosses val="autoZero"/>
        <c:auto val="1"/>
        <c:lblAlgn val="ctr"/>
        <c:lblOffset val="100"/>
        <c:noMultiLvlLbl val="0"/>
      </c:catAx>
      <c:valAx>
        <c:axId val="293960216"/>
        <c:scaling>
          <c:orientation val="minMax"/>
        </c:scaling>
        <c:delete val="0"/>
        <c:axPos val="l"/>
        <c:majorGridlines/>
        <c:numFmt formatCode="General" sourceLinked="1"/>
        <c:majorTickMark val="none"/>
        <c:minorTickMark val="none"/>
        <c:tickLblPos val="nextTo"/>
        <c:txPr>
          <a:bodyPr/>
          <a:lstStyle/>
          <a:p>
            <a:pPr>
              <a:defRPr sz="1200" b="1">
                <a:effectLst>
                  <a:outerShdw blurRad="38100" dist="38100" dir="2700000" algn="tl">
                    <a:srgbClr val="000000">
                      <a:alpha val="43137"/>
                    </a:srgbClr>
                  </a:outerShdw>
                </a:effectLst>
              </a:defRPr>
            </a:pPr>
            <a:endParaRPr lang="en-US"/>
          </a:p>
        </c:txPr>
        <c:crossAx val="293959832"/>
        <c:crosses val="autoZero"/>
        <c:crossBetween val="between"/>
      </c:valAx>
    </c:plotArea>
    <c:legend>
      <c:legendPos val="r"/>
      <c:legendEntry>
        <c:idx val="2"/>
        <c:delete val="1"/>
      </c:legendEntry>
      <c:layout/>
      <c:overlay val="0"/>
    </c:legend>
    <c:plotVisOnly val="1"/>
    <c:dispBlanksAs val="gap"/>
    <c:showDLblsOverMax val="0"/>
  </c:chart>
  <c:spPr>
    <a:ln w="12700"/>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3" tIns="46477" rIns="92953" bIns="46477" rtlCol="0"/>
          <a:lstStyle>
            <a:lvl1pPr algn="l">
              <a:defRPr sz="1200"/>
            </a:lvl1pPr>
          </a:lstStyle>
          <a:p>
            <a:endParaRPr lang="en-CA"/>
          </a:p>
        </p:txBody>
      </p:sp>
      <p:sp>
        <p:nvSpPr>
          <p:cNvPr id="3" name="Date Placeholder 2"/>
          <p:cNvSpPr>
            <a:spLocks noGrp="1"/>
          </p:cNvSpPr>
          <p:nvPr>
            <p:ph type="dt" sz="quarter" idx="1"/>
          </p:nvPr>
        </p:nvSpPr>
        <p:spPr>
          <a:xfrm>
            <a:off x="5258615" y="0"/>
            <a:ext cx="4022937" cy="349250"/>
          </a:xfrm>
          <a:prstGeom prst="rect">
            <a:avLst/>
          </a:prstGeom>
        </p:spPr>
        <p:txBody>
          <a:bodyPr vert="horz" lIns="92953" tIns="46477" rIns="92953" bIns="46477" rtlCol="0"/>
          <a:lstStyle>
            <a:lvl1pPr algn="r">
              <a:defRPr sz="1200"/>
            </a:lvl1pPr>
          </a:lstStyle>
          <a:p>
            <a:fld id="{73F58FA3-B2C8-4BB5-B36E-D14D7261F40B}" type="datetimeFigureOut">
              <a:rPr lang="en-CA" smtClean="0"/>
              <a:pPr/>
              <a:t>11/08/2014</a:t>
            </a:fld>
            <a:endParaRPr lang="en-CA"/>
          </a:p>
        </p:txBody>
      </p:sp>
      <p:sp>
        <p:nvSpPr>
          <p:cNvPr id="4" name="Footer Placeholder 3"/>
          <p:cNvSpPr>
            <a:spLocks noGrp="1"/>
          </p:cNvSpPr>
          <p:nvPr>
            <p:ph type="ftr" sz="quarter" idx="2"/>
          </p:nvPr>
        </p:nvSpPr>
        <p:spPr>
          <a:xfrm>
            <a:off x="0" y="6634538"/>
            <a:ext cx="4022937" cy="349250"/>
          </a:xfrm>
          <a:prstGeom prst="rect">
            <a:avLst/>
          </a:prstGeom>
        </p:spPr>
        <p:txBody>
          <a:bodyPr vert="horz" lIns="92953" tIns="46477" rIns="92953" bIns="46477" rtlCol="0" anchor="b"/>
          <a:lstStyle>
            <a:lvl1pPr algn="l">
              <a:defRPr sz="1200"/>
            </a:lvl1pPr>
          </a:lstStyle>
          <a:p>
            <a:endParaRPr lang="en-CA"/>
          </a:p>
        </p:txBody>
      </p:sp>
      <p:sp>
        <p:nvSpPr>
          <p:cNvPr id="5" name="Slide Number Placeholder 4"/>
          <p:cNvSpPr>
            <a:spLocks noGrp="1"/>
          </p:cNvSpPr>
          <p:nvPr>
            <p:ph type="sldNum" sz="quarter" idx="3"/>
          </p:nvPr>
        </p:nvSpPr>
        <p:spPr>
          <a:xfrm>
            <a:off x="5258615" y="6634538"/>
            <a:ext cx="4022937" cy="349250"/>
          </a:xfrm>
          <a:prstGeom prst="rect">
            <a:avLst/>
          </a:prstGeom>
        </p:spPr>
        <p:txBody>
          <a:bodyPr vert="horz" lIns="92953" tIns="46477" rIns="92953" bIns="46477" rtlCol="0" anchor="b"/>
          <a:lstStyle>
            <a:lvl1pPr algn="r">
              <a:defRPr sz="1200"/>
            </a:lvl1pPr>
          </a:lstStyle>
          <a:p>
            <a:fld id="{46A5B9AC-A98A-4988-A8D4-D4CA73D0ACFC}" type="slidenum">
              <a:rPr lang="en-CA" smtClean="0"/>
              <a:pPr/>
              <a:t>‹#›</a:t>
            </a:fld>
            <a:endParaRPr lang="en-CA"/>
          </a:p>
        </p:txBody>
      </p:sp>
    </p:spTree>
    <p:extLst>
      <p:ext uri="{BB962C8B-B14F-4D97-AF65-F5344CB8AC3E}">
        <p14:creationId xmlns:p14="http://schemas.microsoft.com/office/powerpoint/2010/main" val="99505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3571" cy="349567"/>
          </a:xfrm>
          <a:prstGeom prst="rect">
            <a:avLst/>
          </a:prstGeom>
        </p:spPr>
        <p:txBody>
          <a:bodyPr vert="horz" lIns="91221" tIns="45610" rIns="91221" bIns="45610" rtlCol="0"/>
          <a:lstStyle>
            <a:lvl1pPr algn="l">
              <a:defRPr sz="1200"/>
            </a:lvl1pPr>
          </a:lstStyle>
          <a:p>
            <a:endParaRPr lang="en-CA"/>
          </a:p>
        </p:txBody>
      </p:sp>
      <p:sp>
        <p:nvSpPr>
          <p:cNvPr id="3" name="Date Placeholder 2"/>
          <p:cNvSpPr>
            <a:spLocks noGrp="1"/>
          </p:cNvSpPr>
          <p:nvPr>
            <p:ph type="dt" idx="1"/>
          </p:nvPr>
        </p:nvSpPr>
        <p:spPr>
          <a:xfrm>
            <a:off x="5258545" y="0"/>
            <a:ext cx="4023571" cy="349567"/>
          </a:xfrm>
          <a:prstGeom prst="rect">
            <a:avLst/>
          </a:prstGeom>
        </p:spPr>
        <p:txBody>
          <a:bodyPr vert="horz" lIns="91221" tIns="45610" rIns="91221" bIns="45610" rtlCol="0"/>
          <a:lstStyle>
            <a:lvl1pPr algn="r">
              <a:defRPr sz="1200"/>
            </a:lvl1pPr>
          </a:lstStyle>
          <a:p>
            <a:fld id="{A254D9D4-95B9-4F10-A2B3-18AD3B5D8ACC}" type="datetimeFigureOut">
              <a:rPr lang="en-CA" smtClean="0"/>
              <a:pPr/>
              <a:t>11/08/2014</a:t>
            </a:fld>
            <a:endParaRPr lang="en-CA"/>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1221" tIns="45610" rIns="91221" bIns="45610" rtlCol="0" anchor="ctr"/>
          <a:lstStyle/>
          <a:p>
            <a:endParaRPr lang="en-CA"/>
          </a:p>
        </p:txBody>
      </p:sp>
      <p:sp>
        <p:nvSpPr>
          <p:cNvPr id="5" name="Notes Placeholder 4"/>
          <p:cNvSpPr>
            <a:spLocks noGrp="1"/>
          </p:cNvSpPr>
          <p:nvPr>
            <p:ph type="body" sz="quarter" idx="3"/>
          </p:nvPr>
        </p:nvSpPr>
        <p:spPr>
          <a:xfrm>
            <a:off x="929004" y="3318508"/>
            <a:ext cx="7425692" cy="3142934"/>
          </a:xfrm>
          <a:prstGeom prst="rect">
            <a:avLst/>
          </a:prstGeom>
        </p:spPr>
        <p:txBody>
          <a:bodyPr vert="horz" lIns="91221" tIns="45610" rIns="91221" bIns="456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33852"/>
            <a:ext cx="4023571" cy="349567"/>
          </a:xfrm>
          <a:prstGeom prst="rect">
            <a:avLst/>
          </a:prstGeom>
        </p:spPr>
        <p:txBody>
          <a:bodyPr vert="horz" lIns="91221" tIns="45610" rIns="91221" bIns="45610" rtlCol="0" anchor="b"/>
          <a:lstStyle>
            <a:lvl1pPr algn="l">
              <a:defRPr sz="1200"/>
            </a:lvl1pPr>
          </a:lstStyle>
          <a:p>
            <a:endParaRPr lang="en-CA"/>
          </a:p>
        </p:txBody>
      </p:sp>
      <p:sp>
        <p:nvSpPr>
          <p:cNvPr id="7" name="Slide Number Placeholder 6"/>
          <p:cNvSpPr>
            <a:spLocks noGrp="1"/>
          </p:cNvSpPr>
          <p:nvPr>
            <p:ph type="sldNum" sz="quarter" idx="5"/>
          </p:nvPr>
        </p:nvSpPr>
        <p:spPr>
          <a:xfrm>
            <a:off x="5258545" y="6633852"/>
            <a:ext cx="4023571" cy="349567"/>
          </a:xfrm>
          <a:prstGeom prst="rect">
            <a:avLst/>
          </a:prstGeom>
        </p:spPr>
        <p:txBody>
          <a:bodyPr vert="horz" lIns="91221" tIns="45610" rIns="91221" bIns="45610" rtlCol="0" anchor="b"/>
          <a:lstStyle>
            <a:lvl1pPr algn="r">
              <a:defRPr sz="1200"/>
            </a:lvl1pPr>
          </a:lstStyle>
          <a:p>
            <a:fld id="{CABABC49-02C8-4462-96EF-A3833FA09887}" type="slidenum">
              <a:rPr lang="en-CA" smtClean="0"/>
              <a:pPr/>
              <a:t>‹#›</a:t>
            </a:fld>
            <a:endParaRPr lang="en-CA"/>
          </a:p>
        </p:txBody>
      </p:sp>
    </p:spTree>
    <p:extLst>
      <p:ext uri="{BB962C8B-B14F-4D97-AF65-F5344CB8AC3E}">
        <p14:creationId xmlns:p14="http://schemas.microsoft.com/office/powerpoint/2010/main" val="365917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A4FA4C-871F-4B95-ADF8-C9C56F104DD4}" type="slidenum">
              <a:rPr lang="en-US" smtClean="0"/>
              <a:pPr/>
              <a:t>1</a:t>
            </a:fld>
            <a:endParaRPr lang="en-US"/>
          </a:p>
        </p:txBody>
      </p:sp>
    </p:spTree>
    <p:extLst>
      <p:ext uri="{BB962C8B-B14F-4D97-AF65-F5344CB8AC3E}">
        <p14:creationId xmlns:p14="http://schemas.microsoft.com/office/powerpoint/2010/main" val="306907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A4FA4C-871F-4B95-ADF8-C9C56F104DD4}" type="slidenum">
              <a:rPr lang="en-US" smtClean="0"/>
              <a:pPr/>
              <a:t>2</a:t>
            </a:fld>
            <a:endParaRPr lang="en-US"/>
          </a:p>
        </p:txBody>
      </p:sp>
    </p:spTree>
    <p:extLst>
      <p:ext uri="{BB962C8B-B14F-4D97-AF65-F5344CB8AC3E}">
        <p14:creationId xmlns:p14="http://schemas.microsoft.com/office/powerpoint/2010/main" val="38561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ABABC49-02C8-4462-96EF-A3833FA09887}" type="slidenum">
              <a:rPr lang="en-CA" smtClean="0"/>
              <a:pPr/>
              <a:t>9</a:t>
            </a:fld>
            <a:endParaRPr lang="en-CA"/>
          </a:p>
        </p:txBody>
      </p:sp>
    </p:spTree>
    <p:extLst>
      <p:ext uri="{BB962C8B-B14F-4D97-AF65-F5344CB8AC3E}">
        <p14:creationId xmlns:p14="http://schemas.microsoft.com/office/powerpoint/2010/main" val="100011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Due</a:t>
            </a:r>
            <a:r>
              <a:rPr lang="en-CA" baseline="0" dirty="0" smtClean="0"/>
              <a:t> to accessibility reasons, the focus for the instrumentation was the PPCC structure.</a:t>
            </a:r>
          </a:p>
          <a:p>
            <a:endParaRPr lang="en-CA" dirty="0" smtClean="0"/>
          </a:p>
          <a:p>
            <a:r>
              <a:rPr lang="en-CA" dirty="0" smtClean="0"/>
              <a:t>As can be seen from the distribution factors from the previous slides and the transverse wheel spacing shown here;</a:t>
            </a:r>
            <a:r>
              <a:rPr lang="en-CA" baseline="0" dirty="0" smtClean="0"/>
              <a:t> we note that girder lines G2 and G7 experienced more of the live load.</a:t>
            </a:r>
          </a:p>
          <a:p>
            <a:endParaRPr lang="en-CA" baseline="0" dirty="0" smtClean="0"/>
          </a:p>
          <a:p>
            <a:r>
              <a:rPr lang="en-CA" baseline="0" dirty="0" smtClean="0"/>
              <a:t>Instrumentation Placement</a:t>
            </a:r>
          </a:p>
          <a:p>
            <a:endParaRPr lang="en-CA" baseline="0" dirty="0" smtClean="0"/>
          </a:p>
          <a:p>
            <a:r>
              <a:rPr lang="en-CA" baseline="0" dirty="0" smtClean="0"/>
              <a:t>A telescopic measuring pole was used to manually verify the deflection in order to ensure the accuracy of the LVDT measurements</a:t>
            </a:r>
          </a:p>
          <a:p>
            <a:endParaRPr lang="en-CA" baseline="0" dirty="0" smtClean="0"/>
          </a:p>
          <a:p>
            <a:r>
              <a:rPr lang="en-CA" baseline="0" dirty="0" smtClean="0"/>
              <a:t>Data collection and storage was facilitated by 2 Model P3 Strain Indicator and Recorder Units with two separate laptops.</a:t>
            </a:r>
            <a:endParaRPr lang="en-US" dirty="0"/>
          </a:p>
        </p:txBody>
      </p:sp>
      <p:sp>
        <p:nvSpPr>
          <p:cNvPr id="4" name="Slide Number Placeholder 3"/>
          <p:cNvSpPr>
            <a:spLocks noGrp="1"/>
          </p:cNvSpPr>
          <p:nvPr>
            <p:ph type="sldNum" sz="quarter" idx="10"/>
          </p:nvPr>
        </p:nvSpPr>
        <p:spPr/>
        <p:txBody>
          <a:bodyPr/>
          <a:lstStyle/>
          <a:p>
            <a:fld id="{7BA4FA4C-871F-4B95-ADF8-C9C56F104DD4}" type="slidenum">
              <a:rPr lang="en-US" smtClean="0"/>
              <a:pPr/>
              <a:t>31</a:t>
            </a:fld>
            <a:endParaRPr lang="en-US"/>
          </a:p>
        </p:txBody>
      </p:sp>
    </p:spTree>
    <p:extLst>
      <p:ext uri="{BB962C8B-B14F-4D97-AF65-F5344CB8AC3E}">
        <p14:creationId xmlns:p14="http://schemas.microsoft.com/office/powerpoint/2010/main" val="23916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As this was undertaken during a typical MB winter, there were numerous environmental and climatic challenges</a:t>
            </a:r>
            <a:r>
              <a:rPr lang="en-CA" baseline="0" dirty="0" smtClean="0"/>
              <a:t> to overcome.</a:t>
            </a:r>
          </a:p>
          <a:p>
            <a:endParaRPr lang="en-CA" baseline="0" dirty="0" smtClean="0"/>
          </a:p>
          <a:p>
            <a:r>
              <a:rPr lang="en-CA" baseline="0" dirty="0" smtClean="0"/>
              <a:t>Hoarding was constructed for the full width of the structure, beneath the mid-span of Span 1 and heat was provided.</a:t>
            </a:r>
          </a:p>
          <a:p>
            <a:endParaRPr lang="en-CA" baseline="0" dirty="0" smtClean="0"/>
          </a:p>
          <a:p>
            <a:r>
              <a:rPr lang="en-CA" baseline="0" dirty="0" smtClean="0"/>
              <a:t>Both the ambient air temp. and the girder concrete temperature were monitored during the installation of the instrumentation and the move. The temperatures remained relatively constant and within the allowable operating temperature of the instruments.</a:t>
            </a:r>
          </a:p>
        </p:txBody>
      </p:sp>
      <p:sp>
        <p:nvSpPr>
          <p:cNvPr id="4" name="Slide Number Placeholder 3"/>
          <p:cNvSpPr>
            <a:spLocks noGrp="1"/>
          </p:cNvSpPr>
          <p:nvPr>
            <p:ph type="sldNum" sz="quarter" idx="10"/>
          </p:nvPr>
        </p:nvSpPr>
        <p:spPr/>
        <p:txBody>
          <a:bodyPr/>
          <a:lstStyle/>
          <a:p>
            <a:fld id="{7BA4FA4C-871F-4B95-ADF8-C9C56F104DD4}" type="slidenum">
              <a:rPr lang="en-US" smtClean="0"/>
              <a:pPr/>
              <a:t>32</a:t>
            </a:fld>
            <a:endParaRPr lang="en-US"/>
          </a:p>
        </p:txBody>
      </p:sp>
    </p:spTree>
    <p:extLst>
      <p:ext uri="{BB962C8B-B14F-4D97-AF65-F5344CB8AC3E}">
        <p14:creationId xmlns:p14="http://schemas.microsoft.com/office/powerpoint/2010/main" val="416617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From Table 3 &amp; 4 it is evident that the measured deflections are considerably less than those calculated from the analysis. In fact, for both structures the actual</a:t>
            </a:r>
            <a:r>
              <a:rPr lang="en-CA" baseline="0" dirty="0" smtClean="0"/>
              <a:t> deflections represent approximately 1/3 of the theoretical deflections.</a:t>
            </a:r>
            <a:endParaRPr lang="en-CA" dirty="0" smtClean="0"/>
          </a:p>
          <a:p>
            <a:endParaRPr lang="en-CA" dirty="0" smtClean="0"/>
          </a:p>
          <a:p>
            <a:r>
              <a:rPr lang="en-CA" dirty="0" smtClean="0"/>
              <a:t>Although</a:t>
            </a:r>
            <a:r>
              <a:rPr lang="en-CA" baseline="0" dirty="0" smtClean="0"/>
              <a:t> further testing would be required to ensure the accuracy of the measured data, you may note that the values obtained by both the LVDTs and the telescopic measuring pole do coincide.</a:t>
            </a:r>
          </a:p>
          <a:p>
            <a:endParaRPr lang="en-CA" baseline="0" dirty="0" smtClean="0"/>
          </a:p>
          <a:p>
            <a:r>
              <a:rPr lang="en-CA" baseline="0" dirty="0" smtClean="0"/>
              <a:t>The differences in deflection values can partially be due to subtle differences in the theoretical model versus the actual structure, such as in-situ material properties versus the design properties utilized for the load rating model. Understandably so, the load rating model also incorporates a certain level of conservatism due to material and load resistance factors to ensure an adequate amount of reserve capacity is available in the structure.</a:t>
            </a:r>
          </a:p>
          <a:p>
            <a:endParaRPr lang="en-CA" baseline="0" dirty="0" smtClean="0"/>
          </a:p>
          <a:p>
            <a:r>
              <a:rPr lang="en-CA" baseline="0" dirty="0" smtClean="0"/>
              <a:t>IN CONCLUSION, when NSG trucks are used for large moves, the Rigorous Method could be used to more accurately determine the effects of the load on the structure and permit a load otherwise unable to be permitted using conventional methods.. </a:t>
            </a:r>
            <a:endParaRPr lang="en-US" dirty="0"/>
          </a:p>
        </p:txBody>
      </p:sp>
      <p:sp>
        <p:nvSpPr>
          <p:cNvPr id="4" name="Slide Number Placeholder 3"/>
          <p:cNvSpPr>
            <a:spLocks noGrp="1"/>
          </p:cNvSpPr>
          <p:nvPr>
            <p:ph type="sldNum" sz="quarter" idx="10"/>
          </p:nvPr>
        </p:nvSpPr>
        <p:spPr/>
        <p:txBody>
          <a:bodyPr/>
          <a:lstStyle/>
          <a:p>
            <a:fld id="{7BA4FA4C-871F-4B95-ADF8-C9C56F104DD4}" type="slidenum">
              <a:rPr lang="en-US" smtClean="0"/>
              <a:pPr/>
              <a:t>33</a:t>
            </a:fld>
            <a:endParaRPr lang="en-US"/>
          </a:p>
        </p:txBody>
      </p:sp>
    </p:spTree>
    <p:extLst>
      <p:ext uri="{BB962C8B-B14F-4D97-AF65-F5344CB8AC3E}">
        <p14:creationId xmlns:p14="http://schemas.microsoft.com/office/powerpoint/2010/main" val="427412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4FA4C-871F-4B95-ADF8-C9C56F104DD4}" type="slidenum">
              <a:rPr lang="en-US" smtClean="0"/>
              <a:pPr/>
              <a:t>34</a:t>
            </a:fld>
            <a:endParaRPr lang="en-US"/>
          </a:p>
        </p:txBody>
      </p:sp>
    </p:spTree>
    <p:extLst>
      <p:ext uri="{BB962C8B-B14F-4D97-AF65-F5344CB8AC3E}">
        <p14:creationId xmlns:p14="http://schemas.microsoft.com/office/powerpoint/2010/main" val="215068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6324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368447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10199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378657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26924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72107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293218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211684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365994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217159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FE5D7-4F7D-4E0E-A7F7-ECDCD4B757A8}" type="datetimeFigureOut">
              <a:rPr lang="en-CA" smtClean="0"/>
              <a:pPr/>
              <a:t>11/08/2014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4597B7-CF5D-4DC7-97D9-D121C167DA86}" type="slidenum">
              <a:rPr lang="en-CA" smtClean="0"/>
              <a:pPr/>
              <a:t>‹#›</a:t>
            </a:fld>
            <a:endParaRPr lang="en-CA"/>
          </a:p>
        </p:txBody>
      </p:sp>
    </p:spTree>
    <p:extLst>
      <p:ext uri="{BB962C8B-B14F-4D97-AF65-F5344CB8AC3E}">
        <p14:creationId xmlns:p14="http://schemas.microsoft.com/office/powerpoint/2010/main" val="113625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FE5D7-4F7D-4E0E-A7F7-ECDCD4B757A8}" type="datetimeFigureOut">
              <a:rPr lang="en-CA" smtClean="0"/>
              <a:pPr/>
              <a:t>11/08/2014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597B7-CF5D-4DC7-97D9-D121C167DA86}" type="slidenum">
              <a:rPr lang="en-CA" smtClean="0"/>
              <a:pPr/>
              <a:t>‹#›</a:t>
            </a:fld>
            <a:endParaRPr lang="en-CA"/>
          </a:p>
        </p:txBody>
      </p:sp>
    </p:spTree>
    <p:extLst>
      <p:ext uri="{BB962C8B-B14F-4D97-AF65-F5344CB8AC3E}">
        <p14:creationId xmlns:p14="http://schemas.microsoft.com/office/powerpoint/2010/main" val="27603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6.emf"/><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2.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e\hwy\HWYUSERSv5\RySanders\My Pictures\Picture1.jpg"/>
          <p:cNvPicPr>
            <a:picLocks noChangeAspect="1" noChangeArrowheads="1"/>
          </p:cNvPicPr>
          <p:nvPr/>
        </p:nvPicPr>
        <p:blipFill>
          <a:blip r:embed="rId3" cstate="print"/>
          <a:srcRect/>
          <a:stretch>
            <a:fillRect/>
          </a:stretch>
        </p:blipFill>
        <p:spPr bwMode="auto">
          <a:xfrm>
            <a:off x="0" y="0"/>
            <a:ext cx="2499360" cy="1487424"/>
          </a:xfrm>
          <a:prstGeom prst="rect">
            <a:avLst/>
          </a:prstGeom>
          <a:noFill/>
          <a:effectLst>
            <a:outerShdw blurRad="63500" sx="102000" sy="102000" algn="ctr" rotWithShape="0">
              <a:prstClr val="black">
                <a:alpha val="40000"/>
              </a:prstClr>
            </a:outerShdw>
          </a:effectLst>
        </p:spPr>
      </p:pic>
      <p:pic>
        <p:nvPicPr>
          <p:cNvPr id="2051" name="Picture 3"/>
          <p:cNvPicPr>
            <a:picLocks noChangeAspect="1" noChangeArrowheads="1"/>
          </p:cNvPicPr>
          <p:nvPr/>
        </p:nvPicPr>
        <p:blipFill>
          <a:blip r:embed="rId4" cstate="print"/>
          <a:srcRect/>
          <a:stretch>
            <a:fillRect/>
          </a:stretch>
        </p:blipFill>
        <p:spPr bwMode="auto">
          <a:xfrm>
            <a:off x="7164288" y="0"/>
            <a:ext cx="1979712" cy="1470610"/>
          </a:xfrm>
          <a:prstGeom prst="rect">
            <a:avLst/>
          </a:prstGeom>
          <a:ln>
            <a:noFill/>
          </a:ln>
          <a:effectLst>
            <a:outerShdw blurRad="292100" dist="139700" dir="2700000" algn="tl" rotWithShape="0">
              <a:srgbClr val="333333">
                <a:alpha val="65000"/>
              </a:srgbClr>
            </a:outerShdw>
          </a:effectLst>
        </p:spPr>
      </p:pic>
      <p:pic>
        <p:nvPicPr>
          <p:cNvPr id="2050" name="Picture 2" descr="C:\Work Stuff\CG POWER - MANITOBA HYDRO MOVE\PICTURES\DSCF63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089" y="0"/>
            <a:ext cx="2129685" cy="1470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5963"/>
            <a:ext cx="2569321" cy="1476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W:\Hwybrg\MFlores\TAC INFORMATION\2012-11-03_PHOTOS\DSCN1121.JPG"/>
          <p:cNvPicPr>
            <a:picLocks noChangeAspect="1" noChangeArrowheads="1"/>
          </p:cNvPicPr>
          <p:nvPr/>
        </p:nvPicPr>
        <p:blipFill>
          <a:blip r:embed="rId7" cstate="print"/>
          <a:srcRect/>
          <a:stretch>
            <a:fillRect/>
          </a:stretch>
        </p:blipFill>
        <p:spPr bwMode="auto">
          <a:xfrm>
            <a:off x="0" y="1568796"/>
            <a:ext cx="9144000" cy="7118648"/>
          </a:xfrm>
          <a:prstGeom prst="rect">
            <a:avLst/>
          </a:prstGeom>
          <a:noFill/>
        </p:spPr>
      </p:pic>
      <p:grpSp>
        <p:nvGrpSpPr>
          <p:cNvPr id="15" name="Group 11"/>
          <p:cNvGrpSpPr>
            <a:grpSpLocks/>
          </p:cNvGrpSpPr>
          <p:nvPr/>
        </p:nvGrpSpPr>
        <p:grpSpPr bwMode="auto">
          <a:xfrm>
            <a:off x="2424944" y="6341330"/>
            <a:ext cx="6570705" cy="533397"/>
            <a:chOff x="909" y="3928"/>
            <a:chExt cx="4124" cy="203"/>
          </a:xfrm>
        </p:grpSpPr>
        <p:sp>
          <p:nvSpPr>
            <p:cNvPr id="17"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9"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20"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1" name="Picture 4" descr="MB_TGS_e"/>
          <p:cNvPicPr>
            <a:picLocks noChangeAspect="1" noChangeArrowheads="1"/>
          </p:cNvPicPr>
          <p:nvPr/>
        </p:nvPicPr>
        <p:blipFill>
          <a:blip r:embed="rId8" cstate="print"/>
          <a:srcRect b="35755"/>
          <a:stretch>
            <a:fillRect/>
          </a:stretch>
        </p:blipFill>
        <p:spPr bwMode="auto">
          <a:xfrm>
            <a:off x="120688" y="6341330"/>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578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332" y="130554"/>
            <a:ext cx="8424936" cy="592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98080" y="4967136"/>
            <a:ext cx="5310024" cy="1200329"/>
          </a:xfrm>
          <a:prstGeom prst="rect">
            <a:avLst/>
          </a:prstGeom>
          <a:noFill/>
        </p:spPr>
        <p:txBody>
          <a:bodyPr wrap="square" rtlCol="0">
            <a:spAutoFit/>
          </a:bodyPr>
          <a:lstStyle/>
          <a:p>
            <a:pPr>
              <a:buFont typeface="Wingdings" pitchFamily="2" charset="2"/>
              <a:buChar char="q"/>
            </a:pPr>
            <a:r>
              <a:rPr lang="en-CA" sz="3600" b="1" dirty="0" smtClean="0">
                <a:solidFill>
                  <a:schemeClr val="bg1"/>
                </a:solidFill>
                <a:effectLst>
                  <a:outerShdw blurRad="38100" dist="38100" dir="2700000" algn="tl">
                    <a:srgbClr val="000000">
                      <a:alpha val="43137"/>
                    </a:srgbClr>
                  </a:outerShdw>
                </a:effectLst>
              </a:rPr>
              <a:t>NUMBER OF AXLES = 20</a:t>
            </a:r>
          </a:p>
          <a:p>
            <a:pPr>
              <a:buFont typeface="Wingdings" pitchFamily="2" charset="2"/>
              <a:buChar char="q"/>
            </a:pPr>
            <a:r>
              <a:rPr lang="en-CA" sz="3600" b="1" dirty="0" smtClean="0">
                <a:solidFill>
                  <a:schemeClr val="bg1"/>
                </a:solidFill>
                <a:effectLst>
                  <a:outerShdw blurRad="38100" dist="38100" dir="2700000" algn="tl">
                    <a:srgbClr val="000000">
                      <a:alpha val="43137"/>
                    </a:srgbClr>
                  </a:outerShdw>
                </a:effectLst>
              </a:rPr>
              <a:t>AXLE SPACING = 1.5 m</a:t>
            </a:r>
            <a:endParaRPr lang="en-CA" sz="36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0" y="143692"/>
            <a:ext cx="8991600" cy="646331"/>
          </a:xfrm>
          <a:prstGeom prst="rect">
            <a:avLst/>
          </a:prstGeom>
          <a:noFill/>
        </p:spPr>
        <p:txBody>
          <a:bodyPr wrap="square" rtlCol="0">
            <a:spAutoFit/>
          </a:bodyPr>
          <a:lstStyle/>
          <a:p>
            <a:pPr algn="ctr"/>
            <a:r>
              <a:rPr lang="en-CA" sz="3600" b="1" u="sng" dirty="0" smtClean="0">
                <a:solidFill>
                  <a:srgbClr val="543AF0"/>
                </a:solidFill>
                <a:effectLst>
                  <a:outerShdw blurRad="38100" dist="38100" dir="2700000" algn="tl">
                    <a:srgbClr val="000000">
                      <a:alpha val="43137"/>
                    </a:srgbClr>
                  </a:outerShdw>
                </a:effectLst>
              </a:rPr>
              <a:t>LONGITUDINAL CONFIGURATION DEFINITION</a:t>
            </a:r>
            <a:endParaRPr lang="en-CA" sz="3600" b="1" u="sng" dirty="0">
              <a:solidFill>
                <a:srgbClr val="543AF0"/>
              </a:solidFill>
              <a:effectLst>
                <a:outerShdw blurRad="38100" dist="38100" dir="2700000" algn="tl">
                  <a:srgbClr val="000000">
                    <a:alpha val="43137"/>
                  </a:srgbClr>
                </a:outerShdw>
              </a:effectLst>
            </a:endParaRPr>
          </a:p>
        </p:txBody>
      </p:sp>
      <p:grpSp>
        <p:nvGrpSpPr>
          <p:cNvPr id="14"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126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4348"/>
          <a:stretch>
            <a:fillRect/>
          </a:stretch>
        </p:blipFill>
        <p:spPr bwMode="auto">
          <a:xfrm>
            <a:off x="683568" y="657166"/>
            <a:ext cx="7632848" cy="525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45032" y="-24809"/>
            <a:ext cx="9289032" cy="1200329"/>
          </a:xfrm>
          <a:prstGeom prst="rect">
            <a:avLst/>
          </a:prstGeom>
          <a:noFill/>
        </p:spPr>
        <p:txBody>
          <a:bodyPr wrap="square" rtlCol="0">
            <a:spAutoFit/>
          </a:bodyPr>
          <a:lstStyle/>
          <a:p>
            <a:pPr algn="ctr"/>
            <a:r>
              <a:rPr lang="en-CA" sz="3600" b="1" u="sng" dirty="0">
                <a:solidFill>
                  <a:srgbClr val="543AF0"/>
                </a:solidFill>
                <a:effectLst>
                  <a:outerShdw blurRad="38100" dist="38100" dir="2700000" algn="tl">
                    <a:srgbClr val="000000">
                      <a:alpha val="43137"/>
                    </a:srgbClr>
                  </a:outerShdw>
                </a:effectLst>
              </a:rPr>
              <a:t>TRANSVERSE CONFIGURATION OF A NON-STANDARD GAGE</a:t>
            </a:r>
          </a:p>
        </p:txBody>
      </p:sp>
      <p:sp>
        <p:nvSpPr>
          <p:cNvPr id="15" name="TextBox 14"/>
          <p:cNvSpPr txBox="1"/>
          <p:nvPr/>
        </p:nvSpPr>
        <p:spPr>
          <a:xfrm>
            <a:off x="1475656" y="4941168"/>
            <a:ext cx="5544616" cy="1077218"/>
          </a:xfrm>
          <a:prstGeom prst="rect">
            <a:avLst/>
          </a:prstGeom>
          <a:noFill/>
        </p:spPr>
        <p:txBody>
          <a:bodyPr wrap="square" rtlCol="0">
            <a:spAutoFit/>
          </a:bodyPr>
          <a:lstStyle/>
          <a:p>
            <a:pPr>
              <a:buFont typeface="Wingdings" pitchFamily="2" charset="2"/>
              <a:buChar char="q"/>
            </a:pPr>
            <a:r>
              <a:rPr lang="en-CA" sz="3200" b="1" dirty="0" smtClean="0">
                <a:solidFill>
                  <a:schemeClr val="bg1"/>
                </a:solidFill>
                <a:effectLst>
                  <a:outerShdw blurRad="38100" dist="38100" dir="2700000" algn="tl">
                    <a:srgbClr val="000000">
                      <a:alpha val="43137"/>
                    </a:srgbClr>
                  </a:outerShdw>
                </a:effectLst>
              </a:rPr>
              <a:t>8 WHEELS PER AXLE</a:t>
            </a:r>
          </a:p>
          <a:p>
            <a:pPr>
              <a:buFont typeface="Wingdings" pitchFamily="2" charset="2"/>
              <a:buChar char="q"/>
            </a:pPr>
            <a:r>
              <a:rPr lang="en-CA" sz="3200" b="1" dirty="0" smtClean="0">
                <a:solidFill>
                  <a:schemeClr val="bg1"/>
                </a:solidFill>
                <a:effectLst>
                  <a:outerShdw blurRad="38100" dist="38100" dir="2700000" algn="tl">
                    <a:srgbClr val="000000">
                      <a:alpha val="43137"/>
                    </a:srgbClr>
                  </a:outerShdw>
                </a:effectLst>
              </a:rPr>
              <a:t>VARIABLE WHEEL SPACING</a:t>
            </a:r>
          </a:p>
        </p:txBody>
      </p:sp>
      <p:grpSp>
        <p:nvGrpSpPr>
          <p:cNvPr id="21" name="Group 11"/>
          <p:cNvGrpSpPr>
            <a:grpSpLocks/>
          </p:cNvGrpSpPr>
          <p:nvPr/>
        </p:nvGrpSpPr>
        <p:grpSpPr bwMode="auto">
          <a:xfrm>
            <a:off x="2411760" y="6237312"/>
            <a:ext cx="6570705" cy="533397"/>
            <a:chOff x="909" y="3928"/>
            <a:chExt cx="4124" cy="203"/>
          </a:xfrm>
        </p:grpSpPr>
        <p:sp>
          <p:nvSpPr>
            <p:cNvPr id="23"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30"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31"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32"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89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0" nodeType="clickEffect">
                                  <p:stCondLst>
                                    <p:cond delay="0"/>
                                  </p:stCondLst>
                                  <p:childTnLst>
                                    <p:animEffect transition="out" filter="blinds(horizontal)">
                                      <p:cBhvr>
                                        <p:cTn id="17" dur="500"/>
                                        <p:tgtEl>
                                          <p:spTgt spid="15">
                                            <p:txEl>
                                              <p:pRg st="0" end="0"/>
                                            </p:txEl>
                                          </p:spTgt>
                                        </p:tgtEl>
                                      </p:cBhvr>
                                    </p:animEffect>
                                    <p:set>
                                      <p:cBhvr>
                                        <p:cTn id="18" dur="1" fill="hold">
                                          <p:stCondLst>
                                            <p:cond delay="499"/>
                                          </p:stCondLst>
                                        </p:cTn>
                                        <p:tgtEl>
                                          <p:spTgt spid="15">
                                            <p:txEl>
                                              <p:pRg st="0" end="0"/>
                                            </p:txEl>
                                          </p:spTgt>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15">
                                            <p:txEl>
                                              <p:pRg st="1" end="1"/>
                                            </p:txEl>
                                          </p:spTgt>
                                        </p:tgtEl>
                                      </p:cBhvr>
                                    </p:animEffect>
                                    <p:set>
                                      <p:cBhvr>
                                        <p:cTn id="21" dur="1" fill="hold">
                                          <p:stCondLst>
                                            <p:cond delay="499"/>
                                          </p:stCondLst>
                                        </p:cTn>
                                        <p:tgtEl>
                                          <p:spTgt spid="1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rcRect/>
          <a:stretch>
            <a:fillRect/>
          </a:stretch>
        </p:blipFill>
        <p:spPr bwMode="auto">
          <a:xfrm>
            <a:off x="179512" y="1341155"/>
            <a:ext cx="8640960" cy="3512140"/>
          </a:xfrm>
          <a:prstGeom prst="rect">
            <a:avLst/>
          </a:prstGeom>
          <a:noFill/>
          <a:ln w="3175">
            <a:noFill/>
            <a:miter lim="800000"/>
            <a:headEnd/>
            <a:tailEnd/>
          </a:ln>
        </p:spPr>
      </p:pic>
      <p:sp>
        <p:nvSpPr>
          <p:cNvPr id="15" name="TextBox 14"/>
          <p:cNvSpPr txBox="1"/>
          <p:nvPr/>
        </p:nvSpPr>
        <p:spPr>
          <a:xfrm>
            <a:off x="398252" y="4915713"/>
            <a:ext cx="8203480" cy="707886"/>
          </a:xfrm>
          <a:prstGeom prst="rect">
            <a:avLst/>
          </a:prstGeom>
          <a:noFill/>
        </p:spPr>
        <p:txBody>
          <a:bodyPr wrap="square" rtlCol="0">
            <a:spAutoFit/>
          </a:bodyPr>
          <a:lstStyle/>
          <a:p>
            <a:r>
              <a:rPr lang="en-CA" sz="4000" b="1" dirty="0" smtClean="0">
                <a:effectLst>
                  <a:outerShdw blurRad="38100" dist="38100" dir="2700000" algn="tl">
                    <a:srgbClr val="000000">
                      <a:alpha val="43137"/>
                    </a:srgbClr>
                  </a:outerShdw>
                </a:effectLst>
              </a:rPr>
              <a:t>LONGITUDINAL FOOTPRINT OF TRUCK</a:t>
            </a:r>
            <a:endParaRPr lang="en-CA" sz="4000" b="1" dirty="0">
              <a:effectLst>
                <a:outerShdw blurRad="38100" dist="38100" dir="2700000" algn="tl">
                  <a:srgbClr val="000000">
                    <a:alpha val="43137"/>
                  </a:srgbClr>
                </a:outerShdw>
              </a:effectLst>
            </a:endParaRPr>
          </a:p>
        </p:txBody>
      </p:sp>
      <p:sp>
        <p:nvSpPr>
          <p:cNvPr id="14" name="TextBox 13"/>
          <p:cNvSpPr txBox="1"/>
          <p:nvPr/>
        </p:nvSpPr>
        <p:spPr>
          <a:xfrm>
            <a:off x="323528" y="116632"/>
            <a:ext cx="8208912" cy="923330"/>
          </a:xfrm>
          <a:prstGeom prst="rect">
            <a:avLst/>
          </a:prstGeom>
          <a:noFill/>
        </p:spPr>
        <p:txBody>
          <a:bodyPr wrap="square" rtlCol="0">
            <a:spAutoFit/>
          </a:bodyPr>
          <a:lstStyle/>
          <a:p>
            <a:r>
              <a:rPr lang="en-CA" sz="5400" b="1" dirty="0" smtClean="0">
                <a:effectLst>
                  <a:outerShdw blurRad="38100" dist="38100" dir="2700000" algn="tl">
                    <a:srgbClr val="000000">
                      <a:alpha val="43137"/>
                    </a:srgbClr>
                  </a:outerShdw>
                </a:effectLst>
              </a:rPr>
              <a:t>OUTPUT OF VEHICLE PLAN</a:t>
            </a:r>
            <a:endParaRPr lang="en-CA" sz="5400" b="1" dirty="0">
              <a:effectLst>
                <a:outerShdw blurRad="38100" dist="38100" dir="2700000" algn="tl">
                  <a:srgbClr val="000000">
                    <a:alpha val="43137"/>
                  </a:srgbClr>
                </a:outerShdw>
              </a:effectLst>
            </a:endParaRPr>
          </a:p>
        </p:txBody>
      </p:sp>
      <p:grpSp>
        <p:nvGrpSpPr>
          <p:cNvPr id="16" name="Group 11"/>
          <p:cNvGrpSpPr>
            <a:grpSpLocks/>
          </p:cNvGrpSpPr>
          <p:nvPr/>
        </p:nvGrpSpPr>
        <p:grpSpPr bwMode="auto">
          <a:xfrm>
            <a:off x="2411760" y="6237312"/>
            <a:ext cx="6570705" cy="533397"/>
            <a:chOff x="909" y="3928"/>
            <a:chExt cx="4124" cy="203"/>
          </a:xfrm>
        </p:grpSpPr>
        <p:sp>
          <p:nvSpPr>
            <p:cNvPr id="17"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8"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9"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0"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0701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rcRect/>
          <a:stretch>
            <a:fillRect/>
          </a:stretch>
        </p:blipFill>
        <p:spPr bwMode="auto">
          <a:xfrm>
            <a:off x="1187624" y="1844824"/>
            <a:ext cx="5995151" cy="3003412"/>
          </a:xfrm>
          <a:prstGeom prst="rect">
            <a:avLst/>
          </a:prstGeom>
          <a:noFill/>
          <a:ln w="3175">
            <a:noFill/>
            <a:miter lim="800000"/>
            <a:headEnd/>
            <a:tailEnd/>
          </a:ln>
        </p:spPr>
      </p:pic>
      <p:sp>
        <p:nvSpPr>
          <p:cNvPr id="14" name="TextBox 13"/>
          <p:cNvSpPr txBox="1"/>
          <p:nvPr/>
        </p:nvSpPr>
        <p:spPr>
          <a:xfrm>
            <a:off x="683568" y="548680"/>
            <a:ext cx="8208912" cy="646331"/>
          </a:xfrm>
          <a:prstGeom prst="rect">
            <a:avLst/>
          </a:prstGeom>
          <a:noFill/>
        </p:spPr>
        <p:txBody>
          <a:bodyPr wrap="square" rtlCol="0">
            <a:spAutoFit/>
          </a:bodyPr>
          <a:lstStyle/>
          <a:p>
            <a:r>
              <a:rPr lang="en-CA" sz="3600" b="1" dirty="0" smtClean="0">
                <a:effectLst>
                  <a:outerShdw blurRad="38100" dist="38100" dir="2700000" algn="tl">
                    <a:srgbClr val="000000">
                      <a:alpha val="43137"/>
                    </a:srgbClr>
                  </a:outerShdw>
                </a:effectLst>
              </a:rPr>
              <a:t>OUTPUT OF VEHICLE AXLE PLAN (AXLE 1)</a:t>
            </a:r>
            <a:endParaRPr lang="en-CA" sz="3600" b="1" dirty="0">
              <a:effectLst>
                <a:outerShdw blurRad="38100" dist="38100" dir="2700000" algn="tl">
                  <a:srgbClr val="000000">
                    <a:alpha val="43137"/>
                  </a:srgbClr>
                </a:outerShdw>
              </a:effectLst>
            </a:endParaRPr>
          </a:p>
        </p:txBody>
      </p:sp>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135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rcRect t="19444"/>
          <a:stretch>
            <a:fillRect/>
          </a:stretch>
        </p:blipFill>
        <p:spPr bwMode="auto">
          <a:xfrm>
            <a:off x="1463580" y="665029"/>
            <a:ext cx="6048349" cy="3939794"/>
          </a:xfrm>
          <a:prstGeom prst="rect">
            <a:avLst/>
          </a:prstGeom>
          <a:noFill/>
          <a:ln w="3175">
            <a:noFill/>
            <a:miter lim="800000"/>
            <a:headEnd/>
            <a:tailEnd/>
          </a:ln>
        </p:spPr>
      </p:pic>
      <p:sp>
        <p:nvSpPr>
          <p:cNvPr id="13" name="TextBox 12"/>
          <p:cNvSpPr txBox="1"/>
          <p:nvPr/>
        </p:nvSpPr>
        <p:spPr>
          <a:xfrm>
            <a:off x="-30461" y="10787"/>
            <a:ext cx="9174461" cy="646331"/>
          </a:xfrm>
          <a:prstGeom prst="rect">
            <a:avLst/>
          </a:prstGeom>
          <a:noFill/>
        </p:spPr>
        <p:txBody>
          <a:bodyPr wrap="square" rtlCol="0">
            <a:spAutoFit/>
          </a:bodyPr>
          <a:lstStyle/>
          <a:p>
            <a:pPr algn="ctr"/>
            <a:r>
              <a:rPr lang="en-CA" sz="3600" b="1" dirty="0" smtClean="0">
                <a:effectLst>
                  <a:outerShdw blurRad="38100" dist="38100" dir="2700000" algn="tl">
                    <a:srgbClr val="000000">
                      <a:alpha val="43137"/>
                    </a:srgbClr>
                  </a:outerShdw>
                </a:effectLst>
              </a:rPr>
              <a:t>ACTUAL CROSS-SECTION OF THE BRIDGE</a:t>
            </a:r>
            <a:endParaRPr lang="en-CA" sz="3600" b="1" dirty="0">
              <a:effectLst>
                <a:outerShdw blurRad="38100" dist="38100" dir="2700000" algn="tl">
                  <a:srgbClr val="000000">
                    <a:alpha val="43137"/>
                  </a:srgbClr>
                </a:outerShdw>
              </a:effectLst>
            </a:endParaRPr>
          </a:p>
        </p:txBody>
      </p:sp>
      <p:sp>
        <p:nvSpPr>
          <p:cNvPr id="14" name="TextBox 13"/>
          <p:cNvSpPr txBox="1"/>
          <p:nvPr/>
        </p:nvSpPr>
        <p:spPr>
          <a:xfrm>
            <a:off x="90068" y="4583167"/>
            <a:ext cx="9289031" cy="1384995"/>
          </a:xfrm>
          <a:prstGeom prst="rect">
            <a:avLst/>
          </a:prstGeom>
          <a:noFill/>
        </p:spPr>
        <p:txBody>
          <a:bodyPr wrap="square" rtlCol="0">
            <a:spAutoFit/>
          </a:bodyPr>
          <a:lstStyle/>
          <a:p>
            <a:pPr>
              <a:buFont typeface="Wingdings" pitchFamily="2" charset="2"/>
              <a:buChar char="q"/>
            </a:pPr>
            <a:r>
              <a:rPr lang="en-CA" sz="2800" b="1" dirty="0" smtClean="0">
                <a:effectLst>
                  <a:outerShdw blurRad="38100" dist="38100" dir="2700000" algn="tl">
                    <a:srgbClr val="000000">
                      <a:alpha val="43137"/>
                    </a:srgbClr>
                  </a:outerShdw>
                </a:effectLst>
              </a:rPr>
              <a:t>BRIDGE DECK IS MODELED AS SHELL ELEMENTS WITH  MATERIAL PROPERTIES BEING THE SAME AS THE BRIDGE DECK</a:t>
            </a:r>
            <a:endParaRPr lang="en-CA" sz="2800" b="1" dirty="0">
              <a:effectLst>
                <a:outerShdw blurRad="38100" dist="38100" dir="2700000" algn="tl">
                  <a:srgbClr val="000000">
                    <a:alpha val="43137"/>
                  </a:srgbClr>
                </a:outerShdw>
              </a:effectLst>
            </a:endParaRPr>
          </a:p>
        </p:txBody>
      </p:sp>
      <p:grpSp>
        <p:nvGrpSpPr>
          <p:cNvPr id="29" name="Group 11"/>
          <p:cNvGrpSpPr>
            <a:grpSpLocks/>
          </p:cNvGrpSpPr>
          <p:nvPr/>
        </p:nvGrpSpPr>
        <p:grpSpPr bwMode="auto">
          <a:xfrm>
            <a:off x="2411760" y="6237312"/>
            <a:ext cx="6570705" cy="533397"/>
            <a:chOff x="909" y="3928"/>
            <a:chExt cx="4124" cy="203"/>
          </a:xfrm>
        </p:grpSpPr>
        <p:sp>
          <p:nvSpPr>
            <p:cNvPr id="30"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31"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32"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33"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6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5567550" cy="646331"/>
          </a:xfrm>
          <a:prstGeom prst="rect">
            <a:avLst/>
          </a:prstGeom>
          <a:noFill/>
        </p:spPr>
        <p:txBody>
          <a:bodyPr wrap="none" rtlCol="0">
            <a:spAutoFit/>
          </a:bodyPr>
          <a:lstStyle/>
          <a:p>
            <a:r>
              <a:rPr lang="en-CA" sz="3600" b="1" u="sng" dirty="0" smtClean="0">
                <a:effectLst>
                  <a:outerShdw blurRad="38100" dist="38100" dir="2700000" algn="tl">
                    <a:srgbClr val="000000">
                      <a:alpha val="43137"/>
                    </a:srgbClr>
                  </a:outerShdw>
                </a:effectLst>
              </a:rPr>
              <a:t>FINITE ELEMENT MODELING</a:t>
            </a:r>
            <a:endParaRPr lang="en-CA" sz="3600" b="1" u="sng" dirty="0">
              <a:effectLst>
                <a:outerShdw blurRad="38100" dist="38100" dir="2700000" algn="tl">
                  <a:srgbClr val="000000">
                    <a:alpha val="43137"/>
                  </a:srgbClr>
                </a:outerShdw>
              </a:effectLst>
            </a:endParaRPr>
          </a:p>
        </p:txBody>
      </p:sp>
      <p:sp>
        <p:nvSpPr>
          <p:cNvPr id="13" name="TextBox 12"/>
          <p:cNvSpPr txBox="1"/>
          <p:nvPr/>
        </p:nvSpPr>
        <p:spPr>
          <a:xfrm>
            <a:off x="251519" y="1527734"/>
            <a:ext cx="8730945" cy="3539430"/>
          </a:xfrm>
          <a:prstGeom prst="rect">
            <a:avLst/>
          </a:prstGeom>
          <a:noFill/>
        </p:spPr>
        <p:txBody>
          <a:bodyPr wrap="square" rtlCol="0">
            <a:spAutoFit/>
          </a:bodyPr>
          <a:lstStyle/>
          <a:p>
            <a:pPr>
              <a:buFont typeface="Wingdings" pitchFamily="2" charset="2"/>
              <a:buChar char="q"/>
            </a:pPr>
            <a:r>
              <a:rPr lang="en-CA" sz="3200" b="1" dirty="0" smtClean="0">
                <a:effectLst>
                  <a:outerShdw blurRad="38100" dist="38100" dir="2700000" algn="tl">
                    <a:srgbClr val="000000">
                      <a:alpha val="43137"/>
                    </a:srgbClr>
                  </a:outerShdw>
                </a:effectLst>
              </a:rPr>
              <a:t>CORE ELEMENT DATA CREATED IN “</a:t>
            </a:r>
            <a:r>
              <a:rPr lang="en-CA" sz="3200" b="1" dirty="0" err="1" smtClean="0">
                <a:effectLst>
                  <a:outerShdw blurRad="38100" dist="38100" dir="2700000" algn="tl">
                    <a:srgbClr val="000000">
                      <a:alpha val="43137"/>
                    </a:srgbClr>
                  </a:outerShdw>
                </a:effectLst>
              </a:rPr>
              <a:t>BrRAT</a:t>
            </a:r>
            <a:r>
              <a:rPr lang="en-CA" sz="3200" b="1" dirty="0" smtClean="0">
                <a:effectLst>
                  <a:outerShdw blurRad="38100" dist="38100" dir="2700000" algn="tl">
                    <a:srgbClr val="000000">
                      <a:alpha val="43137"/>
                    </a:srgbClr>
                  </a:outerShdw>
                </a:effectLst>
              </a:rPr>
              <a:t>” BRIDGE WORKSPACE WERE EXPORTED TO THE STAAD ENGINE</a:t>
            </a:r>
          </a:p>
          <a:p>
            <a:pPr>
              <a:buFont typeface="Wingdings" pitchFamily="2" charset="2"/>
              <a:buChar char="q"/>
            </a:pPr>
            <a:r>
              <a:rPr lang="en-CA" sz="3200" b="1" dirty="0" smtClean="0">
                <a:effectLst>
                  <a:outerShdw blurRad="38100" dist="38100" dir="2700000" algn="tl">
                    <a:srgbClr val="000000">
                      <a:alpha val="43137"/>
                    </a:srgbClr>
                  </a:outerShdw>
                </a:effectLst>
              </a:rPr>
              <a:t>STAAD USES THE INFORMATION TO CREATE  THE FINITE ELEMENT MODEL FOR THAT STRUCTURE</a:t>
            </a:r>
          </a:p>
          <a:p>
            <a:pPr>
              <a:buFont typeface="Wingdings" pitchFamily="2" charset="2"/>
              <a:buChar char="q"/>
            </a:pPr>
            <a:r>
              <a:rPr lang="en-CA" sz="3200" b="1" dirty="0" smtClean="0">
                <a:effectLst>
                  <a:outerShdw blurRad="38100" dist="38100" dir="2700000" algn="tl">
                    <a:srgbClr val="000000">
                      <a:alpha val="43137"/>
                    </a:srgbClr>
                  </a:outerShdw>
                </a:effectLst>
              </a:rPr>
              <a:t>DECK SLAB </a:t>
            </a:r>
            <a:r>
              <a:rPr lang="en-CA" sz="3200" b="1" dirty="0" smtClean="0">
                <a:effectLst>
                  <a:outerShdw blurRad="38100" dist="38100" dir="2700000" algn="tl">
                    <a:srgbClr val="000000">
                      <a:alpha val="43137"/>
                    </a:srgbClr>
                  </a:outerShdw>
                </a:effectLst>
                <a:sym typeface="Wingdings" pitchFamily="2" charset="2"/>
              </a:rPr>
              <a:t> SHELL ELEMENTS</a:t>
            </a:r>
          </a:p>
          <a:p>
            <a:pPr>
              <a:buFont typeface="Wingdings" pitchFamily="2" charset="2"/>
              <a:buChar char="q"/>
            </a:pPr>
            <a:r>
              <a:rPr lang="en-CA" sz="3200" b="1" dirty="0" smtClean="0">
                <a:effectLst>
                  <a:outerShdw blurRad="38100" dist="38100" dir="2700000" algn="tl">
                    <a:srgbClr val="000000">
                      <a:alpha val="43137"/>
                    </a:srgbClr>
                  </a:outerShdw>
                </a:effectLst>
                <a:sym typeface="Wingdings" pitchFamily="2" charset="2"/>
              </a:rPr>
              <a:t>BEAM   INFINETELY STIFF MEMBERS</a:t>
            </a:r>
          </a:p>
        </p:txBody>
      </p:sp>
      <p:grpSp>
        <p:nvGrpSpPr>
          <p:cNvPr id="14" name="Group 11"/>
          <p:cNvGrpSpPr>
            <a:grpSpLocks/>
          </p:cNvGrpSpPr>
          <p:nvPr/>
        </p:nvGrpSpPr>
        <p:grpSpPr bwMode="auto">
          <a:xfrm>
            <a:off x="2411760" y="6237312"/>
            <a:ext cx="6570705" cy="533397"/>
            <a:chOff x="909" y="3928"/>
            <a:chExt cx="4124" cy="203"/>
          </a:xfrm>
        </p:grpSpPr>
        <p:sp>
          <p:nvSpPr>
            <p:cNvPr id="15"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6"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7"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8" name="Picture 4" descr="MB_TGS_e"/>
          <p:cNvPicPr>
            <a:picLocks noChangeAspect="1" noChangeArrowheads="1"/>
          </p:cNvPicPr>
          <p:nvPr/>
        </p:nvPicPr>
        <p:blipFill>
          <a:blip r:embed="rId2"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670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subTnLst>
                                    <p:set>
                                      <p:cBhvr override="childStyle">
                                        <p:cTn dur="1" fill="hold" display="0" masterRel="nextClick" afterEffect="1"/>
                                        <p:tgtEl>
                                          <p:spTgt spid="1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ox(in)">
                                      <p:cBhvr>
                                        <p:cTn id="12" dur="500"/>
                                        <p:tgtEl>
                                          <p:spTgt spid="13">
                                            <p:txEl>
                                              <p:pRg st="1" end="1"/>
                                            </p:txEl>
                                          </p:spTgt>
                                        </p:tgtEl>
                                      </p:cBhvr>
                                    </p:animEffect>
                                  </p:childTnLst>
                                  <p:subTnLst>
                                    <p:set>
                                      <p:cBhvr override="childStyle">
                                        <p:cTn dur="1" fill="hold" display="0" masterRel="nextClick" afterEffect="1"/>
                                        <p:tgtEl>
                                          <p:spTgt spid="13">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ox(in)">
                                      <p:cBhvr>
                                        <p:cTn id="17" dur="500"/>
                                        <p:tgtEl>
                                          <p:spTgt spid="13">
                                            <p:txEl>
                                              <p:pRg st="2" end="2"/>
                                            </p:txEl>
                                          </p:spTgt>
                                        </p:tgtEl>
                                      </p:cBhvr>
                                    </p:animEffect>
                                  </p:childTnLst>
                                  <p:subTnLst>
                                    <p:set>
                                      <p:cBhvr override="childStyle">
                                        <p:cTn dur="1" fill="hold" display="0" masterRel="nextClick" afterEffect="1"/>
                                        <p:tgtEl>
                                          <p:spTgt spid="13">
                                            <p:txEl>
                                              <p:pRg st="2" end="2"/>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subTnLst>
                                    <p:set>
                                      <p:cBhvr override="childStyle">
                                        <p:cTn dur="1" fill="hold" display="0" masterRel="nextClick" afterEffect="1"/>
                                        <p:tgtEl>
                                          <p:spTgt spid="13">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tretch>
            <a:fillRect/>
          </a:stretch>
        </p:blipFill>
        <p:spPr bwMode="auto">
          <a:xfrm>
            <a:off x="251520" y="169688"/>
            <a:ext cx="8286399" cy="4289402"/>
          </a:xfrm>
          <a:prstGeom prst="rect">
            <a:avLst/>
          </a:prstGeom>
          <a:noFill/>
          <a:ln w="12700">
            <a:noFill/>
            <a:miter lim="800000"/>
            <a:headEnd/>
            <a:tailEnd/>
          </a:ln>
        </p:spPr>
      </p:pic>
      <p:sp>
        <p:nvSpPr>
          <p:cNvPr id="13" name="TextBox 12"/>
          <p:cNvSpPr txBox="1"/>
          <p:nvPr/>
        </p:nvSpPr>
        <p:spPr>
          <a:xfrm>
            <a:off x="179512" y="5013176"/>
            <a:ext cx="8136904" cy="954107"/>
          </a:xfrm>
          <a:prstGeom prst="rect">
            <a:avLst/>
          </a:prstGeom>
          <a:noFill/>
        </p:spPr>
        <p:txBody>
          <a:bodyPr wrap="square" rtlCol="0">
            <a:spAutoFit/>
          </a:bodyPr>
          <a:lstStyle/>
          <a:p>
            <a:r>
              <a:rPr lang="en-CA" sz="2800" b="1" dirty="0" smtClean="0">
                <a:solidFill>
                  <a:srgbClr val="0000FF"/>
                </a:solidFill>
                <a:effectLst>
                  <a:outerShdw blurRad="38100" dist="38100" dir="2700000" algn="tl">
                    <a:srgbClr val="000000">
                      <a:alpha val="43137"/>
                    </a:srgbClr>
                  </a:outerShdw>
                </a:effectLst>
              </a:rPr>
              <a:t>A UNIT LOAD IS APPLIED AT EACH NODE OF THE SHELL ELEMENTS</a:t>
            </a:r>
            <a:endParaRPr lang="en-CA" sz="2800" b="1" dirty="0">
              <a:solidFill>
                <a:srgbClr val="0000FF"/>
              </a:solidFill>
              <a:effectLst>
                <a:outerShdw blurRad="38100" dist="38100" dir="2700000" algn="tl">
                  <a:srgbClr val="000000">
                    <a:alpha val="43137"/>
                  </a:srgbClr>
                </a:outerShdw>
              </a:effectLst>
            </a:endParaRPr>
          </a:p>
        </p:txBody>
      </p:sp>
      <p:sp>
        <p:nvSpPr>
          <p:cNvPr id="14" name="TextBox 13"/>
          <p:cNvSpPr txBox="1"/>
          <p:nvPr/>
        </p:nvSpPr>
        <p:spPr>
          <a:xfrm>
            <a:off x="179512" y="3581499"/>
            <a:ext cx="8424936" cy="2062103"/>
          </a:xfrm>
          <a:prstGeom prst="rect">
            <a:avLst/>
          </a:prstGeom>
          <a:noFill/>
        </p:spPr>
        <p:txBody>
          <a:bodyPr wrap="square" rtlCol="0">
            <a:spAutoFit/>
          </a:bodyPr>
          <a:lstStyle/>
          <a:p>
            <a:r>
              <a:rPr lang="en-CA" sz="3200" b="1" dirty="0">
                <a:solidFill>
                  <a:srgbClr val="3338F7"/>
                </a:solidFill>
                <a:effectLst>
                  <a:outerShdw blurRad="38100" dist="38100" dir="2700000" algn="tl">
                    <a:srgbClr val="000000">
                      <a:alpha val="43137"/>
                    </a:srgbClr>
                  </a:outerShdw>
                </a:effectLst>
              </a:rPr>
              <a:t>Bending </a:t>
            </a:r>
            <a:r>
              <a:rPr lang="en-CA" sz="3200" b="1" dirty="0" smtClean="0">
                <a:solidFill>
                  <a:srgbClr val="3338F7"/>
                </a:solidFill>
                <a:effectLst>
                  <a:outerShdw blurRad="38100" dist="38100" dir="2700000" algn="tl">
                    <a:srgbClr val="000000">
                      <a:alpha val="43137"/>
                    </a:srgbClr>
                  </a:outerShdw>
                </a:effectLst>
              </a:rPr>
              <a:t>Moment, Shear Force and </a:t>
            </a:r>
          </a:p>
          <a:p>
            <a:r>
              <a:rPr lang="en-CA" sz="3200" b="1" dirty="0" smtClean="0">
                <a:solidFill>
                  <a:srgbClr val="3338F7"/>
                </a:solidFill>
                <a:effectLst>
                  <a:outerShdw blurRad="38100" dist="38100" dir="2700000" algn="tl">
                    <a:srgbClr val="000000">
                      <a:alpha val="43137"/>
                    </a:srgbClr>
                  </a:outerShdw>
                </a:effectLst>
              </a:rPr>
              <a:t>Displacement Envelopes are generated for the </a:t>
            </a:r>
            <a:r>
              <a:rPr lang="en-CA" sz="3200" b="1" dirty="0">
                <a:solidFill>
                  <a:srgbClr val="3338F7"/>
                </a:solidFill>
                <a:effectLst>
                  <a:outerShdw blurRad="38100" dist="38100" dir="2700000" algn="tl">
                    <a:srgbClr val="000000">
                      <a:alpha val="43137"/>
                    </a:srgbClr>
                  </a:outerShdw>
                </a:effectLst>
              </a:rPr>
              <a:t>Unit Load </a:t>
            </a:r>
            <a:r>
              <a:rPr lang="en-CA" sz="3200" b="1" dirty="0" smtClean="0">
                <a:solidFill>
                  <a:srgbClr val="3338F7"/>
                </a:solidFill>
                <a:effectLst>
                  <a:outerShdw blurRad="38100" dist="38100" dir="2700000" algn="tl">
                    <a:srgbClr val="000000">
                      <a:alpha val="43137"/>
                    </a:srgbClr>
                  </a:outerShdw>
                </a:effectLst>
              </a:rPr>
              <a:t>placed on at each element nodes.</a:t>
            </a:r>
            <a:endParaRPr lang="en-CA" sz="3200" b="1" dirty="0">
              <a:solidFill>
                <a:srgbClr val="3338F7"/>
              </a:solidFill>
              <a:effectLst>
                <a:outerShdw blurRad="38100" dist="38100" dir="2700000" algn="tl">
                  <a:srgbClr val="000000">
                    <a:alpha val="43137"/>
                  </a:srgbClr>
                </a:outerShdw>
              </a:effectLst>
            </a:endParaRPr>
          </a:p>
          <a:p>
            <a:endParaRPr lang="en-CA" sz="3200" b="1" dirty="0">
              <a:solidFill>
                <a:srgbClr val="543AF0"/>
              </a:solidFill>
              <a:effectLst>
                <a:outerShdw blurRad="38100" dist="38100" dir="2700000" algn="tl">
                  <a:srgbClr val="000000">
                    <a:alpha val="43137"/>
                  </a:srgbClr>
                </a:outerShdw>
              </a:effectLst>
            </a:endParaRPr>
          </a:p>
        </p:txBody>
      </p:sp>
      <p:sp>
        <p:nvSpPr>
          <p:cNvPr id="12" name="TextBox 11"/>
          <p:cNvSpPr txBox="1"/>
          <p:nvPr/>
        </p:nvSpPr>
        <p:spPr>
          <a:xfrm>
            <a:off x="251723" y="117708"/>
            <a:ext cx="8712968" cy="584775"/>
          </a:xfrm>
          <a:prstGeom prst="rect">
            <a:avLst/>
          </a:prstGeom>
          <a:noFill/>
        </p:spPr>
        <p:txBody>
          <a:bodyPr wrap="square" rtlCol="0">
            <a:spAutoFit/>
          </a:bodyPr>
          <a:lstStyle/>
          <a:p>
            <a:r>
              <a:rPr lang="en-CA" sz="3200" b="1" dirty="0" smtClean="0">
                <a:solidFill>
                  <a:srgbClr val="0000FF"/>
                </a:solidFill>
                <a:effectLst>
                  <a:outerShdw blurRad="38100" dist="38100" dir="2700000" algn="tl">
                    <a:srgbClr val="000000">
                      <a:alpha val="43137"/>
                    </a:srgbClr>
                  </a:outerShdw>
                </a:effectLst>
              </a:rPr>
              <a:t>STAAD THREE DIMENTIONAL VIEW OF THE MODEL</a:t>
            </a:r>
            <a:endParaRPr lang="en-CA" sz="3200" b="1" dirty="0">
              <a:solidFill>
                <a:srgbClr val="0000FF"/>
              </a:solidFill>
              <a:effectLst>
                <a:outerShdw blurRad="38100" dist="38100" dir="2700000" algn="tl">
                  <a:srgbClr val="000000">
                    <a:alpha val="43137"/>
                  </a:srgbClr>
                </a:outerShdw>
              </a:effectLst>
            </a:endParaRPr>
          </a:p>
        </p:txBody>
      </p:sp>
      <p:grpSp>
        <p:nvGrpSpPr>
          <p:cNvPr id="16" name="Group 11"/>
          <p:cNvGrpSpPr>
            <a:grpSpLocks/>
          </p:cNvGrpSpPr>
          <p:nvPr/>
        </p:nvGrpSpPr>
        <p:grpSpPr bwMode="auto">
          <a:xfrm>
            <a:off x="2411760" y="6237312"/>
            <a:ext cx="6570705" cy="533397"/>
            <a:chOff x="909" y="3928"/>
            <a:chExt cx="4124" cy="203"/>
          </a:xfrm>
        </p:grpSpPr>
        <p:sp>
          <p:nvSpPr>
            <p:cNvPr id="17"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8"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9"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0"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07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b="6882"/>
          <a:stretch>
            <a:fillRect/>
          </a:stretch>
        </p:blipFill>
        <p:spPr bwMode="auto">
          <a:xfrm>
            <a:off x="251520" y="404664"/>
            <a:ext cx="84582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1"/>
          <p:cNvGrpSpPr>
            <a:grpSpLocks/>
          </p:cNvGrpSpPr>
          <p:nvPr/>
        </p:nvGrpSpPr>
        <p:grpSpPr bwMode="auto">
          <a:xfrm>
            <a:off x="2411760" y="6237312"/>
            <a:ext cx="6570705" cy="533397"/>
            <a:chOff x="909" y="3928"/>
            <a:chExt cx="4124" cy="203"/>
          </a:xfrm>
        </p:grpSpPr>
        <p:sp>
          <p:nvSpPr>
            <p:cNvPr id="14"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5"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6"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7"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429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
          <a:stretch/>
        </p:blipFill>
        <p:spPr bwMode="auto">
          <a:xfrm>
            <a:off x="179512" y="476672"/>
            <a:ext cx="8812088" cy="467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1"/>
          <p:cNvGrpSpPr>
            <a:grpSpLocks/>
          </p:cNvGrpSpPr>
          <p:nvPr/>
        </p:nvGrpSpPr>
        <p:grpSpPr bwMode="auto">
          <a:xfrm>
            <a:off x="2411760" y="6237312"/>
            <a:ext cx="6570705" cy="533397"/>
            <a:chOff x="909" y="3928"/>
            <a:chExt cx="4124" cy="203"/>
          </a:xfrm>
        </p:grpSpPr>
        <p:sp>
          <p:nvSpPr>
            <p:cNvPr id="14"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5"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6"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7"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122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tretch>
            <a:fillRect/>
          </a:stretch>
        </p:blipFill>
        <p:spPr bwMode="auto">
          <a:xfrm>
            <a:off x="0" y="1204815"/>
            <a:ext cx="9036496" cy="4733467"/>
          </a:xfrm>
          <a:prstGeom prst="rect">
            <a:avLst/>
          </a:prstGeom>
          <a:noFill/>
          <a:ln w="12700">
            <a:solidFill>
              <a:schemeClr val="tx1"/>
            </a:solidFill>
            <a:miter lim="800000"/>
            <a:headEnd/>
            <a:tailEnd/>
          </a:ln>
        </p:spPr>
      </p:pic>
      <p:sp>
        <p:nvSpPr>
          <p:cNvPr id="13" name="TextBox 12"/>
          <p:cNvSpPr txBox="1"/>
          <p:nvPr/>
        </p:nvSpPr>
        <p:spPr>
          <a:xfrm>
            <a:off x="323528" y="23732"/>
            <a:ext cx="8820472" cy="1477328"/>
          </a:xfrm>
          <a:prstGeom prst="rect">
            <a:avLst/>
          </a:prstGeom>
          <a:noFill/>
        </p:spPr>
        <p:txBody>
          <a:bodyPr wrap="square" rtlCol="0">
            <a:spAutoFit/>
          </a:bodyPr>
          <a:lstStyle/>
          <a:p>
            <a:r>
              <a:rPr lang="en-CA" sz="3600" b="1" i="1" dirty="0">
                <a:solidFill>
                  <a:srgbClr val="0000FF"/>
                </a:solidFill>
                <a:effectLst>
                  <a:outerShdw blurRad="38100" dist="38100" dir="2700000" algn="tl">
                    <a:srgbClr val="000000">
                      <a:alpha val="43137"/>
                    </a:srgbClr>
                  </a:outerShdw>
                </a:effectLst>
              </a:rPr>
              <a:t>3D Stress Influence Surface for the unit Load Case No. 12, Placed at a Shell Node</a:t>
            </a:r>
            <a:r>
              <a:rPr lang="en-CA" sz="3600" b="1" i="1" dirty="0">
                <a:effectLst>
                  <a:outerShdw blurRad="38100" dist="38100" dir="2700000" algn="tl">
                    <a:srgbClr val="000000">
                      <a:alpha val="43137"/>
                    </a:srgbClr>
                  </a:outerShdw>
                </a:effectLst>
              </a:rPr>
              <a:t>.</a:t>
            </a:r>
            <a:endParaRPr lang="en-CA" sz="3600" b="1" dirty="0">
              <a:effectLst>
                <a:outerShdw blurRad="38100" dist="38100" dir="2700000" algn="tl">
                  <a:srgbClr val="000000">
                    <a:alpha val="43137"/>
                  </a:srgbClr>
                </a:outerShdw>
              </a:effectLst>
            </a:endParaRPr>
          </a:p>
          <a:p>
            <a:endParaRPr lang="en-CA" dirty="0"/>
          </a:p>
        </p:txBody>
      </p:sp>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3860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e\hwy\HWYUSERSv5\RySanders\My Pictures\Picture1.jpg"/>
          <p:cNvPicPr>
            <a:picLocks noChangeAspect="1" noChangeArrowheads="1"/>
          </p:cNvPicPr>
          <p:nvPr/>
        </p:nvPicPr>
        <p:blipFill>
          <a:blip r:embed="rId3" cstate="print"/>
          <a:srcRect/>
          <a:stretch>
            <a:fillRect/>
          </a:stretch>
        </p:blipFill>
        <p:spPr bwMode="auto">
          <a:xfrm>
            <a:off x="0" y="0"/>
            <a:ext cx="2499360" cy="1487424"/>
          </a:xfrm>
          <a:prstGeom prst="rect">
            <a:avLst/>
          </a:prstGeom>
          <a:noFill/>
          <a:effectLst>
            <a:outerShdw blurRad="63500" sx="102000" sy="102000" algn="ctr" rotWithShape="0">
              <a:prstClr val="black">
                <a:alpha val="40000"/>
              </a:prstClr>
            </a:outerShdw>
          </a:effectLst>
        </p:spPr>
      </p:pic>
      <p:pic>
        <p:nvPicPr>
          <p:cNvPr id="2051" name="Picture 3"/>
          <p:cNvPicPr>
            <a:picLocks noChangeAspect="1" noChangeArrowheads="1"/>
          </p:cNvPicPr>
          <p:nvPr/>
        </p:nvPicPr>
        <p:blipFill>
          <a:blip r:embed="rId4" cstate="print"/>
          <a:srcRect/>
          <a:stretch>
            <a:fillRect/>
          </a:stretch>
        </p:blipFill>
        <p:spPr bwMode="auto">
          <a:xfrm>
            <a:off x="7164288" y="0"/>
            <a:ext cx="1979712" cy="1470610"/>
          </a:xfrm>
          <a:prstGeom prst="rect">
            <a:avLst/>
          </a:prstGeom>
          <a:ln>
            <a:noFill/>
          </a:ln>
          <a:effectLst>
            <a:outerShdw blurRad="292100" dist="139700" dir="2700000" algn="tl" rotWithShape="0">
              <a:srgbClr val="333333">
                <a:alpha val="65000"/>
              </a:srgbClr>
            </a:outerShdw>
          </a:effectLst>
        </p:spPr>
      </p:pic>
      <p:pic>
        <p:nvPicPr>
          <p:cNvPr id="2050" name="Picture 2" descr="C:\Work Stuff\CG POWER - MANITOBA HYDRO MOVE\PICTURES\DSCF63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089" y="0"/>
            <a:ext cx="2129685" cy="1470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5963"/>
            <a:ext cx="2569321" cy="1476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3935" y="1881932"/>
            <a:ext cx="9144000" cy="1754326"/>
          </a:xfrm>
          <a:prstGeom prst="rect">
            <a:avLst/>
          </a:prstGeom>
        </p:spPr>
        <p:txBody>
          <a:bodyPr wrap="square">
            <a:spAutoFit/>
          </a:bodyPr>
          <a:lstStyle/>
          <a:p>
            <a:pPr algn="ctr"/>
            <a:r>
              <a:rPr lang="en-CA" sz="3600" b="1" dirty="0" smtClean="0"/>
              <a:t>Innovative Overload Permitting in Manitoba</a:t>
            </a:r>
            <a:br>
              <a:rPr lang="en-CA" sz="3600" b="1" dirty="0" smtClean="0"/>
            </a:br>
            <a:r>
              <a:rPr lang="en-CA" sz="3600" b="1" dirty="0" smtClean="0">
                <a:ln w="22225">
                  <a:solidFill>
                    <a:schemeClr val="accent2"/>
                  </a:solidFill>
                  <a:prstDash val="solid"/>
                </a:ln>
                <a:solidFill>
                  <a:schemeClr val="accent2">
                    <a:lumMod val="40000"/>
                    <a:lumOff val="60000"/>
                  </a:schemeClr>
                </a:solidFill>
              </a:rPr>
              <a:t>Allowing a 363 250 Kg (800,830 LB) G.V.M. “</a:t>
            </a:r>
            <a:r>
              <a:rPr lang="en-CA" sz="3600" b="1" dirty="0" err="1" smtClean="0">
                <a:ln w="22225">
                  <a:solidFill>
                    <a:schemeClr val="accent2"/>
                  </a:solidFill>
                  <a:prstDash val="solid"/>
                </a:ln>
                <a:solidFill>
                  <a:schemeClr val="accent2">
                    <a:lumMod val="40000"/>
                    <a:lumOff val="60000"/>
                  </a:schemeClr>
                </a:solidFill>
              </a:rPr>
              <a:t>Superload</a:t>
            </a:r>
            <a:r>
              <a:rPr lang="en-CA" sz="3600" b="1" dirty="0">
                <a:ln w="22225">
                  <a:solidFill>
                    <a:schemeClr val="accent2"/>
                  </a:solidFill>
                  <a:prstDash val="solid"/>
                </a:ln>
                <a:solidFill>
                  <a:schemeClr val="accent2">
                    <a:lumMod val="40000"/>
                    <a:lumOff val="60000"/>
                  </a:schemeClr>
                </a:solidFill>
              </a:rPr>
              <a:t>”</a:t>
            </a:r>
            <a:endParaRPr lang="en-US" sz="3600" b="1" dirty="0">
              <a:ln w="22225">
                <a:solidFill>
                  <a:schemeClr val="accent2"/>
                </a:solidFill>
                <a:prstDash val="solid"/>
              </a:ln>
              <a:solidFill>
                <a:schemeClr val="accent2">
                  <a:lumMod val="40000"/>
                  <a:lumOff val="60000"/>
                </a:schemeClr>
              </a:solidFill>
            </a:endParaRPr>
          </a:p>
        </p:txBody>
      </p:sp>
      <p:sp>
        <p:nvSpPr>
          <p:cNvPr id="18" name="TextBox 17"/>
          <p:cNvSpPr txBox="1"/>
          <p:nvPr/>
        </p:nvSpPr>
        <p:spPr>
          <a:xfrm>
            <a:off x="2352936" y="4535227"/>
            <a:ext cx="4595328" cy="707886"/>
          </a:xfrm>
          <a:prstGeom prst="rect">
            <a:avLst/>
          </a:prstGeom>
          <a:noFill/>
        </p:spPr>
        <p:txBody>
          <a:bodyPr wrap="square" rtlCol="0">
            <a:spAutoFit/>
          </a:bodyPr>
          <a:lstStyle/>
          <a:p>
            <a:r>
              <a:rPr lang="en-CA" sz="2000" b="1" dirty="0" smtClean="0">
                <a:effectLst>
                  <a:outerShdw blurRad="38100" dist="38100" dir="2700000" algn="tl">
                    <a:srgbClr val="000000">
                      <a:alpha val="43137"/>
                    </a:srgbClr>
                  </a:outerShdw>
                </a:effectLst>
              </a:rPr>
              <a:t>Presented by:</a:t>
            </a:r>
          </a:p>
          <a:p>
            <a:r>
              <a:rPr lang="en-CA" sz="2000" b="1" dirty="0" smtClean="0">
                <a:effectLst>
                  <a:outerShdw blurRad="38100" dist="38100" dir="2700000" algn="tl">
                    <a:srgbClr val="000000">
                      <a:alpha val="43137"/>
                    </a:srgbClr>
                  </a:outerShdw>
                </a:effectLst>
              </a:rPr>
              <a:t>Geoffrey C. Oramasionwu, </a:t>
            </a:r>
            <a:r>
              <a:rPr lang="en-CA" sz="2000" b="1" dirty="0" err="1" smtClean="0">
                <a:effectLst>
                  <a:outerShdw blurRad="38100" dist="38100" dir="2700000" algn="tl">
                    <a:srgbClr val="000000">
                      <a:alpha val="43137"/>
                    </a:srgbClr>
                  </a:outerShdw>
                </a:effectLst>
              </a:rPr>
              <a:t>M.Eng</a:t>
            </a:r>
            <a:r>
              <a:rPr lang="en-CA" sz="2000" b="1" dirty="0" smtClean="0">
                <a:effectLst>
                  <a:outerShdw blurRad="38100" dist="38100" dir="2700000" algn="tl">
                    <a:srgbClr val="000000">
                      <a:alpha val="43137"/>
                    </a:srgbClr>
                  </a:outerShdw>
                </a:effectLst>
              </a:rPr>
              <a:t>., P.Eng.</a:t>
            </a:r>
          </a:p>
        </p:txBody>
      </p:sp>
      <p:grpSp>
        <p:nvGrpSpPr>
          <p:cNvPr id="15" name="Group 11"/>
          <p:cNvGrpSpPr>
            <a:grpSpLocks/>
          </p:cNvGrpSpPr>
          <p:nvPr/>
        </p:nvGrpSpPr>
        <p:grpSpPr bwMode="auto">
          <a:xfrm>
            <a:off x="2424944" y="6341330"/>
            <a:ext cx="6570705" cy="533397"/>
            <a:chOff x="909" y="3928"/>
            <a:chExt cx="4124" cy="203"/>
          </a:xfrm>
        </p:grpSpPr>
        <p:sp>
          <p:nvSpPr>
            <p:cNvPr id="17"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9"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20"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1" name="Picture 4" descr="MB_TGS_e"/>
          <p:cNvPicPr>
            <a:picLocks noChangeAspect="1" noChangeArrowheads="1"/>
          </p:cNvPicPr>
          <p:nvPr/>
        </p:nvPicPr>
        <p:blipFill>
          <a:blip r:embed="rId7" cstate="print"/>
          <a:srcRect b="35755"/>
          <a:stretch>
            <a:fillRect/>
          </a:stretch>
        </p:blipFill>
        <p:spPr bwMode="auto">
          <a:xfrm>
            <a:off x="120688" y="6341330"/>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0064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cstate="print">
            <a:extLst>
              <a:ext uri="{28A0092B-C50C-407E-A947-70E740481C1C}">
                <a14:useLocalDpi xmlns:a14="http://schemas.microsoft.com/office/drawing/2010/main" val="0"/>
              </a:ext>
            </a:extLst>
          </a:blip>
          <a:srcRect r="-1219" b="16566"/>
          <a:stretch>
            <a:fillRect/>
          </a:stretch>
        </p:blipFill>
        <p:spPr>
          <a:xfrm>
            <a:off x="179512" y="980728"/>
            <a:ext cx="8280920" cy="4464496"/>
          </a:xfrm>
          <a:prstGeom prst="rect">
            <a:avLst/>
          </a:prstGeom>
          <a:ln w="3175">
            <a:noFill/>
          </a:ln>
        </p:spPr>
      </p:pic>
      <p:grpSp>
        <p:nvGrpSpPr>
          <p:cNvPr id="14" name="Group 11"/>
          <p:cNvGrpSpPr>
            <a:grpSpLocks/>
          </p:cNvGrpSpPr>
          <p:nvPr/>
        </p:nvGrpSpPr>
        <p:grpSpPr bwMode="auto">
          <a:xfrm>
            <a:off x="2411760" y="6237312"/>
            <a:ext cx="6570705" cy="533397"/>
            <a:chOff x="909" y="3928"/>
            <a:chExt cx="4124" cy="203"/>
          </a:xfrm>
        </p:grpSpPr>
        <p:sp>
          <p:nvSpPr>
            <p:cNvPr id="15"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6"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7"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8"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5238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383924"/>
            <a:ext cx="8849617" cy="4150294"/>
          </a:xfrm>
          <a:prstGeom prst="rect">
            <a:avLst/>
          </a:prstGeom>
          <a:noFill/>
          <a:ln w="9525">
            <a:noFill/>
            <a:miter lim="800000"/>
            <a:headEnd/>
            <a:tailEnd/>
          </a:ln>
        </p:spPr>
      </p:pic>
      <p:grpSp>
        <p:nvGrpSpPr>
          <p:cNvPr id="13" name="Group 11"/>
          <p:cNvGrpSpPr>
            <a:grpSpLocks/>
          </p:cNvGrpSpPr>
          <p:nvPr/>
        </p:nvGrpSpPr>
        <p:grpSpPr bwMode="auto">
          <a:xfrm>
            <a:off x="2411760" y="6237312"/>
            <a:ext cx="6570705" cy="533397"/>
            <a:chOff x="909" y="3928"/>
            <a:chExt cx="4124" cy="203"/>
          </a:xfrm>
        </p:grpSpPr>
        <p:sp>
          <p:nvSpPr>
            <p:cNvPr id="14"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5"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6"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7"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5238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tretch>
            <a:fillRect/>
          </a:stretch>
        </p:blipFill>
        <p:spPr bwMode="auto">
          <a:xfrm>
            <a:off x="179512" y="1301412"/>
            <a:ext cx="8640960" cy="4176464"/>
          </a:xfrm>
          <a:prstGeom prst="rect">
            <a:avLst/>
          </a:prstGeom>
          <a:noFill/>
          <a:ln w="0">
            <a:solidFill>
              <a:schemeClr val="tx1"/>
            </a:solidFill>
            <a:miter lim="800000"/>
            <a:headEnd/>
            <a:tailEnd/>
          </a:ln>
        </p:spPr>
      </p:pic>
      <p:sp>
        <p:nvSpPr>
          <p:cNvPr id="14" name="TextBox 13"/>
          <p:cNvSpPr txBox="1"/>
          <p:nvPr/>
        </p:nvSpPr>
        <p:spPr>
          <a:xfrm>
            <a:off x="237043" y="279733"/>
            <a:ext cx="8712968" cy="584775"/>
          </a:xfrm>
          <a:prstGeom prst="rect">
            <a:avLst/>
          </a:prstGeom>
          <a:noFill/>
        </p:spPr>
        <p:txBody>
          <a:bodyPr wrap="square" rtlCol="0">
            <a:spAutoFit/>
          </a:bodyPr>
          <a:lstStyle/>
          <a:p>
            <a:r>
              <a:rPr lang="en-CA" sz="3200" b="1" dirty="0" smtClean="0">
                <a:solidFill>
                  <a:srgbClr val="0000FF"/>
                </a:solidFill>
                <a:effectLst>
                  <a:outerShdw blurRad="38100" dist="38100" dir="2700000" algn="tl">
                    <a:srgbClr val="000000">
                      <a:alpha val="43137"/>
                    </a:srgbClr>
                  </a:outerShdw>
                </a:effectLst>
              </a:rPr>
              <a:t>STAAD THREE DIMENTIONAL VIEW OF THE MODEL</a:t>
            </a:r>
            <a:endParaRPr lang="en-CA" sz="3200" b="1" dirty="0">
              <a:solidFill>
                <a:srgbClr val="0000FF"/>
              </a:solidFill>
              <a:effectLst>
                <a:outerShdw blurRad="38100" dist="38100" dir="2700000" algn="tl">
                  <a:srgbClr val="000000">
                    <a:alpha val="43137"/>
                  </a:srgbClr>
                </a:outerShdw>
              </a:effectLst>
            </a:endParaRPr>
          </a:p>
        </p:txBody>
      </p:sp>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52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tretch>
            <a:fillRect/>
          </a:stretch>
        </p:blipFill>
        <p:spPr bwMode="auto">
          <a:xfrm>
            <a:off x="94724" y="1412776"/>
            <a:ext cx="8640960" cy="4392488"/>
          </a:xfrm>
          <a:prstGeom prst="rect">
            <a:avLst/>
          </a:prstGeom>
          <a:noFill/>
          <a:ln w="12700">
            <a:solidFill>
              <a:schemeClr val="tx1"/>
            </a:solidFill>
            <a:miter lim="800000"/>
            <a:headEnd/>
            <a:tailEnd/>
          </a:ln>
        </p:spPr>
      </p:pic>
      <p:sp>
        <p:nvSpPr>
          <p:cNvPr id="13" name="TextBox 12"/>
          <p:cNvSpPr txBox="1"/>
          <p:nvPr/>
        </p:nvSpPr>
        <p:spPr>
          <a:xfrm>
            <a:off x="128396" y="186349"/>
            <a:ext cx="8208912" cy="1354217"/>
          </a:xfrm>
          <a:prstGeom prst="rect">
            <a:avLst/>
          </a:prstGeom>
          <a:noFill/>
        </p:spPr>
        <p:txBody>
          <a:bodyPr wrap="square" rtlCol="0">
            <a:spAutoFit/>
          </a:bodyPr>
          <a:lstStyle/>
          <a:p>
            <a:r>
              <a:rPr lang="en-CA" sz="3200" b="1" i="1" dirty="0">
                <a:solidFill>
                  <a:srgbClr val="0000FF"/>
                </a:solidFill>
                <a:effectLst>
                  <a:outerShdw blurRad="38100" dist="38100" dir="2700000" algn="tl">
                    <a:srgbClr val="000000">
                      <a:alpha val="43137"/>
                    </a:srgbClr>
                  </a:outerShdw>
                </a:effectLst>
              </a:rPr>
              <a:t>3D Stress Influence Surface for the unit Load Case No. </a:t>
            </a:r>
            <a:r>
              <a:rPr lang="en-CA" sz="3200" b="1" i="1" dirty="0" smtClean="0">
                <a:solidFill>
                  <a:srgbClr val="0000FF"/>
                </a:solidFill>
                <a:effectLst>
                  <a:outerShdw blurRad="38100" dist="38100" dir="2700000" algn="tl">
                    <a:srgbClr val="000000">
                      <a:alpha val="43137"/>
                    </a:srgbClr>
                  </a:outerShdw>
                </a:effectLst>
              </a:rPr>
              <a:t>6, </a:t>
            </a:r>
            <a:r>
              <a:rPr lang="en-CA" sz="3200" b="1" i="1" dirty="0">
                <a:solidFill>
                  <a:srgbClr val="0000FF"/>
                </a:solidFill>
                <a:effectLst>
                  <a:outerShdw blurRad="38100" dist="38100" dir="2700000" algn="tl">
                    <a:srgbClr val="000000">
                      <a:alpha val="43137"/>
                    </a:srgbClr>
                  </a:outerShdw>
                </a:effectLst>
              </a:rPr>
              <a:t>Placed at a Shell Node</a:t>
            </a:r>
            <a:r>
              <a:rPr lang="en-CA" sz="3200" b="1" i="1" dirty="0">
                <a:effectLst>
                  <a:outerShdw blurRad="38100" dist="38100" dir="2700000" algn="tl">
                    <a:srgbClr val="000000">
                      <a:alpha val="43137"/>
                    </a:srgbClr>
                  </a:outerShdw>
                </a:effectLst>
              </a:rPr>
              <a:t>.</a:t>
            </a:r>
            <a:endParaRPr lang="en-CA" sz="3200" b="1" dirty="0">
              <a:effectLst>
                <a:outerShdw blurRad="38100" dist="38100" dir="2700000" algn="tl">
                  <a:srgbClr val="000000">
                    <a:alpha val="43137"/>
                  </a:srgbClr>
                </a:outerShdw>
              </a:effectLst>
            </a:endParaRPr>
          </a:p>
          <a:p>
            <a:endParaRPr lang="en-CA" dirty="0"/>
          </a:p>
        </p:txBody>
      </p:sp>
      <p:grpSp>
        <p:nvGrpSpPr>
          <p:cNvPr id="14" name="Group 11"/>
          <p:cNvGrpSpPr>
            <a:grpSpLocks/>
          </p:cNvGrpSpPr>
          <p:nvPr/>
        </p:nvGrpSpPr>
        <p:grpSpPr bwMode="auto">
          <a:xfrm>
            <a:off x="2411760" y="6237312"/>
            <a:ext cx="6570705" cy="533397"/>
            <a:chOff x="909" y="3928"/>
            <a:chExt cx="4124" cy="203"/>
          </a:xfrm>
        </p:grpSpPr>
        <p:sp>
          <p:nvSpPr>
            <p:cNvPr id="15"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6"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7"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8"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1319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935572955"/>
              </p:ext>
            </p:extLst>
          </p:nvPr>
        </p:nvGraphicFramePr>
        <p:xfrm>
          <a:off x="90872" y="178657"/>
          <a:ext cx="8874960" cy="6058655"/>
        </p:xfrm>
        <a:graphic>
          <a:graphicData uri="http://schemas.openxmlformats.org/drawingml/2006/table">
            <a:tbl>
              <a:tblPr/>
              <a:tblGrid>
                <a:gridCol w="233553"/>
                <a:gridCol w="1230362"/>
                <a:gridCol w="1318912"/>
                <a:gridCol w="1353807"/>
                <a:gridCol w="1818931"/>
                <a:gridCol w="1518086"/>
                <a:gridCol w="1401309"/>
              </a:tblGrid>
              <a:tr h="389273">
                <a:tc>
                  <a:txBody>
                    <a:bodyPr/>
                    <a:lstStyle/>
                    <a:p>
                      <a:pPr algn="l" fontAlgn="b"/>
                      <a:r>
                        <a:rPr lang="en-CA" sz="1100" b="0" i="0" u="none" strike="noStrike" dirty="0">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6">
                  <a:txBody>
                    <a:bodyPr/>
                    <a:lstStyle/>
                    <a:p>
                      <a:pPr algn="ctr" fontAlgn="ctr"/>
                      <a:r>
                        <a:rPr lang="en-CA" sz="2800" b="1" i="0" u="none" strike="noStrike" dirty="0">
                          <a:solidFill>
                            <a:srgbClr val="000000"/>
                          </a:solidFill>
                          <a:effectLst>
                            <a:outerShdw blurRad="38100" dist="38100" dir="2700000" algn="tl">
                              <a:srgbClr val="000000">
                                <a:alpha val="43137"/>
                              </a:srgbClr>
                            </a:outerShdw>
                          </a:effectLst>
                          <a:latin typeface="Calibri"/>
                        </a:rPr>
                        <a:t>RED RIVER </a:t>
                      </a:r>
                      <a:r>
                        <a:rPr lang="en-CA" sz="2800" b="1" i="0" u="none" strike="noStrike" dirty="0" smtClean="0">
                          <a:solidFill>
                            <a:srgbClr val="000000"/>
                          </a:solidFill>
                          <a:effectLst>
                            <a:outerShdw blurRad="38100" dist="38100" dir="2700000" algn="tl">
                              <a:srgbClr val="000000">
                                <a:alpha val="43137"/>
                              </a:srgbClr>
                            </a:outerShdw>
                          </a:effectLst>
                          <a:latin typeface="Calibri"/>
                        </a:rPr>
                        <a:t>BRIDGE RATING</a:t>
                      </a:r>
                      <a:r>
                        <a:rPr lang="en-CA" sz="2800" b="1" i="0" u="none" strike="noStrike" baseline="0" dirty="0" smtClean="0">
                          <a:solidFill>
                            <a:srgbClr val="000000"/>
                          </a:solidFill>
                          <a:effectLst>
                            <a:outerShdw blurRad="38100" dist="38100" dir="2700000" algn="tl">
                              <a:srgbClr val="000000">
                                <a:alpha val="43137"/>
                              </a:srgbClr>
                            </a:outerShdw>
                          </a:effectLst>
                          <a:latin typeface="Calibri"/>
                        </a:rPr>
                        <a:t> FACTORS</a:t>
                      </a:r>
                      <a:endParaRPr lang="en-CA" sz="28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281183">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2800" b="1" i="0" u="none" strike="noStrike" dirty="0">
                          <a:solidFill>
                            <a:srgbClr val="000000"/>
                          </a:solidFill>
                          <a:effectLst>
                            <a:outerShdw blurRad="38100" dist="38100" dir="2700000" algn="tl">
                              <a:srgbClr val="000000">
                                <a:alpha val="43137"/>
                              </a:srgbClr>
                            </a:outerShdw>
                          </a:effectLst>
                          <a:latin typeface="Calibri"/>
                        </a:rPr>
                        <a:t>GIRDER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2400" b="1" i="0" u="none" strike="noStrike" dirty="0">
                          <a:solidFill>
                            <a:srgbClr val="000000"/>
                          </a:solidFill>
                          <a:effectLst>
                            <a:outerShdw blurRad="38100" dist="38100" dir="2700000" algn="tl">
                              <a:srgbClr val="000000">
                                <a:alpha val="43137"/>
                              </a:srgbClr>
                            </a:outerShdw>
                          </a:effectLst>
                          <a:latin typeface="Calibri"/>
                        </a:rPr>
                        <a:t>LIMIT STATE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2400" b="1" i="0" u="none" strike="noStrike" dirty="0">
                          <a:solidFill>
                            <a:srgbClr val="000000"/>
                          </a:solidFill>
                          <a:effectLst>
                            <a:outerShdw blurRad="38100" dist="38100" dir="2700000" algn="tl">
                              <a:srgbClr val="000000">
                                <a:alpha val="43137"/>
                              </a:srgbClr>
                            </a:outerShdw>
                          </a:effectLst>
                          <a:latin typeface="Calibri"/>
                        </a:rPr>
                        <a:t>CHBDC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1800" b="1" i="0" u="none" strike="noStrike" dirty="0">
                          <a:solidFill>
                            <a:srgbClr val="000000"/>
                          </a:solidFill>
                          <a:effectLst>
                            <a:outerShdw blurRad="38100" dist="38100" dir="2700000" algn="tl">
                              <a:srgbClr val="000000">
                                <a:alpha val="43137"/>
                              </a:srgbClr>
                            </a:outerShdw>
                          </a:effectLst>
                          <a:latin typeface="Calibri"/>
                        </a:rPr>
                        <a:t>AASHTO STANDARD Single/two or more Lanes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1800" b="1" i="0" u="none" strike="noStrike" dirty="0">
                          <a:solidFill>
                            <a:srgbClr val="000000"/>
                          </a:solidFill>
                          <a:effectLst>
                            <a:outerShdw blurRad="38100" dist="38100" dir="2700000" algn="tl">
                              <a:srgbClr val="000000">
                                <a:alpha val="43137"/>
                              </a:srgbClr>
                            </a:outerShdw>
                          </a:effectLst>
                          <a:latin typeface="Calibri"/>
                        </a:rPr>
                        <a:t>AASHTO LRFD Single/Multi-Lanes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2400" b="1" i="0" u="none" strike="noStrike" dirty="0">
                          <a:solidFill>
                            <a:srgbClr val="000000"/>
                          </a:solidFill>
                          <a:effectLst>
                            <a:outerShdw blurRad="38100" dist="38100" dir="2700000" algn="tl">
                              <a:srgbClr val="000000">
                                <a:alpha val="43137"/>
                              </a:srgbClr>
                            </a:outerShdw>
                          </a:effectLst>
                          <a:latin typeface="Calibri"/>
                        </a:rPr>
                        <a:t>FINITE ELEMENT MODEL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63848">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ctr" fontAlgn="ctr"/>
                      <a:r>
                        <a:rPr lang="en-CA" sz="3600" b="1" i="0" u="none" strike="noStrike" dirty="0">
                          <a:solidFill>
                            <a:srgbClr val="000000"/>
                          </a:solidFill>
                          <a:effectLst>
                            <a:outerShdw blurRad="38100" dist="38100" dir="2700000" algn="tl">
                              <a:srgbClr val="000000">
                                <a:alpha val="43137"/>
                              </a:srgbClr>
                            </a:outerShdw>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rowSpan="2">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0.614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rowSpan="2">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0.390/0.390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rowSpan="2">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0.468/0.429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bg1"/>
                    </a:solidFill>
                  </a:tcPr>
                </a:tc>
                <a:tc rowSpan="2">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bg1"/>
                    </a:solidFill>
                  </a:tcPr>
                </a:tc>
              </a:tr>
              <a:tr h="142976">
                <a:tc rowSpan="2">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CA"/>
                    </a:p>
                  </a:txBody>
                  <a:tcPr/>
                </a:tc>
                <a:tc vMerge="1">
                  <a:txBody>
                    <a:bodyPr/>
                    <a:lstStyle/>
                    <a:p>
                      <a:pPr algn="l" fontAlgn="ctr"/>
                      <a:endParaRPr lang="en-CA" sz="20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olSlant"/>
                      <a:lightRig rig="flood" dir="t"/>
                    </a:cell3D>
                    <a:solidFill>
                      <a:schemeClr val="accent1">
                        <a:lumMod val="20000"/>
                        <a:lumOff val="80000"/>
                      </a:schemeClr>
                    </a:solidFill>
                  </a:tcPr>
                </a:tc>
                <a:tc vMerge="1">
                  <a:txBody>
                    <a:bodyPr/>
                    <a:lstStyle/>
                    <a:p>
                      <a:pPr algn="ctr" fontAlgn="ctr"/>
                      <a:endParaRPr lang="en-CA" sz="18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olSlant"/>
                      <a:lightRig rig="flood" dir="t"/>
                    </a:cell3D>
                    <a:solidFill>
                      <a:schemeClr val="accent1">
                        <a:lumMod val="20000"/>
                        <a:lumOff val="80000"/>
                      </a:schemeClr>
                    </a:solidFill>
                  </a:tcPr>
                </a:tc>
                <a:tc vMerge="1">
                  <a:txBody>
                    <a:bodyPr/>
                    <a:lstStyle/>
                    <a:p>
                      <a:pPr algn="ctr" fontAlgn="ctr"/>
                      <a:endParaRPr lang="en-CA" sz="18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olSlant"/>
                      <a:lightRig rig="flood" dir="t"/>
                    </a:cell3D>
                    <a:solidFill>
                      <a:schemeClr val="accent1">
                        <a:lumMod val="20000"/>
                        <a:lumOff val="80000"/>
                      </a:schemeClr>
                    </a:solidFill>
                  </a:tcPr>
                </a:tc>
                <a:tc vMerge="1">
                  <a:txBody>
                    <a:bodyPr/>
                    <a:lstStyle/>
                    <a:p>
                      <a:pPr algn="ctr" fontAlgn="ctr"/>
                      <a:endParaRPr lang="en-CA" sz="18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olSlant"/>
                      <a:lightRig rig="flood" dir="t"/>
                    </a:cell3D>
                    <a:solidFill>
                      <a:schemeClr val="accent1">
                        <a:lumMod val="20000"/>
                        <a:lumOff val="80000"/>
                      </a:schemeClr>
                    </a:solidFill>
                  </a:tcPr>
                </a:tc>
                <a:tc vMerge="1">
                  <a:txBody>
                    <a:bodyPr/>
                    <a:lstStyle/>
                    <a:p>
                      <a:pPr algn="ctr" fontAlgn="ctr"/>
                      <a:endParaRPr lang="en-CA" sz="18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DBE5F1"/>
                    </a:solidFill>
                  </a:tcPr>
                </a:tc>
              </a:tr>
              <a:tr h="398502">
                <a:tc vMerge="1">
                  <a:txBody>
                    <a:bodyPr/>
                    <a:lstStyle/>
                    <a:p>
                      <a:endParaRPr lang="en-CA"/>
                    </a:p>
                  </a:txBody>
                  <a:tcPr/>
                </a:tc>
                <a:tc vMerge="1">
                  <a:txBody>
                    <a:bodyPr/>
                    <a:lstStyle/>
                    <a:p>
                      <a:endParaRPr lang="en-CA"/>
                    </a:p>
                  </a:txBody>
                  <a:tcPr/>
                </a:tc>
                <a:tc>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olSlan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0.567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olSlan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0.390/0.390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olSlan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0.468/0.429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olSlan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DBE5F1"/>
                    </a:solidFill>
                  </a:tcPr>
                </a:tc>
              </a:tr>
              <a:tr h="333771">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3600" b="1" i="0" u="none" strike="noStrike" dirty="0">
                          <a:solidFill>
                            <a:srgbClr val="000000"/>
                          </a:solidFill>
                          <a:effectLst>
                            <a:outerShdw blurRad="38100" dist="38100" dir="2700000" algn="tl">
                              <a:srgbClr val="000000">
                                <a:alpha val="43137"/>
                              </a:srgbClr>
                            </a:outerShdw>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CA" sz="2000" b="1" i="0" u="none" strike="noStrike" kern="1200" dirty="0">
                          <a:solidFill>
                            <a:srgbClr val="000000"/>
                          </a:solidFill>
                          <a:effectLst>
                            <a:outerShdw blurRad="38100" dist="38100" dir="2700000" algn="tl">
                              <a:srgbClr val="000000">
                                <a:alpha val="43137"/>
                              </a:srgbClr>
                            </a:outerShdw>
                          </a:effectLst>
                          <a:latin typeface="Calibri"/>
                          <a:ea typeface="+mn-ea"/>
                          <a:cs typeface="+mn-cs"/>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marL="0" algn="ctr" defTabSz="914400" rtl="0" eaLnBrk="1" fontAlgn="ctr" latinLnBrk="0" hangingPunct="1"/>
                      <a:r>
                        <a:rPr lang="en-CA" sz="2000" b="1" i="0" u="none" strike="noStrike" kern="1200" dirty="0">
                          <a:solidFill>
                            <a:srgbClr val="000000"/>
                          </a:solidFill>
                          <a:effectLst>
                            <a:outerShdw blurRad="38100" dist="38100" dir="2700000" algn="tl">
                              <a:srgbClr val="000000">
                                <a:alpha val="43137"/>
                              </a:srgbClr>
                            </a:outerShdw>
                          </a:effectLst>
                          <a:latin typeface="Calibri"/>
                          <a:ea typeface="+mn-ea"/>
                          <a:cs typeface="+mn-cs"/>
                        </a:rPr>
                        <a:t>0.614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marL="0" algn="ctr" defTabSz="914400" rtl="0" eaLnBrk="1" fontAlgn="ctr" latinLnBrk="0" hangingPunct="1"/>
                      <a:r>
                        <a:rPr lang="en-CA" sz="2000" b="1" i="0" u="none" strike="noStrike" kern="1200" dirty="0">
                          <a:solidFill>
                            <a:srgbClr val="000000"/>
                          </a:solidFill>
                          <a:effectLst>
                            <a:outerShdw blurRad="38100" dist="38100" dir="2700000" algn="tl">
                              <a:srgbClr val="000000">
                                <a:alpha val="43137"/>
                              </a:srgbClr>
                            </a:outerShdw>
                          </a:effectLst>
                          <a:latin typeface="Calibri"/>
                          <a:ea typeface="+mn-ea"/>
                          <a:cs typeface="+mn-cs"/>
                        </a:rPr>
                        <a:t>0.98/1.24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marL="0" algn="ctr" defTabSz="914400" rtl="0" eaLnBrk="1" fontAlgn="ctr" latinLnBrk="0" hangingPunct="1"/>
                      <a:r>
                        <a:rPr lang="en-CA" sz="2000" b="1" i="0" u="none" strike="noStrike" kern="1200" dirty="0">
                          <a:solidFill>
                            <a:srgbClr val="000000"/>
                          </a:solidFill>
                          <a:effectLst>
                            <a:outerShdw blurRad="38100" dist="38100" dir="2700000" algn="tl">
                              <a:srgbClr val="000000">
                                <a:alpha val="43137"/>
                              </a:srgbClr>
                            </a:outerShdw>
                          </a:effectLst>
                          <a:latin typeface="Calibri"/>
                          <a:ea typeface="+mn-ea"/>
                          <a:cs typeface="+mn-cs"/>
                        </a:rPr>
                        <a:t>0.633/0.731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marL="0" algn="ctr" defTabSz="914400" rtl="0" eaLnBrk="1" fontAlgn="ctr" latinLnBrk="0" hangingPunct="1"/>
                      <a:r>
                        <a:rPr lang="en-CA" sz="2000" b="1" i="0" u="none" strike="noStrike" kern="1200" dirty="0">
                          <a:solidFill>
                            <a:srgbClr val="000000"/>
                          </a:solidFill>
                          <a:effectLst>
                            <a:outerShdw blurRad="38100" dist="38100" dir="2700000" algn="tl">
                              <a:srgbClr val="000000">
                                <a:alpha val="43137"/>
                              </a:srgbClr>
                            </a:outerShdw>
                          </a:effectLst>
                          <a:latin typeface="Calibri"/>
                          <a:ea typeface="+mn-ea"/>
                          <a:cs typeface="+mn-cs"/>
                        </a:rPr>
                        <a:t>0.207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bg1"/>
                    </a:solidFill>
                  </a:tcPr>
                </a:tc>
              </a:tr>
              <a:tr h="398502">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CA"/>
                    </a:p>
                  </a:txBody>
                  <a:tcPr/>
                </a:tc>
                <a:tc>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0.525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0.98/1.24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0.436/0.622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0.207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r>
              <a:tr h="398502">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3600" b="1" i="0" u="none" strike="noStrike" dirty="0">
                          <a:solidFill>
                            <a:srgbClr val="000000"/>
                          </a:solidFill>
                          <a:effectLst>
                            <a:outerShdw blurRad="38100" dist="38100" dir="2700000" algn="tl">
                              <a:srgbClr val="000000">
                                <a:alpha val="43137"/>
                              </a:srgbClr>
                            </a:outerShdw>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0.614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0.98/1.24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0.633/0.731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0.221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bg1"/>
                    </a:solidFill>
                  </a:tcPr>
                </a:tc>
              </a:tr>
              <a:tr h="398502">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CA"/>
                    </a:p>
                  </a:txBody>
                  <a:tcPr/>
                </a:tc>
                <a:tc>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0.525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0.98/1.24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0.436/0.622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0.221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accent1">
                        <a:lumMod val="20000"/>
                        <a:lumOff val="80000"/>
                      </a:schemeClr>
                    </a:solidFill>
                  </a:tcPr>
                </a:tc>
              </a:tr>
              <a:tr h="398502">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3600" b="1" i="0" u="none" strike="noStrike" dirty="0">
                          <a:solidFill>
                            <a:srgbClr val="000000"/>
                          </a:solidFill>
                          <a:effectLst>
                            <a:outerShdw blurRad="38100" dist="38100" dir="2700000" algn="tl">
                              <a:srgbClr val="000000">
                                <a:alpha val="43137"/>
                              </a:srgbClr>
                            </a:outerShdw>
                          </a:effectLst>
                          <a:latin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a:solidFill>
                            <a:srgbClr val="000000"/>
                          </a:solidFill>
                          <a:effectLst>
                            <a:outerShdw blurRad="38100" dist="38100" dir="2700000" algn="tl">
                              <a:srgbClr val="000000">
                                <a:alpha val="43137"/>
                              </a:srgbClr>
                            </a:outerShdw>
                          </a:effectLst>
                          <a:latin typeface="Calibri"/>
                        </a:rPr>
                        <a:t>0.614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0.98/1.24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0.633/0.731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bg1"/>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0.231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bg1"/>
                    </a:solidFill>
                  </a:tcPr>
                </a:tc>
              </a:tr>
              <a:tr h="398502">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CA"/>
                    </a:p>
                  </a:txBody>
                  <a:tcPr/>
                </a:tc>
                <a:tc>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0.525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0.98/1.24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0.436/0.622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0.231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r>
              <a:tr h="398502">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3600" b="1" i="0" u="none" strike="noStrike" dirty="0">
                          <a:solidFill>
                            <a:srgbClr val="000000"/>
                          </a:solidFill>
                          <a:effectLst>
                            <a:outerShdw blurRad="38100" dist="38100" dir="2700000" algn="tl">
                              <a:srgbClr val="000000">
                                <a:alpha val="43137"/>
                              </a:srgbClr>
                            </a:outerShdw>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0.614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0.85/0.85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0.582/0.619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0.223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bg1"/>
                    </a:solidFill>
                  </a:tcPr>
                </a:tc>
              </a:tr>
              <a:tr h="398502">
                <a:tc>
                  <a:txBody>
                    <a:bodyPr/>
                    <a:lstStyle/>
                    <a:p>
                      <a:pPr algn="l" fontAlgn="b"/>
                      <a:r>
                        <a:rPr lang="en-CA"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CA"/>
                    </a:p>
                  </a:txBody>
                  <a:tcPr/>
                </a:tc>
                <a:tc>
                  <a:txBody>
                    <a:bodyPr/>
                    <a:lstStyle/>
                    <a:p>
                      <a:pPr algn="l" fontAlgn="ctr"/>
                      <a:r>
                        <a:rPr lang="en-CA" sz="24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0.567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0.85/0.85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0.582/0.619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c>
                  <a:txBody>
                    <a:bodyPr/>
                    <a:lstStyle/>
                    <a:p>
                      <a:pPr algn="ctr" fontAlgn="ctr"/>
                      <a:r>
                        <a:rPr lang="en-CA" sz="2000" b="1" i="0" u="none" strike="noStrike" dirty="0">
                          <a:solidFill>
                            <a:srgbClr val="000000"/>
                          </a:solidFill>
                          <a:effectLst>
                            <a:outerShdw blurRad="38100" dist="38100" dir="2700000" algn="tl">
                              <a:srgbClr val="000000">
                                <a:alpha val="43137"/>
                              </a:srgbClr>
                            </a:outerShdw>
                          </a:effectLst>
                          <a:latin typeface="Calibri"/>
                        </a:rPr>
                        <a:t>0.223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iblet"/>
                      <a:lightRig rig="flood" dir="t"/>
                    </a:cell3D>
                    <a:solidFill>
                      <a:schemeClr val="accent1">
                        <a:lumMod val="20000"/>
                        <a:lumOff val="80000"/>
                      </a:schemeClr>
                    </a:solidFill>
                  </a:tcPr>
                </a:tc>
              </a:tr>
              <a:tr h="312616">
                <a:tc>
                  <a:txBody>
                    <a:bodyPr/>
                    <a:lstStyle/>
                    <a:p>
                      <a:pPr algn="l" fontAlgn="b"/>
                      <a:r>
                        <a:rPr lang="en-CA" sz="1100" b="0" i="0" u="none" strike="noStrike">
                          <a:solidFill>
                            <a:srgbClr val="000000"/>
                          </a:solidFill>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CA" sz="1200" b="0" i="0"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1400" b="0" i="0" u="none" strike="noStrike">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1400" b="0" i="0" u="none" strike="noStrike" dirty="0">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1400" b="0" i="0" u="none" strike="noStrike" dirty="0">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1400" b="0" i="0" u="none" strike="noStrike" dirty="0">
                          <a:solidFill>
                            <a:srgbClr val="000000"/>
                          </a:solidFill>
                          <a:latin typeface="Calibri"/>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1400" b="0" i="0" u="none" strike="noStrike" dirty="0">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bl>
          </a:graphicData>
        </a:graphic>
      </p:graphicFrame>
      <p:grpSp>
        <p:nvGrpSpPr>
          <p:cNvPr id="14" name="Group 11"/>
          <p:cNvGrpSpPr>
            <a:grpSpLocks/>
          </p:cNvGrpSpPr>
          <p:nvPr/>
        </p:nvGrpSpPr>
        <p:grpSpPr bwMode="auto">
          <a:xfrm>
            <a:off x="2411760" y="6237312"/>
            <a:ext cx="6570705" cy="533397"/>
            <a:chOff x="909" y="3928"/>
            <a:chExt cx="4124" cy="203"/>
          </a:xfrm>
        </p:grpSpPr>
        <p:sp>
          <p:nvSpPr>
            <p:cNvPr id="15"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6"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7"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8" name="Picture 4" descr="MB_TGS_e"/>
          <p:cNvPicPr>
            <a:picLocks noChangeAspect="1" noChangeArrowheads="1"/>
          </p:cNvPicPr>
          <p:nvPr/>
        </p:nvPicPr>
        <p:blipFill>
          <a:blip r:embed="rId2"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5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160785996"/>
              </p:ext>
            </p:extLst>
          </p:nvPr>
        </p:nvGraphicFramePr>
        <p:xfrm>
          <a:off x="539552" y="9736"/>
          <a:ext cx="7776864" cy="6141499"/>
        </p:xfrm>
        <a:graphic>
          <a:graphicData uri="http://schemas.openxmlformats.org/drawingml/2006/table">
            <a:tbl>
              <a:tblPr/>
              <a:tblGrid>
                <a:gridCol w="1077981"/>
                <a:gridCol w="1345975"/>
                <a:gridCol w="1413976"/>
                <a:gridCol w="1413976"/>
                <a:gridCol w="1312978"/>
                <a:gridCol w="1211978"/>
              </a:tblGrid>
              <a:tr h="504053">
                <a:tc gridSpan="6">
                  <a:txBody>
                    <a:bodyPr/>
                    <a:lstStyle/>
                    <a:p>
                      <a:pPr algn="ctr" fontAlgn="ctr"/>
                      <a:r>
                        <a:rPr lang="en-CA" sz="2400" b="1" i="0" u="none" strike="noStrike" dirty="0">
                          <a:solidFill>
                            <a:srgbClr val="000000"/>
                          </a:solidFill>
                          <a:latin typeface="Calibri"/>
                        </a:rPr>
                        <a:t>ST. ADOLPHE COULEE </a:t>
                      </a:r>
                      <a:r>
                        <a:rPr lang="en-CA" sz="2400" b="1" i="0" u="none" strike="noStrike" dirty="0" smtClean="0">
                          <a:solidFill>
                            <a:srgbClr val="000000"/>
                          </a:solidFill>
                          <a:latin typeface="Calibri"/>
                        </a:rPr>
                        <a:t>BRIDGE</a:t>
                      </a:r>
                      <a:r>
                        <a:rPr lang="en-CA" sz="2400" b="1" i="0" u="none" strike="noStrike" baseline="0" dirty="0" smtClean="0">
                          <a:solidFill>
                            <a:srgbClr val="000000"/>
                          </a:solidFill>
                          <a:latin typeface="Calibri"/>
                        </a:rPr>
                        <a:t> RATING FACTORS</a:t>
                      </a:r>
                      <a:endParaRPr lang="en-CA" sz="24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034966">
                <a:tc>
                  <a:txBody>
                    <a:bodyPr/>
                    <a:lstStyle/>
                    <a:p>
                      <a:pPr algn="ctr" fontAlgn="ctr"/>
                      <a:r>
                        <a:rPr lang="en-CA" sz="1800" b="1" i="0" u="none" strike="noStrike" dirty="0">
                          <a:solidFill>
                            <a:srgbClr val="000000"/>
                          </a:solidFill>
                          <a:effectLst>
                            <a:outerShdw blurRad="38100" dist="38100" dir="2700000" algn="tl">
                              <a:srgbClr val="000000">
                                <a:alpha val="43137"/>
                              </a:srgbClr>
                            </a:outerShdw>
                          </a:effectLst>
                          <a:latin typeface="Calibri"/>
                        </a:rPr>
                        <a:t>GIRDER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1800" b="1" i="0" u="none" strike="noStrike" dirty="0">
                          <a:solidFill>
                            <a:srgbClr val="000000"/>
                          </a:solidFill>
                          <a:effectLst>
                            <a:outerShdw blurRad="38100" dist="38100" dir="2700000" algn="tl">
                              <a:srgbClr val="000000">
                                <a:alpha val="43137"/>
                              </a:srgbClr>
                            </a:outerShdw>
                          </a:effectLst>
                          <a:latin typeface="Calibri"/>
                        </a:rPr>
                        <a:t>LIMIT STATE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1800" b="1" i="0" u="none" strike="noStrike" dirty="0">
                          <a:solidFill>
                            <a:srgbClr val="000000"/>
                          </a:solidFill>
                          <a:effectLst>
                            <a:outerShdw blurRad="38100" dist="38100" dir="2700000" algn="tl">
                              <a:srgbClr val="000000">
                                <a:alpha val="43137"/>
                              </a:srgbClr>
                            </a:outerShdw>
                          </a:effectLst>
                          <a:latin typeface="Calibri"/>
                        </a:rPr>
                        <a:t>CHBDC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1400" b="1" i="0" u="none" strike="noStrike" dirty="0">
                          <a:solidFill>
                            <a:srgbClr val="000000"/>
                          </a:solidFill>
                          <a:effectLst>
                            <a:outerShdw blurRad="38100" dist="38100" dir="2700000" algn="tl">
                              <a:srgbClr val="000000">
                                <a:alpha val="43137"/>
                              </a:srgbClr>
                            </a:outerShdw>
                          </a:effectLst>
                          <a:latin typeface="Calibri"/>
                        </a:rPr>
                        <a:t>AASHTO STANDARD Single/two or more Lanes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1400" b="1" i="0" u="none" strike="noStrike" dirty="0">
                          <a:solidFill>
                            <a:srgbClr val="000000"/>
                          </a:solidFill>
                          <a:effectLst>
                            <a:outerShdw blurRad="38100" dist="38100" dir="2700000" algn="tl">
                              <a:srgbClr val="000000">
                                <a:alpha val="43137"/>
                              </a:srgbClr>
                            </a:outerShdw>
                          </a:effectLst>
                          <a:latin typeface="Calibri"/>
                        </a:rPr>
                        <a:t>AASHTO LRFD Single/Multi-Lanes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CA" sz="1800" b="1" i="0" u="none" strike="noStrike" dirty="0">
                          <a:solidFill>
                            <a:srgbClr val="000000"/>
                          </a:solidFill>
                          <a:effectLst>
                            <a:outerShdw blurRad="38100" dist="38100" dir="2700000" algn="tl">
                              <a:srgbClr val="000000">
                                <a:alpha val="43137"/>
                              </a:srgbClr>
                            </a:outerShdw>
                          </a:effectLst>
                          <a:latin typeface="Calibri"/>
                        </a:rPr>
                        <a:t>FINITE ELEMENT MODEL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56827">
                <a:tc rowSpan="2">
                  <a:txBody>
                    <a:bodyPr/>
                    <a:lstStyle/>
                    <a:p>
                      <a:pPr algn="ctr" fontAlgn="ctr"/>
                      <a:r>
                        <a:rPr lang="en-CA" sz="2000" b="1" i="0" u="none" strike="noStrike" dirty="0">
                          <a:solidFill>
                            <a:srgbClr val="000000"/>
                          </a:solidFill>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1.00/1.00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0.055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6827">
                <a:tc vMerge="1">
                  <a:txBody>
                    <a:bodyPr/>
                    <a:lstStyle/>
                    <a:p>
                      <a:endParaRPr lang="en-CA"/>
                    </a:p>
                  </a:txBody>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1.00/1.00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0.055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827">
                <a:tc rowSpan="2">
                  <a:txBody>
                    <a:bodyPr/>
                    <a:lstStyle/>
                    <a:p>
                      <a:pPr algn="ctr" fontAlgn="ctr"/>
                      <a:r>
                        <a:rPr lang="en-CA" sz="2000" b="1" i="0" u="none" strike="noStrike" dirty="0">
                          <a:solidFill>
                            <a:srgbClr val="000000"/>
                          </a:solidFill>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0.172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6827">
                <a:tc vMerge="1">
                  <a:txBody>
                    <a:bodyPr/>
                    <a:lstStyle/>
                    <a:p>
                      <a:endParaRPr lang="en-CA"/>
                    </a:p>
                  </a:txBody>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0.325/0.325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0.172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827">
                <a:tc rowSpan="2">
                  <a:txBody>
                    <a:bodyPr/>
                    <a:lstStyle/>
                    <a:p>
                      <a:pPr algn="ctr" fontAlgn="ctr"/>
                      <a:r>
                        <a:rPr lang="en-CA" sz="2000" b="1" i="0" u="none" strike="noStrike" dirty="0">
                          <a:solidFill>
                            <a:srgbClr val="000000"/>
                          </a:solidFill>
                          <a:latin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6827">
                <a:tc vMerge="1">
                  <a:txBody>
                    <a:bodyPr/>
                    <a:lstStyle/>
                    <a:p>
                      <a:endParaRPr lang="en-CA"/>
                    </a:p>
                  </a:txBody>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0.325/0.325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1949">
                <a:tc rowSpan="2">
                  <a:txBody>
                    <a:bodyPr/>
                    <a:lstStyle/>
                    <a:p>
                      <a:pPr algn="ctr" fontAlgn="ctr"/>
                      <a:r>
                        <a:rPr lang="en-CA" sz="2000" b="1" i="0" u="none" strike="noStrike" dirty="0">
                          <a:solidFill>
                            <a:srgbClr val="000000"/>
                          </a:solidFill>
                          <a:latin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0.089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91949">
                <a:tc vMerge="1">
                  <a:txBody>
                    <a:bodyPr/>
                    <a:lstStyle/>
                    <a:p>
                      <a:endParaRPr lang="en-CA"/>
                    </a:p>
                  </a:txBody>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smtClean="0">
                          <a:solidFill>
                            <a:srgbClr val="000000"/>
                          </a:solidFill>
                          <a:effectLst>
                            <a:outerShdw blurRad="38100" dist="38100" dir="2700000" algn="tl">
                              <a:srgbClr val="000000">
                                <a:alpha val="43137"/>
                              </a:srgbClr>
                            </a:outerShdw>
                          </a:effectLst>
                          <a:latin typeface="Calibri"/>
                        </a:rPr>
                        <a:t>0.325/0.325</a:t>
                      </a:r>
                      <a:endParaRPr lang="en-CA" sz="1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2000" b="1" i="0" u="none" strike="noStrike" dirty="0">
                          <a:solidFill>
                            <a:srgbClr val="FF0000"/>
                          </a:solidFill>
                          <a:effectLst>
                            <a:outerShdw blurRad="38100" dist="38100" dir="2700000" algn="tl">
                              <a:srgbClr val="000000">
                                <a:alpha val="43137"/>
                              </a:srgbClr>
                            </a:outerShdw>
                          </a:effectLst>
                          <a:latin typeface="Calibri"/>
                        </a:rPr>
                        <a:t>0.089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827">
                <a:tc rowSpan="2">
                  <a:txBody>
                    <a:bodyPr/>
                    <a:lstStyle/>
                    <a:p>
                      <a:pPr algn="ctr" fontAlgn="ctr"/>
                      <a:r>
                        <a:rPr lang="en-CA" sz="2000" b="1" i="0" u="none" strike="noStrike" dirty="0">
                          <a:solidFill>
                            <a:srgbClr val="000000"/>
                          </a:solidFill>
                          <a:latin typeface="Calibri"/>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0.089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6827">
                <a:tc vMerge="1">
                  <a:txBody>
                    <a:bodyPr/>
                    <a:lstStyle/>
                    <a:p>
                      <a:endParaRPr lang="en-CA"/>
                    </a:p>
                  </a:txBody>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0.325/.0325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0.089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827">
                <a:tc rowSpan="2">
                  <a:txBody>
                    <a:bodyPr/>
                    <a:lstStyle/>
                    <a:p>
                      <a:pPr algn="ctr" fontAlgn="ctr"/>
                      <a:r>
                        <a:rPr lang="en-CA" sz="2000" b="1" i="0" u="none" strike="noStrike" dirty="0">
                          <a:solidFill>
                            <a:srgbClr val="000000"/>
                          </a:solidFill>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6827">
                <a:tc vMerge="1">
                  <a:txBody>
                    <a:bodyPr/>
                    <a:lstStyle/>
                    <a:p>
                      <a:endParaRPr lang="en-CA"/>
                    </a:p>
                  </a:txBody>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0.325/.0325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827">
                <a:tc rowSpan="2">
                  <a:txBody>
                    <a:bodyPr/>
                    <a:lstStyle/>
                    <a:p>
                      <a:pPr algn="ctr" fontAlgn="ctr"/>
                      <a:r>
                        <a:rPr lang="en-CA" sz="2000" b="1" i="0" u="none" strike="noStrike" dirty="0">
                          <a:solidFill>
                            <a:srgbClr val="000000"/>
                          </a:solidFill>
                          <a:latin typeface="Calibri"/>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0.172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6827">
                <a:tc vMerge="1">
                  <a:txBody>
                    <a:bodyPr/>
                    <a:lstStyle/>
                    <a:p>
                      <a:endParaRPr lang="en-CA"/>
                    </a:p>
                  </a:txBody>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a:solidFill>
                            <a:srgbClr val="000000"/>
                          </a:solidFill>
                          <a:effectLst>
                            <a:outerShdw blurRad="38100" dist="38100" dir="2700000" algn="tl">
                              <a:srgbClr val="000000">
                                <a:alpha val="43137"/>
                              </a:srgbClr>
                            </a:outerShdw>
                          </a:effectLst>
                          <a:latin typeface="Calibri"/>
                        </a:rPr>
                        <a:t>0.56/0.72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0.325/.0325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0.172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2603">
                <a:tc rowSpan="2">
                  <a:txBody>
                    <a:bodyPr/>
                    <a:lstStyle/>
                    <a:p>
                      <a:pPr algn="ctr" fontAlgn="ctr"/>
                      <a:r>
                        <a:rPr lang="en-CA" sz="2000" b="1" i="0" u="none" strike="noStrike" dirty="0">
                          <a:solidFill>
                            <a:srgbClr val="000000"/>
                          </a:solidFill>
                          <a:latin typeface="Calibri"/>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Shear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1.00/1.00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0.055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6827">
                <a:tc vMerge="1">
                  <a:txBody>
                    <a:bodyPr/>
                    <a:lstStyle/>
                    <a:p>
                      <a:endParaRPr lang="en-CA"/>
                    </a:p>
                  </a:txBody>
                  <a:tcPr/>
                </a:tc>
                <a:tc>
                  <a:txBody>
                    <a:bodyPr/>
                    <a:lstStyle/>
                    <a:p>
                      <a:pPr algn="l" fontAlgn="ctr"/>
                      <a:r>
                        <a:rPr lang="en-CA" sz="1800" b="1" i="0" u="none" strike="noStrike" dirty="0">
                          <a:solidFill>
                            <a:srgbClr val="000000"/>
                          </a:solidFill>
                          <a:effectLst>
                            <a:outerShdw blurRad="38100" dist="38100" dir="2700000" algn="tl">
                              <a:srgbClr val="000000">
                                <a:alpha val="43137"/>
                              </a:srgbClr>
                            </a:outerShdw>
                          </a:effectLst>
                          <a:latin typeface="Calibri"/>
                        </a:rPr>
                        <a:t>Moment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0.339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1.00/1.00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0.60/0.60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CA" sz="1600" b="1" i="0" u="none" strike="noStrike" dirty="0">
                          <a:solidFill>
                            <a:srgbClr val="000000"/>
                          </a:solidFill>
                          <a:effectLst>
                            <a:outerShdw blurRad="38100" dist="38100" dir="2700000" algn="tl">
                              <a:srgbClr val="000000">
                                <a:alpha val="43137"/>
                              </a:srgbClr>
                            </a:outerShdw>
                          </a:effectLst>
                          <a:latin typeface="Calibri"/>
                        </a:rPr>
                        <a:t>0.055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grpSp>
        <p:nvGrpSpPr>
          <p:cNvPr id="19" name="Group 11"/>
          <p:cNvGrpSpPr>
            <a:grpSpLocks/>
          </p:cNvGrpSpPr>
          <p:nvPr/>
        </p:nvGrpSpPr>
        <p:grpSpPr bwMode="auto">
          <a:xfrm>
            <a:off x="2411760" y="6237312"/>
            <a:ext cx="6570705" cy="533397"/>
            <a:chOff x="909" y="3928"/>
            <a:chExt cx="4124" cy="203"/>
          </a:xfrm>
        </p:grpSpPr>
        <p:sp>
          <p:nvSpPr>
            <p:cNvPr id="21"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22"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23"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4" name="Picture 4" descr="MB_TGS_e"/>
          <p:cNvPicPr>
            <a:picLocks noChangeAspect="1" noChangeArrowheads="1"/>
          </p:cNvPicPr>
          <p:nvPr/>
        </p:nvPicPr>
        <p:blipFill>
          <a:blip r:embed="rId2"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51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4165968018"/>
              </p:ext>
            </p:extLst>
          </p:nvPr>
        </p:nvGraphicFramePr>
        <p:xfrm>
          <a:off x="323528" y="620688"/>
          <a:ext cx="8658937" cy="5328592"/>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1"/>
          <p:cNvGrpSpPr>
            <a:grpSpLocks/>
          </p:cNvGrpSpPr>
          <p:nvPr/>
        </p:nvGrpSpPr>
        <p:grpSpPr bwMode="auto">
          <a:xfrm>
            <a:off x="2411760" y="6237312"/>
            <a:ext cx="6570705" cy="533397"/>
            <a:chOff x="909" y="3928"/>
            <a:chExt cx="4124" cy="203"/>
          </a:xfrm>
        </p:grpSpPr>
        <p:sp>
          <p:nvSpPr>
            <p:cNvPr id="14"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5"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6"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7"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13772" y="116632"/>
            <a:ext cx="8460432" cy="646331"/>
          </a:xfrm>
          <a:prstGeom prst="rect">
            <a:avLst/>
          </a:prstGeom>
          <a:noFill/>
        </p:spPr>
        <p:txBody>
          <a:bodyPr wrap="square" rtlCol="0">
            <a:spAutoFit/>
          </a:bodyPr>
          <a:lstStyle/>
          <a:p>
            <a:r>
              <a:rPr lang="en-CA" sz="3600" b="1" u="sng" dirty="0" smtClean="0">
                <a:effectLst>
                  <a:outerShdw blurRad="38100" dist="38100" dir="2700000" algn="tl">
                    <a:srgbClr val="000000">
                      <a:alpha val="43137"/>
                    </a:srgbClr>
                  </a:outerShdw>
                </a:effectLst>
              </a:rPr>
              <a:t>RATING FACTORS FROM DIFFERENT CODES</a:t>
            </a:r>
            <a:endParaRPr lang="en-CA"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846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307308377"/>
              </p:ext>
            </p:extLst>
          </p:nvPr>
        </p:nvGraphicFramePr>
        <p:xfrm>
          <a:off x="602425" y="732324"/>
          <a:ext cx="8380040" cy="5246867"/>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1"/>
          <p:cNvGrpSpPr>
            <a:grpSpLocks/>
          </p:cNvGrpSpPr>
          <p:nvPr/>
        </p:nvGrpSpPr>
        <p:grpSpPr bwMode="auto">
          <a:xfrm>
            <a:off x="2411760" y="6237312"/>
            <a:ext cx="6570705" cy="533397"/>
            <a:chOff x="909" y="3928"/>
            <a:chExt cx="4124" cy="203"/>
          </a:xfrm>
        </p:grpSpPr>
        <p:sp>
          <p:nvSpPr>
            <p:cNvPr id="14"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5"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6"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7"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23528" y="0"/>
            <a:ext cx="8313430" cy="646331"/>
          </a:xfrm>
          <a:prstGeom prst="rect">
            <a:avLst/>
          </a:prstGeom>
        </p:spPr>
        <p:txBody>
          <a:bodyPr wrap="none">
            <a:spAutoFit/>
          </a:bodyPr>
          <a:lstStyle/>
          <a:p>
            <a:r>
              <a:rPr lang="en-CA" sz="3600" b="1" u="sng" dirty="0">
                <a:effectLst>
                  <a:outerShdw blurRad="38100" dist="38100" dir="2700000" algn="tl">
                    <a:srgbClr val="000000">
                      <a:alpha val="43137"/>
                    </a:srgbClr>
                  </a:outerShdw>
                </a:effectLst>
              </a:rPr>
              <a:t>RATING FACTORS FROM DIFFERENT CODES</a:t>
            </a:r>
          </a:p>
        </p:txBody>
      </p:sp>
    </p:spTree>
    <p:extLst>
      <p:ext uri="{BB962C8B-B14F-4D97-AF65-F5344CB8AC3E}">
        <p14:creationId xmlns:p14="http://schemas.microsoft.com/office/powerpoint/2010/main" val="423976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83" y="1020676"/>
            <a:ext cx="8523152" cy="1384995"/>
          </a:xfrm>
          <a:prstGeom prst="rect">
            <a:avLst/>
          </a:prstGeom>
          <a:noFill/>
        </p:spPr>
        <p:txBody>
          <a:bodyPr wrap="square" rtlCol="0">
            <a:spAutoFit/>
          </a:bodyPr>
          <a:lstStyle/>
          <a:p>
            <a:pPr>
              <a:buFont typeface="Wingdings" pitchFamily="2" charset="2"/>
              <a:buChar char="q"/>
            </a:pPr>
            <a:r>
              <a:rPr lang="en-CA" sz="2800" b="1" dirty="0" smtClean="0">
                <a:effectLst>
                  <a:outerShdw blurRad="38100" dist="38100" dir="2700000" algn="tl">
                    <a:srgbClr val="000000">
                      <a:alpha val="43137"/>
                    </a:srgbClr>
                  </a:outerShdw>
                </a:effectLst>
              </a:rPr>
              <a:t>LOAD RATING IS CARRIED OUT USING THE CONVENTIONAL BRIDGE RATING PROCEEDURES AS DESCRIBED EARIER</a:t>
            </a:r>
            <a:endParaRPr lang="en-CA" sz="2800" b="1" dirty="0">
              <a:effectLst>
                <a:outerShdw blurRad="38100" dist="38100" dir="2700000" algn="tl">
                  <a:srgbClr val="000000">
                    <a:alpha val="43137"/>
                  </a:srgbClr>
                </a:outerShdw>
              </a:effectLst>
            </a:endParaRPr>
          </a:p>
        </p:txBody>
      </p:sp>
      <p:sp>
        <p:nvSpPr>
          <p:cNvPr id="3" name="TextBox 2"/>
          <p:cNvSpPr txBox="1"/>
          <p:nvPr/>
        </p:nvSpPr>
        <p:spPr>
          <a:xfrm>
            <a:off x="298082" y="2453602"/>
            <a:ext cx="8450382" cy="1815882"/>
          </a:xfrm>
          <a:prstGeom prst="rect">
            <a:avLst/>
          </a:prstGeom>
          <a:noFill/>
        </p:spPr>
        <p:txBody>
          <a:bodyPr wrap="square" rtlCol="0">
            <a:spAutoFit/>
          </a:bodyPr>
          <a:lstStyle/>
          <a:p>
            <a:pPr>
              <a:buFont typeface="Wingdings" pitchFamily="2" charset="2"/>
              <a:buChar char="q"/>
            </a:pPr>
            <a:r>
              <a:rPr lang="en-CA" sz="2800" b="1" dirty="0" smtClean="0">
                <a:effectLst>
                  <a:outerShdw blurRad="38100" dist="38100" dir="2700000" algn="tl">
                    <a:srgbClr val="000000">
                      <a:alpha val="43137"/>
                    </a:srgbClr>
                  </a:outerShdw>
                </a:effectLst>
              </a:rPr>
              <a:t>IT CAN BE SEEN THAT THIS SUPERLOAD WOULD NOT HAVE BEEN APPROVED IF WE HAD USED THE </a:t>
            </a:r>
            <a:r>
              <a:rPr lang="en-CA" sz="2800" b="1" dirty="0">
                <a:effectLst>
                  <a:outerShdw blurRad="38100" dist="38100" dir="2700000" algn="tl">
                    <a:srgbClr val="000000">
                      <a:alpha val="43137"/>
                    </a:srgbClr>
                  </a:outerShdw>
                </a:effectLst>
              </a:rPr>
              <a:t>C</a:t>
            </a:r>
            <a:r>
              <a:rPr lang="en-CA" sz="2800" b="1" dirty="0" smtClean="0">
                <a:effectLst>
                  <a:outerShdw blurRad="38100" dist="38100" dir="2700000" algn="tl">
                    <a:srgbClr val="000000">
                      <a:alpha val="43137"/>
                    </a:srgbClr>
                  </a:outerShdw>
                </a:effectLst>
              </a:rPr>
              <a:t>ONVENTIONAL DISTRIBUTION FACTOR CALCULATION METHOD.</a:t>
            </a:r>
            <a:endParaRPr lang="en-CA" sz="2800" b="1" dirty="0">
              <a:effectLst>
                <a:outerShdw blurRad="38100" dist="38100" dir="2700000" algn="tl">
                  <a:srgbClr val="000000">
                    <a:alpha val="43137"/>
                  </a:srgbClr>
                </a:outerShdw>
              </a:effectLst>
            </a:endParaRPr>
          </a:p>
        </p:txBody>
      </p:sp>
      <p:grpSp>
        <p:nvGrpSpPr>
          <p:cNvPr id="17" name="Group 11"/>
          <p:cNvGrpSpPr>
            <a:grpSpLocks/>
          </p:cNvGrpSpPr>
          <p:nvPr/>
        </p:nvGrpSpPr>
        <p:grpSpPr bwMode="auto">
          <a:xfrm>
            <a:off x="2411760" y="6237312"/>
            <a:ext cx="6570705" cy="533397"/>
            <a:chOff x="909" y="3928"/>
            <a:chExt cx="4124" cy="203"/>
          </a:xfrm>
        </p:grpSpPr>
        <p:sp>
          <p:nvSpPr>
            <p:cNvPr id="18"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9"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20"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1" name="Picture 4" descr="MB_TGS_e"/>
          <p:cNvPicPr>
            <a:picLocks noChangeAspect="1" noChangeArrowheads="1"/>
          </p:cNvPicPr>
          <p:nvPr/>
        </p:nvPicPr>
        <p:blipFill>
          <a:blip r:embed="rId2"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98083" y="222451"/>
            <a:ext cx="8313430" cy="646331"/>
          </a:xfrm>
          <a:prstGeom prst="rect">
            <a:avLst/>
          </a:prstGeom>
        </p:spPr>
        <p:txBody>
          <a:bodyPr wrap="none">
            <a:spAutoFit/>
          </a:bodyPr>
          <a:lstStyle/>
          <a:p>
            <a:r>
              <a:rPr lang="en-CA" sz="3600" b="1" u="sng" dirty="0">
                <a:effectLst>
                  <a:outerShdw blurRad="38100" dist="38100" dir="2700000" algn="tl">
                    <a:srgbClr val="000000">
                      <a:alpha val="43137"/>
                    </a:srgbClr>
                  </a:outerShdw>
                </a:effectLst>
              </a:rPr>
              <a:t>RATING FACTORS FROM DIFFERENT CODES</a:t>
            </a:r>
          </a:p>
        </p:txBody>
      </p:sp>
    </p:spTree>
    <p:extLst>
      <p:ext uri="{BB962C8B-B14F-4D97-AF65-F5344CB8AC3E}">
        <p14:creationId xmlns:p14="http://schemas.microsoft.com/office/powerpoint/2010/main" val="39032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t="57931" r="5565" b="3199"/>
          <a:stretch>
            <a:fillRect/>
          </a:stretch>
        </p:blipFill>
        <p:spPr bwMode="auto">
          <a:xfrm>
            <a:off x="539552" y="3728106"/>
            <a:ext cx="5688632" cy="2396053"/>
          </a:xfrm>
          <a:prstGeom prst="rect">
            <a:avLst/>
          </a:prstGeom>
          <a:noFill/>
          <a:ln>
            <a:noFill/>
          </a:ln>
        </p:spPr>
      </p:pic>
      <p:sp>
        <p:nvSpPr>
          <p:cNvPr id="14" name="TextBox 13"/>
          <p:cNvSpPr txBox="1"/>
          <p:nvPr/>
        </p:nvSpPr>
        <p:spPr>
          <a:xfrm>
            <a:off x="6516216" y="4509120"/>
            <a:ext cx="2100768" cy="400110"/>
          </a:xfrm>
          <a:prstGeom prst="rect">
            <a:avLst/>
          </a:prstGeom>
          <a:noFill/>
        </p:spPr>
        <p:txBody>
          <a:bodyPr wrap="none" rtlCol="0">
            <a:spAutoFit/>
          </a:bodyPr>
          <a:lstStyle/>
          <a:p>
            <a:r>
              <a:rPr lang="en-CA" sz="2000" b="1" u="sng" dirty="0" smtClean="0"/>
              <a:t>PORTABLE SCALES</a:t>
            </a:r>
            <a:endParaRPr lang="en-CA" sz="2000" b="1" u="sng" dirty="0"/>
          </a:p>
        </p:txBody>
      </p:sp>
      <p:pic>
        <p:nvPicPr>
          <p:cNvPr id="12"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389" y="188641"/>
            <a:ext cx="4824147" cy="3500052"/>
          </a:xfrm>
          <a:prstGeom prst="rect">
            <a:avLst/>
          </a:prstGeom>
        </p:spPr>
      </p:pic>
      <p:pic>
        <p:nvPicPr>
          <p:cNvPr id="11"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3" y="83646"/>
            <a:ext cx="4104457" cy="3273346"/>
          </a:xfrm>
          <a:prstGeom prst="rect">
            <a:avLst/>
          </a:prstGeom>
        </p:spPr>
      </p:pic>
      <p:grpSp>
        <p:nvGrpSpPr>
          <p:cNvPr id="16" name="Group 11"/>
          <p:cNvGrpSpPr>
            <a:grpSpLocks/>
          </p:cNvGrpSpPr>
          <p:nvPr/>
        </p:nvGrpSpPr>
        <p:grpSpPr bwMode="auto">
          <a:xfrm>
            <a:off x="2411760" y="6237312"/>
            <a:ext cx="6570705" cy="533397"/>
            <a:chOff x="909" y="3928"/>
            <a:chExt cx="4124" cy="203"/>
          </a:xfrm>
        </p:grpSpPr>
        <p:sp>
          <p:nvSpPr>
            <p:cNvPr id="17"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8"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9"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0" name="Picture 4" descr="MB_TGS_e"/>
          <p:cNvPicPr>
            <a:picLocks noChangeAspect="1" noChangeArrowheads="1"/>
          </p:cNvPicPr>
          <p:nvPr/>
        </p:nvPicPr>
        <p:blipFill>
          <a:blip r:embed="rId5"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298083" y="1622799"/>
            <a:ext cx="8028116" cy="830997"/>
          </a:xfrm>
          <a:prstGeom prst="rect">
            <a:avLst/>
          </a:prstGeom>
          <a:noFill/>
        </p:spPr>
        <p:txBody>
          <a:bodyPr wrap="square" rtlCol="0">
            <a:spAutoFit/>
          </a:bodyPr>
          <a:lstStyle/>
          <a:p>
            <a:pPr>
              <a:buFont typeface="Wingdings" pitchFamily="2" charset="2"/>
              <a:buChar char="q"/>
            </a:pPr>
            <a:r>
              <a:rPr lang="en-CA" sz="2400" b="1" dirty="0" smtClean="0">
                <a:effectLst>
                  <a:outerShdw blurRad="38100" dist="38100" dir="2700000" algn="tl">
                    <a:srgbClr val="000000">
                      <a:alpha val="43137"/>
                    </a:srgbClr>
                  </a:outerShdw>
                </a:effectLst>
              </a:rPr>
              <a:t>WE ALSO NEEDED TO VERIFY THAT OUR MODEL IS CORRECT BY DOING SOME MEASUREMENTS DURING ONE OF MOVES. </a:t>
            </a:r>
            <a:endParaRPr lang="en-CA" sz="2400" b="1" dirty="0">
              <a:effectLst>
                <a:outerShdw blurRad="38100" dist="38100" dir="2700000" algn="tl">
                  <a:srgbClr val="000000">
                    <a:alpha val="43137"/>
                  </a:srgbClr>
                </a:outerShdw>
              </a:effectLst>
            </a:endParaRPr>
          </a:p>
        </p:txBody>
      </p:sp>
      <p:sp>
        <p:nvSpPr>
          <p:cNvPr id="21" name="Rectangle 20"/>
          <p:cNvSpPr/>
          <p:nvPr/>
        </p:nvSpPr>
        <p:spPr>
          <a:xfrm>
            <a:off x="298083" y="222451"/>
            <a:ext cx="8313430" cy="646331"/>
          </a:xfrm>
          <a:prstGeom prst="rect">
            <a:avLst/>
          </a:prstGeom>
        </p:spPr>
        <p:txBody>
          <a:bodyPr wrap="none">
            <a:spAutoFit/>
          </a:bodyPr>
          <a:lstStyle/>
          <a:p>
            <a:r>
              <a:rPr lang="en-CA" sz="3600" b="1" u="sng" dirty="0">
                <a:effectLst>
                  <a:outerShdw blurRad="38100" dist="38100" dir="2700000" algn="tl">
                    <a:srgbClr val="000000">
                      <a:alpha val="43137"/>
                    </a:srgbClr>
                  </a:outerShdw>
                </a:effectLst>
              </a:rPr>
              <a:t>RATING FACTORS FROM DIFFERENT CODES</a:t>
            </a:r>
          </a:p>
        </p:txBody>
      </p:sp>
    </p:spTree>
    <p:extLst>
      <p:ext uri="{BB962C8B-B14F-4D97-AF65-F5344CB8AC3E}">
        <p14:creationId xmlns:p14="http://schemas.microsoft.com/office/powerpoint/2010/main" val="382800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411760" y="6237312"/>
            <a:ext cx="6570705" cy="533397"/>
            <a:chOff x="909" y="3928"/>
            <a:chExt cx="4124" cy="203"/>
          </a:xfrm>
        </p:grpSpPr>
        <p:sp>
          <p:nvSpPr>
            <p:cNvPr id="5"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6"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7"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8" name="Picture 4" descr="MB_TGS_e"/>
          <p:cNvPicPr>
            <a:picLocks noChangeAspect="1" noChangeArrowheads="1"/>
          </p:cNvPicPr>
          <p:nvPr/>
        </p:nvPicPr>
        <p:blipFill>
          <a:blip r:embed="rId2"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print"/>
          <a:srcRect/>
          <a:stretch>
            <a:fillRect/>
          </a:stretch>
        </p:blipFill>
        <p:spPr bwMode="auto">
          <a:xfrm>
            <a:off x="7164288" y="0"/>
            <a:ext cx="1979712" cy="1470610"/>
          </a:xfrm>
          <a:prstGeom prst="rect">
            <a:avLst/>
          </a:prstGeom>
          <a:ln>
            <a:noFill/>
          </a:ln>
          <a:effectLst>
            <a:softEdge rad="112500"/>
          </a:effectLst>
        </p:spPr>
      </p:pic>
      <p:pic>
        <p:nvPicPr>
          <p:cNvPr id="2050" name="Picture 2" descr="C:\Work Stuff\CG POWER - MANITOBA HYDRO MOVE\PICTURES\DSCF63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089" y="0"/>
            <a:ext cx="2129685" cy="1470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5963"/>
            <a:ext cx="2569321" cy="14765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11560" y="1470609"/>
            <a:ext cx="7776864" cy="923330"/>
          </a:xfrm>
          <a:prstGeom prst="rect">
            <a:avLst/>
          </a:prstGeom>
          <a:scene3d>
            <a:camera prst="orthographicFront"/>
            <a:lightRig rig="threePt" dir="t"/>
          </a:scene3d>
          <a:sp3d>
            <a:bevelT prst="relaxedInset"/>
          </a:sp3d>
        </p:spPr>
        <p:txBody>
          <a:bodyPr wrap="square">
            <a:spAutoFit/>
          </a:bodyPr>
          <a:lstStyle/>
          <a:p>
            <a:r>
              <a:rPr lang="en-CA" sz="5400" b="1"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INTRODUCTION</a:t>
            </a:r>
          </a:p>
        </p:txBody>
      </p:sp>
      <p:pic>
        <p:nvPicPr>
          <p:cNvPr id="13" name="Picture 12" descr="Picture1.jpg"/>
          <p:cNvPicPr>
            <a:picLocks noChangeAspect="1"/>
          </p:cNvPicPr>
          <p:nvPr/>
        </p:nvPicPr>
        <p:blipFill>
          <a:blip r:embed="rId6" cstate="print"/>
          <a:stretch>
            <a:fillRect/>
          </a:stretch>
        </p:blipFill>
        <p:spPr>
          <a:xfrm>
            <a:off x="0" y="0"/>
            <a:ext cx="2386905" cy="1484784"/>
          </a:xfrm>
          <a:prstGeom prst="rect">
            <a:avLst/>
          </a:prstGeom>
          <a:ln>
            <a:noFill/>
          </a:ln>
          <a:effectLst>
            <a:softEdge rad="112500"/>
          </a:effectLst>
        </p:spPr>
      </p:pic>
      <p:sp>
        <p:nvSpPr>
          <p:cNvPr id="12" name="TextBox 11"/>
          <p:cNvSpPr txBox="1"/>
          <p:nvPr/>
        </p:nvSpPr>
        <p:spPr>
          <a:xfrm>
            <a:off x="107920" y="2224953"/>
            <a:ext cx="8784144" cy="3970318"/>
          </a:xfrm>
          <a:prstGeom prst="rect">
            <a:avLst/>
          </a:prstGeom>
          <a:noFill/>
          <a:effectLst>
            <a:outerShdw blurRad="50800" dist="38100" dir="10800000" algn="r" rotWithShape="0">
              <a:prstClr val="black">
                <a:alpha val="40000"/>
              </a:prstClr>
            </a:outerShdw>
          </a:effectLst>
        </p:spPr>
        <p:txBody>
          <a:bodyPr wrap="square" rtlCol="0">
            <a:spAutoFit/>
          </a:bodyPr>
          <a:lstStyle/>
          <a:p>
            <a:pPr lvl="1" indent="-457200">
              <a:buFont typeface="Wingdings" pitchFamily="2" charset="2"/>
              <a:buChar char="q"/>
            </a:pPr>
            <a:r>
              <a:rPr lang="en-CA" sz="2800" b="1" dirty="0" smtClean="0">
                <a:effectLst>
                  <a:outerShdw blurRad="38100" dist="38100" dir="2700000" algn="tl">
                    <a:srgbClr val="000000">
                      <a:alpha val="43137"/>
                    </a:srgbClr>
                  </a:outerShdw>
                </a:effectLst>
              </a:rPr>
              <a:t>Increased demand to haul heavier loads</a:t>
            </a:r>
          </a:p>
          <a:p>
            <a:pPr indent="-457200">
              <a:buFont typeface="Wingdings" pitchFamily="2" charset="2"/>
              <a:buChar char="q"/>
            </a:pPr>
            <a:r>
              <a:rPr lang="en-CA" sz="2800" b="1" dirty="0" smtClean="0">
                <a:effectLst>
                  <a:outerShdw blurRad="38100" dist="38100" dir="2700000" algn="tl">
                    <a:srgbClr val="000000">
                      <a:alpha val="43137"/>
                    </a:srgbClr>
                  </a:outerShdw>
                </a:effectLst>
              </a:rPr>
              <a:t>Many structures nearing the end of their Service Life</a:t>
            </a:r>
          </a:p>
          <a:p>
            <a:pPr indent="-457200">
              <a:buFont typeface="Wingdings" pitchFamily="2" charset="2"/>
              <a:buChar char="q"/>
            </a:pPr>
            <a:r>
              <a:rPr lang="en-CA" sz="2800" b="1" dirty="0" smtClean="0">
                <a:effectLst>
                  <a:outerShdw blurRad="38100" dist="38100" dir="2700000" algn="tl">
                    <a:srgbClr val="000000">
                      <a:alpha val="43137"/>
                    </a:srgbClr>
                  </a:outerShdw>
                </a:effectLst>
              </a:rPr>
              <a:t>Increasing number of overload permit applications</a:t>
            </a:r>
          </a:p>
          <a:p>
            <a:pPr indent="-457200">
              <a:buFont typeface="Wingdings" pitchFamily="2" charset="2"/>
              <a:buChar char="q"/>
            </a:pPr>
            <a:r>
              <a:rPr lang="en-CA" sz="2800" b="1" dirty="0" smtClean="0">
                <a:effectLst>
                  <a:outerShdw blurRad="38100" dist="38100" dir="2700000" algn="tl">
                    <a:srgbClr val="000000">
                      <a:alpha val="43137"/>
                    </a:srgbClr>
                  </a:outerShdw>
                </a:effectLst>
              </a:rPr>
              <a:t>MIT uses the AASHTO LRFD and LRFR Specifications for Design and Load Rating</a:t>
            </a:r>
          </a:p>
          <a:p>
            <a:pPr indent="-457200">
              <a:buFont typeface="Wingdings" pitchFamily="2" charset="2"/>
              <a:buChar char="q"/>
            </a:pPr>
            <a:r>
              <a:rPr lang="en-CA" sz="2800" b="1" dirty="0" err="1" smtClean="0">
                <a:effectLst>
                  <a:outerShdw blurRad="38100" dist="38100" dir="2700000" algn="tl">
                    <a:srgbClr val="000000">
                      <a:alpha val="43137"/>
                    </a:srgbClr>
                  </a:outerShdw>
                </a:effectLst>
              </a:rPr>
              <a:t>AASHTOware</a:t>
            </a:r>
            <a:r>
              <a:rPr lang="en-CA" sz="2800" b="1" dirty="0" smtClean="0">
                <a:effectLst>
                  <a:outerShdw blurRad="38100" dist="38100" dir="2700000" algn="tl">
                    <a:srgbClr val="000000">
                      <a:alpha val="43137"/>
                    </a:srgbClr>
                  </a:outerShdw>
                </a:effectLst>
              </a:rPr>
              <a:t> Bridge Rating Program uses a refined </a:t>
            </a:r>
          </a:p>
          <a:p>
            <a:pPr indent="-457200"/>
            <a:r>
              <a:rPr lang="en-CA" sz="2800" b="1" dirty="0">
                <a:effectLst>
                  <a:outerShdw blurRad="38100" dist="38100" dir="2700000" algn="tl">
                    <a:srgbClr val="000000">
                      <a:alpha val="43137"/>
                    </a:srgbClr>
                  </a:outerShdw>
                </a:effectLst>
              </a:rPr>
              <a:t> </a:t>
            </a:r>
            <a:r>
              <a:rPr lang="en-CA" sz="2800" b="1" dirty="0" smtClean="0">
                <a:effectLst>
                  <a:outerShdw blurRad="38100" dist="38100" dir="2700000" algn="tl">
                    <a:srgbClr val="000000">
                      <a:alpha val="43137"/>
                    </a:srgbClr>
                  </a:outerShdw>
                </a:effectLst>
              </a:rPr>
              <a:t>    rating method</a:t>
            </a:r>
          </a:p>
          <a:p>
            <a:pPr indent="-457200">
              <a:buFont typeface="Wingdings" pitchFamily="2" charset="2"/>
              <a:buChar char="q"/>
            </a:pPr>
            <a:r>
              <a:rPr lang="en-CA" sz="2800" b="1" dirty="0" smtClean="0">
                <a:effectLst>
                  <a:outerShdw blurRad="38100" dist="38100" dir="2700000" algn="tl">
                    <a:srgbClr val="000000">
                      <a:alpha val="43137"/>
                    </a:srgbClr>
                  </a:outerShdw>
                </a:effectLst>
              </a:rPr>
              <a:t>This </a:t>
            </a:r>
            <a:r>
              <a:rPr lang="en-CA" sz="2800" b="1" dirty="0" err="1" smtClean="0">
                <a:effectLst>
                  <a:outerShdw blurRad="38100" dist="38100" dir="2700000" algn="tl">
                    <a:srgbClr val="000000">
                      <a:alpha val="43137"/>
                    </a:srgbClr>
                  </a:outerShdw>
                </a:effectLst>
              </a:rPr>
              <a:t>AASHTOWare</a:t>
            </a:r>
            <a:r>
              <a:rPr lang="en-CA" sz="2800" b="1" dirty="0" smtClean="0">
                <a:effectLst>
                  <a:outerShdw blurRad="38100" dist="38100" dir="2700000" algn="tl">
                    <a:srgbClr val="000000">
                      <a:alpha val="43137"/>
                    </a:srgbClr>
                  </a:outerShdw>
                </a:effectLst>
              </a:rPr>
              <a:t> Bridge Rating enabled MIT to review and approve a 363, 250 Kg (800830 LB) overload</a:t>
            </a:r>
          </a:p>
        </p:txBody>
      </p:sp>
    </p:spTree>
    <p:extLst>
      <p:ext uri="{BB962C8B-B14F-4D97-AF65-F5344CB8AC3E}">
        <p14:creationId xmlns:p14="http://schemas.microsoft.com/office/powerpoint/2010/main" val="156578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0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1" end="1"/>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2" end="2"/>
                                            </p:txEl>
                                          </p:spTgt>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3" end="3"/>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4" end="4"/>
                                            </p:txEl>
                                          </p:spTgt>
                                        </p:tgtEl>
                                        <p:attrNameLst>
                                          <p:attrName>style.visibility</p:attrName>
                                        </p:attrNameLst>
                                      </p:cBhvr>
                                      <p:to>
                                        <p:strVal val="hidden"/>
                                      </p:to>
                                    </p:set>
                                  </p:subTnLst>
                                </p:cTn>
                              </p:par>
                              <p:par>
                                <p:cTn id="33" presetID="2" presetClass="entr" presetSubtype="4" fill="hold" nodeType="with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 calcmode="lin" valueType="num">
                                      <p:cBhvr additive="base">
                                        <p:cTn id="3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5" end="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5" end="5"/>
                                            </p:tx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 calcmode="lin" valueType="num">
                                      <p:cBhvr additive="base">
                                        <p:cTn id="41"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6" end="6"/>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U:\TAC PRESENTATIONS\PHOTOS\DSCN1156.JPG"/>
          <p:cNvPicPr>
            <a:picLocks noChangeAspect="1" noChangeArrowheads="1"/>
          </p:cNvPicPr>
          <p:nvPr/>
        </p:nvPicPr>
        <p:blipFill>
          <a:blip r:embed="rId2" cstate="print"/>
          <a:srcRect/>
          <a:stretch>
            <a:fillRect/>
          </a:stretch>
        </p:blipFill>
        <p:spPr bwMode="auto">
          <a:xfrm>
            <a:off x="4640541" y="902556"/>
            <a:ext cx="4248472" cy="3386073"/>
          </a:xfrm>
          <a:prstGeom prst="rect">
            <a:avLst/>
          </a:prstGeom>
          <a:noFill/>
        </p:spPr>
      </p:pic>
      <p:pic>
        <p:nvPicPr>
          <p:cNvPr id="13" name="Picture 12" descr="U:\TAC PRESENTATIONS\PHOTOS\DSCN1145.JPG"/>
          <p:cNvPicPr>
            <a:picLocks noChangeAspect="1" noChangeArrowheads="1"/>
          </p:cNvPicPr>
          <p:nvPr/>
        </p:nvPicPr>
        <p:blipFill>
          <a:blip r:embed="rId3" cstate="print"/>
          <a:srcRect/>
          <a:stretch>
            <a:fillRect/>
          </a:stretch>
        </p:blipFill>
        <p:spPr bwMode="auto">
          <a:xfrm>
            <a:off x="32049" y="902557"/>
            <a:ext cx="4458321" cy="3343070"/>
          </a:xfrm>
          <a:prstGeom prst="rect">
            <a:avLst/>
          </a:prstGeom>
          <a:noFill/>
        </p:spPr>
      </p:pic>
      <p:sp>
        <p:nvSpPr>
          <p:cNvPr id="12" name="TextBox 11"/>
          <p:cNvSpPr txBox="1"/>
          <p:nvPr/>
        </p:nvSpPr>
        <p:spPr>
          <a:xfrm>
            <a:off x="2517818" y="4368737"/>
            <a:ext cx="4968552" cy="1785104"/>
          </a:xfrm>
          <a:prstGeom prst="rect">
            <a:avLst/>
          </a:prstGeom>
          <a:noFill/>
        </p:spPr>
        <p:txBody>
          <a:bodyPr wrap="square" rtlCol="0">
            <a:spAutoFit/>
          </a:bodyPr>
          <a:lstStyle/>
          <a:p>
            <a:pPr>
              <a:buFont typeface="Wingdings" pitchFamily="2" charset="2"/>
              <a:buChar char="§"/>
            </a:pPr>
            <a:r>
              <a:rPr lang="en-CA" sz="2000" b="1" dirty="0" smtClean="0"/>
              <a:t> </a:t>
            </a:r>
            <a:r>
              <a:rPr lang="en-CA" b="1" dirty="0" smtClean="0"/>
              <a:t>Travel from 8:00 pm – 6:00 am</a:t>
            </a:r>
          </a:p>
          <a:p>
            <a:pPr>
              <a:buFont typeface="Wingdings" pitchFamily="2" charset="2"/>
              <a:buChar char="§"/>
            </a:pPr>
            <a:r>
              <a:rPr lang="en-CA" b="1" dirty="0" smtClean="0"/>
              <a:t> 10 km/h maximum speed</a:t>
            </a:r>
          </a:p>
          <a:p>
            <a:pPr>
              <a:buFont typeface="Wingdings" pitchFamily="2" charset="2"/>
              <a:buChar char="§"/>
            </a:pPr>
            <a:r>
              <a:rPr lang="en-CA" b="1" dirty="0" smtClean="0"/>
              <a:t> Traveling on centreline of bridge</a:t>
            </a:r>
          </a:p>
          <a:p>
            <a:pPr>
              <a:buFont typeface="Wingdings" pitchFamily="2" charset="2"/>
              <a:buChar char="§"/>
            </a:pPr>
            <a:r>
              <a:rPr lang="en-CA" b="1" dirty="0" smtClean="0"/>
              <a:t> Police escort  inside the city limits and Manitoba</a:t>
            </a:r>
          </a:p>
          <a:p>
            <a:r>
              <a:rPr lang="en-CA" b="1" dirty="0" smtClean="0"/>
              <a:t>   Compliance Officers for traffic control.</a:t>
            </a:r>
          </a:p>
          <a:p>
            <a:pPr>
              <a:buFont typeface="Wingdings" pitchFamily="2" charset="2"/>
              <a:buChar char="§"/>
            </a:pPr>
            <a:r>
              <a:rPr lang="en-CA" b="1" dirty="0" smtClean="0"/>
              <a:t> Total move – three nights</a:t>
            </a:r>
            <a:endParaRPr lang="en-CA" b="1" dirty="0"/>
          </a:p>
        </p:txBody>
      </p:sp>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4"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77325" y="-7099"/>
            <a:ext cx="7109045" cy="1015663"/>
          </a:xfrm>
          <a:prstGeom prst="rect">
            <a:avLst/>
          </a:prstGeom>
          <a:noFill/>
        </p:spPr>
        <p:txBody>
          <a:bodyPr wrap="square" lIns="91440" tIns="45720" rIns="91440" bIns="45720">
            <a:spAutoFit/>
          </a:bodyPr>
          <a:lstStyle/>
          <a:p>
            <a:pPr algn="ctr"/>
            <a:r>
              <a:rPr lang="en-US" sz="6000" b="1"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Permit Conditions</a:t>
            </a:r>
            <a:endParaRPr lang="en-US"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215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8"/>
          <p:cNvPicPr>
            <a:picLocks noChangeAspect="1"/>
          </p:cNvPicPr>
          <p:nvPr/>
        </p:nvPicPr>
        <p:blipFill>
          <a:blip r:embed="rId3" cstate="print">
            <a:extLst>
              <a:ext uri="{28A0092B-C50C-407E-A947-70E740481C1C}">
                <a14:useLocalDpi xmlns:a14="http://schemas.microsoft.com/office/drawing/2010/main" val="0"/>
              </a:ext>
            </a:extLst>
          </a:blip>
          <a:srcRect b="952"/>
          <a:stretch>
            <a:fillRect/>
          </a:stretch>
        </p:blipFill>
        <p:spPr>
          <a:xfrm rot="5400000" flipV="1">
            <a:off x="6711091" y="1421175"/>
            <a:ext cx="2605498" cy="1987134"/>
          </a:xfrm>
          <a:prstGeom prst="rect">
            <a:avLst/>
          </a:prstGeom>
          <a:effectLst>
            <a:outerShdw sx="1000" sy="1000" algn="ctr" rotWithShape="0">
              <a:srgbClr val="000000"/>
            </a:outerShdw>
          </a:effec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rcRect l="1450"/>
          <a:stretch>
            <a:fillRect/>
          </a:stretch>
        </p:blipFill>
        <p:spPr>
          <a:xfrm flipH="1">
            <a:off x="7182775" y="3828548"/>
            <a:ext cx="1699101" cy="2077974"/>
          </a:xfrm>
          <a:prstGeom prst="rect">
            <a:avLst/>
          </a:prstGeom>
        </p:spPr>
      </p:pic>
      <p:pic>
        <p:nvPicPr>
          <p:cNvPr id="16" name="Content Placeholder 7"/>
          <p:cNvPicPr>
            <a:picLocks noChangeAspect="1"/>
          </p:cNvPicPr>
          <p:nvPr/>
        </p:nvPicPr>
        <p:blipFill>
          <a:blip r:embed="rId5" cstate="print"/>
          <a:srcRect/>
          <a:stretch>
            <a:fillRect/>
          </a:stretch>
        </p:blipFill>
        <p:spPr bwMode="auto">
          <a:xfrm>
            <a:off x="253954" y="1188931"/>
            <a:ext cx="6642279" cy="3678604"/>
          </a:xfrm>
          <a:prstGeom prst="rect">
            <a:avLst/>
          </a:prstGeom>
          <a:noFill/>
          <a:ln w="9525" cmpd="sng">
            <a:solidFill>
              <a:schemeClr val="tx1"/>
            </a:solidFill>
            <a:miter lim="800000"/>
            <a:headEnd/>
            <a:tailEnd/>
          </a:ln>
        </p:spPr>
      </p:pic>
      <p:sp>
        <p:nvSpPr>
          <p:cNvPr id="19" name="Rectangle 18"/>
          <p:cNvSpPr/>
          <p:nvPr/>
        </p:nvSpPr>
        <p:spPr>
          <a:xfrm>
            <a:off x="251520" y="207774"/>
            <a:ext cx="8352928" cy="707886"/>
          </a:xfrm>
          <a:prstGeom prst="rect">
            <a:avLst/>
          </a:prstGeom>
        </p:spPr>
        <p:txBody>
          <a:bodyPr wrap="square">
            <a:spAutoFit/>
          </a:bodyPr>
          <a:lstStyle/>
          <a:p>
            <a:pPr algn="ctr"/>
            <a:r>
              <a:rPr lang="en-CA" sz="4000" b="1" dirty="0" smtClean="0">
                <a:effectLst>
                  <a:outerShdw blurRad="38100" dist="38100" dir="2700000" algn="tl">
                    <a:srgbClr val="000000">
                      <a:alpha val="43137"/>
                    </a:srgbClr>
                  </a:outerShdw>
                </a:effectLst>
              </a:rPr>
              <a:t>Instrumentation and Data Collection</a:t>
            </a:r>
            <a:endParaRPr lang="en-US" sz="4000" dirty="0">
              <a:effectLst>
                <a:outerShdw blurRad="38100" dist="38100" dir="2700000" algn="tl">
                  <a:srgbClr val="000000">
                    <a:alpha val="43137"/>
                  </a:srgbClr>
                </a:outerShdw>
              </a:effectLst>
            </a:endParaRPr>
          </a:p>
        </p:txBody>
      </p:sp>
      <p:grpSp>
        <p:nvGrpSpPr>
          <p:cNvPr id="15" name="Group 11"/>
          <p:cNvGrpSpPr>
            <a:grpSpLocks/>
          </p:cNvGrpSpPr>
          <p:nvPr/>
        </p:nvGrpSpPr>
        <p:grpSpPr bwMode="auto">
          <a:xfrm>
            <a:off x="2411760" y="6237312"/>
            <a:ext cx="6570705" cy="533397"/>
            <a:chOff x="909" y="3928"/>
            <a:chExt cx="4124" cy="203"/>
          </a:xfrm>
        </p:grpSpPr>
        <p:sp>
          <p:nvSpPr>
            <p:cNvPr id="20"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21"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22"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3" name="Picture 4" descr="MB_TGS_e"/>
          <p:cNvPicPr>
            <a:picLocks noChangeAspect="1" noChangeArrowheads="1"/>
          </p:cNvPicPr>
          <p:nvPr/>
        </p:nvPicPr>
        <p:blipFill>
          <a:blip r:embed="rId6"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3255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wybrg\MFlores\TAC INFORMATION\2013-01-22_PHOTOS\DSCN1162.JPG"/>
          <p:cNvPicPr>
            <a:picLocks noChangeAspect="1" noChangeArrowheads="1"/>
          </p:cNvPicPr>
          <p:nvPr/>
        </p:nvPicPr>
        <p:blipFill>
          <a:blip r:embed="rId3" cstate="print"/>
          <a:srcRect/>
          <a:stretch>
            <a:fillRect/>
          </a:stretch>
        </p:blipFill>
        <p:spPr bwMode="auto">
          <a:xfrm>
            <a:off x="5790326" y="989278"/>
            <a:ext cx="3071930" cy="4095906"/>
          </a:xfrm>
          <a:prstGeom prst="rect">
            <a:avLst/>
          </a:prstGeom>
          <a:noFill/>
        </p:spPr>
      </p:pic>
      <p:sp>
        <p:nvSpPr>
          <p:cNvPr id="19" name="Rectangle 18"/>
          <p:cNvSpPr/>
          <p:nvPr/>
        </p:nvSpPr>
        <p:spPr>
          <a:xfrm>
            <a:off x="-26775" y="116632"/>
            <a:ext cx="8679816" cy="707886"/>
          </a:xfrm>
          <a:prstGeom prst="rect">
            <a:avLst/>
          </a:prstGeom>
        </p:spPr>
        <p:txBody>
          <a:bodyPr wrap="square">
            <a:spAutoFit/>
          </a:bodyPr>
          <a:lstStyle/>
          <a:p>
            <a:pPr algn="ctr"/>
            <a:r>
              <a:rPr lang="en-CA" sz="4000" b="1" dirty="0" smtClean="0"/>
              <a:t>Instrumentation and Data Collection</a:t>
            </a:r>
            <a:endParaRPr lang="en-US" sz="4000" dirty="0"/>
          </a:p>
        </p:txBody>
      </p:sp>
      <p:pic>
        <p:nvPicPr>
          <p:cNvPr id="3" name="Picture 2"/>
          <p:cNvPicPr>
            <a:picLocks noChangeAspect="1" noChangeArrowheads="1"/>
          </p:cNvPicPr>
          <p:nvPr/>
        </p:nvPicPr>
        <p:blipFill>
          <a:blip r:embed="rId4" cstate="print"/>
          <a:srcRect/>
          <a:stretch>
            <a:fillRect/>
          </a:stretch>
        </p:blipFill>
        <p:spPr bwMode="auto">
          <a:xfrm>
            <a:off x="107504" y="1014836"/>
            <a:ext cx="5444206" cy="4070348"/>
          </a:xfrm>
          <a:prstGeom prst="rect">
            <a:avLst/>
          </a:prstGeom>
          <a:noFill/>
          <a:ln w="9525">
            <a:noFill/>
            <a:miter lim="800000"/>
            <a:headEnd/>
            <a:tailEnd/>
          </a:ln>
        </p:spPr>
      </p:pic>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0" name="Picture 4" descr="MB_TGS_e"/>
          <p:cNvPicPr>
            <a:picLocks noChangeAspect="1" noChangeArrowheads="1"/>
          </p:cNvPicPr>
          <p:nvPr/>
        </p:nvPicPr>
        <p:blipFill>
          <a:blip r:embed="rId5"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3255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193394" y="6165304"/>
            <a:ext cx="6798206" cy="444060"/>
            <a:chOff x="887" y="3955"/>
            <a:chExt cx="4386" cy="169"/>
          </a:xfrm>
        </p:grpSpPr>
        <p:sp>
          <p:nvSpPr>
            <p:cNvPr id="5" name="Line 12"/>
            <p:cNvSpPr>
              <a:spLocks noChangeShapeType="1"/>
            </p:cNvSpPr>
            <p:nvPr/>
          </p:nvSpPr>
          <p:spPr bwMode="auto">
            <a:xfrm>
              <a:off x="887" y="4042"/>
              <a:ext cx="4386" cy="0"/>
            </a:xfrm>
            <a:prstGeom prst="line">
              <a:avLst/>
            </a:prstGeom>
            <a:noFill/>
            <a:ln w="9525">
              <a:solidFill>
                <a:srgbClr val="FF0000"/>
              </a:solidFill>
              <a:round/>
              <a:headEnd/>
              <a:tailEnd/>
            </a:ln>
            <a:effectLst/>
          </p:spPr>
          <p:txBody>
            <a:bodyPr wrap="none" anchor="ctr"/>
            <a:lstStyle/>
            <a:p>
              <a:endParaRPr lang="en-CA"/>
            </a:p>
          </p:txBody>
        </p:sp>
        <p:sp>
          <p:nvSpPr>
            <p:cNvPr id="6" name="Text Box 13"/>
            <p:cNvSpPr txBox="1">
              <a:spLocks noChangeArrowheads="1"/>
            </p:cNvSpPr>
            <p:nvPr/>
          </p:nvSpPr>
          <p:spPr bwMode="auto">
            <a:xfrm>
              <a:off x="947" y="3955"/>
              <a:ext cx="4326" cy="82"/>
            </a:xfrm>
            <a:prstGeom prst="rect">
              <a:avLst/>
            </a:prstGeom>
            <a:noFill/>
            <a:ln w="9525">
              <a:noFill/>
              <a:miter lim="800000"/>
              <a:headEnd/>
              <a:tailEnd/>
            </a:ln>
            <a:effectLst/>
          </p:spPr>
          <p:txBody>
            <a:bodyPr wrap="square" lIns="0" tIns="0" rIns="0" bIns="0">
              <a:spAutoFit/>
            </a:bodyPr>
            <a:lstStyle/>
            <a:p>
              <a:pPr eaLnBrk="0" hangingPunct="0"/>
              <a:r>
                <a:rPr lang="en-US" sz="1400" b="1" i="1" dirty="0" smtClean="0"/>
                <a:t>Manitoba Infrastructure and Transportation</a:t>
              </a:r>
              <a:r>
                <a:rPr lang="en-US" sz="1200" b="1" i="1" dirty="0" smtClean="0"/>
                <a:t>                                      </a:t>
              </a:r>
              <a:r>
                <a:rPr lang="en-US" sz="1400" b="1" i="1" dirty="0"/>
                <a:t>September </a:t>
              </a:r>
              <a:r>
                <a:rPr lang="en-US" sz="1400" b="1" i="1" dirty="0" smtClean="0"/>
                <a:t>2013</a:t>
              </a:r>
              <a:endParaRPr lang="en-US" sz="1400" b="1" dirty="0"/>
            </a:p>
          </p:txBody>
        </p:sp>
        <p:sp>
          <p:nvSpPr>
            <p:cNvPr id="7" name="Text Box 14"/>
            <p:cNvSpPr txBox="1">
              <a:spLocks noChangeArrowheads="1"/>
            </p:cNvSpPr>
            <p:nvPr/>
          </p:nvSpPr>
          <p:spPr bwMode="auto">
            <a:xfrm>
              <a:off x="947" y="4042"/>
              <a:ext cx="3159" cy="82"/>
            </a:xfrm>
            <a:prstGeom prst="rect">
              <a:avLst/>
            </a:prstGeom>
            <a:noFill/>
            <a:ln w="9525">
              <a:noFill/>
              <a:miter lim="800000"/>
              <a:headEnd/>
              <a:tailEnd/>
            </a:ln>
            <a:effectLst/>
          </p:spPr>
          <p:txBody>
            <a:bodyPr wrap="square" lIns="0" tIns="0" rIns="0" bIns="0">
              <a:spAutoFit/>
            </a:bodyPr>
            <a:lstStyle/>
            <a:p>
              <a:pPr eaLnBrk="0" hangingPunct="0"/>
              <a:r>
                <a:rPr lang="en-US" sz="1400" b="1" i="1" dirty="0" smtClean="0"/>
                <a:t>Water Management and Structures</a:t>
              </a:r>
              <a:endParaRPr lang="en-US" sz="1400" b="1" dirty="0"/>
            </a:p>
          </p:txBody>
        </p:sp>
      </p:grpSp>
      <p:pic>
        <p:nvPicPr>
          <p:cNvPr id="8" name="Picture 4" descr="MB_TGS_e"/>
          <p:cNvPicPr>
            <a:picLocks noChangeAspect="1" noChangeArrowheads="1"/>
          </p:cNvPicPr>
          <p:nvPr/>
        </p:nvPicPr>
        <p:blipFill>
          <a:blip r:embed="rId3" cstate="print"/>
          <a:srcRect b="35755"/>
          <a:stretch>
            <a:fillRect/>
          </a:stretch>
        </p:blipFill>
        <p:spPr bwMode="auto">
          <a:xfrm>
            <a:off x="0" y="6165323"/>
            <a:ext cx="2133600" cy="533400"/>
          </a:xfrm>
          <a:prstGeom prst="rect">
            <a:avLst/>
          </a:prstGeom>
          <a:noFill/>
          <a:ln w="9525">
            <a:noFill/>
            <a:miter lim="800000"/>
            <a:headEnd/>
            <a:tailEnd/>
          </a:ln>
          <a:effectLst>
            <a:reflection stA="45000" endPos="18000" dist="50800" dir="5400000" sy="-100000" algn="bl" rotWithShape="0"/>
          </a:effectLst>
        </p:spPr>
      </p:pic>
      <p:sp>
        <p:nvSpPr>
          <p:cNvPr id="13" name="Rectangle 12"/>
          <p:cNvSpPr/>
          <p:nvPr/>
        </p:nvSpPr>
        <p:spPr>
          <a:xfrm>
            <a:off x="0" y="275530"/>
            <a:ext cx="8928992" cy="769441"/>
          </a:xfrm>
          <a:prstGeom prst="rect">
            <a:avLst/>
          </a:prstGeom>
        </p:spPr>
        <p:txBody>
          <a:bodyPr wrap="square">
            <a:spAutoFit/>
          </a:bodyPr>
          <a:lstStyle/>
          <a:p>
            <a:pPr algn="ctr"/>
            <a:r>
              <a:rPr lang="en-CA" sz="4400" b="1" dirty="0" smtClean="0">
                <a:effectLst>
                  <a:outerShdw blurRad="38100" dist="38100" dir="2700000" algn="tl">
                    <a:srgbClr val="000000">
                      <a:alpha val="43137"/>
                    </a:srgbClr>
                  </a:outerShdw>
                </a:effectLst>
              </a:rPr>
              <a:t>Instrumentation and Data Collection</a:t>
            </a:r>
            <a:endParaRPr lang="en-US" sz="4400" dirty="0">
              <a:effectLst>
                <a:outerShdw blurRad="38100" dist="38100" dir="2700000" algn="tl">
                  <a:srgbClr val="000000">
                    <a:alpha val="43137"/>
                  </a:srgbClr>
                </a:outerShdw>
              </a:effectLst>
            </a:endParaRPr>
          </a:p>
        </p:txBody>
      </p:sp>
      <p:pic>
        <p:nvPicPr>
          <p:cNvPr id="14" name="Picture 2"/>
          <p:cNvPicPr>
            <a:picLocks noChangeAspect="1" noChangeArrowheads="1"/>
          </p:cNvPicPr>
          <p:nvPr/>
        </p:nvPicPr>
        <p:blipFill>
          <a:blip r:embed="rId4" cstate="print"/>
          <a:stretch>
            <a:fillRect/>
          </a:stretch>
        </p:blipFill>
        <p:spPr bwMode="auto">
          <a:xfrm>
            <a:off x="-19620" y="1058109"/>
            <a:ext cx="9011220" cy="4387115"/>
          </a:xfrm>
          <a:prstGeom prst="rect">
            <a:avLst/>
          </a:prstGeom>
          <a:noFill/>
          <a:ln w="9525">
            <a:noFill/>
            <a:miter lim="800000"/>
            <a:headEnd/>
            <a:tailEnd/>
          </a:ln>
        </p:spPr>
      </p:pic>
    </p:spTree>
    <p:extLst>
      <p:ext uri="{BB962C8B-B14F-4D97-AF65-F5344CB8AC3E}">
        <p14:creationId xmlns:p14="http://schemas.microsoft.com/office/powerpoint/2010/main" val="3903255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1"/>
          <p:cNvGrpSpPr>
            <a:grpSpLocks/>
          </p:cNvGrpSpPr>
          <p:nvPr/>
        </p:nvGrpSpPr>
        <p:grpSpPr bwMode="auto">
          <a:xfrm>
            <a:off x="2411760" y="6237312"/>
            <a:ext cx="6570705" cy="533397"/>
            <a:chOff x="909" y="3928"/>
            <a:chExt cx="4124" cy="203"/>
          </a:xfrm>
        </p:grpSpPr>
        <p:sp>
          <p:nvSpPr>
            <p:cNvPr id="15"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9"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20"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1" name="Picture 4" descr="MB_TGS_e"/>
          <p:cNvPicPr>
            <a:picLocks noChangeAspect="1" noChangeArrowheads="1"/>
          </p:cNvPicPr>
          <p:nvPr/>
        </p:nvPicPr>
        <p:blipFill>
          <a:blip r:embed="rId3"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49312" y="198711"/>
            <a:ext cx="8928992" cy="769441"/>
          </a:xfrm>
          <a:prstGeom prst="rect">
            <a:avLst/>
          </a:prstGeom>
        </p:spPr>
        <p:txBody>
          <a:bodyPr wrap="square">
            <a:spAutoFit/>
          </a:bodyPr>
          <a:lstStyle/>
          <a:p>
            <a:pPr algn="ctr"/>
            <a:r>
              <a:rPr lang="en-CA" sz="4400" b="1" dirty="0" smtClean="0">
                <a:effectLst>
                  <a:outerShdw blurRad="38100" dist="38100" dir="2700000" algn="tl">
                    <a:srgbClr val="000000">
                      <a:alpha val="43137"/>
                    </a:srgbClr>
                  </a:outerShdw>
                </a:effectLst>
              </a:rPr>
              <a:t>Instrumentation and Data Collection</a:t>
            </a:r>
            <a:endParaRPr lang="en-US" sz="4400" dirty="0">
              <a:effectLst>
                <a:outerShdw blurRad="38100" dist="38100" dir="2700000" algn="tl">
                  <a:srgbClr val="000000">
                    <a:alpha val="43137"/>
                  </a:srgbClr>
                </a:outerShdw>
              </a:effectLst>
            </a:endParaRPr>
          </a:p>
        </p:txBody>
      </p:sp>
      <p:pic>
        <p:nvPicPr>
          <p:cNvPr id="23" name="Picture 22"/>
          <p:cNvPicPr>
            <a:picLocks noChangeAspect="1"/>
          </p:cNvPicPr>
          <p:nvPr/>
        </p:nvPicPr>
        <p:blipFill>
          <a:blip r:embed="rId4" cstate="print"/>
          <a:srcRect/>
          <a:stretch>
            <a:fillRect/>
          </a:stretch>
        </p:blipFill>
        <p:spPr bwMode="auto">
          <a:xfrm>
            <a:off x="1043608" y="1218219"/>
            <a:ext cx="6624736" cy="4812921"/>
          </a:xfrm>
          <a:prstGeom prst="rect">
            <a:avLst/>
          </a:prstGeom>
          <a:noFill/>
        </p:spPr>
      </p:pic>
    </p:spTree>
    <p:extLst>
      <p:ext uri="{BB962C8B-B14F-4D97-AF65-F5344CB8AC3E}">
        <p14:creationId xmlns:p14="http://schemas.microsoft.com/office/powerpoint/2010/main" val="3903255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TAC PRESENTATIONS\PHOTOS\DSCN1121.JPG"/>
          <p:cNvPicPr>
            <a:picLocks noChangeAspect="1" noChangeArrowheads="1"/>
          </p:cNvPicPr>
          <p:nvPr/>
        </p:nvPicPr>
        <p:blipFill>
          <a:blip r:embed="rId2" cstate="print"/>
          <a:srcRect/>
          <a:stretch>
            <a:fillRect/>
          </a:stretch>
        </p:blipFill>
        <p:spPr bwMode="auto">
          <a:xfrm>
            <a:off x="4211960" y="2708920"/>
            <a:ext cx="4283968" cy="3384377"/>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7164288" y="0"/>
            <a:ext cx="1979712" cy="1470610"/>
          </a:xfrm>
          <a:prstGeom prst="rect">
            <a:avLst/>
          </a:prstGeom>
          <a:ln>
            <a:noFill/>
          </a:ln>
          <a:effectLst>
            <a:outerShdw blurRad="292100" dist="139700" dir="2700000" algn="tl" rotWithShape="0">
              <a:srgbClr val="333333">
                <a:alpha val="65000"/>
              </a:srgbClr>
            </a:outerShdw>
          </a:effectLst>
        </p:spPr>
      </p:pic>
      <p:pic>
        <p:nvPicPr>
          <p:cNvPr id="2050" name="Picture 2" descr="C:\Work Stuff\CG POWER - MANITOBA HYDRO MOVE\PICTURES\DSCF63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089" y="0"/>
            <a:ext cx="2129685" cy="1470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5963"/>
            <a:ext cx="2569321" cy="1476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Picture1.jpg"/>
          <p:cNvPicPr>
            <a:picLocks noChangeAspect="1"/>
          </p:cNvPicPr>
          <p:nvPr/>
        </p:nvPicPr>
        <p:blipFill>
          <a:blip r:embed="rId6" cstate="print"/>
          <a:stretch>
            <a:fillRect/>
          </a:stretch>
        </p:blipFill>
        <p:spPr>
          <a:xfrm>
            <a:off x="0" y="0"/>
            <a:ext cx="2386905" cy="1484784"/>
          </a:xfrm>
          <a:prstGeom prst="rect">
            <a:avLst/>
          </a:prstGeom>
          <a:ln>
            <a:noFill/>
          </a:ln>
          <a:effectLst>
            <a:outerShdw blurRad="292100" dist="139700" dir="2700000" algn="tl" rotWithShape="0">
              <a:srgbClr val="333333">
                <a:alpha val="65000"/>
              </a:srgbClr>
            </a:outerShdw>
          </a:effectLst>
        </p:spPr>
      </p:pic>
      <p:pic>
        <p:nvPicPr>
          <p:cNvPr id="11" name="Picture 2" descr="U:\LOAD RATINGS\PERMITS\MANITOBA HYDRO\Equiment Express-Manitoba Hydro\175.45 tons Transformer\175.45 tons Transformer-02.JPG"/>
          <p:cNvPicPr>
            <a:picLocks noChangeAspect="1" noChangeArrowheads="1"/>
          </p:cNvPicPr>
          <p:nvPr/>
        </p:nvPicPr>
        <p:blipFill>
          <a:blip r:embed="rId7" cstate="print"/>
          <a:srcRect/>
          <a:stretch>
            <a:fillRect/>
          </a:stretch>
        </p:blipFill>
        <p:spPr bwMode="auto">
          <a:xfrm>
            <a:off x="539552" y="1700808"/>
            <a:ext cx="3294366" cy="4392488"/>
          </a:xfrm>
          <a:prstGeom prst="rect">
            <a:avLst/>
          </a:prstGeom>
          <a:noFill/>
        </p:spPr>
      </p:pic>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8"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629816" y="5066680"/>
            <a:ext cx="7740352" cy="1077218"/>
          </a:xfrm>
          <a:prstGeom prst="rect">
            <a:avLst/>
          </a:prstGeom>
          <a:solidFill>
            <a:schemeClr val="accent5">
              <a:lumMod val="20000"/>
              <a:lumOff val="80000"/>
            </a:schemeClr>
          </a:solidFill>
        </p:spPr>
        <p:txBody>
          <a:bodyPr wrap="square" rtlCol="0">
            <a:spAutoFit/>
          </a:bodyPr>
          <a:lstStyle/>
          <a:p>
            <a:r>
              <a:rPr lang="en-CA" sz="3200" b="1" dirty="0" smtClean="0">
                <a:ln w="22225">
                  <a:solidFill>
                    <a:schemeClr val="accent2"/>
                  </a:solidFill>
                  <a:prstDash val="solid"/>
                </a:ln>
                <a:solidFill>
                  <a:schemeClr val="accent2">
                    <a:lumMod val="40000"/>
                    <a:lumOff val="60000"/>
                  </a:schemeClr>
                </a:solidFill>
              </a:rPr>
              <a:t>THREE TRANSFORMERS, EACH WEIGHED IN AT  GVM =175,450 kg (386,800 lbs)</a:t>
            </a:r>
            <a:endParaRPr lang="en-CA" sz="3200" b="1" dirty="0">
              <a:ln w="22225">
                <a:solidFill>
                  <a:schemeClr val="accent2"/>
                </a:solidFill>
                <a:prstDash val="solid"/>
              </a:ln>
              <a:solidFill>
                <a:schemeClr val="accent2">
                  <a:lumMod val="40000"/>
                  <a:lumOff val="60000"/>
                </a:schemeClr>
              </a:solidFill>
            </a:endParaRPr>
          </a:p>
        </p:txBody>
      </p:sp>
      <p:sp>
        <p:nvSpPr>
          <p:cNvPr id="20" name="Rectangle 19"/>
          <p:cNvSpPr/>
          <p:nvPr/>
        </p:nvSpPr>
        <p:spPr>
          <a:xfrm>
            <a:off x="611560" y="1470609"/>
            <a:ext cx="7776864" cy="923330"/>
          </a:xfrm>
          <a:prstGeom prst="rect">
            <a:avLst/>
          </a:prstGeom>
          <a:scene3d>
            <a:camera prst="orthographicFront"/>
            <a:lightRig rig="threePt" dir="t"/>
          </a:scene3d>
          <a:sp3d>
            <a:bevelT prst="relaxedInset"/>
          </a:sp3d>
        </p:spPr>
        <p:txBody>
          <a:bodyPr wrap="square">
            <a:spAutoFit/>
          </a:bodyPr>
          <a:lstStyle/>
          <a:p>
            <a:pPr marL="457200" indent="-720000">
              <a:buFont typeface="Wingdings" panose="05000000000000000000" pitchFamily="2" charset="2"/>
              <a:buChar char="q"/>
            </a:pPr>
            <a:r>
              <a:rPr lang="en-CA" sz="5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Overload Permit</a:t>
            </a:r>
          </a:p>
        </p:txBody>
      </p:sp>
    </p:spTree>
    <p:extLst>
      <p:ext uri="{BB962C8B-B14F-4D97-AF65-F5344CB8AC3E}">
        <p14:creationId xmlns:p14="http://schemas.microsoft.com/office/powerpoint/2010/main" val="156578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7164288" y="0"/>
            <a:ext cx="1979712" cy="1470610"/>
          </a:xfrm>
          <a:prstGeom prst="rect">
            <a:avLst/>
          </a:prstGeom>
          <a:ln>
            <a:noFill/>
          </a:ln>
          <a:effectLst>
            <a:softEdge rad="112500"/>
          </a:effectLst>
        </p:spPr>
      </p:pic>
      <p:pic>
        <p:nvPicPr>
          <p:cNvPr id="2050" name="Picture 2" descr="C:\Work Stuff\CG POWER - MANITOBA HYDRO MOVE\PICTURES\DSCF63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089" y="0"/>
            <a:ext cx="2129685" cy="1470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5963"/>
            <a:ext cx="2569321" cy="14765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U:\TAC PRESENTATIONS\PHOTOS\DSCN1124.JPG"/>
          <p:cNvPicPr>
            <a:picLocks noChangeAspect="1" noChangeArrowheads="1"/>
          </p:cNvPicPr>
          <p:nvPr/>
        </p:nvPicPr>
        <p:blipFill>
          <a:blip r:embed="rId5" cstate="print"/>
          <a:srcRect/>
          <a:stretch>
            <a:fillRect/>
          </a:stretch>
        </p:blipFill>
        <p:spPr bwMode="auto">
          <a:xfrm>
            <a:off x="5571545" y="3660125"/>
            <a:ext cx="3222457" cy="2242195"/>
          </a:xfrm>
          <a:prstGeom prst="rect">
            <a:avLst/>
          </a:prstGeom>
          <a:noFill/>
        </p:spPr>
      </p:pic>
      <p:pic>
        <p:nvPicPr>
          <p:cNvPr id="14" name="Picture 13" descr="Picture1.jpg"/>
          <p:cNvPicPr>
            <a:picLocks noChangeAspect="1"/>
          </p:cNvPicPr>
          <p:nvPr/>
        </p:nvPicPr>
        <p:blipFill>
          <a:blip r:embed="rId6" cstate="print"/>
          <a:stretch>
            <a:fillRect/>
          </a:stretch>
        </p:blipFill>
        <p:spPr>
          <a:xfrm>
            <a:off x="0" y="0"/>
            <a:ext cx="2386905" cy="1484784"/>
          </a:xfrm>
          <a:prstGeom prst="rect">
            <a:avLst/>
          </a:prstGeom>
          <a:ln>
            <a:noFill/>
          </a:ln>
          <a:effectLst>
            <a:softEdge rad="112500"/>
          </a:effectLst>
        </p:spPr>
      </p:pic>
      <p:pic>
        <p:nvPicPr>
          <p:cNvPr id="11" name="Picture 2" descr="U:\equipmetE.jpg"/>
          <p:cNvPicPr>
            <a:picLocks noChangeAspect="1" noChangeArrowheads="1"/>
          </p:cNvPicPr>
          <p:nvPr/>
        </p:nvPicPr>
        <p:blipFill>
          <a:blip r:embed="rId7" cstate="print"/>
          <a:srcRect/>
          <a:stretch>
            <a:fillRect/>
          </a:stretch>
        </p:blipFill>
        <p:spPr bwMode="auto">
          <a:xfrm>
            <a:off x="0" y="1628800"/>
            <a:ext cx="5472608" cy="4409913"/>
          </a:xfrm>
          <a:prstGeom prst="rect">
            <a:avLst/>
          </a:prstGeom>
          <a:noFill/>
        </p:spPr>
      </p:pic>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8"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87658" y="1363179"/>
            <a:ext cx="8808802" cy="4832092"/>
          </a:xfrm>
          <a:prstGeom prst="rect">
            <a:avLst/>
          </a:prstGeom>
          <a:noFill/>
        </p:spPr>
        <p:txBody>
          <a:bodyPr wrap="square" rtlCol="0">
            <a:spAutoFit/>
          </a:bodyPr>
          <a:lstStyle/>
          <a:p>
            <a:pPr>
              <a:buFont typeface="Arial" pitchFamily="34" charset="0"/>
              <a:buChar char="•"/>
            </a:pPr>
            <a:r>
              <a:rPr lang="en-CA" sz="4400" b="1" dirty="0">
                <a:solidFill>
                  <a:srgbClr val="FF0000"/>
                </a:solidFill>
              </a:rPr>
              <a:t> </a:t>
            </a:r>
            <a:r>
              <a:rPr lang="en-CA" sz="4400" b="1" dirty="0">
                <a:solidFill>
                  <a:srgbClr val="FF0000"/>
                </a:solidFill>
                <a:effectLst>
                  <a:outerShdw blurRad="38100" dist="38100" dir="2700000" algn="tl">
                    <a:srgbClr val="000000">
                      <a:alpha val="43137"/>
                    </a:srgbClr>
                  </a:outerShdw>
                </a:effectLst>
              </a:rPr>
              <a:t>Two </a:t>
            </a:r>
            <a:r>
              <a:rPr lang="en-CA" sz="4400" b="1" dirty="0" smtClean="0">
                <a:solidFill>
                  <a:srgbClr val="FF0000"/>
                </a:solidFill>
                <a:effectLst>
                  <a:outerShdw blurRad="38100" dist="38100" dir="2700000" algn="tl">
                    <a:srgbClr val="000000">
                      <a:alpha val="43137"/>
                    </a:srgbClr>
                  </a:outerShdw>
                </a:effectLst>
              </a:rPr>
              <a:t>self propelled units</a:t>
            </a:r>
          </a:p>
          <a:p>
            <a:pPr>
              <a:buFont typeface="Arial" pitchFamily="34" charset="0"/>
              <a:buChar char="•"/>
            </a:pPr>
            <a:r>
              <a:rPr lang="en-CA" sz="4400" b="1" dirty="0" smtClean="0">
                <a:solidFill>
                  <a:srgbClr val="FF0000"/>
                </a:solidFill>
                <a:effectLst>
                  <a:outerShdw blurRad="38100" dist="38100" dir="2700000" algn="tl">
                    <a:srgbClr val="000000">
                      <a:alpha val="43137"/>
                    </a:srgbClr>
                  </a:outerShdw>
                </a:effectLst>
              </a:rPr>
              <a:t> Dual 20-line hydraulic trailer units</a:t>
            </a:r>
          </a:p>
          <a:p>
            <a:pPr>
              <a:buFont typeface="Arial" pitchFamily="34" charset="0"/>
              <a:buChar char="•"/>
            </a:pPr>
            <a:r>
              <a:rPr lang="en-CA" sz="4400" b="1" dirty="0" smtClean="0">
                <a:solidFill>
                  <a:srgbClr val="FF0000"/>
                </a:solidFill>
                <a:effectLst>
                  <a:outerShdw blurRad="38100" dist="38100" dir="2700000" algn="tl">
                    <a:srgbClr val="000000">
                      <a:alpha val="43137"/>
                    </a:srgbClr>
                  </a:outerShdw>
                </a:effectLst>
              </a:rPr>
              <a:t> 16 tires per axle</a:t>
            </a:r>
          </a:p>
          <a:p>
            <a:pPr>
              <a:buFont typeface="Arial" pitchFamily="34" charset="0"/>
              <a:buChar char="•"/>
            </a:pPr>
            <a:r>
              <a:rPr lang="en-CA" sz="4400" b="1" dirty="0" smtClean="0">
                <a:solidFill>
                  <a:srgbClr val="FF0000"/>
                </a:solidFill>
                <a:effectLst>
                  <a:outerShdw blurRad="38100" dist="38100" dir="2700000" algn="tl">
                    <a:srgbClr val="000000">
                      <a:alpha val="43137"/>
                    </a:srgbClr>
                  </a:outerShdw>
                </a:effectLst>
              </a:rPr>
              <a:t> GVM = 363,250 kg (800,830 lbs)</a:t>
            </a:r>
          </a:p>
          <a:p>
            <a:pPr>
              <a:buFont typeface="Arial" pitchFamily="34" charset="0"/>
              <a:buChar char="•"/>
            </a:pPr>
            <a:r>
              <a:rPr lang="en-CA" sz="4400" b="1" dirty="0" smtClean="0">
                <a:solidFill>
                  <a:srgbClr val="FF0000"/>
                </a:solidFill>
                <a:effectLst>
                  <a:outerShdw blurRad="38100" dist="38100" dir="2700000" algn="tl">
                    <a:srgbClr val="000000">
                      <a:alpha val="43137"/>
                    </a:srgbClr>
                  </a:outerShdw>
                </a:effectLst>
              </a:rPr>
              <a:t> Total length = 34 m (110ft Approx.)</a:t>
            </a:r>
          </a:p>
          <a:p>
            <a:pPr>
              <a:buFont typeface="Arial" pitchFamily="34" charset="0"/>
              <a:buChar char="•"/>
            </a:pPr>
            <a:r>
              <a:rPr lang="en-CA" sz="4400" b="1" dirty="0" smtClean="0">
                <a:solidFill>
                  <a:srgbClr val="FF0000"/>
                </a:solidFill>
                <a:effectLst>
                  <a:outerShdw blurRad="38100" dist="38100" dir="2700000" algn="tl">
                    <a:srgbClr val="000000">
                      <a:alpha val="43137"/>
                    </a:srgbClr>
                  </a:outerShdw>
                </a:effectLst>
              </a:rPr>
              <a:t>Total height = 7.435 m (24ft)</a:t>
            </a:r>
          </a:p>
          <a:p>
            <a:pPr>
              <a:buFont typeface="Arial" pitchFamily="34" charset="0"/>
              <a:buChar char="•"/>
            </a:pPr>
            <a:r>
              <a:rPr lang="en-CA" sz="4400" b="1" dirty="0" smtClean="0">
                <a:solidFill>
                  <a:srgbClr val="FF0000"/>
                </a:solidFill>
                <a:effectLst>
                  <a:outerShdw blurRad="38100" dist="38100" dir="2700000" algn="tl">
                    <a:srgbClr val="000000">
                      <a:alpha val="43137"/>
                    </a:srgbClr>
                  </a:outerShdw>
                </a:effectLst>
              </a:rPr>
              <a:t> Total width = 7.55 m (24.77ft)</a:t>
            </a:r>
          </a:p>
        </p:txBody>
      </p:sp>
    </p:spTree>
    <p:extLst>
      <p:ext uri="{BB962C8B-B14F-4D97-AF65-F5344CB8AC3E}">
        <p14:creationId xmlns:p14="http://schemas.microsoft.com/office/powerpoint/2010/main" val="156578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3" dur="500"/>
                                        <p:tgtEl>
                                          <p:spTgt spid="12">
                                            <p:txEl>
                                              <p:pRg st="1" end="1"/>
                                            </p:txEl>
                                          </p:spTgt>
                                        </p:tgtEl>
                                      </p:cBhvr>
                                    </p:animEffect>
                                  </p:childTnLst>
                                  <p:subTnLst>
                                    <p:set>
                                      <p:cBhvr override="childStyle">
                                        <p:cTn dur="1" fill="hold" display="0" masterRel="nextClick" afterEffect="1"/>
                                        <p:tgtEl>
                                          <p:spTgt spid="12">
                                            <p:txEl>
                                              <p:pRg st="1" end="1"/>
                                            </p:txEl>
                                          </p:spTgt>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 calcmode="lin" valueType="num">
                                      <p:cBhvr additive="base">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2" end="2"/>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2" end="2"/>
                                            </p:txEl>
                                          </p:spTgt>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3" end="3"/>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3" end="3"/>
                                            </p:txEl>
                                          </p:spTgt>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 calcmode="lin" valueType="num">
                                      <p:cBhvr additive="base">
                                        <p:cTn id="30"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4" end="4"/>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4" end="4"/>
                                            </p:txEl>
                                          </p:spTgt>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5" end="5"/>
                                            </p:txEl>
                                          </p:spTgt>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additive="base">
                                        <p:cTn id="42"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6" end="6"/>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7163978" y="-227"/>
            <a:ext cx="1979712" cy="1470610"/>
          </a:xfrm>
          <a:prstGeom prst="rect">
            <a:avLst/>
          </a:prstGeom>
          <a:ln>
            <a:noFill/>
          </a:ln>
          <a:effectLst>
            <a:outerShdw blurRad="292100" dist="139700" dir="2700000" algn="tl" rotWithShape="0">
              <a:srgbClr val="333333">
                <a:alpha val="65000"/>
              </a:srgbClr>
            </a:outerShdw>
          </a:effectLst>
        </p:spPr>
      </p:pic>
      <p:pic>
        <p:nvPicPr>
          <p:cNvPr id="2050" name="Picture 2" descr="C:\Work Stuff\CG POWER - MANITOBA HYDRO MOVE\PICTURES\DSCF63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512" y="-6189"/>
            <a:ext cx="2129685" cy="1470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5411" y="-6189"/>
            <a:ext cx="2569321" cy="1476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Content Placeholder 3"/>
          <p:cNvPicPr>
            <a:picLocks/>
          </p:cNvPicPr>
          <p:nvPr/>
        </p:nvPicPr>
        <p:blipFill>
          <a:blip r:embed="rId5" cstate="print"/>
          <a:srcRect/>
          <a:stretch>
            <a:fillRect/>
          </a:stretch>
        </p:blipFill>
        <p:spPr bwMode="auto">
          <a:xfrm>
            <a:off x="657031" y="2161078"/>
            <a:ext cx="6527637" cy="4097905"/>
          </a:xfrm>
          <a:prstGeom prst="rect">
            <a:avLst/>
          </a:prstGeom>
          <a:noFill/>
          <a:ln w="9525">
            <a:noFill/>
            <a:miter lim="800000"/>
            <a:headEnd/>
            <a:tailEnd/>
          </a:ln>
        </p:spPr>
      </p:pic>
      <p:pic>
        <p:nvPicPr>
          <p:cNvPr id="17" name="Picture 16" descr="Picture1.jpg"/>
          <p:cNvPicPr>
            <a:picLocks noChangeAspect="1"/>
          </p:cNvPicPr>
          <p:nvPr/>
        </p:nvPicPr>
        <p:blipFill>
          <a:blip r:embed="rId6" cstate="print"/>
          <a:stretch>
            <a:fillRect/>
          </a:stretch>
        </p:blipFill>
        <p:spPr>
          <a:xfrm>
            <a:off x="-310" y="-227"/>
            <a:ext cx="2386905" cy="1484784"/>
          </a:xfrm>
          <a:prstGeom prst="rect">
            <a:avLst/>
          </a:prstGeom>
          <a:ln>
            <a:noFill/>
          </a:ln>
          <a:effectLst>
            <a:outerShdw blurRad="292100" dist="139700" dir="2700000" algn="tl" rotWithShape="0">
              <a:srgbClr val="333333">
                <a:alpha val="65000"/>
              </a:srgbClr>
            </a:outerShdw>
          </a:effectLst>
        </p:spPr>
      </p:pic>
      <p:grpSp>
        <p:nvGrpSpPr>
          <p:cNvPr id="18" name="Group 11"/>
          <p:cNvGrpSpPr>
            <a:grpSpLocks/>
          </p:cNvGrpSpPr>
          <p:nvPr/>
        </p:nvGrpSpPr>
        <p:grpSpPr bwMode="auto">
          <a:xfrm>
            <a:off x="2411760" y="6237312"/>
            <a:ext cx="6570705" cy="533397"/>
            <a:chOff x="909" y="3928"/>
            <a:chExt cx="4124" cy="203"/>
          </a:xfrm>
        </p:grpSpPr>
        <p:sp>
          <p:nvSpPr>
            <p:cNvPr id="19"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20"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21"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2" name="Picture 4" descr="MB_TGS_e"/>
          <p:cNvPicPr>
            <a:picLocks noChangeAspect="1" noChangeArrowheads="1"/>
          </p:cNvPicPr>
          <p:nvPr/>
        </p:nvPicPr>
        <p:blipFill>
          <a:blip r:embed="rId7"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00124" y="2455803"/>
            <a:ext cx="9036496" cy="2554545"/>
          </a:xfrm>
          <a:prstGeom prst="rect">
            <a:avLst/>
          </a:prstGeom>
          <a:noFill/>
        </p:spPr>
        <p:txBody>
          <a:bodyPr wrap="square" rtlCol="0">
            <a:spAutoFit/>
          </a:bodyPr>
          <a:lstStyle/>
          <a:p>
            <a:r>
              <a:rPr lang="en-CA" sz="4000" b="1" dirty="0" smtClean="0">
                <a:effectLst>
                  <a:outerShdw blurRad="38100" dist="38100" dir="2700000" algn="tl">
                    <a:srgbClr val="000000">
                      <a:alpha val="43137"/>
                    </a:srgbClr>
                  </a:outerShdw>
                </a:effectLst>
              </a:rPr>
              <a:t>Water Management and Structures reviewed </a:t>
            </a:r>
            <a:r>
              <a:rPr lang="en-CA" sz="4000" b="1" u="sng" dirty="0" smtClean="0">
                <a:effectLst>
                  <a:outerShdw blurRad="38100" dist="38100" dir="2700000" algn="tl">
                    <a:srgbClr val="000000">
                      <a:alpha val="43137"/>
                    </a:srgbClr>
                  </a:outerShdw>
                </a:effectLst>
              </a:rPr>
              <a:t>three different truck configurations </a:t>
            </a:r>
            <a:r>
              <a:rPr lang="en-CA" sz="4000" b="1" dirty="0" smtClean="0">
                <a:effectLst>
                  <a:outerShdw blurRad="38100" dist="38100" dir="2700000" algn="tl">
                    <a:srgbClr val="000000">
                      <a:alpha val="43137"/>
                    </a:srgbClr>
                  </a:outerShdw>
                </a:effectLst>
              </a:rPr>
              <a:t>and </a:t>
            </a:r>
            <a:r>
              <a:rPr lang="en-CA" sz="4000" b="1" u="sng" dirty="0" smtClean="0">
                <a:effectLst>
                  <a:outerShdw blurRad="38100" dist="38100" dir="2700000" algn="tl">
                    <a:srgbClr val="000000">
                      <a:alpha val="43137"/>
                    </a:srgbClr>
                  </a:outerShdw>
                </a:effectLst>
              </a:rPr>
              <a:t>three different routes </a:t>
            </a:r>
            <a:r>
              <a:rPr lang="en-CA" sz="4000" b="1" dirty="0" smtClean="0">
                <a:effectLst>
                  <a:outerShdw blurRad="38100" dist="38100" dir="2700000" algn="tl">
                    <a:srgbClr val="000000">
                      <a:alpha val="43137"/>
                    </a:srgbClr>
                  </a:outerShdw>
                </a:effectLst>
              </a:rPr>
              <a:t>before approving the permit application.</a:t>
            </a:r>
            <a:endParaRPr lang="en-CA" sz="3600" b="1" dirty="0">
              <a:effectLst>
                <a:outerShdw blurRad="38100" dist="38100" dir="2700000" algn="tl">
                  <a:srgbClr val="000000">
                    <a:alpha val="43137"/>
                  </a:srgbClr>
                </a:outerShdw>
              </a:effectLst>
            </a:endParaRPr>
          </a:p>
        </p:txBody>
      </p:sp>
      <p:sp>
        <p:nvSpPr>
          <p:cNvPr id="2" name="TextBox 1"/>
          <p:cNvSpPr txBox="1"/>
          <p:nvPr/>
        </p:nvSpPr>
        <p:spPr>
          <a:xfrm>
            <a:off x="1115616" y="1508785"/>
            <a:ext cx="5904656" cy="646331"/>
          </a:xfrm>
          <a:prstGeom prst="rect">
            <a:avLst/>
          </a:prstGeom>
          <a:noFill/>
        </p:spPr>
        <p:txBody>
          <a:bodyPr wrap="square" rtlCol="0">
            <a:spAutoFit/>
          </a:bodyPr>
          <a:lstStyle/>
          <a:p>
            <a:pPr algn="ctr"/>
            <a:r>
              <a:rPr lang="en-CA" sz="3600" b="1" dirty="0" smtClean="0">
                <a:effectLst>
                  <a:outerShdw blurRad="38100" dist="38100" dir="2700000" algn="tl">
                    <a:srgbClr val="000000">
                      <a:alpha val="43137"/>
                    </a:srgbClr>
                  </a:outerShdw>
                </a:effectLst>
              </a:rPr>
              <a:t>ROUTE OPTIONS</a:t>
            </a:r>
            <a:endParaRPr lang="en-CA"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578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345" y="881195"/>
            <a:ext cx="8749703" cy="1569660"/>
          </a:xfrm>
          <a:prstGeom prst="rect">
            <a:avLst/>
          </a:prstGeom>
          <a:noFill/>
        </p:spPr>
        <p:txBody>
          <a:bodyPr wrap="none" rtlCol="0">
            <a:spAutoFit/>
          </a:bodyPr>
          <a:lstStyle/>
          <a:p>
            <a:pPr>
              <a:buFont typeface="Wingdings" pitchFamily="2" charset="2"/>
              <a:buChar char="§"/>
            </a:pPr>
            <a:r>
              <a:rPr lang="en-CA" sz="2400" b="1" dirty="0" smtClean="0">
                <a:effectLst>
                  <a:outerShdw blurRad="38100" dist="38100" dir="2700000" algn="tl">
                    <a:srgbClr val="000000">
                      <a:alpha val="43137"/>
                    </a:srgbClr>
                  </a:outerShdw>
                </a:effectLst>
              </a:rPr>
              <a:t>Precast </a:t>
            </a:r>
            <a:r>
              <a:rPr lang="en-CA" sz="2400" b="1" dirty="0" err="1" smtClean="0">
                <a:effectLst>
                  <a:outerShdw blurRad="38100" dist="38100" dir="2700000" algn="tl">
                    <a:srgbClr val="000000">
                      <a:alpha val="43137"/>
                    </a:srgbClr>
                  </a:outerShdw>
                </a:effectLst>
              </a:rPr>
              <a:t>Prestressed</a:t>
            </a:r>
            <a:r>
              <a:rPr lang="en-CA" sz="2400" b="1" dirty="0" smtClean="0">
                <a:effectLst>
                  <a:outerShdw blurRad="38100" dist="38100" dir="2700000" algn="tl">
                    <a:srgbClr val="000000">
                      <a:alpha val="43137"/>
                    </a:srgbClr>
                  </a:outerShdw>
                </a:effectLst>
              </a:rPr>
              <a:t> Concrete I Girder</a:t>
            </a:r>
          </a:p>
          <a:p>
            <a:pPr>
              <a:buFont typeface="Wingdings" pitchFamily="2" charset="2"/>
              <a:buChar char="§"/>
            </a:pPr>
            <a:r>
              <a:rPr lang="en-CA" sz="2400" b="1" dirty="0" smtClean="0">
                <a:effectLst>
                  <a:outerShdw blurRad="38100" dist="38100" dir="2700000" algn="tl">
                    <a:srgbClr val="000000">
                      <a:alpha val="43137"/>
                    </a:srgbClr>
                  </a:outerShdw>
                </a:effectLst>
              </a:rPr>
              <a:t>Designed and built id 1975 for AASHTO HS25 Truck Live Load</a:t>
            </a:r>
          </a:p>
          <a:p>
            <a:pPr>
              <a:buFont typeface="Wingdings" pitchFamily="2" charset="2"/>
              <a:buChar char="§"/>
            </a:pPr>
            <a:r>
              <a:rPr lang="en-CA" sz="2400" b="1" dirty="0" smtClean="0">
                <a:effectLst>
                  <a:outerShdw blurRad="38100" dist="38100" dir="2700000" algn="tl">
                    <a:srgbClr val="000000">
                      <a:alpha val="43137"/>
                    </a:srgbClr>
                  </a:outerShdw>
                </a:effectLst>
              </a:rPr>
              <a:t>In composite action with a 200 mm (8 in) reinforced concrete deck</a:t>
            </a:r>
          </a:p>
          <a:p>
            <a:pPr>
              <a:buFont typeface="Wingdings" pitchFamily="2" charset="2"/>
              <a:buChar char="§"/>
            </a:pPr>
            <a:r>
              <a:rPr lang="en-CA" sz="2400" b="1" dirty="0" smtClean="0">
                <a:effectLst>
                  <a:outerShdw blurRad="38100" dist="38100" dir="2700000" algn="tl">
                    <a:srgbClr val="000000">
                      <a:alpha val="43137"/>
                    </a:srgbClr>
                  </a:outerShdw>
                </a:effectLst>
              </a:rPr>
              <a:t>Seven simply supported spans. Span length = 36.576 m (120 ft)</a:t>
            </a:r>
            <a:endParaRPr lang="en-CA" sz="2400" b="1" dirty="0">
              <a:effectLst>
                <a:outerShdw blurRad="38100" dist="38100" dir="2700000" algn="tl">
                  <a:srgbClr val="000000">
                    <a:alpha val="43137"/>
                  </a:srgbClr>
                </a:outerShdw>
              </a:effectLst>
            </a:endParaRPr>
          </a:p>
        </p:txBody>
      </p:sp>
      <p:pic>
        <p:nvPicPr>
          <p:cNvPr id="11" name="Content Placeholder 3"/>
          <p:cNvPicPr>
            <a:picLocks/>
          </p:cNvPicPr>
          <p:nvPr/>
        </p:nvPicPr>
        <p:blipFill>
          <a:blip r:embed="rId2" cstate="print">
            <a:extLst>
              <a:ext uri="{28A0092B-C50C-407E-A947-70E740481C1C}">
                <a14:useLocalDpi xmlns:a14="http://schemas.microsoft.com/office/drawing/2010/main" val="0"/>
              </a:ext>
            </a:extLst>
          </a:blip>
          <a:srcRect t="40000" r="-1235" b="7789"/>
          <a:stretch>
            <a:fillRect/>
          </a:stretch>
        </p:blipFill>
        <p:spPr>
          <a:xfrm>
            <a:off x="4895712" y="3371701"/>
            <a:ext cx="3995936" cy="2016224"/>
          </a:xfrm>
          <a:prstGeom prst="rect">
            <a:avLst/>
          </a:prstGeom>
          <a:ln w="3175">
            <a:solidFill>
              <a:schemeClr val="tx1"/>
            </a:solidFill>
          </a:ln>
        </p:spPr>
      </p:pic>
      <p:pic>
        <p:nvPicPr>
          <p:cNvPr id="7171" name="Picture 3" descr="W:\Hwybrg\MFlores\TAC INFORMATION\P9121306.JPG"/>
          <p:cNvPicPr>
            <a:picLocks noChangeAspect="1" noChangeArrowheads="1"/>
          </p:cNvPicPr>
          <p:nvPr/>
        </p:nvPicPr>
        <p:blipFill>
          <a:blip r:embed="rId3" cstate="print"/>
          <a:srcRect/>
          <a:stretch>
            <a:fillRect/>
          </a:stretch>
        </p:blipFill>
        <p:spPr bwMode="auto">
          <a:xfrm>
            <a:off x="287214" y="2492896"/>
            <a:ext cx="4392488" cy="3294366"/>
          </a:xfrm>
          <a:prstGeom prst="rect">
            <a:avLst/>
          </a:prstGeom>
          <a:noFill/>
        </p:spPr>
      </p:pic>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4"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260597" y="0"/>
            <a:ext cx="5451109" cy="1015663"/>
          </a:xfrm>
          <a:prstGeom prst="rect">
            <a:avLst/>
          </a:prstGeom>
          <a:noFill/>
        </p:spPr>
        <p:txBody>
          <a:bodyPr wrap="none" lIns="91440" tIns="45720" rIns="91440" bIns="45720">
            <a:spAutoFit/>
          </a:bodyPr>
          <a:lstStyle/>
          <a:p>
            <a:pPr algn="ctr"/>
            <a:r>
              <a:rPr lang="en-US" sz="6000" b="1" dirty="0" smtClean="0">
                <a:ln w="22225">
                  <a:solidFill>
                    <a:schemeClr val="accent2"/>
                  </a:solidFill>
                  <a:prstDash val="solid"/>
                </a:ln>
                <a:solidFill>
                  <a:schemeClr val="accent2">
                    <a:lumMod val="40000"/>
                    <a:lumOff val="60000"/>
                  </a:schemeClr>
                </a:solidFill>
              </a:rPr>
              <a:t>Red River Bridge</a:t>
            </a:r>
            <a:endParaRPr 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6578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W:\Hwybrg\Bridge Management\3000 to 3999\3578-10\Inspection Reports\Level 2\2013-08-09\2013-08-09_3578-10_P005.JPG"/>
          <p:cNvPicPr>
            <a:picLocks noChangeAspect="1" noChangeArrowheads="1"/>
          </p:cNvPicPr>
          <p:nvPr/>
        </p:nvPicPr>
        <p:blipFill>
          <a:blip r:embed="rId2" cstate="print"/>
          <a:srcRect/>
          <a:stretch>
            <a:fillRect/>
          </a:stretch>
        </p:blipFill>
        <p:spPr bwMode="auto">
          <a:xfrm>
            <a:off x="71601" y="2014954"/>
            <a:ext cx="4429676" cy="3322258"/>
          </a:xfrm>
          <a:prstGeom prst="rect">
            <a:avLst/>
          </a:prstGeom>
          <a:noFill/>
        </p:spPr>
      </p:pic>
      <p:sp>
        <p:nvSpPr>
          <p:cNvPr id="12" name="TextBox 11"/>
          <p:cNvSpPr txBox="1"/>
          <p:nvPr/>
        </p:nvSpPr>
        <p:spPr>
          <a:xfrm>
            <a:off x="431539" y="1083847"/>
            <a:ext cx="8424936" cy="1015663"/>
          </a:xfrm>
          <a:prstGeom prst="rect">
            <a:avLst/>
          </a:prstGeom>
          <a:noFill/>
        </p:spPr>
        <p:txBody>
          <a:bodyPr wrap="square" rtlCol="0">
            <a:spAutoFit/>
          </a:bodyPr>
          <a:lstStyle/>
          <a:p>
            <a:pPr>
              <a:buFont typeface="Wingdings" pitchFamily="2" charset="2"/>
              <a:buChar char="§"/>
            </a:pPr>
            <a:r>
              <a:rPr lang="en-CA" sz="2000" b="1" dirty="0" smtClean="0"/>
              <a:t>12 m (40 </a:t>
            </a:r>
            <a:r>
              <a:rPr lang="en-CA" sz="2000" b="1" dirty="0" err="1" smtClean="0"/>
              <a:t>ft</a:t>
            </a:r>
            <a:r>
              <a:rPr lang="en-CA" sz="2000" b="1" dirty="0" smtClean="0"/>
              <a:t>) Precast Pre stressed Concrete Channel Girder</a:t>
            </a:r>
          </a:p>
          <a:p>
            <a:pPr>
              <a:buFont typeface="Wingdings" pitchFamily="2" charset="2"/>
              <a:buChar char="§"/>
            </a:pPr>
            <a:r>
              <a:rPr lang="en-CA" sz="2000" b="1" dirty="0" smtClean="0"/>
              <a:t>100 mm (4 in) thick asphalt overlay wearing surface</a:t>
            </a:r>
          </a:p>
          <a:p>
            <a:pPr>
              <a:buFont typeface="Wingdings" pitchFamily="2" charset="2"/>
              <a:buChar char="§"/>
            </a:pPr>
            <a:r>
              <a:rPr lang="en-CA" sz="2000" dirty="0" smtClean="0"/>
              <a:t> </a:t>
            </a:r>
            <a:r>
              <a:rPr lang="en-CA" sz="2000" b="1" dirty="0" smtClean="0"/>
              <a:t>Five simply supported spans.  Span length = 11.8 m (38.74 </a:t>
            </a:r>
            <a:r>
              <a:rPr lang="en-CA" sz="2000" b="1" dirty="0" err="1" smtClean="0"/>
              <a:t>ft</a:t>
            </a:r>
            <a:r>
              <a:rPr lang="en-CA" sz="2000" b="1" dirty="0" smtClean="0"/>
              <a:t>)</a:t>
            </a:r>
            <a:endParaRPr lang="en-CA" sz="2000" b="1" dirty="0"/>
          </a:p>
        </p:txBody>
      </p:sp>
      <p:pic>
        <p:nvPicPr>
          <p:cNvPr id="11" name="Picture 10"/>
          <p:cNvPicPr/>
          <p:nvPr/>
        </p:nvPicPr>
        <p:blipFill>
          <a:blip r:embed="rId3" cstate="print">
            <a:extLst>
              <a:ext uri="{28A0092B-C50C-407E-A947-70E740481C1C}">
                <a14:useLocalDpi xmlns:a14="http://schemas.microsoft.com/office/drawing/2010/main" val="0"/>
              </a:ext>
            </a:extLst>
          </a:blip>
          <a:srcRect r="-1219" b="16566"/>
          <a:stretch>
            <a:fillRect/>
          </a:stretch>
        </p:blipFill>
        <p:spPr>
          <a:xfrm>
            <a:off x="4644007" y="2420888"/>
            <a:ext cx="4338457" cy="2916324"/>
          </a:xfrm>
          <a:prstGeom prst="rect">
            <a:avLst/>
          </a:prstGeom>
          <a:ln w="3175">
            <a:solidFill>
              <a:schemeClr val="tx1"/>
            </a:solidFill>
          </a:ln>
        </p:spPr>
      </p:pic>
      <p:grpSp>
        <p:nvGrpSpPr>
          <p:cNvPr id="15"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7"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8"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19" name="Picture 4" descr="MB_TGS_e"/>
          <p:cNvPicPr>
            <a:picLocks noChangeAspect="1" noChangeArrowheads="1"/>
          </p:cNvPicPr>
          <p:nvPr/>
        </p:nvPicPr>
        <p:blipFill>
          <a:blip r:embed="rId4"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21773" y="104732"/>
            <a:ext cx="8667181" cy="923330"/>
          </a:xfrm>
          <a:prstGeom prst="rect">
            <a:avLst/>
          </a:prstGeom>
          <a:noFill/>
        </p:spPr>
        <p:txBody>
          <a:bodyPr wrap="none" lIns="91440" tIns="45720" rIns="91440" bIns="45720">
            <a:spAutoFit/>
          </a:bodyPr>
          <a:lstStyle/>
          <a:p>
            <a:pPr algn="ctr"/>
            <a:r>
              <a:rPr lang="en-CA" sz="5400" b="1" u="sng" dirty="0">
                <a:ln w="22225">
                  <a:solidFill>
                    <a:schemeClr val="accent2"/>
                  </a:solidFill>
                  <a:prstDash val="solid"/>
                </a:ln>
                <a:solidFill>
                  <a:schemeClr val="accent2">
                    <a:lumMod val="40000"/>
                    <a:lumOff val="60000"/>
                  </a:schemeClr>
                </a:solidFill>
              </a:rPr>
              <a:t>ST ADOLPHE COULEE BRIDGE </a:t>
            </a:r>
          </a:p>
        </p:txBody>
      </p:sp>
    </p:spTree>
    <p:extLst>
      <p:ext uri="{BB962C8B-B14F-4D97-AF65-F5344CB8AC3E}">
        <p14:creationId xmlns:p14="http://schemas.microsoft.com/office/powerpoint/2010/main" val="156578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7164288" y="5963"/>
            <a:ext cx="1979712" cy="1470610"/>
          </a:xfrm>
          <a:prstGeom prst="rect">
            <a:avLst/>
          </a:prstGeom>
          <a:ln>
            <a:noFill/>
          </a:ln>
          <a:effectLst>
            <a:softEdge rad="112500"/>
          </a:effectLst>
        </p:spPr>
      </p:pic>
      <p:pic>
        <p:nvPicPr>
          <p:cNvPr id="2050" name="Picture 2" descr="C:\Work Stuff\CG POWER - MANITOBA HYDRO MOVE\PICTURES\DSCF63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089" y="5963"/>
            <a:ext cx="2129685" cy="1470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3186" y="0"/>
            <a:ext cx="2599904" cy="14765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Picture1.jpg"/>
          <p:cNvPicPr>
            <a:picLocks noChangeAspect="1"/>
          </p:cNvPicPr>
          <p:nvPr/>
        </p:nvPicPr>
        <p:blipFill>
          <a:blip r:embed="rId6" cstate="print"/>
          <a:stretch>
            <a:fillRect/>
          </a:stretch>
        </p:blipFill>
        <p:spPr>
          <a:xfrm>
            <a:off x="0" y="5963"/>
            <a:ext cx="2411760" cy="1484784"/>
          </a:xfrm>
          <a:prstGeom prst="rect">
            <a:avLst/>
          </a:prstGeom>
          <a:ln>
            <a:noFill/>
          </a:ln>
          <a:effectLst>
            <a:softEdge rad="112500"/>
          </a:effectLst>
        </p:spPr>
      </p:pic>
      <p:sp>
        <p:nvSpPr>
          <p:cNvPr id="15" name="TextBox 14"/>
          <p:cNvSpPr txBox="1"/>
          <p:nvPr/>
        </p:nvSpPr>
        <p:spPr>
          <a:xfrm>
            <a:off x="827584" y="2297843"/>
            <a:ext cx="7060055" cy="2800767"/>
          </a:xfrm>
          <a:prstGeom prst="rect">
            <a:avLst/>
          </a:prstGeom>
          <a:noFill/>
        </p:spPr>
        <p:txBody>
          <a:bodyPr wrap="square" rtlCol="0">
            <a:spAutoFit/>
          </a:bodyPr>
          <a:lstStyle/>
          <a:p>
            <a:pPr algn="ctr"/>
            <a:r>
              <a:rPr lang="en-CA"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BRIDGE LOAD RATING </a:t>
            </a:r>
            <a:endParaRPr lang="en-CA" sz="8800" dirty="0"/>
          </a:p>
        </p:txBody>
      </p:sp>
      <p:grpSp>
        <p:nvGrpSpPr>
          <p:cNvPr id="13" name="Group 11"/>
          <p:cNvGrpSpPr>
            <a:grpSpLocks/>
          </p:cNvGrpSpPr>
          <p:nvPr/>
        </p:nvGrpSpPr>
        <p:grpSpPr bwMode="auto">
          <a:xfrm>
            <a:off x="2411760" y="6237312"/>
            <a:ext cx="6570705" cy="533397"/>
            <a:chOff x="909" y="3928"/>
            <a:chExt cx="4124" cy="203"/>
          </a:xfrm>
        </p:grpSpPr>
        <p:sp>
          <p:nvSpPr>
            <p:cNvPr id="16" name="Line 12"/>
            <p:cNvSpPr>
              <a:spLocks noChangeShapeType="1"/>
            </p:cNvSpPr>
            <p:nvPr/>
          </p:nvSpPr>
          <p:spPr bwMode="auto">
            <a:xfrm flipV="1">
              <a:off x="909" y="4038"/>
              <a:ext cx="4067" cy="0"/>
            </a:xfrm>
            <a:prstGeom prst="line">
              <a:avLst/>
            </a:prstGeom>
            <a:noFill/>
            <a:ln w="9525">
              <a:solidFill>
                <a:srgbClr val="FF0000"/>
              </a:solidFill>
              <a:round/>
              <a:headEnd/>
              <a:tailEnd/>
            </a:ln>
            <a:effectLst/>
          </p:spPr>
          <p:txBody>
            <a:bodyPr wrap="none" anchor="ctr"/>
            <a:lstStyle/>
            <a:p>
              <a:endParaRPr lang="en-CA"/>
            </a:p>
          </p:txBody>
        </p:sp>
        <p:sp>
          <p:nvSpPr>
            <p:cNvPr id="18" name="Text Box 13"/>
            <p:cNvSpPr txBox="1">
              <a:spLocks noChangeArrowheads="1"/>
            </p:cNvSpPr>
            <p:nvPr/>
          </p:nvSpPr>
          <p:spPr bwMode="auto">
            <a:xfrm>
              <a:off x="954" y="3928"/>
              <a:ext cx="4079" cy="187"/>
            </a:xfrm>
            <a:prstGeom prst="rect">
              <a:avLst/>
            </a:prstGeom>
            <a:noFill/>
            <a:ln w="9525">
              <a:noFill/>
              <a:miter lim="800000"/>
              <a:headEnd/>
              <a:tailEnd/>
            </a:ln>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B prst="relaxedInset"/>
            </a:sp3d>
          </p:spPr>
          <p:txBody>
            <a:bodyPr wrap="square" lIns="0" tIns="0" rIns="0" bIns="0">
              <a:spAutoFit/>
            </a:bodyPr>
            <a:lstStyle/>
            <a:p>
              <a:pPr eaLnBrk="0" hangingPunct="0"/>
              <a:r>
                <a:rPr lang="en-US" sz="1600" b="1" i="1" dirty="0" smtClean="0"/>
                <a:t>Manitoba Infrastructure and Transportation                 RADBUG - August </a:t>
              </a:r>
              <a:r>
                <a:rPr lang="en-US" sz="1600" b="1" i="1" dirty="0"/>
                <a:t>2014</a:t>
              </a:r>
              <a:endParaRPr lang="en-US" sz="1600" b="1" dirty="0"/>
            </a:p>
            <a:p>
              <a:pPr eaLnBrk="0" hangingPunct="0"/>
              <a:endParaRPr lang="en-US" sz="1600" b="1" dirty="0"/>
            </a:p>
          </p:txBody>
        </p:sp>
        <p:sp>
          <p:nvSpPr>
            <p:cNvPr id="19" name="Text Box 14"/>
            <p:cNvSpPr txBox="1">
              <a:spLocks noChangeArrowheads="1"/>
            </p:cNvSpPr>
            <p:nvPr/>
          </p:nvSpPr>
          <p:spPr bwMode="auto">
            <a:xfrm>
              <a:off x="935" y="4037"/>
              <a:ext cx="3159" cy="94"/>
            </a:xfrm>
            <a:prstGeom prst="rect">
              <a:avLst/>
            </a:prstGeom>
            <a:noFill/>
            <a:ln w="9525">
              <a:noFill/>
              <a:miter lim="800000"/>
              <a:headEnd/>
              <a:tailEnd/>
            </a:ln>
            <a:effectLst>
              <a:outerShdw blurRad="50800" dist="38100" algn="l" rotWithShape="0">
                <a:prstClr val="black">
                  <a:alpha val="40000"/>
                </a:prstClr>
              </a:outerShdw>
            </a:effectLst>
          </p:spPr>
          <p:txBody>
            <a:bodyPr wrap="square" lIns="0" tIns="0" rIns="0" bIns="0">
              <a:spAutoFit/>
            </a:bodyPr>
            <a:lstStyle/>
            <a:p>
              <a:pPr eaLnBrk="0" hangingPunct="0"/>
              <a:r>
                <a:rPr lang="en-US" sz="1600" b="1" i="1" dirty="0" smtClean="0"/>
                <a:t>Water Management and Structures</a:t>
              </a:r>
              <a:endParaRPr lang="en-US" sz="1600" b="1" dirty="0"/>
            </a:p>
          </p:txBody>
        </p:sp>
      </p:grpSp>
      <p:pic>
        <p:nvPicPr>
          <p:cNvPr id="20" name="Picture 4" descr="MB_TGS_e"/>
          <p:cNvPicPr>
            <a:picLocks noChangeAspect="1" noChangeArrowheads="1"/>
          </p:cNvPicPr>
          <p:nvPr/>
        </p:nvPicPr>
        <p:blipFill>
          <a:blip r:embed="rId7" cstate="print"/>
          <a:srcRect b="35755"/>
          <a:stretch>
            <a:fillRect/>
          </a:stretch>
        </p:blipFill>
        <p:spPr bwMode="auto">
          <a:xfrm>
            <a:off x="107504" y="6237312"/>
            <a:ext cx="2232248" cy="53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578271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1570</Words>
  <Application>Microsoft Office PowerPoint</Application>
  <PresentationFormat>On-screen Show (4:3)</PresentationFormat>
  <Paragraphs>348</Paragraphs>
  <Slides>34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Aharoni</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CHIDI</dc:creator>
  <cp:lastModifiedBy>CHIDI</cp:lastModifiedBy>
  <cp:revision>115</cp:revision>
  <dcterms:created xsi:type="dcterms:W3CDTF">2013-09-11T03:44:50Z</dcterms:created>
  <dcterms:modified xsi:type="dcterms:W3CDTF">2014-08-11T06:21:59Z</dcterms:modified>
</cp:coreProperties>
</file>