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style1.xml" ContentType="application/vnd.ms-office.chartstyle+xml"/>
  <Override PartName="/ppt/charts/colors1.xml" ContentType="application/vnd.ms-office.chartcolor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0" r:id="rId2"/>
  </p:sldMasterIdLst>
  <p:notesMasterIdLst>
    <p:notesMasterId r:id="rId11"/>
  </p:notesMasterIdLst>
  <p:handoutMasterIdLst>
    <p:handoutMasterId r:id="rId12"/>
  </p:handoutMasterIdLst>
  <p:sldIdLst>
    <p:sldId id="259" r:id="rId3"/>
    <p:sldId id="267" r:id="rId4"/>
    <p:sldId id="276" r:id="rId5"/>
    <p:sldId id="275" r:id="rId6"/>
    <p:sldId id="277" r:id="rId7"/>
    <p:sldId id="278" r:id="rId8"/>
    <p:sldId id="265" r:id="rId9"/>
    <p:sldId id="270" r:id="rId10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2" autoAdjust="0"/>
    <p:restoredTop sz="90224" autoAdjust="0"/>
  </p:normalViewPr>
  <p:slideViewPr>
    <p:cSldViewPr showGuides="1">
      <p:cViewPr varScale="1">
        <p:scale>
          <a:sx n="50" d="100"/>
          <a:sy n="50" d="100"/>
        </p:scale>
        <p:origin x="1668" y="4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89-45F2-A233-8A78CCC7CF15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789-45F2-A233-8A78CCC7CF1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89-45F2-A233-8A78CCC7CF15}"/>
              </c:ext>
            </c:extLst>
          </c:dPt>
          <c:cat>
            <c:strRef>
              <c:f>Sheet1!$A$2:$A$4</c:f>
              <c:strCache>
                <c:ptCount val="3"/>
                <c:pt idx="0">
                  <c:v>good</c:v>
                </c:pt>
                <c:pt idx="1">
                  <c:v>fair</c:v>
                </c:pt>
                <c:pt idx="2">
                  <c:v>poor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0.51</c:v>
                </c:pt>
                <c:pt idx="1">
                  <c:v>0.4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9-45F2-A233-8A78CCC7C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70A75-EB99-4EA6-8BAB-FCD6F23C7C7F}" type="datetimeFigureOut">
              <a:rPr lang="en-US" smtClean="0"/>
              <a:t>8/2/2022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812B8-CAD4-4A7A-A868-95ADAD87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89766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EA3014-2865-438A-8017-BCE127679508}" type="datetimeFigureOut">
              <a:rPr lang="en-US"/>
              <a:pPr>
                <a:defRPr/>
              </a:pPr>
              <a:t>8/2/2022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58D8C8-02D3-4400-939D-07643807B5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0010300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8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3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66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2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585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-4543"/>
            <a:ext cx="9144000" cy="6876042"/>
          </a:xfrm>
          <a:prstGeom prst="rect">
            <a:avLst/>
          </a:prstGeom>
          <a:solidFill>
            <a:srgbClr val="F7691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9144000" cy="26804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066800" y="2057400"/>
            <a:ext cx="7086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4400" dirty="0" smtClean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2209800"/>
            <a:ext cx="7848600" cy="1295400"/>
          </a:xfrm>
        </p:spPr>
        <p:txBody>
          <a:bodyPr/>
          <a:lstStyle>
            <a:lvl1pPr marL="0" indent="0" algn="l">
              <a:lnSpc>
                <a:spcPts val="3200"/>
              </a:lnSpc>
              <a:buNone/>
              <a:defRPr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47700" y="457200"/>
            <a:ext cx="7848600" cy="828675"/>
          </a:xfrm>
        </p:spPr>
        <p:txBody>
          <a:bodyPr anchor="t"/>
          <a:lstStyle>
            <a:lvl1pPr algn="l">
              <a:defRPr sz="4400" b="1" cap="none" baseline="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53199"/>
            <a:ext cx="9144000" cy="318299"/>
          </a:xfrm>
          <a:prstGeom prst="rect">
            <a:avLst/>
          </a:prstGeom>
          <a:solidFill>
            <a:schemeClr val="tx2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38800"/>
            <a:ext cx="1371600" cy="77152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006555" y="650216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www.dotd.la.gov</a:t>
            </a:r>
            <a:endParaRPr lang="en-US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64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36387-D545-4566-A9C8-3CA3730F02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977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CC0F1-2512-46DD-9205-2D7F598B3C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478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2D53D-9183-49D9-9A1A-1E9DBCC350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6129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818D2-C7E7-4215-A04A-907EF185AA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7098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78426-B7CF-4868-BE82-811D03AD46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2779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759FA-5DD5-49E3-A12E-638B42D6F13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6682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567A-E1C5-4964-93F7-FF6EFDE71EB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4718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EF4EE-4E7B-486E-9BB5-C444D7F5AF9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1699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1C8C2-8B17-424C-8616-A2F22F233A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811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lnSpc>
                <a:spcPts val="4400"/>
              </a:lnSpc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F16321"/>
              </a:buClr>
              <a:buFont typeface="Wingdings" panose="05000000000000000000" pitchFamily="2" charset="2"/>
              <a:buChar char="Ø"/>
              <a:defRPr>
                <a:latin typeface="Franklin Gothic Book" panose="020B0503020102020204" pitchFamily="34" charset="0"/>
              </a:defRPr>
            </a:lvl1pPr>
            <a:lvl2pPr>
              <a:spcBef>
                <a:spcPts val="0"/>
              </a:spcBef>
              <a:buClr>
                <a:srgbClr val="F16321"/>
              </a:buClr>
              <a:defRPr>
                <a:latin typeface="Franklin Gothic Book" panose="020B0503020102020204" pitchFamily="34" charset="0"/>
              </a:defRPr>
            </a:lvl2pPr>
            <a:lvl3pPr>
              <a:spcBef>
                <a:spcPts val="0"/>
              </a:spcBef>
              <a:buClr>
                <a:srgbClr val="F16321"/>
              </a:buClr>
              <a:defRPr sz="2800">
                <a:latin typeface="Franklin Gothic Book" panose="020B0503020102020204" pitchFamily="34" charset="0"/>
              </a:defRPr>
            </a:lvl3pPr>
            <a:lvl4pPr>
              <a:spcBef>
                <a:spcPts val="0"/>
              </a:spcBef>
              <a:buClr>
                <a:srgbClr val="F16321"/>
              </a:buClr>
              <a:defRPr sz="2800">
                <a:latin typeface="Franklin Gothic Book" panose="020B0503020102020204" pitchFamily="34" charset="0"/>
              </a:defRPr>
            </a:lvl4pPr>
            <a:lvl5pPr>
              <a:spcBef>
                <a:spcPts val="0"/>
              </a:spcBef>
              <a:buClr>
                <a:srgbClr val="F16321"/>
              </a:buClr>
              <a:defRPr sz="28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9144000" cy="927899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609600" y="5866002"/>
            <a:ext cx="1524000" cy="990600"/>
            <a:chOff x="2628900" y="5067301"/>
            <a:chExt cx="1524000" cy="990600"/>
          </a:xfrm>
        </p:grpSpPr>
        <p:sp>
          <p:nvSpPr>
            <p:cNvPr id="9" name="Rectangle 8"/>
            <p:cNvSpPr/>
            <p:nvPr userDrawn="1"/>
          </p:nvSpPr>
          <p:spPr>
            <a:xfrm>
              <a:off x="2628900" y="5067301"/>
              <a:ext cx="15240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5176839"/>
              <a:ext cx="1371600" cy="7715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4543"/>
            <a:ext cx="9144000" cy="6876042"/>
          </a:xfrm>
          <a:prstGeom prst="rect">
            <a:avLst/>
          </a:prstGeom>
          <a:solidFill>
            <a:srgbClr val="F7691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9144000" cy="268049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066800" y="2057400"/>
            <a:ext cx="7086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4400" dirty="0" smtClean="0">
              <a:latin typeface="Calibri" panose="020F0502020204030204" pitchFamily="34" charset="0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533400"/>
            <a:ext cx="7848600" cy="1295400"/>
          </a:xfrm>
        </p:spPr>
        <p:txBody>
          <a:bodyPr/>
          <a:lstStyle>
            <a:lvl1pPr marL="0" indent="0" algn="l">
              <a:lnSpc>
                <a:spcPts val="3200"/>
              </a:lnSpc>
              <a:buNone/>
              <a:defRPr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section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553199"/>
            <a:ext cx="9144000" cy="318299"/>
          </a:xfrm>
          <a:prstGeom prst="rect">
            <a:avLst/>
          </a:prstGeom>
          <a:solidFill>
            <a:schemeClr val="tx2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38800"/>
            <a:ext cx="1371600" cy="771525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006555" y="650216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www.dotd.la.gov</a:t>
            </a:r>
            <a:endParaRPr lang="en-US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0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33862"/>
          </a:xfr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F16321"/>
              </a:buClr>
              <a:buFont typeface="Wingdings" panose="05000000000000000000" pitchFamily="2" charset="2"/>
              <a:buChar char="Ø"/>
              <a:defRPr sz="2800">
                <a:latin typeface="Franklin Gothic Book" panose="020B0503020102020204" pitchFamily="34" charset="0"/>
              </a:defRPr>
            </a:lvl1pPr>
            <a:lvl2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2pPr>
            <a:lvl3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3pPr>
            <a:lvl4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4pPr>
            <a:lvl5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33863"/>
          </a:xfr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F16321"/>
              </a:buClr>
              <a:buFont typeface="Wingdings" panose="05000000000000000000" pitchFamily="2" charset="2"/>
              <a:buChar char="Ø"/>
              <a:defRPr sz="2800">
                <a:latin typeface="Franklin Gothic Book" panose="020B0503020102020204" pitchFamily="34" charset="0"/>
              </a:defRPr>
            </a:lvl1pPr>
            <a:lvl2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2pPr>
            <a:lvl3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3pPr>
            <a:lvl4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4pPr>
            <a:lvl5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9144000" cy="927899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609600" y="5866002"/>
            <a:ext cx="1524000" cy="990600"/>
            <a:chOff x="2628900" y="5067301"/>
            <a:chExt cx="1524000" cy="990600"/>
          </a:xfrm>
        </p:grpSpPr>
        <p:sp>
          <p:nvSpPr>
            <p:cNvPr id="9" name="Rectangle 8"/>
            <p:cNvSpPr/>
            <p:nvPr userDrawn="1"/>
          </p:nvSpPr>
          <p:spPr>
            <a:xfrm>
              <a:off x="2628900" y="5067301"/>
              <a:ext cx="15240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5176839"/>
              <a:ext cx="1371600" cy="7715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96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lnSpc>
                <a:spcPts val="4400"/>
              </a:lnSpc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lnSpc>
                <a:spcPts val="4400"/>
              </a:lnSpc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9144000" cy="927899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609600" y="5866002"/>
            <a:ext cx="1524000" cy="990600"/>
            <a:chOff x="2628900" y="5067301"/>
            <a:chExt cx="1524000" cy="990600"/>
          </a:xfrm>
        </p:grpSpPr>
        <p:sp>
          <p:nvSpPr>
            <p:cNvPr id="9" name="Rectangle 8"/>
            <p:cNvSpPr/>
            <p:nvPr userDrawn="1"/>
          </p:nvSpPr>
          <p:spPr>
            <a:xfrm>
              <a:off x="2628900" y="5067301"/>
              <a:ext cx="15240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5176839"/>
              <a:ext cx="1371600" cy="7715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9144000" cy="927899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609600" y="5866002"/>
            <a:ext cx="1524000" cy="990600"/>
            <a:chOff x="2628900" y="5067301"/>
            <a:chExt cx="1524000" cy="990600"/>
          </a:xfrm>
        </p:grpSpPr>
        <p:sp>
          <p:nvSpPr>
            <p:cNvPr id="6" name="Rectangle 5"/>
            <p:cNvSpPr/>
            <p:nvPr userDrawn="1"/>
          </p:nvSpPr>
          <p:spPr>
            <a:xfrm>
              <a:off x="2628900" y="5067301"/>
              <a:ext cx="15240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5176839"/>
              <a:ext cx="1371600" cy="7715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3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73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7BF96-A928-4C93-80B1-0A2EE31724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269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B66A0-2677-4767-8F00-64B675A5408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7530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6" r:id="rId2"/>
    <p:sldLayoutId id="2147483967" r:id="rId3"/>
    <p:sldLayoutId id="2147483968" r:id="rId4"/>
    <p:sldLayoutId id="2147483971" r:id="rId5"/>
    <p:sldLayoutId id="2147483972" r:id="rId6"/>
    <p:sldLayoutId id="2147483977" r:id="rId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865E9EA-ABCC-4739-A640-E472549CDB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271" y="1258974"/>
            <a:ext cx="2561341" cy="1457500"/>
          </a:xfrm>
          <a:prstGeom prst="rect">
            <a:avLst/>
          </a:prstGeom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43424" y="76200"/>
            <a:ext cx="8229600" cy="973163"/>
          </a:xfrm>
        </p:spPr>
        <p:txBody>
          <a:bodyPr/>
          <a:lstStyle/>
          <a:p>
            <a:r>
              <a:rPr lang="en-US" altLang="en-US" sz="3600" dirty="0" smtClean="0"/>
              <a:t>Welcome to Louisiana</a:t>
            </a:r>
          </a:p>
        </p:txBody>
      </p:sp>
      <p:pic>
        <p:nvPicPr>
          <p:cNvPr id="1026" name="Picture 2" descr="AASHTOWare Bridg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82" y="182337"/>
            <a:ext cx="1371600" cy="7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08" y="976788"/>
            <a:ext cx="1639638" cy="2546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29" y="4348683"/>
            <a:ext cx="2362200" cy="1328162"/>
          </a:xfrm>
          <a:prstGeom prst="rect">
            <a:avLst/>
          </a:prstGeom>
        </p:spPr>
      </p:pic>
      <p:pic>
        <p:nvPicPr>
          <p:cNvPr id="14" name="Picture 4" descr="https://themanhattanfoodproject.files.wordpress.com/2013/04/dsc_3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93" y="976787"/>
            <a:ext cx="2585506" cy="172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24902"/>
          <a:stretch/>
        </p:blipFill>
        <p:spPr>
          <a:xfrm>
            <a:off x="7947231" y="2371076"/>
            <a:ext cx="1080681" cy="3360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0685" y="980558"/>
            <a:ext cx="1447800" cy="1416228"/>
          </a:xfrm>
          <a:prstGeom prst="rect">
            <a:avLst/>
          </a:prstGeom>
        </p:spPr>
      </p:pic>
      <p:pic>
        <p:nvPicPr>
          <p:cNvPr id="1036" name="Picture 12" descr="New Orleans - French Quarter &quot;The Long View&quot; | New orleans french quarter, New  orleans travel, New orleans louisian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52" y="3086367"/>
            <a:ext cx="2081860" cy="28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ourbon Street in New Orleans: Bars, Clubs &amp; Live Musi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184" y="2971800"/>
            <a:ext cx="2452037" cy="89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OW TO SAVE ON NEW ORLEANS ATTRACTIONS WITH THE NEW ORLEANS SIGHTSEEING  PASS - y Travel Blo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99" y="2845178"/>
            <a:ext cx="1703510" cy="11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otels Near Jackson Square New Orleans | Le Pavillon Hote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68" y="4123509"/>
            <a:ext cx="3997324" cy="194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679450"/>
            <a:ext cx="8534400" cy="4876800"/>
          </a:xfrm>
        </p:spPr>
        <p:txBody>
          <a:bodyPr/>
          <a:lstStyle/>
          <a:p>
            <a:r>
              <a:rPr lang="en-US" altLang="en-US" dirty="0" smtClean="0"/>
              <a:t>13,000 bridges (22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180 million SF deck (3</a:t>
            </a:r>
            <a:r>
              <a:rPr lang="en-US" altLang="en-US" baseline="30000" dirty="0" smtClean="0"/>
              <a:t>rd</a:t>
            </a:r>
            <a:r>
              <a:rPr lang="en-US" altLang="en-US" dirty="0" smtClean="0"/>
              <a:t>)</a:t>
            </a:r>
          </a:p>
          <a:p>
            <a:pPr marL="0" indent="0">
              <a:buNone/>
            </a:pPr>
            <a:r>
              <a:rPr lang="en-US" altLang="en-US" dirty="0"/>
              <a:t> </a:t>
            </a:r>
            <a:r>
              <a:rPr lang="en-US" altLang="en-US" dirty="0" smtClean="0"/>
              <a:t>  (~666 superdomes) </a:t>
            </a:r>
          </a:p>
          <a:p>
            <a:r>
              <a:rPr lang="en-US" altLang="en-US" dirty="0"/>
              <a:t>18 of top 20 longest </a:t>
            </a:r>
            <a:r>
              <a:rPr lang="en-US" altLang="en-US" dirty="0" smtClean="0"/>
              <a:t>bridges </a:t>
            </a:r>
          </a:p>
          <a:p>
            <a:r>
              <a:rPr lang="en-US" altLang="en-US" dirty="0" smtClean="0"/>
              <a:t>141 movable bridges (2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40% 50+ years old </a:t>
            </a:r>
          </a:p>
          <a:p>
            <a:r>
              <a:rPr lang="en-US" altLang="en-US" dirty="0" smtClean="0"/>
              <a:t>15% posted bridges, 10% scour critical bridges</a:t>
            </a:r>
          </a:p>
          <a:p>
            <a:r>
              <a:rPr lang="en-US" altLang="en-US" dirty="0" smtClean="0"/>
              <a:t>70% concrete, 4% steel, 5% timber, 20%  culvert </a:t>
            </a:r>
          </a:p>
          <a:p>
            <a:r>
              <a:rPr lang="en-US" altLang="en-US" dirty="0" smtClean="0"/>
              <a:t>51% good, 40% fair, 9% poor</a:t>
            </a:r>
          </a:p>
          <a:p>
            <a:pPr marL="0" indent="0">
              <a:buNone/>
            </a:pPr>
            <a:endParaRPr lang="en-US" altLang="en-US" dirty="0" smtClean="0"/>
          </a:p>
          <a:p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73710254"/>
              </p:ext>
            </p:extLst>
          </p:nvPr>
        </p:nvGraphicFramePr>
        <p:xfrm>
          <a:off x="5638800" y="4876800"/>
          <a:ext cx="1981200" cy="135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8" name="Picture 4" descr="Louisiana Map/Quiz Printout - EnchantedLearning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838200"/>
            <a:ext cx="3067050" cy="237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8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eology of the Mississippi Ri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2209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809" y="2883663"/>
            <a:ext cx="725391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Book" panose="020B0503020102020204" pitchFamily="34" charset="0"/>
              </a:rPr>
              <a:t>136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949" y="4873524"/>
            <a:ext cx="449803" cy="369332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Book" panose="020B0503020102020204" pitchFamily="34" charset="0"/>
              </a:rPr>
              <a:t>11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448" y="1447800"/>
            <a:ext cx="5404903" cy="37950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34161" y="5377190"/>
            <a:ext cx="5015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Franklin Gothic Book" panose="020B0503020102020204" pitchFamily="34" charset="0"/>
              </a:rPr>
              <a:t>Bridges Across Mississippi River</a:t>
            </a:r>
            <a:endParaRPr lang="en-US" sz="2800" dirty="0">
              <a:latin typeface="Franklin Gothic Book" panose="020B0503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599496"/>
            <a:ext cx="536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Franklin Gothic Book" panose="020B0503020102020204" pitchFamily="34" charset="0"/>
              </a:rPr>
              <a:t>Bridges Across Lake Pontchartrain</a:t>
            </a:r>
            <a:endParaRPr lang="en-US" sz="2800" dirty="0">
              <a:latin typeface="Franklin Gothic Book" panose="020B0503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033" y="762000"/>
            <a:ext cx="909223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Book" panose="020B0503020102020204" pitchFamily="34" charset="0"/>
              </a:rPr>
              <a:t>2340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236" y="3741137"/>
            <a:ext cx="3717085" cy="1938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930" y="494924"/>
            <a:ext cx="5356632" cy="24285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081" r="10001" b="39025"/>
          <a:stretch/>
        </p:blipFill>
        <p:spPr>
          <a:xfrm>
            <a:off x="160874" y="3069877"/>
            <a:ext cx="4610088" cy="1988666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7772400" y="4812830"/>
            <a:ext cx="228600" cy="27291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>
            <a:off x="6553200" y="510381"/>
            <a:ext cx="152400" cy="5968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2" y="1600200"/>
            <a:ext cx="2044281" cy="1362853"/>
          </a:xfrm>
          <a:prstGeom prst="rect">
            <a:avLst/>
          </a:prstGeom>
        </p:spPr>
      </p:pic>
      <p:sp>
        <p:nvSpPr>
          <p:cNvPr id="24" name="7-Point Star 23"/>
          <p:cNvSpPr/>
          <p:nvPr/>
        </p:nvSpPr>
        <p:spPr>
          <a:xfrm>
            <a:off x="5171707" y="4495801"/>
            <a:ext cx="238493" cy="29163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5-Point Star 25"/>
          <p:cNvSpPr/>
          <p:nvPr/>
        </p:nvSpPr>
        <p:spPr>
          <a:xfrm>
            <a:off x="4966342" y="2933419"/>
            <a:ext cx="228600" cy="27291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79891" y="2883169"/>
            <a:ext cx="3347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Book" panose="020B0503020102020204" pitchFamily="34" charset="0"/>
              </a:rPr>
              <a:t>US 90 Crescent City Connection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1958EB 1988WB 2.5 miles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2443" y="5058543"/>
            <a:ext cx="2765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Book" panose="020B0503020102020204" pitchFamily="34" charset="0"/>
              </a:rPr>
              <a:t>US 90 Huey P. Long Bridge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1935 2013 1.5 miles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117" y="432050"/>
            <a:ext cx="3226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Franklin Gothic Book" panose="020B0503020102020204" pitchFamily="34" charset="0"/>
              </a:rPr>
              <a:t>Last Two Bridges </a:t>
            </a:r>
            <a:r>
              <a:rPr lang="en-US" b="1" dirty="0">
                <a:latin typeface="Franklin Gothic Book" panose="020B0503020102020204" pitchFamily="34" charset="0"/>
              </a:rPr>
              <a:t>A</a:t>
            </a:r>
            <a:r>
              <a:rPr lang="en-US" b="1" dirty="0" smtClean="0">
                <a:latin typeface="Franklin Gothic Book" panose="020B0503020102020204" pitchFamily="34" charset="0"/>
              </a:rPr>
              <a:t>cross “The Father of Waters” Before </a:t>
            </a:r>
            <a:r>
              <a:rPr lang="en-US" b="1" dirty="0">
                <a:latin typeface="Franklin Gothic Book" panose="020B0503020102020204" pitchFamily="34" charset="0"/>
              </a:rPr>
              <a:t>R</a:t>
            </a:r>
            <a:r>
              <a:rPr lang="en-US" b="1" dirty="0" smtClean="0">
                <a:latin typeface="Franklin Gothic Book" panose="020B0503020102020204" pitchFamily="34" charset="0"/>
              </a:rPr>
              <a:t>eaching Gulf of Mexico</a:t>
            </a:r>
            <a:endParaRPr lang="en-US" b="1" dirty="0">
              <a:latin typeface="Franklin Gothic Book" panose="020B0503020102020204" pitchFamily="34" charset="0"/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366303" y="5182300"/>
            <a:ext cx="238493" cy="29163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9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6" y="1053541"/>
            <a:ext cx="3477572" cy="3191673"/>
          </a:xfrm>
          <a:prstGeom prst="flowChartAlternateProcess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275023" y="4939808"/>
            <a:ext cx="228600" cy="27291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5-Point Star 25"/>
          <p:cNvSpPr/>
          <p:nvPr/>
        </p:nvSpPr>
        <p:spPr>
          <a:xfrm>
            <a:off x="2768600" y="2530953"/>
            <a:ext cx="228600" cy="27291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03623" y="4926023"/>
            <a:ext cx="7662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Book" panose="020B0503020102020204" pitchFamily="34" charset="0"/>
              </a:rPr>
              <a:t>I-10 Twin Span Bridges – 5.4 miles 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8/29/2005 Destroyed by Katrina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2011 Rebuilt – Designed by DOTD Bridge Design In-House </a:t>
            </a:r>
            <a:r>
              <a:rPr lang="en-US" dirty="0" smtClean="0">
                <a:latin typeface="Franklin Gothic Book" panose="020B0503020102020204" pitchFamily="34" charset="0"/>
              </a:rPr>
              <a:t>Staff </a:t>
            </a:r>
            <a:r>
              <a:rPr lang="en-US" dirty="0" smtClean="0">
                <a:latin typeface="Franklin Gothic Book" panose="020B0503020102020204" pitchFamily="34" charset="0"/>
              </a:rPr>
              <a:t>in 9 Months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989" y="318809"/>
            <a:ext cx="2506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Franklin Gothic Book" panose="020B0503020102020204" pitchFamily="34" charset="0"/>
              </a:rPr>
              <a:t>Bridges Across Lake Pontchartrain</a:t>
            </a:r>
            <a:endParaRPr lang="en-US" b="1" dirty="0">
              <a:latin typeface="Franklin Gothic Book" panose="020B0503020102020204" pitchFamily="34" charset="0"/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914400" y="2209800"/>
            <a:ext cx="238493" cy="29163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Lake Pontchartrain Causeway Bridge and Phantom 3 Advanced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2460"/>
            <a:ext cx="25908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7-Point Star 17"/>
          <p:cNvSpPr/>
          <p:nvPr/>
        </p:nvSpPr>
        <p:spPr>
          <a:xfrm>
            <a:off x="4038600" y="441595"/>
            <a:ext cx="238493" cy="29163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4" name="Picture 4" descr="Twin Span Bridge Repair by Boh Bros. Constructi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0"/>
          <a:stretch/>
        </p:blipFill>
        <p:spPr bwMode="auto">
          <a:xfrm>
            <a:off x="4038600" y="2032253"/>
            <a:ext cx="1379116" cy="167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51" y="2158635"/>
            <a:ext cx="1716644" cy="129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D9863912-1C65-4A88-8807-F061359D9BC7" descr="IMG_41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7105" y="645144"/>
            <a:ext cx="1461479" cy="109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9AE8DE0D-2F52-43A4-8D1D-82D1266C979A" descr="IMG_37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74" y="2287436"/>
            <a:ext cx="1495535" cy="246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F945834B-E17A-4672-8EF9-2F06EA7F4B11" descr="IMG_374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07539"/>
            <a:ext cx="2889014" cy="155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6248400" cy="49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457200"/>
            <a:ext cx="8382000" cy="40386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LADOTD Bridge Design Staff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2100" y="1219200"/>
            <a:ext cx="8600440" cy="3276600"/>
          </a:xfrm>
        </p:spPr>
        <p:txBody>
          <a:bodyPr/>
          <a:lstStyle/>
          <a:p>
            <a:r>
              <a:rPr lang="en-US" altLang="en-US" sz="2400" dirty="0" smtClean="0"/>
              <a:t>Load Rating Unit </a:t>
            </a:r>
          </a:p>
          <a:p>
            <a:r>
              <a:rPr lang="en-US" altLang="en-US" sz="2400" dirty="0" smtClean="0"/>
              <a:t>In-House Design Unit </a:t>
            </a:r>
          </a:p>
          <a:p>
            <a:r>
              <a:rPr lang="en-US" altLang="en-US" sz="2400" dirty="0" smtClean="0"/>
              <a:t>Manuals/Standards/Spec./Consultant Management Unit</a:t>
            </a:r>
          </a:p>
          <a:p>
            <a:r>
              <a:rPr lang="en-US" altLang="en-US" sz="2400" dirty="0" smtClean="0"/>
              <a:t>Highway Safety/Emergency Project Unit</a:t>
            </a:r>
          </a:p>
          <a:p>
            <a:r>
              <a:rPr lang="en-US" altLang="en-US" sz="2400" dirty="0" smtClean="0"/>
              <a:t>Movable Bridges/Facilities/Interstate Lighting Unit</a:t>
            </a:r>
          </a:p>
          <a:p>
            <a:r>
              <a:rPr lang="en-US" altLang="en-US" sz="2400" dirty="0"/>
              <a:t>Bridge </a:t>
            </a:r>
            <a:r>
              <a:rPr lang="en-US" altLang="en-US" sz="2400" dirty="0" smtClean="0"/>
              <a:t>Program and </a:t>
            </a:r>
            <a:r>
              <a:rPr lang="en-US" altLang="en-US" sz="2400" dirty="0"/>
              <a:t>Project </a:t>
            </a:r>
            <a:r>
              <a:rPr lang="en-US" altLang="en-US" sz="2400" dirty="0" smtClean="0"/>
              <a:t>Management Unit </a:t>
            </a:r>
            <a:endParaRPr lang="en-US" altLang="en-US" sz="24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en-US" dirty="0" smtClean="0"/>
              <a:t>On-System Bridge Program $270M/year (with IIJA)</a:t>
            </a: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en-US" dirty="0" smtClean="0"/>
              <a:t>Off-System Bridge Program $70M/year (with IIJA)</a:t>
            </a:r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r>
              <a:rPr lang="en-US" altLang="en-US" dirty="0" smtClean="0"/>
              <a:t>70 positions (down by 10)</a:t>
            </a:r>
          </a:p>
          <a:p>
            <a:pPr marL="457200" lvl="1" indent="0">
              <a:buNone/>
            </a:pPr>
            <a:r>
              <a:rPr lang="en-US" altLang="en-US" dirty="0" smtClean="0"/>
              <a:t>Very difficult to recruit engineers </a:t>
            </a:r>
          </a:p>
          <a:p>
            <a:pPr marL="457200" lvl="1" indent="0">
              <a:buNone/>
            </a:pPr>
            <a:endParaRPr lang="en-US" altLang="en-US" sz="2000" dirty="0" smtClean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83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23439" y="323508"/>
            <a:ext cx="8229600" cy="3733800"/>
          </a:xfrm>
        </p:spPr>
        <p:txBody>
          <a:bodyPr/>
          <a:lstStyle/>
          <a:p>
            <a:r>
              <a:rPr lang="en-US" altLang="en-US" sz="2400" dirty="0" smtClean="0"/>
              <a:t>350+ projects </a:t>
            </a:r>
            <a:r>
              <a:rPr lang="en-US" altLang="en-US" sz="1800" dirty="0" smtClean="0"/>
              <a:t>in development</a:t>
            </a:r>
          </a:p>
          <a:p>
            <a:r>
              <a:rPr lang="en-US" altLang="en-US" sz="2400" dirty="0" smtClean="0"/>
              <a:t>150+ projects </a:t>
            </a:r>
            <a:r>
              <a:rPr lang="en-US" altLang="en-US" sz="1800" dirty="0" smtClean="0"/>
              <a:t>under construction</a:t>
            </a:r>
          </a:p>
          <a:p>
            <a:r>
              <a:rPr lang="en-US" altLang="en-US" sz="2400" dirty="0" smtClean="0"/>
              <a:t>New bridges</a:t>
            </a:r>
          </a:p>
          <a:p>
            <a:r>
              <a:rPr lang="en-US" altLang="en-US" sz="2400" dirty="0" smtClean="0"/>
              <a:t>Replacing exist. bridges</a:t>
            </a:r>
          </a:p>
          <a:p>
            <a:r>
              <a:rPr lang="en-US" altLang="en-US" sz="2400" dirty="0" smtClean="0"/>
              <a:t>Widening exist. bridges</a:t>
            </a:r>
          </a:p>
          <a:p>
            <a:r>
              <a:rPr lang="en-US" altLang="en-US" sz="2400" dirty="0" smtClean="0"/>
              <a:t>Rehabilitation/Repair </a:t>
            </a:r>
          </a:p>
          <a:p>
            <a:r>
              <a:rPr lang="en-US" altLang="en-US" sz="2400" dirty="0" smtClean="0"/>
              <a:t>Emergency Projects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00" y="413177"/>
            <a:ext cx="1853323" cy="1585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9" y="3066222"/>
            <a:ext cx="2247072" cy="1685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11" y="4191000"/>
            <a:ext cx="2045716" cy="1731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18" y="638748"/>
            <a:ext cx="1562100" cy="1911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0" t="1009" r="-4007" b="-1009"/>
          <a:stretch/>
        </p:blipFill>
        <p:spPr>
          <a:xfrm>
            <a:off x="3848641" y="2155862"/>
            <a:ext cx="1731086" cy="1324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08899" y="4846730"/>
            <a:ext cx="1676400" cy="1257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827" y="2743200"/>
            <a:ext cx="2038243" cy="1826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3371" y="4672605"/>
            <a:ext cx="2109725" cy="1580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06"/>
          <a:stretch/>
        </p:blipFill>
        <p:spPr>
          <a:xfrm>
            <a:off x="3294676" y="3547827"/>
            <a:ext cx="2839015" cy="112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8FCA3C99F6CE4F94AE78A8974FE050" ma:contentTypeVersion="16" ma:contentTypeDescription="Create a new document." ma:contentTypeScope="" ma:versionID="485b74fcd3313a9245567f3225b230a0">
  <xsd:schema xmlns:xsd="http://www.w3.org/2001/XMLSchema" xmlns:xs="http://www.w3.org/2001/XMLSchema" xmlns:p="http://schemas.microsoft.com/office/2006/metadata/properties" xmlns:ns2="72ad8fed-44e6-49bf-9ee2-cd558aeef571" xmlns:ns3="f963e85d-f413-4ccb-aee4-72b2cb8a147b" targetNamespace="http://schemas.microsoft.com/office/2006/metadata/properties" ma:root="true" ma:fieldsID="7218f5101d89879ae4f37c81918bd950" ns2:_="" ns3:_="">
    <xsd:import namespace="72ad8fed-44e6-49bf-9ee2-cd558aeef571"/>
    <xsd:import namespace="f963e85d-f413-4ccb-aee4-72b2cb8a14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d8fed-44e6-49bf-9ee2-cd558aeef5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faeaee6-4296-4e86-a8f8-8968b74544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3e85d-f413-4ccb-aee4-72b2cb8a147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f31358-0983-475c-9570-10cf22785111}" ma:internalName="TaxCatchAll" ma:showField="CatchAllData" ma:web="f963e85d-f413-4ccb-aee4-72b2cb8a14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ad8fed-44e6-49bf-9ee2-cd558aeef571">
      <Terms xmlns="http://schemas.microsoft.com/office/infopath/2007/PartnerControls"/>
    </lcf76f155ced4ddcb4097134ff3c332f>
    <TaxCatchAll xmlns="f963e85d-f413-4ccb-aee4-72b2cb8a147b" xsi:nil="true"/>
  </documentManagement>
</p:properties>
</file>

<file path=customXml/itemProps1.xml><?xml version="1.0" encoding="utf-8"?>
<ds:datastoreItem xmlns:ds="http://schemas.openxmlformats.org/officeDocument/2006/customXml" ds:itemID="{4E0A1CA9-4A97-4ED5-98CE-EE2FE839BAA5}"/>
</file>

<file path=customXml/itemProps2.xml><?xml version="1.0" encoding="utf-8"?>
<ds:datastoreItem xmlns:ds="http://schemas.openxmlformats.org/officeDocument/2006/customXml" ds:itemID="{E583910E-ADA7-43BB-9D90-1CF15F012A9B}"/>
</file>

<file path=customXml/itemProps3.xml><?xml version="1.0" encoding="utf-8"?>
<ds:datastoreItem xmlns:ds="http://schemas.openxmlformats.org/officeDocument/2006/customXml" ds:itemID="{A2BA5E5E-46AF-43CB-90BB-F587F0444795}"/>
</file>

<file path=docProps/app.xml><?xml version="1.0" encoding="utf-8"?>
<Properties xmlns="http://schemas.openxmlformats.org/officeDocument/2006/extended-properties" xmlns:vt="http://schemas.openxmlformats.org/officeDocument/2006/docPropsVTypes">
  <Template>07-2012 Brand Rollout Presentation</Template>
  <TotalTime>2276</TotalTime>
  <Words>230</Words>
  <Application>Microsoft Office PowerPoint</Application>
  <PresentationFormat>On-screen Show (4:3)</PresentationFormat>
  <Paragraphs>48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Franklin Gothic Book</vt:lpstr>
      <vt:lpstr>Franklin Gothic Demi</vt:lpstr>
      <vt:lpstr>Franklin Gothic Heavy</vt:lpstr>
      <vt:lpstr>Franklin Gothic Medium</vt:lpstr>
      <vt:lpstr>Wingdings</vt:lpstr>
      <vt:lpstr>Office Theme</vt:lpstr>
      <vt:lpstr>Custom Design</vt:lpstr>
      <vt:lpstr>Welcome to Louisiana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LADOTD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d0919</dc:creator>
  <cp:lastModifiedBy>ZhengZheng Fu</cp:lastModifiedBy>
  <cp:revision>213</cp:revision>
  <cp:lastPrinted>2022-07-29T23:30:56Z</cp:lastPrinted>
  <dcterms:created xsi:type="dcterms:W3CDTF">2012-07-12T19:32:08Z</dcterms:created>
  <dcterms:modified xsi:type="dcterms:W3CDTF">2022-08-02T05:14:15Z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0x0101005139E23A4907C044847C03396679221C</vt:lpwstr>
  </property>
</Properties>
</file>