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1" r:id="rId2"/>
  </p:sldMasterIdLst>
  <p:handoutMasterIdLst>
    <p:handoutMasterId r:id="rId23"/>
  </p:handoutMasterIdLst>
  <p:sldIdLst>
    <p:sldId id="258" r:id="rId3"/>
    <p:sldId id="277" r:id="rId4"/>
    <p:sldId id="260" r:id="rId5"/>
    <p:sldId id="259" r:id="rId6"/>
    <p:sldId id="261" r:id="rId7"/>
    <p:sldId id="263" r:id="rId8"/>
    <p:sldId id="262"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1080" y="-96"/>
      </p:cViewPr>
      <p:guideLst>
        <p:guide orient="horz" pos="2160"/>
        <p:guide pos="2880"/>
      </p:guideLst>
    </p:cSldViewPr>
  </p:slideViewPr>
  <p:notesTextViewPr>
    <p:cViewPr>
      <p:scale>
        <a:sx n="100" d="100"/>
        <a:sy n="100" d="100"/>
      </p:scale>
      <p:origin x="0" y="0"/>
    </p:cViewPr>
  </p:notesTextViewPr>
  <p:notesViewPr>
    <p:cSldViewPr>
      <p:cViewPr varScale="1">
        <p:scale>
          <a:sx n="80" d="100"/>
          <a:sy n="80" d="100"/>
        </p:scale>
        <p:origin x="-2022" y="-90"/>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theme" Target="theme/theme1.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presProps" Target="pres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handoutMaster" Target="handoutMasters/handoutMaster1.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06CED314-332E-485C-AF6E-F3035FCC984D}" type="datetimeFigureOut">
              <a:rPr lang="en-US" smtClean="0"/>
              <a:pPr/>
              <a:t>8/4/2010</a:t>
            </a:fld>
            <a:endParaRPr lang="en-US" dirty="0"/>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B455E32B-3A37-4AB1-8DC4-2FD9CAB4D544}" type="slidenum">
              <a:rPr lang="en-US" smtClean="0"/>
              <a:pPr/>
              <a:t>‹#›</a:t>
            </a:fld>
            <a:endParaRPr lang="en-US" dirty="0"/>
          </a:p>
        </p:txBody>
      </p:sp>
    </p:spTree>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2D7A0A72-0A70-46E9-8BEE-E36C31E102CA}" type="datetimeFigureOut">
              <a:rPr lang="en-US" smtClean="0"/>
              <a:pPr/>
              <a:t>8/4/2010</a:t>
            </a:fld>
            <a:endParaRPr lang="en-US" dirty="0"/>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894359B9-A382-4E3D-987D-D5DB2FCF6E28}"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2D7A0A72-0A70-46E9-8BEE-E36C31E102CA}" type="datetimeFigureOut">
              <a:rPr lang="en-US" smtClean="0"/>
              <a:pPr/>
              <a:t>8/4/2010</a:t>
            </a:fld>
            <a:endParaRPr lang="en-US" dirty="0"/>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894359B9-A382-4E3D-987D-D5DB2FCF6E28}" type="slidenum">
              <a:rPr lang="en-US" smtClean="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2D7A0A72-0A70-46E9-8BEE-E36C31E102CA}" type="datetimeFigureOut">
              <a:rPr lang="en-US" smtClean="0"/>
              <a:pPr/>
              <a:t>8/4/2010</a:t>
            </a:fld>
            <a:endParaRPr lang="en-US" dirty="0"/>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894359B9-A382-4E3D-987D-D5DB2FCF6E28}" type="slidenum">
              <a:rPr lang="en-US" smtClean="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685800" y="2130425"/>
            <a:ext cx="7772400" cy="1470025"/>
          </a:xfrm>
        </p:spPr>
        <p:txBody>
          <a:bodyPr/>
          <a:lstStyle>
            <a:lvl1pPr>
              <a:defRPr b="1" baseline="0">
                <a:solidFill>
                  <a:srgbClr val="FFC000"/>
                </a:solidFill>
              </a:defRPr>
            </a:lvl1pPr>
          </a:lstStyle>
          <a:p>
            <a:r>
              <a:rPr lang="en-US" dirty="0" smtClean="0"/>
              <a:t>AASHTOWare BRIDGEWare Satisfaction Survey Results</a:t>
            </a:r>
            <a:endParaRPr lang="en-US" dirty="0"/>
          </a:p>
        </p:txBody>
      </p:sp>
      <p:sp>
        <p:nvSpPr>
          <p:cNvPr id="3" name="Subtitle 2"/>
          <p:cNvSpPr>
            <a:spLocks noGrp="1"/>
          </p:cNvSpPr>
          <p:nvPr>
            <p:ph type="subTitle" idx="1" hasCustomPrompt="1"/>
          </p:nvPr>
        </p:nvSpPr>
        <p:spPr>
          <a:xfrm>
            <a:off x="1371600" y="3886200"/>
            <a:ext cx="6400800" cy="1752600"/>
          </a:xfrm>
        </p:spPr>
        <p:txBody>
          <a:bodyPr/>
          <a:lstStyle>
            <a:lvl1pPr marL="0" indent="0" algn="ctr">
              <a:buNone/>
              <a:defRPr>
                <a:solidFill>
                  <a:srgbClr val="FFC000"/>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FY2010</a:t>
            </a:r>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reserve="1">
  <p:cSld name="1_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685800" y="2130425"/>
            <a:ext cx="7772400" cy="1470025"/>
          </a:xfrm>
        </p:spPr>
        <p:txBody>
          <a:bodyPr/>
          <a:lstStyle>
            <a:lvl1pPr>
              <a:defRPr b="1" baseline="0">
                <a:solidFill>
                  <a:srgbClr val="FFC000"/>
                </a:solidFill>
              </a:defRPr>
            </a:lvl1pPr>
          </a:lstStyle>
          <a:p>
            <a:r>
              <a:rPr lang="en-US" dirty="0" smtClean="0"/>
              <a:t>AASHTOWare BRIDGEWare Satisfaction Survey Results</a:t>
            </a:r>
            <a:endParaRPr lang="en-US" dirty="0"/>
          </a:p>
        </p:txBody>
      </p:sp>
      <p:sp>
        <p:nvSpPr>
          <p:cNvPr id="3" name="Subtitle 2"/>
          <p:cNvSpPr>
            <a:spLocks noGrp="1"/>
          </p:cNvSpPr>
          <p:nvPr>
            <p:ph type="subTitle" idx="1" hasCustomPrompt="1"/>
          </p:nvPr>
        </p:nvSpPr>
        <p:spPr>
          <a:xfrm>
            <a:off x="1371600" y="3886200"/>
            <a:ext cx="6400800" cy="1752600"/>
          </a:xfrm>
        </p:spPr>
        <p:txBody>
          <a:bodyPr/>
          <a:lstStyle>
            <a:lvl1pPr marL="0" indent="0" algn="ctr">
              <a:buNone/>
              <a:defRPr>
                <a:solidFill>
                  <a:srgbClr val="FFC000"/>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FY2010</a:t>
            </a:r>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2D7A0A72-0A70-46E9-8BEE-E36C31E102CA}" type="datetimeFigureOut">
              <a:rPr lang="en-US" smtClean="0"/>
              <a:pPr/>
              <a:t>8/4/2010</a:t>
            </a:fld>
            <a:endParaRPr lang="en-US" dirty="0"/>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894359B9-A382-4E3D-987D-D5DB2FCF6E28}" type="slidenum">
              <a:rPr lang="en-US" smtClean="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2D7A0A72-0A70-46E9-8BEE-E36C31E102CA}" type="datetimeFigureOut">
              <a:rPr lang="en-US" smtClean="0"/>
              <a:pPr/>
              <a:t>8/4/2010</a:t>
            </a:fld>
            <a:endParaRPr lang="en-US" dirty="0"/>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894359B9-A382-4E3D-987D-D5DB2FCF6E28}" type="slidenum">
              <a:rPr lang="en-US" smtClean="0"/>
              <a:pPr/>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2D7A0A72-0A70-46E9-8BEE-E36C31E102CA}" type="datetimeFigureOut">
              <a:rPr lang="en-US" smtClean="0"/>
              <a:pPr/>
              <a:t>8/4/2010</a:t>
            </a:fld>
            <a:endParaRPr lang="en-US" dirty="0"/>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894359B9-A382-4E3D-987D-D5DB2FCF6E28}" type="slidenum">
              <a:rPr lang="en-US" smtClean="0"/>
              <a:pPr/>
              <a:t>‹#›</a:t>
            </a:fld>
            <a:endParaRPr lang="en-US" dirty="0"/>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a:xfrm>
            <a:off x="457200" y="6356350"/>
            <a:ext cx="2133600" cy="365125"/>
          </a:xfrm>
          <a:prstGeom prst="rect">
            <a:avLst/>
          </a:prstGeom>
        </p:spPr>
        <p:txBody>
          <a:bodyPr/>
          <a:lstStyle/>
          <a:p>
            <a:fld id="{2D7A0A72-0A70-46E9-8BEE-E36C31E102CA}" type="datetimeFigureOut">
              <a:rPr lang="en-US" smtClean="0"/>
              <a:pPr/>
              <a:t>8/4/2010</a:t>
            </a:fld>
            <a:endParaRPr lang="en-US" dirty="0"/>
          </a:p>
        </p:txBody>
      </p:sp>
      <p:sp>
        <p:nvSpPr>
          <p:cNvPr id="8" name="Footer Placeholder 7"/>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9" name="Slide Number Placeholder 8"/>
          <p:cNvSpPr>
            <a:spLocks noGrp="1"/>
          </p:cNvSpPr>
          <p:nvPr>
            <p:ph type="sldNum" sz="quarter" idx="12"/>
          </p:nvPr>
        </p:nvSpPr>
        <p:spPr>
          <a:xfrm>
            <a:off x="6553200" y="6356350"/>
            <a:ext cx="2133600" cy="365125"/>
          </a:xfrm>
          <a:prstGeom prst="rect">
            <a:avLst/>
          </a:prstGeom>
        </p:spPr>
        <p:txBody>
          <a:bodyPr/>
          <a:lstStyle/>
          <a:p>
            <a:fld id="{894359B9-A382-4E3D-987D-D5DB2FCF6E28}" type="slidenum">
              <a:rPr lang="en-US" smtClean="0"/>
              <a:pPr/>
              <a:t>‹#›</a:t>
            </a:fld>
            <a:endParaRPr lang="en-US" dirty="0"/>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a:xfrm>
            <a:off x="457200" y="6356350"/>
            <a:ext cx="2133600" cy="365125"/>
          </a:xfrm>
          <a:prstGeom prst="rect">
            <a:avLst/>
          </a:prstGeom>
        </p:spPr>
        <p:txBody>
          <a:bodyPr/>
          <a:lstStyle/>
          <a:p>
            <a:fld id="{2D7A0A72-0A70-46E9-8BEE-E36C31E102CA}" type="datetimeFigureOut">
              <a:rPr lang="en-US" smtClean="0"/>
              <a:pPr/>
              <a:t>8/4/2010</a:t>
            </a:fld>
            <a:endParaRPr lang="en-US" dirty="0"/>
          </a:p>
        </p:txBody>
      </p:sp>
      <p:sp>
        <p:nvSpPr>
          <p:cNvPr id="4" name="Footer Placeholder 3"/>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5" name="Slide Number Placeholder 4"/>
          <p:cNvSpPr>
            <a:spLocks noGrp="1"/>
          </p:cNvSpPr>
          <p:nvPr>
            <p:ph type="sldNum" sz="quarter" idx="12"/>
          </p:nvPr>
        </p:nvSpPr>
        <p:spPr>
          <a:xfrm>
            <a:off x="6553200" y="6356350"/>
            <a:ext cx="2133600" cy="365125"/>
          </a:xfrm>
          <a:prstGeom prst="rect">
            <a:avLst/>
          </a:prstGeom>
        </p:spPr>
        <p:txBody>
          <a:bodyPr/>
          <a:lstStyle/>
          <a:p>
            <a:fld id="{894359B9-A382-4E3D-987D-D5DB2FCF6E28}"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lvl1pPr>
              <a:defRPr b="1" baseline="0">
                <a:solidFill>
                  <a:srgbClr val="FFC000"/>
                </a:solidFill>
              </a:defRPr>
            </a:lvl1pPr>
          </a:lstStyle>
          <a:p>
            <a:endParaRPr lang="en-US"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rgbClr val="FFC000"/>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endParaRPr lang="en-US" dirty="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p>
            <a:fld id="{2D7A0A72-0A70-46E9-8BEE-E36C31E102CA}" type="datetimeFigureOut">
              <a:rPr lang="en-US" smtClean="0"/>
              <a:pPr/>
              <a:t>8/4/2010</a:t>
            </a:fld>
            <a:endParaRPr lang="en-US" dirty="0"/>
          </a:p>
        </p:txBody>
      </p:sp>
      <p:sp>
        <p:nvSpPr>
          <p:cNvPr id="3" name="Footer Placeholder 2"/>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4" name="Slide Number Placeholder 3"/>
          <p:cNvSpPr>
            <a:spLocks noGrp="1"/>
          </p:cNvSpPr>
          <p:nvPr>
            <p:ph type="sldNum" sz="quarter" idx="12"/>
          </p:nvPr>
        </p:nvSpPr>
        <p:spPr>
          <a:xfrm>
            <a:off x="6553200" y="6356350"/>
            <a:ext cx="2133600" cy="365125"/>
          </a:xfrm>
          <a:prstGeom prst="rect">
            <a:avLst/>
          </a:prstGeom>
        </p:spPr>
        <p:txBody>
          <a:bodyPr/>
          <a:lstStyle/>
          <a:p>
            <a:fld id="{894359B9-A382-4E3D-987D-D5DB2FCF6E28}" type="slidenum">
              <a:rPr lang="en-US" smtClean="0"/>
              <a:pPr/>
              <a:t>‹#›</a:t>
            </a:fld>
            <a:endParaRPr lang="en-US" dirty="0"/>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2D7A0A72-0A70-46E9-8BEE-E36C31E102CA}" type="datetimeFigureOut">
              <a:rPr lang="en-US" smtClean="0"/>
              <a:pPr/>
              <a:t>8/4/2010</a:t>
            </a:fld>
            <a:endParaRPr lang="en-US" dirty="0"/>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894359B9-A382-4E3D-987D-D5DB2FCF6E28}" type="slidenum">
              <a:rPr lang="en-US" smtClean="0"/>
              <a:pPr/>
              <a:t>‹#›</a:t>
            </a:fld>
            <a:endParaRPr lang="en-US" dirty="0"/>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2D7A0A72-0A70-46E9-8BEE-E36C31E102CA}" type="datetimeFigureOut">
              <a:rPr lang="en-US" smtClean="0"/>
              <a:pPr/>
              <a:t>8/4/2010</a:t>
            </a:fld>
            <a:endParaRPr lang="en-US" dirty="0"/>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894359B9-A382-4E3D-987D-D5DB2FCF6E28}" type="slidenum">
              <a:rPr lang="en-US" smtClean="0"/>
              <a:pPr/>
              <a:t>‹#›</a:t>
            </a:fld>
            <a:endParaRPr lang="en-US" dirty="0"/>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2D7A0A72-0A70-46E9-8BEE-E36C31E102CA}" type="datetimeFigureOut">
              <a:rPr lang="en-US" smtClean="0"/>
              <a:pPr/>
              <a:t>8/4/2010</a:t>
            </a:fld>
            <a:endParaRPr lang="en-US" dirty="0"/>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894359B9-A382-4E3D-987D-D5DB2FCF6E28}" type="slidenum">
              <a:rPr lang="en-US" smtClean="0"/>
              <a:pPr/>
              <a:t>‹#›</a:t>
            </a:fld>
            <a:endParaRPr lang="en-US" dirty="0"/>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2D7A0A72-0A70-46E9-8BEE-E36C31E102CA}" type="datetimeFigureOut">
              <a:rPr lang="en-US" smtClean="0"/>
              <a:pPr/>
              <a:t>8/4/2010</a:t>
            </a:fld>
            <a:endParaRPr lang="en-US" dirty="0"/>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894359B9-A382-4E3D-987D-D5DB2FCF6E28}"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2D7A0A72-0A70-46E9-8BEE-E36C31E102CA}" type="datetimeFigureOut">
              <a:rPr lang="en-US" smtClean="0"/>
              <a:pPr/>
              <a:t>8/4/2010</a:t>
            </a:fld>
            <a:endParaRPr lang="en-US" dirty="0"/>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894359B9-A382-4E3D-987D-D5DB2FCF6E28}"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2D7A0A72-0A70-46E9-8BEE-E36C31E102CA}" type="datetimeFigureOut">
              <a:rPr lang="en-US" smtClean="0"/>
              <a:pPr/>
              <a:t>8/4/2010</a:t>
            </a:fld>
            <a:endParaRPr lang="en-US" dirty="0"/>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894359B9-A382-4E3D-987D-D5DB2FCF6E28}"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2D7A0A72-0A70-46E9-8BEE-E36C31E102CA}" type="datetimeFigureOut">
              <a:rPr lang="en-US" smtClean="0"/>
              <a:pPr/>
              <a:t>8/4/2010</a:t>
            </a:fld>
            <a:endParaRPr lang="en-US" dirty="0"/>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894359B9-A382-4E3D-987D-D5DB2FCF6E28}"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a:xfrm>
            <a:off x="457200" y="6356350"/>
            <a:ext cx="2133600" cy="365125"/>
          </a:xfrm>
          <a:prstGeom prst="rect">
            <a:avLst/>
          </a:prstGeom>
        </p:spPr>
        <p:txBody>
          <a:bodyPr/>
          <a:lstStyle/>
          <a:p>
            <a:fld id="{2D7A0A72-0A70-46E9-8BEE-E36C31E102CA}" type="datetimeFigureOut">
              <a:rPr lang="en-US" smtClean="0"/>
              <a:pPr/>
              <a:t>8/4/2010</a:t>
            </a:fld>
            <a:endParaRPr lang="en-US" dirty="0"/>
          </a:p>
        </p:txBody>
      </p:sp>
      <p:sp>
        <p:nvSpPr>
          <p:cNvPr id="8" name="Footer Placeholder 7"/>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9" name="Slide Number Placeholder 8"/>
          <p:cNvSpPr>
            <a:spLocks noGrp="1"/>
          </p:cNvSpPr>
          <p:nvPr>
            <p:ph type="sldNum" sz="quarter" idx="12"/>
          </p:nvPr>
        </p:nvSpPr>
        <p:spPr>
          <a:xfrm>
            <a:off x="6553200" y="6356350"/>
            <a:ext cx="2133600" cy="365125"/>
          </a:xfrm>
          <a:prstGeom prst="rect">
            <a:avLst/>
          </a:prstGeom>
        </p:spPr>
        <p:txBody>
          <a:bodyPr/>
          <a:lstStyle/>
          <a:p>
            <a:fld id="{894359B9-A382-4E3D-987D-D5DB2FCF6E28}"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a:xfrm>
            <a:off x="457200" y="6356350"/>
            <a:ext cx="2133600" cy="365125"/>
          </a:xfrm>
          <a:prstGeom prst="rect">
            <a:avLst/>
          </a:prstGeom>
        </p:spPr>
        <p:txBody>
          <a:bodyPr/>
          <a:lstStyle/>
          <a:p>
            <a:fld id="{2D7A0A72-0A70-46E9-8BEE-E36C31E102CA}" type="datetimeFigureOut">
              <a:rPr lang="en-US" smtClean="0"/>
              <a:pPr/>
              <a:t>8/4/2010</a:t>
            </a:fld>
            <a:endParaRPr lang="en-US" dirty="0"/>
          </a:p>
        </p:txBody>
      </p:sp>
      <p:sp>
        <p:nvSpPr>
          <p:cNvPr id="4" name="Footer Placeholder 3"/>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5" name="Slide Number Placeholder 4"/>
          <p:cNvSpPr>
            <a:spLocks noGrp="1"/>
          </p:cNvSpPr>
          <p:nvPr>
            <p:ph type="sldNum" sz="quarter" idx="12"/>
          </p:nvPr>
        </p:nvSpPr>
        <p:spPr>
          <a:xfrm>
            <a:off x="6553200" y="6356350"/>
            <a:ext cx="2133600" cy="365125"/>
          </a:xfrm>
          <a:prstGeom prst="rect">
            <a:avLst/>
          </a:prstGeom>
        </p:spPr>
        <p:txBody>
          <a:bodyPr/>
          <a:lstStyle/>
          <a:p>
            <a:fld id="{894359B9-A382-4E3D-987D-D5DB2FCF6E28}"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p>
            <a:fld id="{2D7A0A72-0A70-46E9-8BEE-E36C31E102CA}" type="datetimeFigureOut">
              <a:rPr lang="en-US" smtClean="0"/>
              <a:pPr/>
              <a:t>8/4/2010</a:t>
            </a:fld>
            <a:endParaRPr lang="en-US" dirty="0"/>
          </a:p>
        </p:txBody>
      </p:sp>
      <p:sp>
        <p:nvSpPr>
          <p:cNvPr id="3" name="Footer Placeholder 2"/>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4" name="Slide Number Placeholder 3"/>
          <p:cNvSpPr>
            <a:spLocks noGrp="1"/>
          </p:cNvSpPr>
          <p:nvPr>
            <p:ph type="sldNum" sz="quarter" idx="12"/>
          </p:nvPr>
        </p:nvSpPr>
        <p:spPr>
          <a:xfrm>
            <a:off x="6553200" y="6356350"/>
            <a:ext cx="2133600" cy="365125"/>
          </a:xfrm>
          <a:prstGeom prst="rect">
            <a:avLst/>
          </a:prstGeom>
        </p:spPr>
        <p:txBody>
          <a:bodyPr/>
          <a:lstStyle/>
          <a:p>
            <a:fld id="{894359B9-A382-4E3D-987D-D5DB2FCF6E28}"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2D7A0A72-0A70-46E9-8BEE-E36C31E102CA}" type="datetimeFigureOut">
              <a:rPr lang="en-US" smtClean="0"/>
              <a:pPr/>
              <a:t>8/4/2010</a:t>
            </a:fld>
            <a:endParaRPr lang="en-US" dirty="0"/>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894359B9-A382-4E3D-987D-D5DB2FCF6E28}"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theme" Target="../theme/theme2.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4" cstate="print">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 bg1="lt1" tx1="dk1" bg2="lt2" tx2="dk2" accent1="accent1" accent2="accent2" accent3="accent3" accent4="accent4" accent5="accent5" accent6="accent6" hlink="hlink" folHlink="folHlink"/>
  <p:sldLayoutIdLst>
    <p:sldLayoutId id="2147483674"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p:txStyles>
    <p:titleStyle>
      <a:lvl1pPr algn="ctr" defTabSz="914400" rtl="0" eaLnBrk="1" latinLnBrk="0" hangingPunct="1">
        <a:spcBef>
          <a:spcPct val="0"/>
        </a:spcBef>
        <a:buNone/>
        <a:defRPr sz="4400" b="1" kern="1200">
          <a:solidFill>
            <a:srgbClr val="FFC000"/>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rgbClr val="FFC000"/>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rgbClr val="FFC000"/>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rgbClr val="FFC000"/>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rgbClr val="FFC000"/>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rgbClr val="FFC000"/>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4" cstate="print">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2400"/>
            <a:ext cx="7772400" cy="1470025"/>
          </a:xfrm>
        </p:spPr>
        <p:txBody>
          <a:bodyPr/>
          <a:lstStyle/>
          <a:p>
            <a:r>
              <a:rPr lang="en-US" dirty="0" smtClean="0"/>
              <a:t>AASHTOWare BRIDGEWare Satisfaction Survey Results</a:t>
            </a:r>
            <a:endParaRPr lang="en-US" dirty="0"/>
          </a:p>
        </p:txBody>
      </p:sp>
      <p:sp>
        <p:nvSpPr>
          <p:cNvPr id="3" name="Subtitle 2"/>
          <p:cNvSpPr>
            <a:spLocks noGrp="1"/>
          </p:cNvSpPr>
          <p:nvPr>
            <p:ph type="subTitle" idx="1"/>
          </p:nvPr>
        </p:nvSpPr>
        <p:spPr>
          <a:xfrm>
            <a:off x="1371600" y="4495800"/>
            <a:ext cx="6400800" cy="1752600"/>
          </a:xfrm>
        </p:spPr>
        <p:txBody>
          <a:bodyPr>
            <a:normAutofit fontScale="85000" lnSpcReduction="20000"/>
          </a:bodyPr>
          <a:lstStyle/>
          <a:p>
            <a:r>
              <a:rPr lang="en-US" b="1" dirty="0" smtClean="0"/>
              <a:t>FY 2010</a:t>
            </a:r>
          </a:p>
          <a:p>
            <a:endParaRPr lang="en-US" b="1" dirty="0" smtClean="0"/>
          </a:p>
          <a:p>
            <a:r>
              <a:rPr lang="en-US" b="1" dirty="0" smtClean="0"/>
              <a:t>Wendy L. Gagnier, P.E.</a:t>
            </a:r>
          </a:p>
          <a:p>
            <a:r>
              <a:rPr lang="en-US" b="1" dirty="0" smtClean="0"/>
              <a:t>BRIDGEWare Project Manager</a:t>
            </a:r>
            <a:endParaRPr lang="en-US" b="1"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914400"/>
          </a:xfrm>
        </p:spPr>
        <p:txBody>
          <a:bodyPr/>
          <a:lstStyle/>
          <a:p>
            <a:r>
              <a:rPr lang="en-US" dirty="0" smtClean="0"/>
              <a:t>Survey Results</a:t>
            </a:r>
            <a:endParaRPr lang="en-US" dirty="0"/>
          </a:p>
        </p:txBody>
      </p:sp>
      <p:sp>
        <p:nvSpPr>
          <p:cNvPr id="3" name="Content Placeholder 2"/>
          <p:cNvSpPr>
            <a:spLocks noGrp="1"/>
          </p:cNvSpPr>
          <p:nvPr>
            <p:ph idx="1"/>
          </p:nvPr>
        </p:nvSpPr>
        <p:spPr>
          <a:xfrm>
            <a:off x="457200" y="990600"/>
            <a:ext cx="8229600" cy="1447800"/>
          </a:xfrm>
        </p:spPr>
        <p:txBody>
          <a:bodyPr>
            <a:normAutofit fontScale="92500" lnSpcReduction="10000"/>
          </a:bodyPr>
          <a:lstStyle/>
          <a:p>
            <a:r>
              <a:rPr lang="en-US" sz="3500" b="1" dirty="0" smtClean="0"/>
              <a:t>Would the Users Confidently Recommend BW Products to Others</a:t>
            </a:r>
          </a:p>
          <a:p>
            <a:pPr lvl="1"/>
            <a:r>
              <a:rPr lang="en-US" b="1" dirty="0" smtClean="0"/>
              <a:t>Member Agencies Response</a:t>
            </a:r>
          </a:p>
          <a:p>
            <a:pPr lvl="1">
              <a:buNone/>
            </a:pPr>
            <a:endParaRPr lang="en-US" dirty="0"/>
          </a:p>
        </p:txBody>
      </p:sp>
      <p:sp>
        <p:nvSpPr>
          <p:cNvPr id="6" name="Content Placeholder 2"/>
          <p:cNvSpPr txBox="1">
            <a:spLocks/>
          </p:cNvSpPr>
          <p:nvPr/>
        </p:nvSpPr>
        <p:spPr>
          <a:xfrm>
            <a:off x="533400" y="4191000"/>
            <a:ext cx="8229600" cy="457200"/>
          </a:xfrm>
          <a:prstGeom prst="rect">
            <a:avLst/>
          </a:prstGeom>
        </p:spPr>
        <p:txBody>
          <a:bodyPr vert="horz" lIns="91440" tIns="45720" rIns="91440" bIns="45720" rtlCol="0">
            <a:normAutofit fontScale="92500" lnSpcReduction="10000"/>
          </a:bodyPr>
          <a:lstStyle/>
          <a:p>
            <a:pPr marL="742950" marR="0" lvl="1" indent="-28575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2800" b="1" i="0" u="none" strike="noStrike" kern="1200" cap="none" spc="0" normalizeH="0" baseline="0" noProof="0" dirty="0" smtClean="0">
                <a:ln>
                  <a:noFill/>
                </a:ln>
                <a:solidFill>
                  <a:srgbClr val="FFC000"/>
                </a:solidFill>
                <a:effectLst/>
                <a:uLnTx/>
                <a:uFillTx/>
                <a:latin typeface="+mn-lt"/>
                <a:ea typeface="+mn-ea"/>
                <a:cs typeface="+mn-cs"/>
              </a:rPr>
              <a:t>Consultants/Non-Member Agencies Response</a:t>
            </a:r>
          </a:p>
          <a:p>
            <a:pPr marL="742950" marR="0" lvl="1" indent="-28575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n-US" sz="2800" b="0" i="0" u="none" strike="noStrike" kern="1200" cap="none" spc="0" normalizeH="0" baseline="0" noProof="0" dirty="0">
              <a:ln>
                <a:noFill/>
              </a:ln>
              <a:solidFill>
                <a:srgbClr val="FFC000"/>
              </a:solidFill>
              <a:effectLst/>
              <a:uLnTx/>
              <a:uFillTx/>
              <a:latin typeface="+mn-lt"/>
              <a:ea typeface="+mn-ea"/>
              <a:cs typeface="+mn-cs"/>
            </a:endParaRPr>
          </a:p>
        </p:txBody>
      </p:sp>
      <p:pic>
        <p:nvPicPr>
          <p:cNvPr id="36866" name="Picture 2"/>
          <p:cNvPicPr>
            <a:picLocks noChangeAspect="1" noChangeArrowheads="1"/>
          </p:cNvPicPr>
          <p:nvPr/>
        </p:nvPicPr>
        <p:blipFill>
          <a:blip r:embed="rId2" cstate="print"/>
          <a:srcRect/>
          <a:stretch>
            <a:fillRect/>
          </a:stretch>
        </p:blipFill>
        <p:spPr bwMode="auto">
          <a:xfrm>
            <a:off x="1295400" y="2438400"/>
            <a:ext cx="3886200" cy="1733550"/>
          </a:xfrm>
          <a:prstGeom prst="rect">
            <a:avLst/>
          </a:prstGeom>
          <a:noFill/>
          <a:ln w="9525">
            <a:noFill/>
            <a:miter lim="800000"/>
            <a:headEnd/>
            <a:tailEnd/>
          </a:ln>
        </p:spPr>
      </p:pic>
      <p:pic>
        <p:nvPicPr>
          <p:cNvPr id="36867" name="Picture 3"/>
          <p:cNvPicPr>
            <a:picLocks noChangeAspect="1" noChangeArrowheads="1"/>
          </p:cNvPicPr>
          <p:nvPr/>
        </p:nvPicPr>
        <p:blipFill>
          <a:blip r:embed="rId3" cstate="print"/>
          <a:srcRect/>
          <a:stretch>
            <a:fillRect/>
          </a:stretch>
        </p:blipFill>
        <p:spPr bwMode="auto">
          <a:xfrm>
            <a:off x="1295400" y="4800600"/>
            <a:ext cx="3933825" cy="1619250"/>
          </a:xfrm>
          <a:prstGeom prst="rect">
            <a:avLst/>
          </a:prstGeom>
          <a:noFill/>
          <a:ln w="9525">
            <a:noFill/>
            <a:miter lim="800000"/>
            <a:headEnd/>
            <a:tailEnd/>
          </a:ln>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914400"/>
          </a:xfrm>
        </p:spPr>
        <p:txBody>
          <a:bodyPr/>
          <a:lstStyle/>
          <a:p>
            <a:r>
              <a:rPr lang="en-US" dirty="0" smtClean="0"/>
              <a:t>Survey Results</a:t>
            </a:r>
            <a:endParaRPr lang="en-US" dirty="0"/>
          </a:p>
        </p:txBody>
      </p:sp>
      <p:sp>
        <p:nvSpPr>
          <p:cNvPr id="3" name="Content Placeholder 2"/>
          <p:cNvSpPr>
            <a:spLocks noGrp="1"/>
          </p:cNvSpPr>
          <p:nvPr>
            <p:ph idx="1"/>
          </p:nvPr>
        </p:nvSpPr>
        <p:spPr>
          <a:xfrm>
            <a:off x="457200" y="914400"/>
            <a:ext cx="8229600" cy="1905000"/>
          </a:xfrm>
        </p:spPr>
        <p:txBody>
          <a:bodyPr>
            <a:normAutofit/>
          </a:bodyPr>
          <a:lstStyle/>
          <a:p>
            <a:r>
              <a:rPr lang="en-US" b="1" dirty="0" smtClean="0"/>
              <a:t>Does the Task Force Understand the Service Needs of the Agency/Organization</a:t>
            </a:r>
          </a:p>
          <a:p>
            <a:pPr lvl="1"/>
            <a:r>
              <a:rPr lang="en-US" b="1" dirty="0" smtClean="0"/>
              <a:t>Member Agencies Response</a:t>
            </a:r>
          </a:p>
          <a:p>
            <a:pPr lvl="1">
              <a:buNone/>
            </a:pPr>
            <a:endParaRPr lang="en-US" dirty="0"/>
          </a:p>
        </p:txBody>
      </p:sp>
      <p:sp>
        <p:nvSpPr>
          <p:cNvPr id="6" name="Content Placeholder 2"/>
          <p:cNvSpPr txBox="1">
            <a:spLocks/>
          </p:cNvSpPr>
          <p:nvPr/>
        </p:nvSpPr>
        <p:spPr>
          <a:xfrm>
            <a:off x="533400" y="4953000"/>
            <a:ext cx="8229600" cy="1219200"/>
          </a:xfrm>
          <a:prstGeom prst="rect">
            <a:avLst/>
          </a:prstGeom>
        </p:spPr>
        <p:txBody>
          <a:bodyPr vert="horz" lIns="91440" tIns="45720" rIns="91440" bIns="45720" rtlCol="0">
            <a:normAutofit/>
          </a:bodyPr>
          <a:lstStyle/>
          <a:p>
            <a:pPr marL="742950" marR="0" lvl="1" indent="-28575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2800" b="1" i="0" u="none" strike="noStrike" kern="1200" cap="none" spc="0" normalizeH="0" baseline="0" noProof="0" dirty="0" smtClean="0">
                <a:ln>
                  <a:noFill/>
                </a:ln>
                <a:solidFill>
                  <a:srgbClr val="FFC000"/>
                </a:solidFill>
                <a:effectLst/>
                <a:uLnTx/>
                <a:uFillTx/>
                <a:latin typeface="+mn-lt"/>
                <a:ea typeface="+mn-ea"/>
                <a:cs typeface="+mn-cs"/>
              </a:rPr>
              <a:t>Consultants/Non-Member Agencies Response</a:t>
            </a:r>
          </a:p>
          <a:p>
            <a:pPr marL="1200150" lvl="2" indent="-285750">
              <a:spcBef>
                <a:spcPct val="20000"/>
              </a:spcBef>
              <a:buFont typeface="Symbol" pitchFamily="18" charset="2"/>
              <a:buChar char=""/>
            </a:pPr>
            <a:r>
              <a:rPr lang="en-US" sz="2800" b="1" dirty="0" smtClean="0">
                <a:solidFill>
                  <a:srgbClr val="FFC000"/>
                </a:solidFill>
              </a:rPr>
              <a:t>NA</a:t>
            </a:r>
            <a:endParaRPr kumimoji="0" lang="en-US" sz="2800" b="1" i="0" u="none" strike="noStrike" kern="1200" cap="none" spc="0" normalizeH="0" baseline="0" noProof="0" dirty="0" smtClean="0">
              <a:ln>
                <a:noFill/>
              </a:ln>
              <a:solidFill>
                <a:srgbClr val="FFC000"/>
              </a:solidFill>
              <a:effectLst/>
              <a:uLnTx/>
              <a:uFillTx/>
              <a:latin typeface="+mn-lt"/>
              <a:ea typeface="+mn-ea"/>
              <a:cs typeface="+mn-cs"/>
            </a:endParaRPr>
          </a:p>
          <a:p>
            <a:pPr marL="1200150" lvl="2" indent="-285750">
              <a:spcBef>
                <a:spcPct val="20000"/>
              </a:spcBef>
              <a:buFont typeface="Symbol" pitchFamily="18" charset="2"/>
              <a:buChar char=""/>
            </a:pPr>
            <a:endParaRPr kumimoji="0" lang="en-US" sz="2800" b="0" i="0" u="none" strike="noStrike" kern="1200" cap="none" spc="0" normalizeH="0" baseline="0" noProof="0" dirty="0" smtClean="0">
              <a:ln>
                <a:noFill/>
              </a:ln>
              <a:solidFill>
                <a:srgbClr val="FFC000"/>
              </a:solidFill>
              <a:effectLst/>
              <a:uLnTx/>
              <a:uFillTx/>
              <a:latin typeface="+mn-lt"/>
              <a:ea typeface="+mn-ea"/>
              <a:cs typeface="+mn-cs"/>
            </a:endParaRPr>
          </a:p>
          <a:p>
            <a:pPr marL="742950" marR="0" lvl="1" indent="-28575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n-US" sz="2800" b="0" i="0" u="none" strike="noStrike" kern="1200" cap="none" spc="0" normalizeH="0" baseline="0" noProof="0" dirty="0">
              <a:ln>
                <a:noFill/>
              </a:ln>
              <a:solidFill>
                <a:srgbClr val="FFC000"/>
              </a:solidFill>
              <a:effectLst/>
              <a:uLnTx/>
              <a:uFillTx/>
              <a:latin typeface="+mn-lt"/>
              <a:ea typeface="+mn-ea"/>
              <a:cs typeface="+mn-cs"/>
            </a:endParaRPr>
          </a:p>
        </p:txBody>
      </p:sp>
      <p:pic>
        <p:nvPicPr>
          <p:cNvPr id="37890" name="Picture 2"/>
          <p:cNvPicPr>
            <a:picLocks noChangeAspect="1" noChangeArrowheads="1"/>
          </p:cNvPicPr>
          <p:nvPr/>
        </p:nvPicPr>
        <p:blipFill>
          <a:blip r:embed="rId2" cstate="print"/>
          <a:srcRect/>
          <a:stretch>
            <a:fillRect/>
          </a:stretch>
        </p:blipFill>
        <p:spPr bwMode="auto">
          <a:xfrm>
            <a:off x="1295400" y="2667000"/>
            <a:ext cx="3152775" cy="2028825"/>
          </a:xfrm>
          <a:prstGeom prst="rect">
            <a:avLst/>
          </a:prstGeom>
          <a:noFill/>
          <a:ln w="9525">
            <a:noFill/>
            <a:miter lim="800000"/>
            <a:headEnd/>
            <a:tailEnd/>
          </a:ln>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Additional Comments</a:t>
            </a:r>
            <a:endParaRPr lang="en-US" dirty="0"/>
          </a:p>
        </p:txBody>
      </p:sp>
      <p:sp>
        <p:nvSpPr>
          <p:cNvPr id="3" name="Content Placeholder 2"/>
          <p:cNvSpPr>
            <a:spLocks noGrp="1"/>
          </p:cNvSpPr>
          <p:nvPr>
            <p:ph idx="1"/>
          </p:nvPr>
        </p:nvSpPr>
        <p:spPr/>
        <p:txBody>
          <a:bodyPr/>
          <a:lstStyle/>
          <a:p>
            <a:r>
              <a:rPr lang="en-US" b="1" dirty="0" smtClean="0"/>
              <a:t>Some of the </a:t>
            </a:r>
            <a:r>
              <a:rPr lang="en-US" b="1" smtClean="0"/>
              <a:t>Questions </a:t>
            </a:r>
            <a:r>
              <a:rPr lang="en-US" b="1" smtClean="0"/>
              <a:t>Provided </a:t>
            </a:r>
            <a:r>
              <a:rPr lang="en-US" b="1" dirty="0" smtClean="0"/>
              <a:t>an Opportunity for the Respondent to Offer Additional Comments</a:t>
            </a:r>
          </a:p>
          <a:p>
            <a:r>
              <a:rPr lang="en-US" b="1" dirty="0" smtClean="0"/>
              <a:t>The Task Force Has Reviewed These Comments</a:t>
            </a:r>
          </a:p>
          <a:p>
            <a:r>
              <a:rPr lang="en-US" b="1" dirty="0" smtClean="0"/>
              <a:t>In an Effort to Effectively Provide Reponses, They Have Grouped the Comments Based on a Topic Area</a:t>
            </a:r>
            <a:endParaRPr lang="en-US" b="1"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Additional Comments</a:t>
            </a:r>
            <a:endParaRPr lang="en-US" dirty="0"/>
          </a:p>
        </p:txBody>
      </p:sp>
      <p:sp>
        <p:nvSpPr>
          <p:cNvPr id="3" name="Content Placeholder 2"/>
          <p:cNvSpPr>
            <a:spLocks noGrp="1"/>
          </p:cNvSpPr>
          <p:nvPr>
            <p:ph idx="1"/>
          </p:nvPr>
        </p:nvSpPr>
        <p:spPr/>
        <p:txBody>
          <a:bodyPr>
            <a:normAutofit fontScale="92500"/>
          </a:bodyPr>
          <a:lstStyle/>
          <a:p>
            <a:r>
              <a:rPr lang="en-US" sz="3500" b="1" dirty="0" smtClean="0"/>
              <a:t>Virtis/Opis Help Manual, Tutorial or Documentation and General Program Usability:</a:t>
            </a:r>
          </a:p>
          <a:p>
            <a:pPr>
              <a:buNone/>
            </a:pPr>
            <a:r>
              <a:rPr lang="en-US" b="1" dirty="0" smtClean="0"/>
              <a:t>		“The Task Force is to include a dedicated user manual as an option for user prioritization during extensive enhancement voting.  Additionally, the Task Force will compile the existing tutorials and highlight what is currently available at the upcoming User Group Meeting.”</a:t>
            </a:r>
            <a:endParaRPr lang="en-US" b="1"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Additional Comments</a:t>
            </a:r>
            <a:endParaRPr lang="en-US" dirty="0"/>
          </a:p>
        </p:txBody>
      </p:sp>
      <p:sp>
        <p:nvSpPr>
          <p:cNvPr id="3" name="Content Placeholder 2"/>
          <p:cNvSpPr>
            <a:spLocks noGrp="1"/>
          </p:cNvSpPr>
          <p:nvPr>
            <p:ph idx="1"/>
          </p:nvPr>
        </p:nvSpPr>
        <p:spPr>
          <a:xfrm>
            <a:off x="457200" y="1295400"/>
            <a:ext cx="8229600" cy="5334000"/>
          </a:xfrm>
        </p:spPr>
        <p:txBody>
          <a:bodyPr>
            <a:normAutofit fontScale="92500" lnSpcReduction="20000"/>
          </a:bodyPr>
          <a:lstStyle/>
          <a:p>
            <a:r>
              <a:rPr lang="en-US" sz="3800" b="1" dirty="0" smtClean="0"/>
              <a:t>Task Force Not Responsive to V/O User Group Requests:</a:t>
            </a:r>
          </a:p>
          <a:p>
            <a:pPr>
              <a:buNone/>
            </a:pPr>
            <a:endParaRPr lang="en-US" sz="1200" b="1" dirty="0" smtClean="0"/>
          </a:p>
          <a:p>
            <a:pPr>
              <a:buNone/>
            </a:pPr>
            <a:r>
              <a:rPr lang="en-US" b="1" dirty="0" smtClean="0"/>
              <a:t>		“The Task Force recently distributed a detailed explanation of the user requested enhancements that have been added to the current work plan.  A long term plan identifying a schedule for significant program enhancements will be presented at the User Group Meeting. Additionally, the Task Force will allow for the users to vote on extensive enhancements (part of strategy for a long term plan) separately from minor enhancements (added to each release).”</a:t>
            </a:r>
            <a:endParaRPr lang="en-US" b="1"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Additional Comments</a:t>
            </a:r>
            <a:endParaRPr lang="en-US" dirty="0"/>
          </a:p>
        </p:txBody>
      </p:sp>
      <p:sp>
        <p:nvSpPr>
          <p:cNvPr id="3" name="Content Placeholder 2"/>
          <p:cNvSpPr>
            <a:spLocks noGrp="1"/>
          </p:cNvSpPr>
          <p:nvPr>
            <p:ph idx="1"/>
          </p:nvPr>
        </p:nvSpPr>
        <p:spPr>
          <a:xfrm>
            <a:off x="457200" y="1295400"/>
            <a:ext cx="8229600" cy="5410200"/>
          </a:xfrm>
        </p:spPr>
        <p:txBody>
          <a:bodyPr>
            <a:normAutofit fontScale="92500" lnSpcReduction="20000"/>
          </a:bodyPr>
          <a:lstStyle/>
          <a:p>
            <a:r>
              <a:rPr lang="en-US" sz="3800" b="1" dirty="0" smtClean="0"/>
              <a:t>Task Force Communication Issues :</a:t>
            </a:r>
          </a:p>
          <a:p>
            <a:pPr>
              <a:buNone/>
            </a:pPr>
            <a:endParaRPr lang="en-US" sz="1200" b="1" dirty="0" smtClean="0"/>
          </a:p>
          <a:p>
            <a:pPr>
              <a:buNone/>
            </a:pPr>
            <a:r>
              <a:rPr lang="en-US" b="1" dirty="0" smtClean="0"/>
              <a:t>		“The V/O Task Force takes user communication issues seriously, and has recently increased its efforts in this area.  Specifically, meeting minutes for all Task Force meetings are sent to the User Group officers for distribution to the user groups.  The Task Force also recently distributed a detailed explanation of the user requested enhancements that have been added to the current work plan.  Additionally, a long term plan identifying a schedule for significant program enhancements will be presented at the User Group Meeting.”</a:t>
            </a:r>
            <a:endParaRPr lang="en-US" b="1"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990600"/>
          </a:xfrm>
        </p:spPr>
        <p:txBody>
          <a:bodyPr/>
          <a:lstStyle/>
          <a:p>
            <a:r>
              <a:rPr lang="en-US" dirty="0" smtClean="0"/>
              <a:t>Additional Comments</a:t>
            </a:r>
            <a:endParaRPr lang="en-US" dirty="0"/>
          </a:p>
        </p:txBody>
      </p:sp>
      <p:sp>
        <p:nvSpPr>
          <p:cNvPr id="3" name="Content Placeholder 2"/>
          <p:cNvSpPr>
            <a:spLocks noGrp="1"/>
          </p:cNvSpPr>
          <p:nvPr>
            <p:ph idx="1"/>
          </p:nvPr>
        </p:nvSpPr>
        <p:spPr>
          <a:xfrm>
            <a:off x="304800" y="1143000"/>
            <a:ext cx="8610600" cy="5562600"/>
          </a:xfrm>
        </p:spPr>
        <p:txBody>
          <a:bodyPr>
            <a:normAutofit fontScale="62500" lnSpcReduction="20000"/>
          </a:bodyPr>
          <a:lstStyle/>
          <a:p>
            <a:r>
              <a:rPr lang="en-US" sz="5100" b="1" dirty="0" smtClean="0"/>
              <a:t>Structural Accuracy and Bugs With the Virtis/Opis Products:</a:t>
            </a:r>
          </a:p>
          <a:p>
            <a:pPr>
              <a:buNone/>
            </a:pPr>
            <a:endParaRPr lang="en-US" sz="1200" b="1" dirty="0" smtClean="0"/>
          </a:p>
          <a:p>
            <a:pPr>
              <a:buNone/>
            </a:pPr>
            <a:r>
              <a:rPr lang="en-US" b="1" dirty="0" smtClean="0"/>
              <a:t>		</a:t>
            </a:r>
            <a:r>
              <a:rPr lang="en-US" sz="4500" b="1" dirty="0" smtClean="0"/>
              <a:t>“The Task Force has set aside a funding source in the work plan in order to get the AASHTO Design Specifications and MBE updates into the program during the same year.  The Task Force has also undertaken the task to clarify the bug policy that will clarify which issues are bugs, which are maintenance items and which are enhancements.  This bug policy will require additional communication between the contractor and the users regarding any bugs found in current versions of the software.  Finally, bug resolution has been included in the performance goals for the products set by the Task Force and enforced by SCOJD.”</a:t>
            </a:r>
            <a:endParaRPr lang="en-US" sz="4500" b="1"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990600"/>
          </a:xfrm>
        </p:spPr>
        <p:txBody>
          <a:bodyPr/>
          <a:lstStyle/>
          <a:p>
            <a:r>
              <a:rPr lang="en-US" dirty="0" smtClean="0"/>
              <a:t>Additional Comments</a:t>
            </a:r>
            <a:endParaRPr lang="en-US" dirty="0"/>
          </a:p>
        </p:txBody>
      </p:sp>
      <p:sp>
        <p:nvSpPr>
          <p:cNvPr id="3" name="Content Placeholder 2"/>
          <p:cNvSpPr>
            <a:spLocks noGrp="1"/>
          </p:cNvSpPr>
          <p:nvPr>
            <p:ph idx="1"/>
          </p:nvPr>
        </p:nvSpPr>
        <p:spPr>
          <a:xfrm>
            <a:off x="304800" y="1143000"/>
            <a:ext cx="8610600" cy="5562600"/>
          </a:xfrm>
        </p:spPr>
        <p:txBody>
          <a:bodyPr>
            <a:normAutofit/>
          </a:bodyPr>
          <a:lstStyle/>
          <a:p>
            <a:r>
              <a:rPr lang="en-US" b="1" dirty="0" smtClean="0"/>
              <a:t>Products’ Output and Reporting:</a:t>
            </a:r>
          </a:p>
          <a:p>
            <a:pPr>
              <a:buNone/>
            </a:pPr>
            <a:endParaRPr lang="en-US" sz="1200" b="1" dirty="0" smtClean="0"/>
          </a:p>
          <a:p>
            <a:pPr>
              <a:buNone/>
            </a:pPr>
            <a:r>
              <a:rPr lang="en-US" b="1" dirty="0" smtClean="0"/>
              <a:t>		</a:t>
            </a:r>
            <a:r>
              <a:rPr lang="en-US" sz="3000" b="1" dirty="0" smtClean="0"/>
              <a:t>“A tutorial will be developed for locating and interpreting output.”</a:t>
            </a:r>
            <a:endParaRPr lang="en-US" sz="3000" b="1"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990600"/>
          </a:xfrm>
        </p:spPr>
        <p:txBody>
          <a:bodyPr/>
          <a:lstStyle/>
          <a:p>
            <a:r>
              <a:rPr lang="en-US" dirty="0" smtClean="0"/>
              <a:t>Additional Comments</a:t>
            </a:r>
            <a:endParaRPr lang="en-US" dirty="0"/>
          </a:p>
        </p:txBody>
      </p:sp>
      <p:sp>
        <p:nvSpPr>
          <p:cNvPr id="3" name="Content Placeholder 2"/>
          <p:cNvSpPr>
            <a:spLocks noGrp="1"/>
          </p:cNvSpPr>
          <p:nvPr>
            <p:ph idx="1"/>
          </p:nvPr>
        </p:nvSpPr>
        <p:spPr>
          <a:xfrm>
            <a:off x="304800" y="1143000"/>
            <a:ext cx="8610600" cy="5562600"/>
          </a:xfrm>
        </p:spPr>
        <p:txBody>
          <a:bodyPr>
            <a:normAutofit/>
          </a:bodyPr>
          <a:lstStyle/>
          <a:p>
            <a:r>
              <a:rPr lang="en-US" b="1" dirty="0" smtClean="0"/>
              <a:t>Product Enhancements:</a:t>
            </a:r>
          </a:p>
          <a:p>
            <a:pPr>
              <a:buNone/>
            </a:pPr>
            <a:endParaRPr lang="en-US" sz="1200" b="1" dirty="0" smtClean="0"/>
          </a:p>
          <a:p>
            <a:pPr>
              <a:buNone/>
            </a:pPr>
            <a:r>
              <a:rPr lang="en-US" b="1" dirty="0" smtClean="0"/>
              <a:t>		</a:t>
            </a:r>
            <a:r>
              <a:rPr lang="en-US" sz="3000" b="1" dirty="0" smtClean="0"/>
              <a:t>“The Task Force has developed a long term plan to incorporate the extensive user requested enhancements. This plan will be presented to the users at the User Group Meeting.”</a:t>
            </a:r>
            <a:endParaRPr lang="en-US" sz="3000" b="1"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990600"/>
          </a:xfrm>
        </p:spPr>
        <p:txBody>
          <a:bodyPr/>
          <a:lstStyle/>
          <a:p>
            <a:r>
              <a:rPr lang="en-US" dirty="0" smtClean="0"/>
              <a:t>Additional Comments</a:t>
            </a:r>
            <a:endParaRPr lang="en-US" dirty="0"/>
          </a:p>
        </p:txBody>
      </p:sp>
      <p:sp>
        <p:nvSpPr>
          <p:cNvPr id="3" name="Content Placeholder 2"/>
          <p:cNvSpPr>
            <a:spLocks noGrp="1"/>
          </p:cNvSpPr>
          <p:nvPr>
            <p:ph idx="1"/>
          </p:nvPr>
        </p:nvSpPr>
        <p:spPr>
          <a:xfrm>
            <a:off x="304800" y="1143000"/>
            <a:ext cx="8610600" cy="5562600"/>
          </a:xfrm>
        </p:spPr>
        <p:txBody>
          <a:bodyPr>
            <a:normAutofit/>
          </a:bodyPr>
          <a:lstStyle/>
          <a:p>
            <a:r>
              <a:rPr lang="en-US" b="1" dirty="0" smtClean="0"/>
              <a:t>Opis as a Design Tool:</a:t>
            </a:r>
          </a:p>
          <a:p>
            <a:pPr>
              <a:buNone/>
            </a:pPr>
            <a:endParaRPr lang="en-US" sz="1200" b="1" dirty="0" smtClean="0"/>
          </a:p>
          <a:p>
            <a:pPr>
              <a:buNone/>
            </a:pPr>
            <a:r>
              <a:rPr lang="en-US" b="1" dirty="0" smtClean="0"/>
              <a:t>		</a:t>
            </a:r>
            <a:r>
              <a:rPr lang="en-US" sz="3000" b="1" dirty="0" smtClean="0"/>
              <a:t>“Improving Opis as a design tool has been added to the long term plan.”</a:t>
            </a:r>
            <a:endParaRPr lang="en-US" sz="3000" b="1"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normAutofit/>
          </a:bodyPr>
          <a:lstStyle/>
          <a:p>
            <a:r>
              <a:rPr lang="en-US" dirty="0" smtClean="0"/>
              <a:t>BRIDGEWare Task Force Members</a:t>
            </a:r>
            <a:endParaRPr lang="en-US" dirty="0"/>
          </a:p>
        </p:txBody>
      </p:sp>
      <p:sp>
        <p:nvSpPr>
          <p:cNvPr id="3" name="Text Placeholder 2"/>
          <p:cNvSpPr>
            <a:spLocks noGrp="1"/>
          </p:cNvSpPr>
          <p:nvPr>
            <p:ph type="body" idx="1"/>
          </p:nvPr>
        </p:nvSpPr>
        <p:spPr>
          <a:xfrm>
            <a:off x="457200" y="2057400"/>
            <a:ext cx="4040188" cy="639762"/>
          </a:xfrm>
        </p:spPr>
        <p:txBody>
          <a:bodyPr>
            <a:normAutofit/>
          </a:bodyPr>
          <a:lstStyle/>
          <a:p>
            <a:pPr algn="ctr"/>
            <a:r>
              <a:rPr lang="en-US" sz="2800" u="sng" dirty="0" smtClean="0"/>
              <a:t>Virtis/Opis</a:t>
            </a:r>
            <a:endParaRPr lang="en-US" sz="2800" u="sng" dirty="0"/>
          </a:p>
        </p:txBody>
      </p:sp>
      <p:sp>
        <p:nvSpPr>
          <p:cNvPr id="4" name="Content Placeholder 3"/>
          <p:cNvSpPr>
            <a:spLocks noGrp="1"/>
          </p:cNvSpPr>
          <p:nvPr>
            <p:ph sz="half" idx="2"/>
          </p:nvPr>
        </p:nvSpPr>
        <p:spPr>
          <a:xfrm>
            <a:off x="457200" y="2667000"/>
            <a:ext cx="4040188" cy="3951288"/>
          </a:xfrm>
        </p:spPr>
        <p:txBody>
          <a:bodyPr>
            <a:normAutofit/>
          </a:bodyPr>
          <a:lstStyle/>
          <a:p>
            <a:pPr>
              <a:buNone/>
            </a:pPr>
            <a:r>
              <a:rPr lang="en-US" sz="2800" b="1" dirty="0" smtClean="0"/>
              <a:t>Tim Armbrecht – IL DOT &amp; BW Chair</a:t>
            </a:r>
          </a:p>
          <a:p>
            <a:pPr>
              <a:buNone/>
            </a:pPr>
            <a:r>
              <a:rPr lang="en-US" sz="2800" b="1" dirty="0" smtClean="0"/>
              <a:t>Dean Teal – KS DOT</a:t>
            </a:r>
          </a:p>
          <a:p>
            <a:pPr>
              <a:buNone/>
            </a:pPr>
            <a:r>
              <a:rPr lang="en-US" sz="2800" b="1" dirty="0" smtClean="0"/>
              <a:t>Rebecca Curtis – MI DOT</a:t>
            </a:r>
          </a:p>
          <a:p>
            <a:pPr>
              <a:buNone/>
            </a:pPr>
            <a:r>
              <a:rPr lang="en-US" sz="2800" b="1" dirty="0" smtClean="0"/>
              <a:t>Bryan Silvis – VA DOT</a:t>
            </a:r>
          </a:p>
          <a:p>
            <a:pPr>
              <a:buNone/>
            </a:pPr>
            <a:r>
              <a:rPr lang="en-US" sz="2800" b="1" dirty="0" smtClean="0"/>
              <a:t>Vacancy - </a:t>
            </a:r>
          </a:p>
          <a:p>
            <a:pPr>
              <a:buNone/>
            </a:pPr>
            <a:r>
              <a:rPr lang="en-US" sz="2800" b="1" dirty="0" smtClean="0"/>
              <a:t>Tom Saad – FHWA &amp; Virtis/Opis Liaison</a:t>
            </a:r>
            <a:endParaRPr lang="en-US" sz="2800" b="1" dirty="0"/>
          </a:p>
        </p:txBody>
      </p:sp>
      <p:sp>
        <p:nvSpPr>
          <p:cNvPr id="5" name="Text Placeholder 4"/>
          <p:cNvSpPr>
            <a:spLocks noGrp="1"/>
          </p:cNvSpPr>
          <p:nvPr>
            <p:ph type="body" sz="quarter" idx="3"/>
          </p:nvPr>
        </p:nvSpPr>
        <p:spPr>
          <a:xfrm>
            <a:off x="4648200" y="2057400"/>
            <a:ext cx="4041775" cy="639762"/>
          </a:xfrm>
        </p:spPr>
        <p:txBody>
          <a:bodyPr>
            <a:normAutofit/>
          </a:bodyPr>
          <a:lstStyle/>
          <a:p>
            <a:pPr algn="ctr"/>
            <a:r>
              <a:rPr lang="en-US" sz="2800" u="sng" dirty="0" smtClean="0"/>
              <a:t>Pontis</a:t>
            </a:r>
            <a:endParaRPr lang="en-US" sz="2800" u="sng" dirty="0"/>
          </a:p>
        </p:txBody>
      </p:sp>
      <p:sp>
        <p:nvSpPr>
          <p:cNvPr id="6" name="Content Placeholder 5"/>
          <p:cNvSpPr>
            <a:spLocks noGrp="1"/>
          </p:cNvSpPr>
          <p:nvPr>
            <p:ph sz="quarter" idx="4"/>
          </p:nvPr>
        </p:nvSpPr>
        <p:spPr>
          <a:xfrm>
            <a:off x="4648200" y="2667000"/>
            <a:ext cx="4041775" cy="3992563"/>
          </a:xfrm>
        </p:spPr>
        <p:txBody>
          <a:bodyPr>
            <a:normAutofit/>
          </a:bodyPr>
          <a:lstStyle/>
          <a:p>
            <a:pPr>
              <a:buNone/>
            </a:pPr>
            <a:r>
              <a:rPr lang="en-US" sz="2800" b="1" dirty="0" smtClean="0"/>
              <a:t>Mike Johnson – Caltrans &amp; Vice-Chair</a:t>
            </a:r>
          </a:p>
          <a:p>
            <a:pPr>
              <a:buNone/>
            </a:pPr>
            <a:r>
              <a:rPr lang="en-US" sz="2800" b="1" dirty="0" smtClean="0"/>
              <a:t>Paul Jensen – MT DOT</a:t>
            </a:r>
          </a:p>
          <a:p>
            <a:pPr>
              <a:buNone/>
            </a:pPr>
            <a:r>
              <a:rPr lang="en-US" sz="2800" b="1" dirty="0" smtClean="0"/>
              <a:t>Francois Ghanem – NYS DOT</a:t>
            </a:r>
          </a:p>
          <a:p>
            <a:pPr>
              <a:buNone/>
            </a:pPr>
            <a:r>
              <a:rPr lang="en-US" sz="2800" b="1" dirty="0" smtClean="0"/>
              <a:t>Scot Becker – WI DOS</a:t>
            </a:r>
          </a:p>
          <a:p>
            <a:pPr>
              <a:buNone/>
            </a:pPr>
            <a:r>
              <a:rPr lang="en-US" sz="2800" b="1" dirty="0" smtClean="0"/>
              <a:t>Wade Casey – FHWA &amp; Pontis Liaison</a:t>
            </a:r>
            <a:endParaRPr lang="en-US" sz="2800" b="1" dirty="0"/>
          </a:p>
        </p:txBody>
      </p:sp>
      <p:sp>
        <p:nvSpPr>
          <p:cNvPr id="8" name="Text Placeholder 2"/>
          <p:cNvSpPr txBox="1">
            <a:spLocks/>
          </p:cNvSpPr>
          <p:nvPr/>
        </p:nvSpPr>
        <p:spPr>
          <a:xfrm>
            <a:off x="1143000" y="1447800"/>
            <a:ext cx="6858000" cy="639762"/>
          </a:xfrm>
          <a:prstGeom prst="rect">
            <a:avLst/>
          </a:prstGeom>
        </p:spPr>
        <p:txBody>
          <a:bodyPr vert="horz" lIns="91440" tIns="45720" rIns="91440" bIns="45720" rtlCol="0" anchor="b">
            <a:noAutofit/>
          </a:bodyPr>
          <a:lstStyle/>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sz="2800" b="1" i="0" u="none" strike="noStrike" kern="1200" cap="none" spc="0" normalizeH="0" baseline="0" noProof="0" dirty="0" smtClean="0">
                <a:ln>
                  <a:noFill/>
                </a:ln>
                <a:solidFill>
                  <a:srgbClr val="FFC000"/>
                </a:solidFill>
                <a:effectLst/>
                <a:uLnTx/>
                <a:uFillTx/>
                <a:latin typeface="+mn-lt"/>
                <a:ea typeface="+mn-ea"/>
                <a:cs typeface="+mn-cs"/>
              </a:rPr>
              <a:t>Wendy Gagnier, P.E. -  AASHTO BRIDGEWare</a:t>
            </a:r>
            <a:r>
              <a:rPr kumimoji="0" lang="en-US" sz="2800" b="1" i="0" u="none" strike="noStrike" kern="1200" cap="none" spc="0" normalizeH="0" noProof="0" dirty="0" smtClean="0">
                <a:ln>
                  <a:noFill/>
                </a:ln>
                <a:solidFill>
                  <a:srgbClr val="FFC000"/>
                </a:solidFill>
                <a:effectLst/>
                <a:uLnTx/>
                <a:uFillTx/>
                <a:latin typeface="+mn-lt"/>
                <a:ea typeface="+mn-ea"/>
                <a:cs typeface="+mn-cs"/>
              </a:rPr>
              <a:t> Project Manager</a:t>
            </a:r>
            <a:endParaRPr kumimoji="0" lang="en-US" sz="2800" b="1" i="0" u="none" strike="noStrike" kern="1200" cap="none" spc="0" normalizeH="0" baseline="0" noProof="0" dirty="0">
              <a:ln>
                <a:noFill/>
              </a:ln>
              <a:solidFill>
                <a:srgbClr val="FFC000"/>
              </a:solidFill>
              <a:effectLst/>
              <a:uLnTx/>
              <a:uFillTx/>
              <a:latin typeface="+mn-lt"/>
              <a:ea typeface="+mn-ea"/>
              <a:cs typeface="+mn-cs"/>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gn="ctr">
              <a:buNone/>
            </a:pPr>
            <a:r>
              <a:rPr lang="en-US" sz="6000" b="1" dirty="0" smtClean="0"/>
              <a:t>Questions?</a:t>
            </a:r>
            <a:endParaRPr lang="en-US" sz="6000" b="1"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Background</a:t>
            </a:r>
            <a:endParaRPr lang="en-US" dirty="0"/>
          </a:p>
        </p:txBody>
      </p:sp>
      <p:sp>
        <p:nvSpPr>
          <p:cNvPr id="3" name="Content Placeholder 2"/>
          <p:cNvSpPr>
            <a:spLocks noGrp="1"/>
          </p:cNvSpPr>
          <p:nvPr>
            <p:ph idx="1"/>
          </p:nvPr>
        </p:nvSpPr>
        <p:spPr/>
        <p:txBody>
          <a:bodyPr/>
          <a:lstStyle/>
          <a:p>
            <a:r>
              <a:rPr lang="en-US" b="1" dirty="0" smtClean="0"/>
              <a:t>The AASHTOWare Annual Strategic Plan Requires Each Product to Conduct a User/Customer Satisfaction Survey</a:t>
            </a:r>
          </a:p>
          <a:p>
            <a:pPr lvl="1"/>
            <a:r>
              <a:rPr lang="en-US" b="1" dirty="0" smtClean="0"/>
              <a:t>To Promote and Improve Customer Satisfaction</a:t>
            </a:r>
          </a:p>
          <a:p>
            <a:pPr lvl="1"/>
            <a:r>
              <a:rPr lang="en-US" b="1" dirty="0" smtClean="0"/>
              <a:t>To Establish Issues of Importance to Product Users, and </a:t>
            </a:r>
          </a:p>
          <a:p>
            <a:pPr lvl="1"/>
            <a:r>
              <a:rPr lang="en-US" b="1" dirty="0" smtClean="0"/>
              <a:t>To Establish How to Measure Issues for Prioritization and Incorporation</a:t>
            </a:r>
            <a:endParaRPr lang="en-US" b="1"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Background</a:t>
            </a:r>
            <a:endParaRPr lang="en-US" dirty="0"/>
          </a:p>
        </p:txBody>
      </p:sp>
      <p:sp>
        <p:nvSpPr>
          <p:cNvPr id="3" name="Content Placeholder 2"/>
          <p:cNvSpPr>
            <a:spLocks noGrp="1"/>
          </p:cNvSpPr>
          <p:nvPr>
            <p:ph idx="1"/>
          </p:nvPr>
        </p:nvSpPr>
        <p:spPr/>
        <p:txBody>
          <a:bodyPr>
            <a:normAutofit lnSpcReduction="10000"/>
          </a:bodyPr>
          <a:lstStyle/>
          <a:p>
            <a:r>
              <a:rPr lang="en-US" b="1" dirty="0" smtClean="0"/>
              <a:t>Two Surveys Were Issued in FY 2010 for BRIDGEWare Products</a:t>
            </a:r>
          </a:p>
          <a:p>
            <a:pPr lvl="1"/>
            <a:r>
              <a:rPr lang="en-US" b="1" dirty="0" smtClean="0"/>
              <a:t>One to Member Agencies</a:t>
            </a:r>
          </a:p>
          <a:p>
            <a:pPr lvl="1"/>
            <a:r>
              <a:rPr lang="en-US" b="1" dirty="0" smtClean="0"/>
              <a:t>One to Consultants and Non-Member Agencies</a:t>
            </a:r>
          </a:p>
          <a:p>
            <a:pPr lvl="1"/>
            <a:endParaRPr lang="en-US" b="1" dirty="0" smtClean="0"/>
          </a:p>
          <a:p>
            <a:r>
              <a:rPr lang="en-US" b="1" dirty="0" smtClean="0"/>
              <a:t>Difference in Content of Survey Topics</a:t>
            </a:r>
          </a:p>
          <a:p>
            <a:pPr lvl="1"/>
            <a:r>
              <a:rPr lang="en-US" b="1" dirty="0" smtClean="0"/>
              <a:t>Survey for Consultants and Non-Member Agencies Did Not Include Questions on Interaction With BRIDGEWare Task Force</a:t>
            </a:r>
          </a:p>
          <a:p>
            <a:pPr lvl="1"/>
            <a:endParaRPr lang="en-US" dirty="0">
              <a:solidFill>
                <a:schemeClr val="accent6">
                  <a:lumMod val="75000"/>
                </a:schemeClr>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Background</a:t>
            </a:r>
            <a:endParaRPr lang="en-US" dirty="0"/>
          </a:p>
        </p:txBody>
      </p:sp>
      <p:sp>
        <p:nvSpPr>
          <p:cNvPr id="3" name="Content Placeholder 2"/>
          <p:cNvSpPr>
            <a:spLocks noGrp="1"/>
          </p:cNvSpPr>
          <p:nvPr>
            <p:ph idx="1"/>
          </p:nvPr>
        </p:nvSpPr>
        <p:spPr/>
        <p:txBody>
          <a:bodyPr/>
          <a:lstStyle/>
          <a:p>
            <a:r>
              <a:rPr lang="en-US" b="1" dirty="0" smtClean="0"/>
              <a:t>The FY2010 Survey Was Issued on January 08, 2010</a:t>
            </a:r>
          </a:p>
          <a:p>
            <a:r>
              <a:rPr lang="en-US" b="1" dirty="0" smtClean="0"/>
              <a:t>All Results Were Received by January 25, 2010</a:t>
            </a:r>
          </a:p>
          <a:p>
            <a:pPr lvl="1"/>
            <a:r>
              <a:rPr lang="en-US" b="1" dirty="0" smtClean="0"/>
              <a:t>Member Agencies = 52 Respondents</a:t>
            </a:r>
          </a:p>
          <a:p>
            <a:pPr lvl="1"/>
            <a:r>
              <a:rPr lang="en-US" b="1" dirty="0" smtClean="0"/>
              <a:t>Consultants and Non-Member Agencies = 31 Respondents</a:t>
            </a:r>
            <a:endParaRPr lang="en-US" b="1"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457200"/>
            <a:ext cx="8229600" cy="1143000"/>
          </a:xfrm>
        </p:spPr>
        <p:txBody>
          <a:bodyPr/>
          <a:lstStyle/>
          <a:p>
            <a:r>
              <a:rPr lang="en-US" dirty="0" smtClean="0"/>
              <a:t>Survey’s Formats</a:t>
            </a:r>
            <a:endParaRPr lang="en-US" dirty="0"/>
          </a:p>
        </p:txBody>
      </p:sp>
      <p:sp>
        <p:nvSpPr>
          <p:cNvPr id="3" name="Content Placeholder 2"/>
          <p:cNvSpPr>
            <a:spLocks noGrp="1"/>
          </p:cNvSpPr>
          <p:nvPr>
            <p:ph idx="1"/>
          </p:nvPr>
        </p:nvSpPr>
        <p:spPr>
          <a:xfrm>
            <a:off x="457200" y="1828800"/>
            <a:ext cx="8229600" cy="4525963"/>
          </a:xfrm>
        </p:spPr>
        <p:txBody>
          <a:bodyPr/>
          <a:lstStyle/>
          <a:p>
            <a:r>
              <a:rPr lang="en-US" b="1" dirty="0" smtClean="0"/>
              <a:t>Questions Were Asked in the Following Areas:</a:t>
            </a:r>
          </a:p>
          <a:p>
            <a:pPr lvl="1"/>
            <a:r>
              <a:rPr lang="en-US" b="1" dirty="0" smtClean="0"/>
              <a:t>Satisfaction With the Products</a:t>
            </a:r>
          </a:p>
          <a:p>
            <a:pPr lvl="1"/>
            <a:r>
              <a:rPr lang="en-US" b="1" dirty="0" smtClean="0"/>
              <a:t>Satisfaction With the Contractor</a:t>
            </a:r>
          </a:p>
          <a:p>
            <a:pPr lvl="1"/>
            <a:r>
              <a:rPr lang="en-US" b="1" dirty="0" smtClean="0"/>
              <a:t>Satisfaction With the Product Documentation</a:t>
            </a:r>
          </a:p>
          <a:p>
            <a:pPr lvl="1"/>
            <a:r>
              <a:rPr lang="en-US" b="1" dirty="0" smtClean="0"/>
              <a:t>Satisfaction With the BRIDGEWare Task Force</a:t>
            </a:r>
          </a:p>
          <a:p>
            <a:pPr lvl="1"/>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Survey Results</a:t>
            </a:r>
            <a:endParaRPr lang="en-US" dirty="0"/>
          </a:p>
        </p:txBody>
      </p:sp>
      <p:sp>
        <p:nvSpPr>
          <p:cNvPr id="3" name="Content Placeholder 2"/>
          <p:cNvSpPr>
            <a:spLocks noGrp="1"/>
          </p:cNvSpPr>
          <p:nvPr>
            <p:ph idx="1"/>
          </p:nvPr>
        </p:nvSpPr>
        <p:spPr/>
        <p:txBody>
          <a:bodyPr/>
          <a:lstStyle/>
          <a:p>
            <a:r>
              <a:rPr lang="en-US" b="1" dirty="0" smtClean="0"/>
              <a:t>The Surveys Were Reviewed and Analyzed</a:t>
            </a:r>
          </a:p>
          <a:p>
            <a:r>
              <a:rPr lang="en-US" b="1" dirty="0" smtClean="0"/>
              <a:t>Pivotal Questions Were Extracted and Used in the Executive Summaries to Provide an Overall Look at the Response to the Main Topics</a:t>
            </a:r>
            <a:endParaRPr lang="en-US" b="1"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lstStyle/>
          <a:p>
            <a:r>
              <a:rPr lang="en-US" dirty="0" smtClean="0"/>
              <a:t>Survey Results</a:t>
            </a:r>
            <a:endParaRPr lang="en-US" dirty="0"/>
          </a:p>
        </p:txBody>
      </p:sp>
      <p:sp>
        <p:nvSpPr>
          <p:cNvPr id="3" name="Content Placeholder 2"/>
          <p:cNvSpPr>
            <a:spLocks noGrp="1"/>
          </p:cNvSpPr>
          <p:nvPr>
            <p:ph idx="1"/>
          </p:nvPr>
        </p:nvSpPr>
        <p:spPr>
          <a:xfrm>
            <a:off x="457200" y="1295400"/>
            <a:ext cx="8229600" cy="1143000"/>
          </a:xfrm>
        </p:spPr>
        <p:txBody>
          <a:bodyPr/>
          <a:lstStyle/>
          <a:p>
            <a:r>
              <a:rPr lang="en-US" b="1" dirty="0" smtClean="0"/>
              <a:t>Overall Satisfaction With the BW Products</a:t>
            </a:r>
          </a:p>
          <a:p>
            <a:pPr lvl="1"/>
            <a:r>
              <a:rPr lang="en-US" b="1" dirty="0" smtClean="0"/>
              <a:t>Member Agencies Response</a:t>
            </a:r>
          </a:p>
          <a:p>
            <a:pPr lvl="1">
              <a:buNone/>
            </a:pPr>
            <a:endParaRPr lang="en-US" dirty="0"/>
          </a:p>
        </p:txBody>
      </p:sp>
      <p:pic>
        <p:nvPicPr>
          <p:cNvPr id="34819" name="Picture 3"/>
          <p:cNvPicPr>
            <a:picLocks noChangeAspect="1" noChangeArrowheads="1"/>
          </p:cNvPicPr>
          <p:nvPr/>
        </p:nvPicPr>
        <p:blipFill>
          <a:blip r:embed="rId2" cstate="print"/>
          <a:srcRect/>
          <a:stretch>
            <a:fillRect/>
          </a:stretch>
        </p:blipFill>
        <p:spPr bwMode="auto">
          <a:xfrm>
            <a:off x="1371600" y="2362200"/>
            <a:ext cx="6400800" cy="1762125"/>
          </a:xfrm>
          <a:prstGeom prst="rect">
            <a:avLst/>
          </a:prstGeom>
          <a:noFill/>
          <a:ln w="9525">
            <a:noFill/>
            <a:miter lim="800000"/>
            <a:headEnd/>
            <a:tailEnd/>
          </a:ln>
        </p:spPr>
      </p:pic>
      <p:sp>
        <p:nvSpPr>
          <p:cNvPr id="6" name="Content Placeholder 2"/>
          <p:cNvSpPr txBox="1">
            <a:spLocks/>
          </p:cNvSpPr>
          <p:nvPr/>
        </p:nvSpPr>
        <p:spPr>
          <a:xfrm>
            <a:off x="533400" y="4191000"/>
            <a:ext cx="8229600" cy="457200"/>
          </a:xfrm>
          <a:prstGeom prst="rect">
            <a:avLst/>
          </a:prstGeom>
        </p:spPr>
        <p:txBody>
          <a:bodyPr vert="horz" lIns="91440" tIns="45720" rIns="91440" bIns="45720" rtlCol="0">
            <a:normAutofit fontScale="92500" lnSpcReduction="10000"/>
          </a:bodyPr>
          <a:lstStyle/>
          <a:p>
            <a:pPr marL="742950" marR="0" lvl="1" indent="-28575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2800" b="1" i="0" u="none" strike="noStrike" kern="1200" cap="none" spc="0" normalizeH="0" baseline="0" noProof="0" dirty="0" smtClean="0">
                <a:ln>
                  <a:noFill/>
                </a:ln>
                <a:solidFill>
                  <a:srgbClr val="FFC000"/>
                </a:solidFill>
                <a:effectLst/>
                <a:uLnTx/>
                <a:uFillTx/>
                <a:latin typeface="+mn-lt"/>
                <a:ea typeface="+mn-ea"/>
                <a:cs typeface="+mn-cs"/>
              </a:rPr>
              <a:t>Consultants/Non-Member Agencies Response</a:t>
            </a:r>
          </a:p>
          <a:p>
            <a:pPr marL="742950" marR="0" lvl="1" indent="-28575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n-US" sz="2800" b="0" i="0" u="none" strike="noStrike" kern="1200" cap="none" spc="0" normalizeH="0" baseline="0" noProof="0" dirty="0">
              <a:ln>
                <a:noFill/>
              </a:ln>
              <a:solidFill>
                <a:srgbClr val="FFC000"/>
              </a:solidFill>
              <a:effectLst/>
              <a:uLnTx/>
              <a:uFillTx/>
              <a:latin typeface="+mn-lt"/>
              <a:ea typeface="+mn-ea"/>
              <a:cs typeface="+mn-cs"/>
            </a:endParaRPr>
          </a:p>
        </p:txBody>
      </p:sp>
      <p:pic>
        <p:nvPicPr>
          <p:cNvPr id="34821" name="Picture 5"/>
          <p:cNvPicPr>
            <a:picLocks noChangeAspect="1" noChangeArrowheads="1"/>
          </p:cNvPicPr>
          <p:nvPr/>
        </p:nvPicPr>
        <p:blipFill>
          <a:blip r:embed="rId3" cstate="print"/>
          <a:srcRect/>
          <a:stretch>
            <a:fillRect/>
          </a:stretch>
        </p:blipFill>
        <p:spPr bwMode="auto">
          <a:xfrm>
            <a:off x="1371600" y="4724400"/>
            <a:ext cx="6419850" cy="1724025"/>
          </a:xfrm>
          <a:prstGeom prst="rect">
            <a:avLst/>
          </a:prstGeom>
          <a:noFill/>
          <a:ln w="9525">
            <a:noFill/>
            <a:miter lim="800000"/>
            <a:headEnd/>
            <a:tailEnd/>
          </a:ln>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lstStyle/>
          <a:p>
            <a:r>
              <a:rPr lang="en-US" dirty="0" smtClean="0"/>
              <a:t>Survey Results</a:t>
            </a:r>
            <a:endParaRPr lang="en-US" dirty="0"/>
          </a:p>
        </p:txBody>
      </p:sp>
      <p:sp>
        <p:nvSpPr>
          <p:cNvPr id="3" name="Content Placeholder 2"/>
          <p:cNvSpPr>
            <a:spLocks noGrp="1"/>
          </p:cNvSpPr>
          <p:nvPr>
            <p:ph idx="1"/>
          </p:nvPr>
        </p:nvSpPr>
        <p:spPr>
          <a:xfrm>
            <a:off x="457200" y="1295400"/>
            <a:ext cx="8229600" cy="1143000"/>
          </a:xfrm>
        </p:spPr>
        <p:txBody>
          <a:bodyPr/>
          <a:lstStyle/>
          <a:p>
            <a:r>
              <a:rPr lang="en-US" b="1" dirty="0" smtClean="0"/>
              <a:t>Ranking of Contractor Support for Products</a:t>
            </a:r>
          </a:p>
          <a:p>
            <a:pPr lvl="1"/>
            <a:r>
              <a:rPr lang="en-US" b="1" dirty="0" smtClean="0"/>
              <a:t>Member Agencies Response</a:t>
            </a:r>
          </a:p>
          <a:p>
            <a:pPr lvl="1">
              <a:buNone/>
            </a:pPr>
            <a:endParaRPr lang="en-US" dirty="0"/>
          </a:p>
        </p:txBody>
      </p:sp>
      <p:sp>
        <p:nvSpPr>
          <p:cNvPr id="6" name="Content Placeholder 2"/>
          <p:cNvSpPr txBox="1">
            <a:spLocks/>
          </p:cNvSpPr>
          <p:nvPr/>
        </p:nvSpPr>
        <p:spPr>
          <a:xfrm>
            <a:off x="533400" y="4191000"/>
            <a:ext cx="8229600" cy="457200"/>
          </a:xfrm>
          <a:prstGeom prst="rect">
            <a:avLst/>
          </a:prstGeom>
        </p:spPr>
        <p:txBody>
          <a:bodyPr vert="horz" lIns="91440" tIns="45720" rIns="91440" bIns="45720" rtlCol="0">
            <a:normAutofit fontScale="92500" lnSpcReduction="10000"/>
          </a:bodyPr>
          <a:lstStyle/>
          <a:p>
            <a:pPr marL="742950" marR="0" lvl="1" indent="-28575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2800" b="1" i="0" u="none" strike="noStrike" kern="1200" cap="none" spc="0" normalizeH="0" baseline="0" noProof="0" dirty="0" smtClean="0">
                <a:ln>
                  <a:noFill/>
                </a:ln>
                <a:solidFill>
                  <a:srgbClr val="FFC000"/>
                </a:solidFill>
                <a:effectLst/>
                <a:uLnTx/>
                <a:uFillTx/>
                <a:latin typeface="+mn-lt"/>
                <a:ea typeface="+mn-ea"/>
                <a:cs typeface="+mn-cs"/>
              </a:rPr>
              <a:t>Consultants/Non-Member Agencies Response</a:t>
            </a:r>
          </a:p>
          <a:p>
            <a:pPr marL="742950" marR="0" lvl="1" indent="-28575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n-US" sz="2800" b="0" i="0" u="none" strike="noStrike" kern="1200" cap="none" spc="0" normalizeH="0" baseline="0" noProof="0" dirty="0">
              <a:ln>
                <a:noFill/>
              </a:ln>
              <a:solidFill>
                <a:srgbClr val="FFC000"/>
              </a:solidFill>
              <a:effectLst/>
              <a:uLnTx/>
              <a:uFillTx/>
              <a:latin typeface="+mn-lt"/>
              <a:ea typeface="+mn-ea"/>
              <a:cs typeface="+mn-cs"/>
            </a:endParaRPr>
          </a:p>
        </p:txBody>
      </p:sp>
      <p:pic>
        <p:nvPicPr>
          <p:cNvPr id="35842" name="Picture 2"/>
          <p:cNvPicPr>
            <a:picLocks noChangeAspect="1" noChangeArrowheads="1"/>
          </p:cNvPicPr>
          <p:nvPr/>
        </p:nvPicPr>
        <p:blipFill>
          <a:blip r:embed="rId2" cstate="print"/>
          <a:srcRect/>
          <a:stretch>
            <a:fillRect/>
          </a:stretch>
        </p:blipFill>
        <p:spPr bwMode="auto">
          <a:xfrm>
            <a:off x="1295400" y="2362200"/>
            <a:ext cx="5248275" cy="1724025"/>
          </a:xfrm>
          <a:prstGeom prst="rect">
            <a:avLst/>
          </a:prstGeom>
          <a:noFill/>
          <a:ln w="9525">
            <a:noFill/>
            <a:miter lim="800000"/>
            <a:headEnd/>
            <a:tailEnd/>
          </a:ln>
        </p:spPr>
      </p:pic>
      <p:pic>
        <p:nvPicPr>
          <p:cNvPr id="35843" name="Picture 3"/>
          <p:cNvPicPr>
            <a:picLocks noChangeAspect="1" noChangeArrowheads="1"/>
          </p:cNvPicPr>
          <p:nvPr/>
        </p:nvPicPr>
        <p:blipFill>
          <a:blip r:embed="rId3" cstate="print"/>
          <a:srcRect/>
          <a:stretch>
            <a:fillRect/>
          </a:stretch>
        </p:blipFill>
        <p:spPr bwMode="auto">
          <a:xfrm>
            <a:off x="1295400" y="4800600"/>
            <a:ext cx="5257800" cy="1743075"/>
          </a:xfrm>
          <a:prstGeom prst="rect">
            <a:avLst/>
          </a:prstGeom>
          <a:noFill/>
          <a:ln w="9525">
            <a:noFill/>
            <a:miter lim="800000"/>
            <a:headEnd/>
            <a:tailEnd/>
          </a:ln>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695</TotalTime>
  <Words>441</Words>
  <Application>Microsoft Office PowerPoint</Application>
  <PresentationFormat>On-screen Show (4:3)</PresentationFormat>
  <Paragraphs>95</Paragraphs>
  <Slides>20</Slides>
  <Notes>0</Notes>
  <HiddenSlides>0</HiddenSlides>
  <MMClips>0</MMClips>
  <ScaleCrop>false</ScaleCrop>
  <HeadingPairs>
    <vt:vector size="4" baseType="variant">
      <vt:variant>
        <vt:lpstr>Theme</vt:lpstr>
      </vt:variant>
      <vt:variant>
        <vt:i4>2</vt:i4>
      </vt:variant>
      <vt:variant>
        <vt:lpstr>Slide Titles</vt:lpstr>
      </vt:variant>
      <vt:variant>
        <vt:i4>20</vt:i4>
      </vt:variant>
    </vt:vector>
  </HeadingPairs>
  <TitlesOfParts>
    <vt:vector size="22" baseType="lpstr">
      <vt:lpstr>Office Theme</vt:lpstr>
      <vt:lpstr>1_Office Theme</vt:lpstr>
      <vt:lpstr>AASHTOWare BRIDGEWare Satisfaction Survey Results</vt:lpstr>
      <vt:lpstr>BRIDGEWare Task Force Members</vt:lpstr>
      <vt:lpstr>Background</vt:lpstr>
      <vt:lpstr>Background</vt:lpstr>
      <vt:lpstr>Background</vt:lpstr>
      <vt:lpstr>Survey’s Formats</vt:lpstr>
      <vt:lpstr>Survey Results</vt:lpstr>
      <vt:lpstr>Survey Results</vt:lpstr>
      <vt:lpstr>Survey Results</vt:lpstr>
      <vt:lpstr>Survey Results</vt:lpstr>
      <vt:lpstr>Survey Results</vt:lpstr>
      <vt:lpstr>Additional Comments</vt:lpstr>
      <vt:lpstr>Additional Comments</vt:lpstr>
      <vt:lpstr>Additional Comments</vt:lpstr>
      <vt:lpstr>Additional Comments</vt:lpstr>
      <vt:lpstr>Additional Comments</vt:lpstr>
      <vt:lpstr>Additional Comments</vt:lpstr>
      <vt:lpstr>Additional Comments</vt:lpstr>
      <vt:lpstr>Additional Comments</vt:lpstr>
      <vt:lpstr>Slide 20</vt:lpstr>
    </vt:vector>
  </TitlesOfParts>
  <Company>AASHTO</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Gagnier, Wendy</dc:creator>
  <cp:lastModifiedBy>Gagnier, Wendy</cp:lastModifiedBy>
  <cp:revision>41</cp:revision>
  <dcterms:created xsi:type="dcterms:W3CDTF">2010-05-20T20:22:22Z</dcterms:created>
  <dcterms:modified xsi:type="dcterms:W3CDTF">2010-08-04T15:55:53Z</dcterms:modified>
</cp:coreProperties>
</file>