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4"/>
  </p:sldMasterIdLst>
  <p:notesMasterIdLst>
    <p:notesMasterId r:id="rId23"/>
  </p:notesMasterIdLst>
  <p:handoutMasterIdLst>
    <p:handoutMasterId r:id="rId24"/>
  </p:handoutMasterIdLst>
  <p:sldIdLst>
    <p:sldId id="257" r:id="rId5"/>
    <p:sldId id="264" r:id="rId6"/>
    <p:sldId id="302" r:id="rId7"/>
    <p:sldId id="304" r:id="rId8"/>
    <p:sldId id="305" r:id="rId9"/>
    <p:sldId id="306" r:id="rId10"/>
    <p:sldId id="307" r:id="rId11"/>
    <p:sldId id="303" r:id="rId12"/>
    <p:sldId id="309" r:id="rId13"/>
    <p:sldId id="317" r:id="rId14"/>
    <p:sldId id="310" r:id="rId15"/>
    <p:sldId id="311" r:id="rId16"/>
    <p:sldId id="312" r:id="rId17"/>
    <p:sldId id="315" r:id="rId18"/>
    <p:sldId id="313" r:id="rId19"/>
    <p:sldId id="314" r:id="rId20"/>
    <p:sldId id="316" r:id="rId21"/>
    <p:sldId id="297" r:id="rId22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007" autoAdjust="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t>8/3/2022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t>8/3/2022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this slide looks familiar – it’s because it’s the same as BSSD – Tell us </a:t>
            </a:r>
            <a:r>
              <a:rPr lang="en-US"/>
              <a:t>the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93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24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66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 login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search for BRDRSUP issues.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54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03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28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 it that you disagree with.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83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69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15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0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t" anchorCtr="0">
            <a:normAutofit/>
          </a:bodyPr>
          <a:lstStyle>
            <a:lvl1pPr algn="l">
              <a:defRPr sz="48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 b="1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1D86-685C-4924-A90D-F6235FCCCA1B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84746" y="4914690"/>
            <a:ext cx="1142245" cy="6699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3A1526A-30DC-46C2-88E8-2C4C5CB5865C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A76A85-3563-43E0-AB08-B343BD8820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3" y="6248400"/>
            <a:ext cx="2336387" cy="5147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7CF48C-CA84-4098-963E-6E7D8B508B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72" y="5614038"/>
            <a:ext cx="2139519" cy="118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8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CF1B-DCAC-4AF8-BF48-F3319BD6FFC9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74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41A2-0C89-4D96-B2F5-D79E2B697F8F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82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F325-0990-440E-9512-36FF89E2C079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53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83FB-1093-49F2-93E4-F1F7F3A30DC6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2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7818-410A-4E99-9837-D621A890E9F2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0798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069B-DF54-4062-857A-247A26645E14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92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1185-99E2-489B-9BC7-750192E02387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15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3BCF-71CC-4BD6-B116-72F06988854D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0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91868"/>
            <a:ext cx="8534400" cy="1214338"/>
          </a:xfrm>
        </p:spPr>
        <p:txBody>
          <a:bodyPr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949748"/>
            <a:ext cx="8534400" cy="3615267"/>
          </a:xfrm>
        </p:spPr>
        <p:txBody>
          <a:bodyPr anchor="t" anchorCtr="0"/>
          <a:lstStyle>
            <a:lvl1pPr>
              <a:defRPr sz="28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tx1"/>
                </a:solidFill>
              </a:defRPr>
            </a:lvl2pPr>
            <a:lvl3pPr>
              <a:defRPr sz="2000" b="1">
                <a:solidFill>
                  <a:schemeClr val="tx1"/>
                </a:solidFill>
              </a:defRPr>
            </a:lvl3pPr>
            <a:lvl4pPr>
              <a:defRPr sz="18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E90A-5606-4D5C-BE12-958812058C71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748A2E-77BF-4EEC-B4CE-3EBC19E7A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4746" y="4914690"/>
            <a:ext cx="1142245" cy="6699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6C7D2E-461C-4CE3-B747-C82E9B3DD198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26BC64-AE93-449B-87DF-28A14B345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3" y="6248400"/>
            <a:ext cx="2336387" cy="514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7E595B-E33C-4A08-9193-AE96833D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472" y="5614038"/>
            <a:ext cx="2139519" cy="118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7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845F-3C71-4263-8AFC-0493F9E360C4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9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CFA-B8B2-4BC8-9605-3C2C154427C1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6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230C-CA78-4A4C-A83F-B41958139D9D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5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ECFD-9EE3-4067-A35E-12C09E8DAA70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8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10748-A3D7-4DF0-8278-65EDD6880556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8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F467-3719-4618-89FD-EF847EA85875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2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5D1F-DDD8-41CE-A00D-897AD44609D4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4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76E1EDF-8122-4637-84B1-700C9C27F96B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AFF32E-BA5B-4E66-B280-F4CB06D630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98CF16-B787-4F0F-B9EC-EFDCDD05A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29CD2DC-402C-4270-8E9F-F3B9D2B3D20D}"/>
              </a:ext>
            </a:extLst>
          </p:cNvPr>
          <p:cNvSpPr/>
          <p:nvPr userDrawn="1"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FB1E9D-9E57-4D59-A339-B649849BA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C591C4-592A-4C0F-84DC-F13FEB45ED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6B7F109-36EA-4ACC-875D-E1449F254777}"/>
              </a:ext>
            </a:extLst>
          </p:cNvPr>
          <p:cNvSpPr/>
          <p:nvPr userDrawn="1"/>
        </p:nvSpPr>
        <p:spPr bwMode="blackWhite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47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ira@bridgeware.atlassian.ne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mlynarski@promiles.co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ridgeware.atlassian.net/servicedesk/customer/porta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rDR@promiles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ira@bridgeware.atlassian.n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599747" cy="2971801"/>
          </a:xfrm>
        </p:spPr>
        <p:txBody>
          <a:bodyPr>
            <a:normAutofit fontScale="90000"/>
          </a:bodyPr>
          <a:lstStyle/>
          <a:p>
            <a:r>
              <a:rPr lang="en-US" sz="5300" cap="none" dirty="0"/>
              <a:t>BrDR Service Desk Overview Tips and Tricks, FAQs</a:t>
            </a:r>
            <a:br>
              <a:rPr lang="en-US" sz="5300" cap="none" dirty="0"/>
            </a:br>
            <a:br>
              <a:rPr lang="en-US" sz="5300" cap="none" dirty="0"/>
            </a:br>
            <a:r>
              <a:rPr lang="en-US" sz="2000" cap="none" dirty="0">
                <a:latin typeface="+mn-lt"/>
              </a:rPr>
              <a:t>Mark Mlynarski, P.E.</a:t>
            </a:r>
            <a:br>
              <a:rPr lang="en-US" sz="2000" cap="none" dirty="0">
                <a:latin typeface="+mn-lt"/>
              </a:rPr>
            </a:br>
            <a:r>
              <a:rPr lang="en-US" sz="2000" cap="none" dirty="0">
                <a:latin typeface="+mn-lt"/>
              </a:rPr>
              <a:t>mmlynarski@promiles.com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AASHTOWare RADBUG Meeting</a:t>
            </a:r>
          </a:p>
          <a:p>
            <a:pPr>
              <a:spcBef>
                <a:spcPts val="0"/>
              </a:spcBef>
            </a:pPr>
            <a:r>
              <a:rPr lang="en-US" dirty="0"/>
              <a:t>August 1-3, 2022</a:t>
            </a:r>
          </a:p>
          <a:p>
            <a:pPr>
              <a:spcBef>
                <a:spcPts val="0"/>
              </a:spcBef>
            </a:pPr>
            <a:r>
              <a:rPr lang="en-US" dirty="0"/>
              <a:t>New Orleans, LA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52FF1-6C06-48DA-9A58-B953F6EE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691868"/>
            <a:ext cx="9583195" cy="1214338"/>
          </a:xfrm>
        </p:spPr>
        <p:txBody>
          <a:bodyPr/>
          <a:lstStyle/>
          <a:p>
            <a:r>
              <a:rPr lang="en-US" cap="none" dirty="0" err="1"/>
              <a:t>BrDR</a:t>
            </a:r>
            <a:r>
              <a:rPr lang="en-US" cap="none" dirty="0"/>
              <a:t> Email Service Desk (BESD)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12" y="1949748"/>
            <a:ext cx="10910380" cy="3615267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dirty="0"/>
              <a:t>Specify the state and environment in which the problem occurred</a:t>
            </a:r>
          </a:p>
          <a:p>
            <a:pPr>
              <a:buSzPct val="100000"/>
            </a:pPr>
            <a:r>
              <a:rPr lang="en-US" dirty="0"/>
              <a:t>Include the steps to the reproduce the problem</a:t>
            </a:r>
          </a:p>
          <a:p>
            <a:pPr>
              <a:buSzPct val="100000"/>
            </a:pPr>
            <a:r>
              <a:rPr lang="en-US" sz="3200" dirty="0"/>
              <a:t>Provide the expected outcomes vs. actual outcomes</a:t>
            </a:r>
          </a:p>
          <a:p>
            <a:pPr>
              <a:buSzPct val="100000"/>
            </a:pPr>
            <a:r>
              <a:rPr lang="en-US" dirty="0"/>
              <a:t>Remember to attach screenshots, videos, and supporting documents</a:t>
            </a:r>
          </a:p>
          <a:p>
            <a:pPr>
              <a:buSzPct val="100000"/>
            </a:pPr>
            <a:r>
              <a:rPr lang="en-US" dirty="0"/>
              <a:t>Remember-we’re trying to reproduce it so we can fix it</a:t>
            </a:r>
          </a:p>
          <a:p>
            <a:pPr>
              <a:buSzPct val="100000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07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691868"/>
            <a:ext cx="9583195" cy="1214338"/>
          </a:xfrm>
        </p:spPr>
        <p:txBody>
          <a:bodyPr/>
          <a:lstStyle/>
          <a:p>
            <a:r>
              <a:rPr lang="en-US" cap="none" dirty="0"/>
              <a:t>BrDR Email Service Desk (BESD)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12" y="1949748"/>
            <a:ext cx="10910380" cy="3615267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dirty="0"/>
              <a:t>Service request communication is handled via the </a:t>
            </a:r>
            <a:r>
              <a:rPr lang="en-US" dirty="0">
                <a:hlinkClick r:id="rId3"/>
              </a:rPr>
              <a:t>jira@bridgeware.atlassian.net</a:t>
            </a:r>
            <a:r>
              <a:rPr lang="en-US" dirty="0"/>
              <a:t> email address</a:t>
            </a:r>
          </a:p>
          <a:p>
            <a:pPr>
              <a:buSzPct val="100000"/>
            </a:pPr>
            <a:r>
              <a:rPr lang="en-US" dirty="0"/>
              <a:t>Enhancement requests, maintenance issues, and bug issues will be moved to BSSD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50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07F5-F0A1-3B26-118F-90D74AC7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Confluence 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A91E-6D57-AB94-F7AE-9EB3A6139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Articles that provide common solutions</a:t>
            </a:r>
          </a:p>
          <a:p>
            <a:r>
              <a:rPr lang="en-US" dirty="0"/>
              <a:t>Part of Jira</a:t>
            </a:r>
          </a:p>
          <a:p>
            <a:r>
              <a:rPr lang="en-US" dirty="0"/>
              <a:t>Not everyone has access, but we can make them public to share</a:t>
            </a:r>
          </a:p>
          <a:p>
            <a:r>
              <a:rPr lang="en-US" dirty="0"/>
              <a:t>Similar to FAQ list</a:t>
            </a:r>
          </a:p>
          <a:p>
            <a:r>
              <a:rPr lang="en-US" dirty="0"/>
              <a:t>Organized by Tags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63A0F-4417-3931-5DDE-5936EE97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9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07F5-F0A1-3B26-118F-90D74AC7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Confluence Articles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63A0F-4417-3931-5DDE-5936EE97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40FC7D-D691-A1C0-9CFA-2A9CC9511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927" y="1447021"/>
            <a:ext cx="8736191" cy="47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7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07F5-F0A1-3B26-118F-90D74AC7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Confluence Articles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63A0F-4417-3931-5DDE-5936EE97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317183-94E2-6B7B-FF09-9711742C0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26" y="1231893"/>
            <a:ext cx="10390909" cy="56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11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07F5-F0A1-3B26-118F-90D74AC7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Confluence Articles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63A0F-4417-3931-5DDE-5936EE97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0AAA2-04FD-75FD-F6E4-19A9A05FC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482" y="1495847"/>
            <a:ext cx="10492509" cy="512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66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07F5-F0A1-3B26-118F-90D74AC7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Confluence Articles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63A0F-4417-3931-5DDE-5936EE97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EC91B1-1160-9AD5-A882-DE677B1FC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82" y="1369055"/>
            <a:ext cx="10317018" cy="503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54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07F5-F0A1-3B26-118F-90D74AC7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Confluence 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A91E-6D57-AB94-F7AE-9EB3A6139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Ideas for an Article?</a:t>
            </a:r>
          </a:p>
          <a:p>
            <a:r>
              <a:rPr lang="en-US" dirty="0"/>
              <a:t>Let me know</a:t>
            </a:r>
          </a:p>
          <a:p>
            <a:r>
              <a:rPr lang="en-US" dirty="0">
                <a:hlinkClick r:id="rId2"/>
              </a:rPr>
              <a:t>mmlynarski@promiles.com</a:t>
            </a:r>
            <a:endParaRPr lang="en-US" dirty="0"/>
          </a:p>
          <a:p>
            <a:r>
              <a:rPr lang="en-US" dirty="0"/>
              <a:t>Or submit to the Support board </a:t>
            </a:r>
          </a:p>
          <a:p>
            <a:r>
              <a:rPr lang="en-US" dirty="0"/>
              <a:t>Submit ideas as a </a:t>
            </a:r>
            <a:r>
              <a:rPr lang="en-US"/>
              <a:t>Word document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63A0F-4417-3931-5DDE-5936EE97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94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cap="none" dirty="0"/>
              <a:t>Questions?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12" y="1949748"/>
            <a:ext cx="10910380" cy="3615267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0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691868"/>
            <a:ext cx="9896703" cy="1214338"/>
          </a:xfrm>
        </p:spPr>
        <p:txBody>
          <a:bodyPr/>
          <a:lstStyle/>
          <a:p>
            <a:r>
              <a:rPr lang="en-US" cap="none" dirty="0">
                <a:hlinkClick r:id="rId3"/>
              </a:rPr>
              <a:t>https://bridgeware.atlassian.net/servicedesk/customer/portals</a:t>
            </a:r>
            <a:endParaRPr lang="en-US" cap="non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C0520D-62EC-40DE-9FCB-042559344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93038" y="1949520"/>
            <a:ext cx="8405923" cy="42166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D615AFF1-D061-E5EF-4C21-3A552E2AD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8145" y="1390650"/>
            <a:ext cx="3359566" cy="33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2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691868"/>
            <a:ext cx="9583195" cy="1214338"/>
          </a:xfrm>
        </p:spPr>
        <p:txBody>
          <a:bodyPr/>
          <a:lstStyle/>
          <a:p>
            <a:r>
              <a:rPr lang="en-US" cap="none" dirty="0"/>
              <a:t>BrDR Support Service Desk (BSSD)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12" y="1949748"/>
            <a:ext cx="10910380" cy="3615267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dirty="0"/>
              <a:t>For BrDR licensing options that include technical support</a:t>
            </a:r>
            <a:endParaRPr lang="en-US" sz="2800" dirty="0"/>
          </a:p>
          <a:p>
            <a:pPr lvl="1"/>
            <a:r>
              <a:rPr lang="en-US" sz="2600" dirty="0"/>
              <a:t>Unlimited Option and Single Workstation Option</a:t>
            </a:r>
          </a:p>
          <a:p>
            <a:pPr>
              <a:buSzPct val="100000"/>
            </a:pPr>
            <a:r>
              <a:rPr lang="en-US" dirty="0"/>
              <a:t>Tracks technical support requests, enhancement requests, maintenance issues, and bug issues</a:t>
            </a:r>
          </a:p>
          <a:p>
            <a:pPr>
              <a:buSzPct val="100000"/>
            </a:pPr>
            <a:r>
              <a:rPr lang="en-US" sz="2800" dirty="0"/>
              <a:t>Login users can search for and access their own or any service request in BSSD</a:t>
            </a:r>
          </a:p>
          <a:p>
            <a:pPr>
              <a:buSzPct val="100000"/>
            </a:pPr>
            <a:endParaRPr lang="en-US" sz="2800" dirty="0"/>
          </a:p>
          <a:p>
            <a:pPr>
              <a:buSzPct val="100000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6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691868"/>
            <a:ext cx="9583195" cy="1214338"/>
          </a:xfrm>
        </p:spPr>
        <p:txBody>
          <a:bodyPr/>
          <a:lstStyle/>
          <a:p>
            <a:r>
              <a:rPr lang="en-US" cap="none" dirty="0"/>
              <a:t>BrDR Support Service Desk (BSSD)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12" y="1949748"/>
            <a:ext cx="10910380" cy="3615267"/>
          </a:xfrm>
        </p:spPr>
        <p:txBody>
          <a:bodyPr>
            <a:noAutofit/>
          </a:bodyPr>
          <a:lstStyle/>
          <a:p>
            <a:pPr>
              <a:buSzPct val="100000"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D9632-7537-4467-9816-07FD70B74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002" y="1454366"/>
            <a:ext cx="6721995" cy="52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6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691868"/>
            <a:ext cx="9583195" cy="1214338"/>
          </a:xfrm>
        </p:spPr>
        <p:txBody>
          <a:bodyPr/>
          <a:lstStyle/>
          <a:p>
            <a:r>
              <a:rPr lang="en-US" cap="none" dirty="0"/>
              <a:t>BrDR Support Service Desk (BSSD)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12" y="1949748"/>
            <a:ext cx="10910380" cy="3615267"/>
          </a:xfrm>
        </p:spPr>
        <p:txBody>
          <a:bodyPr>
            <a:noAutofit/>
          </a:bodyPr>
          <a:lstStyle/>
          <a:p>
            <a:pPr>
              <a:buSzPct val="100000"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36046-6F0A-4147-BD0F-029194F8A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546" y="1453896"/>
            <a:ext cx="6088908" cy="59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9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691868"/>
            <a:ext cx="9583195" cy="1214338"/>
          </a:xfrm>
        </p:spPr>
        <p:txBody>
          <a:bodyPr/>
          <a:lstStyle/>
          <a:p>
            <a:r>
              <a:rPr lang="en-US" cap="none" dirty="0"/>
              <a:t>BrDR Support Service Desk (BSSD)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12" y="1949748"/>
            <a:ext cx="10910380" cy="3615267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dirty="0"/>
              <a:t>Specify the state and environment in which the problem occurred</a:t>
            </a:r>
          </a:p>
          <a:p>
            <a:pPr>
              <a:buSzPct val="100000"/>
            </a:pPr>
            <a:r>
              <a:rPr lang="en-US" dirty="0"/>
              <a:t>Include the steps to the reproduce the problem</a:t>
            </a:r>
          </a:p>
          <a:p>
            <a:pPr>
              <a:buSzPct val="100000"/>
            </a:pPr>
            <a:r>
              <a:rPr lang="en-US" sz="3200" dirty="0"/>
              <a:t>Provide the expected outcomes vs. actual outcomes</a:t>
            </a:r>
          </a:p>
          <a:p>
            <a:pPr>
              <a:buSzPct val="100000"/>
            </a:pPr>
            <a:r>
              <a:rPr lang="en-US" dirty="0"/>
              <a:t>Remember to attach screenshots, videos, and supporting documents</a:t>
            </a:r>
          </a:p>
          <a:p>
            <a:pPr>
              <a:buSzPct val="100000"/>
            </a:pPr>
            <a:r>
              <a:rPr lang="en-US" dirty="0"/>
              <a:t>Remember-we’re trying to reproduce it so we can fix it</a:t>
            </a:r>
          </a:p>
          <a:p>
            <a:pPr>
              <a:buSzPct val="100000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5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691868"/>
            <a:ext cx="9583195" cy="1214338"/>
          </a:xfrm>
        </p:spPr>
        <p:txBody>
          <a:bodyPr/>
          <a:lstStyle/>
          <a:p>
            <a:r>
              <a:rPr lang="en-US" cap="none" dirty="0"/>
              <a:t>BrDR Support Service Desk (BSSD)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12" y="1949748"/>
            <a:ext cx="10910380" cy="3615267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dirty="0"/>
              <a:t>Do not enter multiple different issues in one service request</a:t>
            </a:r>
          </a:p>
          <a:p>
            <a:pPr>
              <a:buSzPct val="100000"/>
            </a:pPr>
            <a:r>
              <a:rPr lang="en-US" dirty="0"/>
              <a:t>Do not “reuse” service requests, open or closed</a:t>
            </a:r>
          </a:p>
          <a:p>
            <a:pPr>
              <a:buSzPct val="100000"/>
            </a:pPr>
            <a:r>
              <a:rPr lang="en-US" dirty="0"/>
              <a:t>Keep an eye on “Need More Information” email notifications</a:t>
            </a:r>
          </a:p>
          <a:p>
            <a:pPr>
              <a:buSzPct val="100000"/>
            </a:pPr>
            <a:r>
              <a:rPr lang="en-US" dirty="0"/>
              <a:t>When an issue in the “Client Review” status has been resolved satisfactorily, please make a comment to that effect in the Comments section.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691868"/>
            <a:ext cx="9583195" cy="1214338"/>
          </a:xfrm>
        </p:spPr>
        <p:txBody>
          <a:bodyPr/>
          <a:lstStyle/>
          <a:p>
            <a:r>
              <a:rPr lang="en-US" cap="none" dirty="0"/>
              <a:t>BrDR Email Service Desk (BESD)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12" y="1949748"/>
            <a:ext cx="10910380" cy="3615267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dirty="0"/>
              <a:t>For any BrDR user sending an email to </a:t>
            </a:r>
            <a:r>
              <a:rPr lang="en-US" dirty="0">
                <a:hlinkClick r:id="rId3"/>
              </a:rPr>
              <a:t>BrDR@promiles.com</a:t>
            </a:r>
            <a:endParaRPr lang="en-US" dirty="0"/>
          </a:p>
          <a:p>
            <a:pPr>
              <a:buSzPct val="100000"/>
            </a:pPr>
            <a:r>
              <a:rPr lang="en-US" dirty="0"/>
              <a:t>Do not send new service requests to </a:t>
            </a:r>
            <a:r>
              <a:rPr lang="en-US" dirty="0">
                <a:hlinkClick r:id="rId4"/>
              </a:rPr>
              <a:t>jira@bridgeware.atlassian.net</a:t>
            </a:r>
            <a:endParaRPr lang="en-US" dirty="0"/>
          </a:p>
          <a:p>
            <a:pPr>
              <a:buSzPct val="100000"/>
            </a:pPr>
            <a:r>
              <a:rPr lang="en-US" dirty="0"/>
              <a:t>BESD will pick up the email, create a service request, and reply to the email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7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691868"/>
            <a:ext cx="9583195" cy="1214338"/>
          </a:xfrm>
        </p:spPr>
        <p:txBody>
          <a:bodyPr/>
          <a:lstStyle/>
          <a:p>
            <a:r>
              <a:rPr lang="en-US" cap="none" dirty="0"/>
              <a:t>BrDR Email Service Desk (BESD)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12" y="1949748"/>
            <a:ext cx="10910380" cy="3615267"/>
          </a:xfrm>
        </p:spPr>
        <p:txBody>
          <a:bodyPr>
            <a:noAutofit/>
          </a:bodyPr>
          <a:lstStyle/>
          <a:p>
            <a:pPr marL="0" indent="0">
              <a:buSzPct val="100000"/>
              <a:buNone/>
            </a:pPr>
            <a:endParaRPr lang="en-US" dirty="0"/>
          </a:p>
          <a:p>
            <a:pPr>
              <a:buSzPct val="100000"/>
            </a:pPr>
            <a:endParaRPr lang="en-US" dirty="0"/>
          </a:p>
          <a:p>
            <a:pPr>
              <a:buSzPct val="100000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6A90D-EC87-4A48-90EB-0F62DCC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EB0BA-F2D8-44C0-A258-1274387EA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99" y="1383545"/>
            <a:ext cx="6934801" cy="47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542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8FCA3C99F6CE4F94AE78A8974FE050" ma:contentTypeVersion="16" ma:contentTypeDescription="Create a new document." ma:contentTypeScope="" ma:versionID="485b74fcd3313a9245567f3225b230a0">
  <xsd:schema xmlns:xsd="http://www.w3.org/2001/XMLSchema" xmlns:xs="http://www.w3.org/2001/XMLSchema" xmlns:p="http://schemas.microsoft.com/office/2006/metadata/properties" xmlns:ns2="72ad8fed-44e6-49bf-9ee2-cd558aeef571" xmlns:ns3="f963e85d-f413-4ccb-aee4-72b2cb8a147b" targetNamespace="http://schemas.microsoft.com/office/2006/metadata/properties" ma:root="true" ma:fieldsID="7218f5101d89879ae4f37c81918bd950" ns2:_="" ns3:_="">
    <xsd:import namespace="72ad8fed-44e6-49bf-9ee2-cd558aeef571"/>
    <xsd:import namespace="f963e85d-f413-4ccb-aee4-72b2cb8a14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d8fed-44e6-49bf-9ee2-cd558aeef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faeaee6-4296-4e86-a8f8-8968b74544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3e85d-f413-4ccb-aee4-72b2cb8a14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f31358-0983-475c-9570-10cf22785111}" ma:internalName="TaxCatchAll" ma:showField="CatchAllData" ma:web="f963e85d-f413-4ccb-aee4-72b2cb8a14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ad8fed-44e6-49bf-9ee2-cd558aeef571">
      <Terms xmlns="http://schemas.microsoft.com/office/infopath/2007/PartnerControls"/>
    </lcf76f155ced4ddcb4097134ff3c332f>
    <TaxCatchAll xmlns="f963e85d-f413-4ccb-aee4-72b2cb8a147b" xsi:nil="true"/>
  </documentManagement>
</p:properties>
</file>

<file path=customXml/itemProps1.xml><?xml version="1.0" encoding="utf-8"?>
<ds:datastoreItem xmlns:ds="http://schemas.openxmlformats.org/officeDocument/2006/customXml" ds:itemID="{CC59FA97-AA86-49EB-B35F-3A3F7316B18E}"/>
</file>

<file path=customXml/itemProps2.xml><?xml version="1.0" encoding="utf-8"?>
<ds:datastoreItem xmlns:ds="http://schemas.openxmlformats.org/officeDocument/2006/customXml" ds:itemID="{9632C7D0-58FB-42B6-A22D-1E58D72906BB}"/>
</file>

<file path=customXml/itemProps3.xml><?xml version="1.0" encoding="utf-8"?>
<ds:datastoreItem xmlns:ds="http://schemas.openxmlformats.org/officeDocument/2006/customXml" ds:itemID="{7590F53E-8A46-4E6C-8F1A-DEE760FCE041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1957</TotalTime>
  <Words>511</Words>
  <Application>Microsoft Office PowerPoint</Application>
  <PresentationFormat>Widescreen</PresentationFormat>
  <Paragraphs>89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 3</vt:lpstr>
      <vt:lpstr>Slice</vt:lpstr>
      <vt:lpstr>BrDR Service Desk Overview Tips and Tricks, FAQs  Mark Mlynarski, P.E. mmlynarski@promiles.com</vt:lpstr>
      <vt:lpstr>https://bridgeware.atlassian.net/servicedesk/customer/portals</vt:lpstr>
      <vt:lpstr>BrDR Support Service Desk (BSSD)</vt:lpstr>
      <vt:lpstr>BrDR Support Service Desk (BSSD)</vt:lpstr>
      <vt:lpstr>BrDR Support Service Desk (BSSD)</vt:lpstr>
      <vt:lpstr>BrDR Support Service Desk (BSSD)</vt:lpstr>
      <vt:lpstr>BrDR Support Service Desk (BSSD)</vt:lpstr>
      <vt:lpstr>BrDR Email Service Desk (BESD)</vt:lpstr>
      <vt:lpstr>BrDR Email Service Desk (BESD)</vt:lpstr>
      <vt:lpstr>BrDR Email Service Desk (BESD)</vt:lpstr>
      <vt:lpstr>BrDR Email Service Desk (BESD)</vt:lpstr>
      <vt:lpstr>Confluence Articles</vt:lpstr>
      <vt:lpstr>Confluence Articles</vt:lpstr>
      <vt:lpstr>Confluence Articles</vt:lpstr>
      <vt:lpstr>Confluence Articles</vt:lpstr>
      <vt:lpstr>Confluence Articles</vt:lpstr>
      <vt:lpstr>Confluence Articles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Krisha Kennelly</dc:creator>
  <cp:lastModifiedBy>Mark  Mlynarski</cp:lastModifiedBy>
  <cp:revision>172</cp:revision>
  <cp:lastPrinted>2012-08-15T21:38:02Z</cp:lastPrinted>
  <dcterms:created xsi:type="dcterms:W3CDTF">2020-07-06T18:50:20Z</dcterms:created>
  <dcterms:modified xsi:type="dcterms:W3CDTF">2022-08-03T12:37:56Z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0x0101005139E23A4907C044847C03396679221C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