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5"/>
  </p:sldMasterIdLst>
  <p:notesMasterIdLst>
    <p:notesMasterId r:id="rId34"/>
  </p:notesMasterIdLst>
  <p:sldIdLst>
    <p:sldId id="286" r:id="rId6"/>
    <p:sldId id="345" r:id="rId7"/>
    <p:sldId id="327" r:id="rId8"/>
    <p:sldId id="328" r:id="rId9"/>
    <p:sldId id="332" r:id="rId10"/>
    <p:sldId id="334" r:id="rId11"/>
    <p:sldId id="338" r:id="rId12"/>
    <p:sldId id="341" r:id="rId13"/>
    <p:sldId id="342" r:id="rId14"/>
    <p:sldId id="343" r:id="rId15"/>
    <p:sldId id="352" r:id="rId16"/>
    <p:sldId id="347" r:id="rId17"/>
    <p:sldId id="348" r:id="rId18"/>
    <p:sldId id="351" r:id="rId19"/>
    <p:sldId id="361" r:id="rId20"/>
    <p:sldId id="354" r:id="rId21"/>
    <p:sldId id="357" r:id="rId22"/>
    <p:sldId id="356" r:id="rId23"/>
    <p:sldId id="364" r:id="rId24"/>
    <p:sldId id="358" r:id="rId25"/>
    <p:sldId id="365" r:id="rId26"/>
    <p:sldId id="366" r:id="rId27"/>
    <p:sldId id="353" r:id="rId28"/>
    <p:sldId id="360" r:id="rId29"/>
    <p:sldId id="362" r:id="rId30"/>
    <p:sldId id="363" r:id="rId31"/>
    <p:sldId id="344" r:id="rId32"/>
    <p:sldId id="326" r:id="rId3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w-Whitson, Francine (FHWA)" initials="SF(" lastIdx="3" clrIdx="0">
    <p:extLst>
      <p:ext uri="{19B8F6BF-5375-455C-9EA6-DF929625EA0E}">
        <p15:presenceInfo xmlns:p15="http://schemas.microsoft.com/office/powerpoint/2012/main" userId="S-1-5-21-982035342-1880134254-310265210-56128" providerId="AD"/>
      </p:ext>
    </p:extLst>
  </p:cmAuthor>
  <p:cmAuthor id="2" name="Hughes-Reck, Susanna (FHWA)" initials="HS(" lastIdx="1" clrIdx="1">
    <p:extLst>
      <p:ext uri="{19B8F6BF-5375-455C-9EA6-DF929625EA0E}">
        <p15:presenceInfo xmlns:p15="http://schemas.microsoft.com/office/powerpoint/2012/main" userId="S-1-5-21-982035342-1880134254-310265210-100611" providerId="AD"/>
      </p:ext>
    </p:extLst>
  </p:cmAuthor>
  <p:cmAuthor id="3" name="Stephanos, Peter (FHWA)" initials="SP(" lastIdx="1" clrIdx="2">
    <p:extLst>
      <p:ext uri="{19B8F6BF-5375-455C-9EA6-DF929625EA0E}">
        <p15:presenceInfo xmlns:p15="http://schemas.microsoft.com/office/powerpoint/2012/main" userId="S-1-5-21-982035342-1880134254-310265210-95116" providerId="AD"/>
      </p:ext>
    </p:extLst>
  </p:cmAuthor>
  <p:cmAuthor id="4" name="Rigney, Melanie (FHWA)" initials="RM(" lastIdx="16" clrIdx="3">
    <p:extLst>
      <p:ext uri="{19B8F6BF-5375-455C-9EA6-DF929625EA0E}">
        <p15:presenceInfo xmlns:p15="http://schemas.microsoft.com/office/powerpoint/2012/main" userId="S-1-5-21-982035342-1880134254-310265210-33014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19" autoAdjust="0"/>
    <p:restoredTop sz="94737" autoAdjust="0"/>
  </p:normalViewPr>
  <p:slideViewPr>
    <p:cSldViewPr>
      <p:cViewPr varScale="1">
        <p:scale>
          <a:sx n="65" d="100"/>
          <a:sy n="65" d="100"/>
        </p:scale>
        <p:origin x="1146" y="39"/>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101" d="100"/>
          <a:sy n="101" d="100"/>
        </p:scale>
        <p:origin x="3504" y="1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008E50-257F-4F9E-B04D-FA2ED3C3D0AB}" type="datetimeFigureOut">
              <a:rPr lang="en-US" smtClean="0"/>
              <a:t>7/29/2019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FD010D5-3855-43B8-A925-D934B3F123B5}" type="slidenum">
              <a:rPr lang="en-US" smtClean="0"/>
              <a:t>‹#›</a:t>
            </a:fld>
            <a:endParaRPr lang="en-US"/>
          </a:p>
        </p:txBody>
      </p:sp>
    </p:spTree>
    <p:extLst>
      <p:ext uri="{BB962C8B-B14F-4D97-AF65-F5344CB8AC3E}">
        <p14:creationId xmlns:p14="http://schemas.microsoft.com/office/powerpoint/2010/main" val="2645353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A179D-2D27-49E2-B022-8EDDA2EFE682}"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032480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79676">
              <a:defRPr/>
            </a:pPr>
            <a:r>
              <a:rPr lang="en-US" dirty="0"/>
              <a:t>Source: https://ops.fhwa.dot.gov/freight/freight_analysis/nat_freight_stats/docs/13factsfigures/table3_08.htm</a:t>
            </a:r>
          </a:p>
          <a:p>
            <a:pPr defTabSz="479676">
              <a:defRPr/>
            </a:pPr>
            <a:endParaRPr lang="en-US" dirty="0"/>
          </a:p>
          <a:p>
            <a:pPr defTabSz="479676">
              <a:defRPr/>
            </a:pPr>
            <a:r>
              <a:rPr lang="en-US" dirty="0"/>
              <a:t>The key area to focus on is the increase in number of trucks and vehicles miles traveled (VMT) for trucks over 80,000 pounds.</a:t>
            </a:r>
          </a:p>
          <a:p>
            <a:pPr marL="171450" indent="-171450" defTabSz="479676">
              <a:buFont typeface="Arial" panose="020B0604020202020204" pitchFamily="34" charset="0"/>
              <a:buChar char="•"/>
              <a:defRPr/>
            </a:pPr>
            <a:r>
              <a:rPr lang="en-US" dirty="0"/>
              <a:t>80,000-100,000 pounds: 144% increase in trucks and 135% increase in VMT</a:t>
            </a:r>
          </a:p>
          <a:p>
            <a:pPr marL="171450" indent="-171450" defTabSz="479676">
              <a:buFont typeface="Arial" panose="020B0604020202020204" pitchFamily="34" charset="0"/>
              <a:buChar char="•"/>
              <a:defRPr/>
            </a:pPr>
            <a:r>
              <a:rPr lang="en-US" dirty="0"/>
              <a:t>100,000-130,000 pounds: 238% increase in trucks and 257% increase in VMT</a:t>
            </a:r>
          </a:p>
          <a:p>
            <a:pPr marL="171450" indent="-171450" defTabSz="479676">
              <a:buFont typeface="Arial" panose="020B0604020202020204" pitchFamily="34" charset="0"/>
              <a:buChar char="•"/>
              <a:defRPr/>
            </a:pPr>
            <a:endParaRPr lang="en-US" dirty="0"/>
          </a:p>
          <a:p>
            <a:pPr marL="171450" marR="0" lvl="0" indent="-171450" algn="l" defTabSz="4796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Approved slide. Shay Burrows </a:t>
            </a:r>
            <a:r>
              <a:rPr lang="en-US" dirty="0" err="1"/>
              <a:t>Ketnote</a:t>
            </a:r>
            <a:r>
              <a:rPr lang="en-US" dirty="0"/>
              <a:t> presentation at International Bridge Conference, National Harbor, MD, June, 2019</a:t>
            </a:r>
          </a:p>
          <a:p>
            <a:pPr marL="171450" indent="-171450" defTabSz="479676">
              <a:buFont typeface="Arial" panose="020B0604020202020204" pitchFamily="34" charset="0"/>
              <a:buChar char="•"/>
              <a:defRPr/>
            </a:pPr>
            <a:r>
              <a:rPr lang="en-US" dirty="0"/>
              <a:t>Also in approved slide. Lubin Gao’s presentation at 2019 Bridge and Tunnel Inspectors’ Conference, Portland, OR, April, 2019</a:t>
            </a:r>
          </a:p>
          <a:p>
            <a:pPr marL="171450" indent="-171450" defTabSz="479676">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10</a:t>
            </a:fld>
            <a:endParaRPr lang="en-US" dirty="0"/>
          </a:p>
        </p:txBody>
      </p:sp>
    </p:spTree>
    <p:extLst>
      <p:ext uri="{BB962C8B-B14F-4D97-AF65-F5344CB8AC3E}">
        <p14:creationId xmlns:p14="http://schemas.microsoft.com/office/powerpoint/2010/main" val="2033409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D010D5-3855-43B8-A925-D934B3F123B5}" type="slidenum">
              <a:rPr lang="en-US" smtClean="0"/>
              <a:t>11</a:t>
            </a:fld>
            <a:endParaRPr lang="en-US"/>
          </a:p>
        </p:txBody>
      </p:sp>
    </p:spTree>
    <p:extLst>
      <p:ext uri="{BB962C8B-B14F-4D97-AF65-F5344CB8AC3E}">
        <p14:creationId xmlns:p14="http://schemas.microsoft.com/office/powerpoint/2010/main" val="3576427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2427" rtl="0" eaLnBrk="1" fontAlgn="auto" latinLnBrk="0" hangingPunct="1">
              <a:lnSpc>
                <a:spcPct val="100000"/>
              </a:lnSpc>
              <a:spcBef>
                <a:spcPts val="0"/>
              </a:spcBef>
              <a:spcAft>
                <a:spcPts val="0"/>
              </a:spcAft>
              <a:buClrTx/>
              <a:buSzTx/>
              <a:buFontTx/>
              <a:buNone/>
              <a:tabLst/>
              <a:defRPr/>
            </a:pPr>
            <a:r>
              <a:rPr lang="en-US" dirty="0"/>
              <a:t>Approved slide. Lubin Gao’s presentation to AASHTO T-5 Technical Committee Mid-Year Meeting</a:t>
            </a:r>
          </a:p>
          <a:p>
            <a:pPr marL="0" marR="0" lvl="0" indent="0" algn="l" defTabSz="462427" rtl="0" eaLnBrk="1" fontAlgn="auto" latinLnBrk="0" hangingPunct="1">
              <a:lnSpc>
                <a:spcPct val="100000"/>
              </a:lnSpc>
              <a:spcBef>
                <a:spcPts val="0"/>
              </a:spcBef>
              <a:spcAft>
                <a:spcPts val="0"/>
              </a:spcAft>
              <a:buClrTx/>
              <a:buSzTx/>
              <a:buFontTx/>
              <a:buNone/>
              <a:tabLst/>
              <a:defRPr/>
            </a:pPr>
            <a:r>
              <a:rPr lang="en-US" dirty="0"/>
              <a:t>Atlanta, GA. October 25, 2018</a:t>
            </a:r>
          </a:p>
          <a:p>
            <a:pPr defTabSz="462427">
              <a:defRPr/>
            </a:pPr>
            <a:endParaRPr lang="en-US" dirty="0"/>
          </a:p>
          <a:p>
            <a:pPr defTabSz="462427">
              <a:defRPr/>
            </a:pPr>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12</a:t>
            </a:fld>
            <a:endParaRPr lang="en-US" dirty="0"/>
          </a:p>
        </p:txBody>
      </p:sp>
    </p:spTree>
    <p:extLst>
      <p:ext uri="{BB962C8B-B14F-4D97-AF65-F5344CB8AC3E}">
        <p14:creationId xmlns:p14="http://schemas.microsoft.com/office/powerpoint/2010/main" val="9843473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2427" rtl="0" eaLnBrk="1" fontAlgn="auto" latinLnBrk="0" hangingPunct="1">
              <a:lnSpc>
                <a:spcPct val="100000"/>
              </a:lnSpc>
              <a:spcBef>
                <a:spcPts val="0"/>
              </a:spcBef>
              <a:spcAft>
                <a:spcPts val="0"/>
              </a:spcAft>
              <a:buClrTx/>
              <a:buSzTx/>
              <a:buFontTx/>
              <a:buNone/>
              <a:tabLst/>
              <a:defRPr/>
            </a:pPr>
            <a:r>
              <a:rPr lang="en-US" dirty="0"/>
              <a:t>Approved slide. Lubin Gao’s presentation to AASHTO T-5 Technical Committee Mid-Year Meeting</a:t>
            </a:r>
          </a:p>
          <a:p>
            <a:pPr marL="0" marR="0" lvl="0" indent="0" algn="l" defTabSz="462427" rtl="0" eaLnBrk="1" fontAlgn="auto" latinLnBrk="0" hangingPunct="1">
              <a:lnSpc>
                <a:spcPct val="100000"/>
              </a:lnSpc>
              <a:spcBef>
                <a:spcPts val="0"/>
              </a:spcBef>
              <a:spcAft>
                <a:spcPts val="0"/>
              </a:spcAft>
              <a:buClrTx/>
              <a:buSzTx/>
              <a:buFontTx/>
              <a:buNone/>
              <a:tabLst/>
              <a:defRPr/>
            </a:pPr>
            <a:r>
              <a:rPr lang="en-US" dirty="0"/>
              <a:t>Atlanta, GA. October 25, 2018</a:t>
            </a:r>
          </a:p>
        </p:txBody>
      </p:sp>
      <p:sp>
        <p:nvSpPr>
          <p:cNvPr id="4" name="Slide Number Placeholder 3"/>
          <p:cNvSpPr>
            <a:spLocks noGrp="1"/>
          </p:cNvSpPr>
          <p:nvPr>
            <p:ph type="sldNum" sz="quarter" idx="10"/>
          </p:nvPr>
        </p:nvSpPr>
        <p:spPr/>
        <p:txBody>
          <a:bodyPr/>
          <a:lstStyle/>
          <a:p>
            <a:fld id="{A17AE095-82E2-1445-BF41-146BFA823AD3}" type="slidenum">
              <a:rPr lang="en-US" smtClean="0"/>
              <a:t>13</a:t>
            </a:fld>
            <a:endParaRPr lang="en-US" dirty="0"/>
          </a:p>
        </p:txBody>
      </p:sp>
    </p:spTree>
    <p:extLst>
      <p:ext uri="{BB962C8B-B14F-4D97-AF65-F5344CB8AC3E}">
        <p14:creationId xmlns:p14="http://schemas.microsoft.com/office/powerpoint/2010/main" val="2119960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62427" rtl="0" eaLnBrk="1" fontAlgn="auto" latinLnBrk="0" hangingPunct="1">
              <a:lnSpc>
                <a:spcPct val="100000"/>
              </a:lnSpc>
              <a:spcBef>
                <a:spcPts val="0"/>
              </a:spcBef>
              <a:spcAft>
                <a:spcPts val="0"/>
              </a:spcAft>
              <a:buClrTx/>
              <a:buSzTx/>
              <a:buFontTx/>
              <a:buNone/>
              <a:tabLst/>
              <a:defRPr/>
            </a:pPr>
            <a:r>
              <a:rPr lang="en-US" dirty="0"/>
              <a:t>Approved slide. Lubin Gao’s presentation to AASHTO T-5 Technical Committee Mid-Year Meeting</a:t>
            </a:r>
          </a:p>
          <a:p>
            <a:pPr marL="0" marR="0" lvl="0" indent="0" algn="l" defTabSz="462427" rtl="0" eaLnBrk="1" fontAlgn="auto" latinLnBrk="0" hangingPunct="1">
              <a:lnSpc>
                <a:spcPct val="100000"/>
              </a:lnSpc>
              <a:spcBef>
                <a:spcPts val="0"/>
              </a:spcBef>
              <a:spcAft>
                <a:spcPts val="0"/>
              </a:spcAft>
              <a:buClrTx/>
              <a:buSzTx/>
              <a:buFontTx/>
              <a:buNone/>
              <a:tabLst/>
              <a:defRPr/>
            </a:pPr>
            <a:r>
              <a:rPr lang="en-US" dirty="0"/>
              <a:t>Atlanta, GA. October 25, 2018</a:t>
            </a:r>
          </a:p>
        </p:txBody>
      </p:sp>
      <p:sp>
        <p:nvSpPr>
          <p:cNvPr id="4" name="Slide Number Placeholder 3"/>
          <p:cNvSpPr>
            <a:spLocks noGrp="1"/>
          </p:cNvSpPr>
          <p:nvPr>
            <p:ph type="sldNum" sz="quarter" idx="10"/>
          </p:nvPr>
        </p:nvSpPr>
        <p:spPr/>
        <p:txBody>
          <a:bodyPr/>
          <a:lstStyle/>
          <a:p>
            <a:fld id="{A17AE095-82E2-1445-BF41-146BFA823AD3}" type="slidenum">
              <a:rPr lang="en-US" smtClean="0"/>
              <a:t>14</a:t>
            </a:fld>
            <a:endParaRPr lang="en-US" dirty="0"/>
          </a:p>
        </p:txBody>
      </p:sp>
    </p:spTree>
    <p:extLst>
      <p:ext uri="{BB962C8B-B14F-4D97-AF65-F5344CB8AC3E}">
        <p14:creationId xmlns:p14="http://schemas.microsoft.com/office/powerpoint/2010/main" val="1836109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27">
              <a:defRPr/>
            </a:pPr>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16</a:t>
            </a:fld>
            <a:endParaRPr lang="en-US" dirty="0"/>
          </a:p>
        </p:txBody>
      </p:sp>
    </p:spTree>
    <p:extLst>
      <p:ext uri="{BB962C8B-B14F-4D97-AF65-F5344CB8AC3E}">
        <p14:creationId xmlns:p14="http://schemas.microsoft.com/office/powerpoint/2010/main" val="3300129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27">
              <a:defRPr/>
            </a:pPr>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19</a:t>
            </a:fld>
            <a:endParaRPr lang="en-US" dirty="0"/>
          </a:p>
        </p:txBody>
      </p:sp>
    </p:spTree>
    <p:extLst>
      <p:ext uri="{BB962C8B-B14F-4D97-AF65-F5344CB8AC3E}">
        <p14:creationId xmlns:p14="http://schemas.microsoft.com/office/powerpoint/2010/main" val="4127205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27">
              <a:defRPr/>
            </a:pPr>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24</a:t>
            </a:fld>
            <a:endParaRPr lang="en-US" dirty="0"/>
          </a:p>
        </p:txBody>
      </p:sp>
    </p:spTree>
    <p:extLst>
      <p:ext uri="{BB962C8B-B14F-4D97-AF65-F5344CB8AC3E}">
        <p14:creationId xmlns:p14="http://schemas.microsoft.com/office/powerpoint/2010/main" val="9098976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27">
              <a:defRPr/>
            </a:pPr>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25</a:t>
            </a:fld>
            <a:endParaRPr lang="en-US" dirty="0"/>
          </a:p>
        </p:txBody>
      </p:sp>
    </p:spTree>
    <p:extLst>
      <p:ext uri="{BB962C8B-B14F-4D97-AF65-F5344CB8AC3E}">
        <p14:creationId xmlns:p14="http://schemas.microsoft.com/office/powerpoint/2010/main" val="29159463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2427">
              <a:defRPr/>
            </a:pPr>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26</a:t>
            </a:fld>
            <a:endParaRPr lang="en-US" dirty="0"/>
          </a:p>
        </p:txBody>
      </p:sp>
    </p:spTree>
    <p:extLst>
      <p:ext uri="{BB962C8B-B14F-4D97-AF65-F5344CB8AC3E}">
        <p14:creationId xmlns:p14="http://schemas.microsoft.com/office/powerpoint/2010/main" val="186056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Federal Highway Administration has been adapting to a performance based program over the past 7 years since in the enactment of MAP-21.  There are more than 616,000 bridges in the country that State, local, Federal, and tribal agencies are managing.  </a:t>
            </a:r>
          </a:p>
        </p:txBody>
      </p:sp>
      <p:sp>
        <p:nvSpPr>
          <p:cNvPr id="4" name="Slide Number Placeholder 3"/>
          <p:cNvSpPr>
            <a:spLocks noGrp="1"/>
          </p:cNvSpPr>
          <p:nvPr>
            <p:ph type="sldNum" sz="quarter" idx="10"/>
          </p:nvPr>
        </p:nvSpPr>
        <p:spPr/>
        <p:txBody>
          <a:bodyPr/>
          <a:lstStyle/>
          <a:p>
            <a:fld id="{CFD010D5-3855-43B8-A925-D934B3F123B5}" type="slidenum">
              <a:rPr lang="en-US" smtClean="0"/>
              <a:t>2</a:t>
            </a:fld>
            <a:endParaRPr lang="en-US"/>
          </a:p>
        </p:txBody>
      </p:sp>
    </p:spTree>
    <p:extLst>
      <p:ext uri="{BB962C8B-B14F-4D97-AF65-F5344CB8AC3E}">
        <p14:creationId xmlns:p14="http://schemas.microsoft.com/office/powerpoint/2010/main" val="25889158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7967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Approved slide. Shay Burrows </a:t>
            </a:r>
            <a:r>
              <a:rPr lang="en-US" dirty="0" err="1"/>
              <a:t>Ketnote</a:t>
            </a:r>
            <a:r>
              <a:rPr lang="en-US" dirty="0"/>
              <a:t> presentation at International Bridge Conference, National Harbor, MD, June, 2019</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FD010D5-3855-43B8-A925-D934B3F123B5}" type="slidenum">
              <a:rPr lang="en-US" smtClean="0"/>
              <a:t>27</a:t>
            </a:fld>
            <a:endParaRPr lang="en-US"/>
          </a:p>
        </p:txBody>
      </p:sp>
    </p:spTree>
    <p:extLst>
      <p:ext uri="{BB962C8B-B14F-4D97-AF65-F5344CB8AC3E}">
        <p14:creationId xmlns:p14="http://schemas.microsoft.com/office/powerpoint/2010/main" val="675268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28</a:t>
            </a:fld>
            <a:endParaRPr lang="en-US"/>
          </a:p>
        </p:txBody>
      </p:sp>
    </p:spTree>
    <p:extLst>
      <p:ext uri="{BB962C8B-B14F-4D97-AF65-F5344CB8AC3E}">
        <p14:creationId xmlns:p14="http://schemas.microsoft.com/office/powerpoint/2010/main" val="272267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Approved slide. Shay Burrows </a:t>
            </a:r>
            <a:r>
              <a:rPr lang="en-US" dirty="0" err="1"/>
              <a:t>Ketnote</a:t>
            </a:r>
            <a:r>
              <a:rPr lang="en-US" dirty="0"/>
              <a:t> presentation at International Bridge Conference, National Harbor, MD, June, 2019</a:t>
            </a:r>
          </a:p>
        </p:txBody>
      </p:sp>
      <p:sp>
        <p:nvSpPr>
          <p:cNvPr id="4" name="Slide Number Placeholder 3"/>
          <p:cNvSpPr>
            <a:spLocks noGrp="1"/>
          </p:cNvSpPr>
          <p:nvPr>
            <p:ph type="sldNum" sz="quarter" idx="10"/>
          </p:nvPr>
        </p:nvSpPr>
        <p:spPr/>
        <p:txBody>
          <a:bodyPr/>
          <a:lstStyle/>
          <a:p>
            <a:fld id="{CFD010D5-3855-43B8-A925-D934B3F123B5}" type="slidenum">
              <a:rPr lang="en-US" smtClean="0"/>
              <a:t>3</a:t>
            </a:fld>
            <a:endParaRPr lang="en-US"/>
          </a:p>
        </p:txBody>
      </p:sp>
    </p:spTree>
    <p:extLst>
      <p:ext uri="{BB962C8B-B14F-4D97-AF65-F5344CB8AC3E}">
        <p14:creationId xmlns:p14="http://schemas.microsoft.com/office/powerpoint/2010/main" val="883553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slide. Shay Burrows </a:t>
            </a:r>
            <a:r>
              <a:rPr lang="en-US" dirty="0" err="1"/>
              <a:t>Ketnote</a:t>
            </a:r>
            <a:r>
              <a:rPr lang="en-US" dirty="0"/>
              <a:t> presentation at International Bridge Conference, National Harbor, MD, June, 2019</a:t>
            </a:r>
          </a:p>
          <a:p>
            <a:endParaRPr lang="en-US" dirty="0"/>
          </a:p>
        </p:txBody>
      </p:sp>
      <p:sp>
        <p:nvSpPr>
          <p:cNvPr id="4" name="Slide Number Placeholder 3"/>
          <p:cNvSpPr>
            <a:spLocks noGrp="1"/>
          </p:cNvSpPr>
          <p:nvPr>
            <p:ph type="sldNum" sz="quarter" idx="10"/>
          </p:nvPr>
        </p:nvSpPr>
        <p:spPr/>
        <p:txBody>
          <a:bodyPr/>
          <a:lstStyle/>
          <a:p>
            <a:fld id="{CFD010D5-3855-43B8-A925-D934B3F123B5}" type="slidenum">
              <a:rPr lang="en-US" smtClean="0"/>
              <a:t>4</a:t>
            </a:fld>
            <a:endParaRPr lang="en-US"/>
          </a:p>
        </p:txBody>
      </p:sp>
    </p:spTree>
    <p:extLst>
      <p:ext uri="{BB962C8B-B14F-4D97-AF65-F5344CB8AC3E}">
        <p14:creationId xmlns:p14="http://schemas.microsoft.com/office/powerpoint/2010/main" val="1085254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We have many efforts ongoing to provide national leadership, policy and guidance, research, and implementation of new tools and technology in structural engineering for highway bridges and structures. We work closely with AASHTO, TRB, industry, and DOTs to identify the high priority needs and use our resources to provide advancement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slide. Shay Burrows </a:t>
            </a:r>
            <a:r>
              <a:rPr lang="en-US" dirty="0" err="1"/>
              <a:t>Ketnote</a:t>
            </a:r>
            <a:r>
              <a:rPr lang="en-US" dirty="0"/>
              <a:t> presentation at International Bridge Conference, National Harbor, MD, June, 2019</a:t>
            </a:r>
          </a:p>
          <a:p>
            <a:endParaRPr lang="en-US" dirty="0"/>
          </a:p>
        </p:txBody>
      </p:sp>
      <p:sp>
        <p:nvSpPr>
          <p:cNvPr id="4" name="Slide Number Placeholder 3"/>
          <p:cNvSpPr>
            <a:spLocks noGrp="1"/>
          </p:cNvSpPr>
          <p:nvPr>
            <p:ph type="sldNum" sz="quarter" idx="10"/>
          </p:nvPr>
        </p:nvSpPr>
        <p:spPr/>
        <p:txBody>
          <a:bodyPr/>
          <a:lstStyle/>
          <a:p>
            <a:fld id="{1D53B019-1CF0-4809-B7B2-C6E1020C2F4F}" type="slidenum">
              <a:rPr lang="en-US" smtClean="0"/>
              <a:t>5</a:t>
            </a:fld>
            <a:endParaRPr lang="en-US" dirty="0"/>
          </a:p>
        </p:txBody>
      </p:sp>
    </p:spTree>
    <p:extLst>
      <p:ext uri="{BB962C8B-B14F-4D97-AF65-F5344CB8AC3E}">
        <p14:creationId xmlns:p14="http://schemas.microsoft.com/office/powerpoint/2010/main" val="3538590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a:t>FHWA has been very active in developing technical guidance on the use of refined analysis in bridge engineering.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slide. Shay Burrows </a:t>
            </a:r>
            <a:r>
              <a:rPr lang="en-US" dirty="0" err="1"/>
              <a:t>Ketnote</a:t>
            </a:r>
            <a:r>
              <a:rPr lang="en-US" dirty="0"/>
              <a:t> presentation at International Bridge Conference, National Harbor, MD, June, 2019</a:t>
            </a:r>
          </a:p>
          <a:p>
            <a:endParaRPr lang="en-US" dirty="0"/>
          </a:p>
        </p:txBody>
      </p:sp>
      <p:sp>
        <p:nvSpPr>
          <p:cNvPr id="4" name="Slide Number Placeholder 3"/>
          <p:cNvSpPr>
            <a:spLocks noGrp="1"/>
          </p:cNvSpPr>
          <p:nvPr>
            <p:ph type="sldNum" sz="quarter" idx="10"/>
          </p:nvPr>
        </p:nvSpPr>
        <p:spPr/>
        <p:txBody>
          <a:bodyPr/>
          <a:lstStyle/>
          <a:p>
            <a:fld id="{1D53B019-1CF0-4809-B7B2-C6E1020C2F4F}" type="slidenum">
              <a:rPr lang="en-US" smtClean="0"/>
              <a:t>6</a:t>
            </a:fld>
            <a:endParaRPr lang="en-US" dirty="0"/>
          </a:p>
        </p:txBody>
      </p:sp>
    </p:spTree>
    <p:extLst>
      <p:ext uri="{BB962C8B-B14F-4D97-AF65-F5344CB8AC3E}">
        <p14:creationId xmlns:p14="http://schemas.microsoft.com/office/powerpoint/2010/main" val="461224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slide. Shay Burrows </a:t>
            </a:r>
            <a:r>
              <a:rPr lang="en-US" dirty="0" err="1"/>
              <a:t>Ketnote</a:t>
            </a:r>
            <a:r>
              <a:rPr lang="en-US" dirty="0"/>
              <a:t> presentation at International Bridge Conference, National Harbor, MD, June, 2019</a:t>
            </a:r>
          </a:p>
          <a:p>
            <a:endParaRPr lang="en-US" dirty="0"/>
          </a:p>
          <a:p>
            <a:endParaRPr lang="en-US" dirty="0"/>
          </a:p>
        </p:txBody>
      </p:sp>
      <p:sp>
        <p:nvSpPr>
          <p:cNvPr id="4" name="Slide Number Placeholder 3"/>
          <p:cNvSpPr>
            <a:spLocks noGrp="1"/>
          </p:cNvSpPr>
          <p:nvPr>
            <p:ph type="sldNum" sz="quarter" idx="10"/>
          </p:nvPr>
        </p:nvSpPr>
        <p:spPr/>
        <p:txBody>
          <a:bodyPr/>
          <a:lstStyle/>
          <a:p>
            <a:fld id="{CFD010D5-3855-43B8-A925-D934B3F123B5}" type="slidenum">
              <a:rPr lang="en-US" smtClean="0"/>
              <a:t>7</a:t>
            </a:fld>
            <a:endParaRPr lang="en-US"/>
          </a:p>
        </p:txBody>
      </p:sp>
    </p:spTree>
    <p:extLst>
      <p:ext uri="{BB962C8B-B14F-4D97-AF65-F5344CB8AC3E}">
        <p14:creationId xmlns:p14="http://schemas.microsoft.com/office/powerpoint/2010/main" val="158933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Approved slide. Shay Burrows </a:t>
            </a:r>
            <a:r>
              <a:rPr lang="en-US" dirty="0" err="1"/>
              <a:t>Ketnote</a:t>
            </a:r>
            <a:r>
              <a:rPr lang="en-US" dirty="0"/>
              <a:t> presentation at International Bridge Conference, National Harbor, MD, June, 2019</a:t>
            </a:r>
          </a:p>
          <a:p>
            <a:endParaRPr lang="en-US" dirty="0"/>
          </a:p>
          <a:p>
            <a:endParaRPr lang="en-US" dirty="0"/>
          </a:p>
        </p:txBody>
      </p:sp>
      <p:sp>
        <p:nvSpPr>
          <p:cNvPr id="4" name="Slide Number Placeholder 3"/>
          <p:cNvSpPr>
            <a:spLocks noGrp="1"/>
          </p:cNvSpPr>
          <p:nvPr>
            <p:ph type="sldNum" sz="quarter" idx="10"/>
          </p:nvPr>
        </p:nvSpPr>
        <p:spPr/>
        <p:txBody>
          <a:bodyPr/>
          <a:lstStyle/>
          <a:p>
            <a:fld id="{CFD010D5-3855-43B8-A925-D934B3F123B5}" type="slidenum">
              <a:rPr lang="en-US" smtClean="0"/>
              <a:t>8</a:t>
            </a:fld>
            <a:endParaRPr lang="en-US"/>
          </a:p>
        </p:txBody>
      </p:sp>
    </p:spTree>
    <p:extLst>
      <p:ext uri="{BB962C8B-B14F-4D97-AF65-F5344CB8AC3E}">
        <p14:creationId xmlns:p14="http://schemas.microsoft.com/office/powerpoint/2010/main" val="3729787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479676">
              <a:defRPr/>
            </a:pPr>
            <a:r>
              <a:rPr lang="en-US" dirty="0"/>
              <a:t>Source: Lubin Gao</a:t>
            </a:r>
          </a:p>
          <a:p>
            <a:pPr defTabSz="479676">
              <a:defRPr/>
            </a:pPr>
            <a:endParaRPr lang="en-US" dirty="0"/>
          </a:p>
          <a:p>
            <a:pPr marL="0" marR="0" lvl="0" indent="0" algn="l" defTabSz="479676" rtl="0" eaLnBrk="1" fontAlgn="auto" latinLnBrk="0" hangingPunct="1">
              <a:lnSpc>
                <a:spcPct val="100000"/>
              </a:lnSpc>
              <a:spcBef>
                <a:spcPts val="0"/>
              </a:spcBef>
              <a:spcAft>
                <a:spcPts val="0"/>
              </a:spcAft>
              <a:buClrTx/>
              <a:buSzTx/>
              <a:buFontTx/>
              <a:buNone/>
              <a:tabLst/>
              <a:defRPr/>
            </a:pPr>
            <a:r>
              <a:rPr lang="en-US" dirty="0"/>
              <a:t>Approved slide. Shay Burrows </a:t>
            </a:r>
            <a:r>
              <a:rPr lang="en-US" dirty="0" err="1"/>
              <a:t>Ketnote</a:t>
            </a:r>
            <a:r>
              <a:rPr lang="en-US" dirty="0"/>
              <a:t> presentation at International Bridge Conference, National Harbor, MD, June, 2019</a:t>
            </a:r>
          </a:p>
          <a:p>
            <a:pPr defTabSz="479676">
              <a:defRPr/>
            </a:pPr>
            <a:endParaRPr lang="en-US" dirty="0"/>
          </a:p>
        </p:txBody>
      </p:sp>
      <p:sp>
        <p:nvSpPr>
          <p:cNvPr id="4" name="Slide Number Placeholder 3"/>
          <p:cNvSpPr>
            <a:spLocks noGrp="1"/>
          </p:cNvSpPr>
          <p:nvPr>
            <p:ph type="sldNum" sz="quarter" idx="10"/>
          </p:nvPr>
        </p:nvSpPr>
        <p:spPr/>
        <p:txBody>
          <a:bodyPr/>
          <a:lstStyle/>
          <a:p>
            <a:fld id="{A17AE095-82E2-1445-BF41-146BFA823AD3}" type="slidenum">
              <a:rPr lang="en-US" smtClean="0"/>
              <a:t>9</a:t>
            </a:fld>
            <a:endParaRPr lang="en-US" dirty="0"/>
          </a:p>
        </p:txBody>
      </p:sp>
    </p:spTree>
    <p:extLst>
      <p:ext uri="{BB962C8B-B14F-4D97-AF65-F5344CB8AC3E}">
        <p14:creationId xmlns:p14="http://schemas.microsoft.com/office/powerpoint/2010/main" val="8151753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jpeg"/><Relationship Id="rId4"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Freeform 11"/>
          <p:cNvSpPr>
            <a:spLocks noChangeArrowheads="1"/>
          </p:cNvSpPr>
          <p:nvPr/>
        </p:nvSpPr>
        <p:spPr bwMode="white">
          <a:xfrm>
            <a:off x="6321766" y="0"/>
            <a:ext cx="2822234" cy="685800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tx1"/>
          </a:solidFill>
          <a:ln>
            <a:noFill/>
          </a:ln>
          <a:extLst/>
        </p:spPr>
        <p:txBody>
          <a:bodyPr vert="horz" wrap="square" lIns="68580" tIns="34290" rIns="68580" bIns="34290" numCol="1" anchor="t" anchorCtr="0" compatLnSpc="1">
            <a:prstTxWarp prst="textNoShape">
              <a:avLst/>
            </a:prstTxWarp>
            <a:noAutofit/>
          </a:bodyPr>
          <a:lstStyle/>
          <a:p>
            <a:endParaRPr lang="en-US" sz="1350"/>
          </a:p>
        </p:txBody>
      </p:sp>
      <p:sp>
        <p:nvSpPr>
          <p:cNvPr id="7" name="Freeform 6"/>
          <p:cNvSpPr>
            <a:spLocks/>
          </p:cNvSpPr>
          <p:nvPr/>
        </p:nvSpPr>
        <p:spPr bwMode="auto">
          <a:xfrm>
            <a:off x="6109040"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p:spPr>
        <p:txBody>
          <a:bodyPr vert="horz" wrap="square" lIns="68580" tIns="34290" rIns="68580" bIns="34290" numCol="1" anchor="t" anchorCtr="0" compatLnSpc="1">
            <a:prstTxWarp prst="textNoShape">
              <a:avLst/>
            </a:prstTxWarp>
          </a:bodyPr>
          <a:lstStyle/>
          <a:p>
            <a:pPr lvl="0"/>
            <a:endParaRPr lang="en-US" sz="1350"/>
          </a:p>
        </p:txBody>
      </p:sp>
      <p:sp>
        <p:nvSpPr>
          <p:cNvPr id="8" name="Freeform 7"/>
          <p:cNvSpPr>
            <a:spLocks/>
          </p:cNvSpPr>
          <p:nvPr/>
        </p:nvSpPr>
        <p:spPr bwMode="auto">
          <a:xfrm>
            <a:off x="5962990" y="0"/>
            <a:ext cx="1146174"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ctrTitle"/>
          </p:nvPr>
        </p:nvSpPr>
        <p:spPr>
          <a:xfrm>
            <a:off x="971550" y="1873584"/>
            <a:ext cx="4800600" cy="2560320"/>
          </a:xfrm>
        </p:spPr>
        <p:txBody>
          <a:bodyPr anchor="b">
            <a:normAutofit/>
          </a:bodyPr>
          <a:lstStyle>
            <a:lvl1pPr algn="l">
              <a:defRPr sz="3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71550" y="4572000"/>
            <a:ext cx="4800600" cy="1600200"/>
          </a:xfrm>
        </p:spPr>
        <p:txBody>
          <a:bodyPr/>
          <a:lstStyle>
            <a:lvl1pPr marL="0" indent="0" algn="l">
              <a:spcBef>
                <a:spcPts val="900"/>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9" name="Group 8"/>
          <p:cNvGrpSpPr/>
          <p:nvPr userDrawn="1"/>
        </p:nvGrpSpPr>
        <p:grpSpPr>
          <a:xfrm>
            <a:off x="96908" y="207984"/>
            <a:ext cx="2280532" cy="984919"/>
            <a:chOff x="96907" y="207983"/>
            <a:chExt cx="2280532" cy="984919"/>
          </a:xfrm>
        </p:grpSpPr>
        <p:pic>
          <p:nvPicPr>
            <p:cNvPr id="10" name="Picture 9"/>
            <p:cNvPicPr>
              <a:picLocks noChangeAspect="1"/>
            </p:cNvPicPr>
            <p:nvPr userDrawn="1"/>
          </p:nvPicPr>
          <p:blipFill>
            <a:blip r:embed="rId2"/>
            <a:stretch>
              <a:fillRect/>
            </a:stretch>
          </p:blipFill>
          <p:spPr>
            <a:xfrm>
              <a:off x="216177" y="207983"/>
              <a:ext cx="1828800" cy="719737"/>
            </a:xfrm>
            <a:prstGeom prst="rect">
              <a:avLst/>
            </a:prstGeom>
          </p:spPr>
        </p:pic>
        <p:sp>
          <p:nvSpPr>
            <p:cNvPr id="11" name="TextBox 10"/>
            <p:cNvSpPr txBox="1"/>
            <p:nvPr userDrawn="1"/>
          </p:nvSpPr>
          <p:spPr>
            <a:xfrm>
              <a:off x="96907" y="938986"/>
              <a:ext cx="2280532" cy="253916"/>
            </a:xfrm>
            <a:prstGeom prst="rect">
              <a:avLst/>
            </a:prstGeom>
            <a:noFill/>
          </p:spPr>
          <p:txBody>
            <a:bodyPr wrap="square" rtlCol="0">
              <a:spAutoFit/>
            </a:bodyPr>
            <a:lstStyle/>
            <a:p>
              <a:r>
                <a:rPr lang="en-US" sz="1050" b="1" dirty="0">
                  <a:solidFill>
                    <a:schemeClr val="tx2"/>
                  </a:solidFill>
                  <a:latin typeface="Arial" panose="020B0604020202020204" pitchFamily="34" charset="0"/>
                  <a:cs typeface="Arial" panose="020B0604020202020204" pitchFamily="34" charset="0"/>
                </a:rPr>
                <a:t>Office of Infrastructure</a:t>
              </a:r>
            </a:p>
          </p:txBody>
        </p:sp>
      </p:grpSp>
    </p:spTree>
    <p:extLst>
      <p:ext uri="{BB962C8B-B14F-4D97-AF65-F5344CB8AC3E}">
        <p14:creationId xmlns:p14="http://schemas.microsoft.com/office/powerpoint/2010/main" val="182458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3543300" y="1828801"/>
            <a:ext cx="4629150" cy="4343400"/>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971550" y="1828800"/>
            <a:ext cx="226314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351458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Two Pictures with Captions">
    <p:spTree>
      <p:nvGrpSpPr>
        <p:cNvPr id="1" name=""/>
        <p:cNvGrpSpPr/>
        <p:nvPr/>
      </p:nvGrpSpPr>
      <p:grpSpPr>
        <a:xfrm>
          <a:off x="0" y="0"/>
          <a:ext cx="0" cy="0"/>
          <a:chOff x="0" y="0"/>
          <a:chExt cx="0" cy="0"/>
        </a:xfrm>
      </p:grpSpPr>
      <p:sp>
        <p:nvSpPr>
          <p:cNvPr id="9" name="Rectangle 8"/>
          <p:cNvSpPr/>
          <p:nvPr/>
        </p:nvSpPr>
        <p:spPr bwMode="invGray">
          <a:xfrm>
            <a:off x="971550" y="5257800"/>
            <a:ext cx="3429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bwMode="invGray">
          <a:xfrm>
            <a:off x="4743449" y="5257800"/>
            <a:ext cx="3429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971550" y="5257803"/>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4743449" y="5257803"/>
            <a:ext cx="3429000" cy="548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971550" y="255134"/>
            <a:ext cx="7200900" cy="1036850"/>
          </a:xfrm>
        </p:spPr>
        <p:txBody>
          <a:bodyPr anchor="b"/>
          <a:lstStyle>
            <a:lvl1pPr>
              <a:defRPr sz="2400"/>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973836" y="1828804"/>
            <a:ext cx="3429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bwMode="invGray">
          <a:xfrm>
            <a:off x="1028456" y="5333098"/>
            <a:ext cx="3315189"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8" name="Picture Placeholder 2" descr="An empty placeholder to add an image. Click on the placeholder and select the image that you wish to add"/>
          <p:cNvSpPr>
            <a:spLocks noGrp="1"/>
          </p:cNvSpPr>
          <p:nvPr>
            <p:ph type="pic" idx="13"/>
          </p:nvPr>
        </p:nvSpPr>
        <p:spPr>
          <a:xfrm>
            <a:off x="4743450" y="1828804"/>
            <a:ext cx="3429000" cy="3428999"/>
          </a:xfrm>
        </p:spPr>
        <p:txBody>
          <a:bodyPr tIns="27432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3" name="Text Placeholder 3"/>
          <p:cNvSpPr>
            <a:spLocks noGrp="1"/>
          </p:cNvSpPr>
          <p:nvPr>
            <p:ph type="body" sz="half" idx="14"/>
          </p:nvPr>
        </p:nvSpPr>
        <p:spPr bwMode="invGray">
          <a:xfrm>
            <a:off x="4809716" y="5333098"/>
            <a:ext cx="3315189" cy="839102"/>
          </a:xfrm>
        </p:spPr>
        <p:txBody>
          <a:bodyPr anchor="t">
            <a:normAutofit/>
          </a:bodyPr>
          <a:lstStyle>
            <a:lvl1pPr marL="0" indent="0">
              <a:spcBef>
                <a:spcPts val="0"/>
              </a:spcBef>
              <a:buNone/>
              <a:defRPr sz="135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23815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010400" y="6374998"/>
            <a:ext cx="1162050" cy="334017"/>
          </a:xfrm>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46895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white">
          <a:xfrm rot="5400000">
            <a:off x="4814888" y="2528890"/>
            <a:ext cx="6858000" cy="18002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rot="5400000">
            <a:off x="3891173" y="3398185"/>
            <a:ext cx="6858000" cy="6163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rot="5400000">
            <a:off x="3831460" y="3398185"/>
            <a:ext cx="6858000" cy="61637"/>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Vertical Title 1"/>
          <p:cNvSpPr>
            <a:spLocks noGrp="1"/>
          </p:cNvSpPr>
          <p:nvPr>
            <p:ph type="title" orient="vert"/>
          </p:nvPr>
        </p:nvSpPr>
        <p:spPr>
          <a:xfrm>
            <a:off x="7403489" y="685800"/>
            <a:ext cx="774954" cy="5486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71551" y="685800"/>
            <a:ext cx="5982566" cy="54864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A7F8E3F6-DE14-48B2-B2BC-6FABA9630FB8}" type="slidenum">
              <a:rPr lang="en-US" smtClean="0"/>
              <a:pPr/>
              <a:t>‹#›</a:t>
            </a:fld>
            <a:endParaRPr lang="en-US" dirty="0"/>
          </a:p>
        </p:txBody>
      </p:sp>
      <p:pic>
        <p:nvPicPr>
          <p:cNvPr id="14" name="Picture 13"/>
          <p:cNvPicPr>
            <a:picLocks noChangeAspect="1"/>
          </p:cNvPicPr>
          <p:nvPr userDrawn="1"/>
        </p:nvPicPr>
        <p:blipFill>
          <a:blip r:embed="rId2"/>
          <a:stretch>
            <a:fillRect/>
          </a:stretch>
        </p:blipFill>
        <p:spPr>
          <a:xfrm>
            <a:off x="3143429" y="2867095"/>
            <a:ext cx="2857143" cy="1123810"/>
          </a:xfrm>
          <a:prstGeom prst="rect">
            <a:avLst/>
          </a:prstGeom>
        </p:spPr>
      </p:pic>
      <p:pic>
        <p:nvPicPr>
          <p:cNvPr id="19" name="Picture 18"/>
          <p:cNvPicPr>
            <a:picLocks noChangeAspect="1"/>
          </p:cNvPicPr>
          <p:nvPr userDrawn="1"/>
        </p:nvPicPr>
        <p:blipFill>
          <a:blip r:embed="rId3"/>
          <a:stretch>
            <a:fillRect/>
          </a:stretch>
        </p:blipFill>
        <p:spPr>
          <a:xfrm>
            <a:off x="304800" y="6029381"/>
            <a:ext cx="1330994" cy="523819"/>
          </a:xfrm>
          <a:prstGeom prst="rect">
            <a:avLst/>
          </a:prstGeom>
        </p:spPr>
      </p:pic>
    </p:spTree>
    <p:extLst>
      <p:ext uri="{BB962C8B-B14F-4D97-AF65-F5344CB8AC3E}">
        <p14:creationId xmlns:p14="http://schemas.microsoft.com/office/powerpoint/2010/main" val="463458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11"/>
          </p:nvPr>
        </p:nvSpPr>
        <p:spPr/>
        <p:txBody>
          <a:bodyPr/>
          <a:lstStyle/>
          <a:p>
            <a:fld id="{A7F8E3F6-DE14-48B2-B2BC-6FABA9630FB8}" type="slidenum">
              <a:rPr lang="en-US" smtClean="0"/>
              <a:pPr/>
              <a:t>‹#›</a:t>
            </a:fld>
            <a:endParaRPr lang="en-US" dirty="0"/>
          </a:p>
        </p:txBody>
      </p:sp>
    </p:spTree>
    <p:extLst>
      <p:ext uri="{BB962C8B-B14F-4D97-AF65-F5344CB8AC3E}">
        <p14:creationId xmlns:p14="http://schemas.microsoft.com/office/powerpoint/2010/main" val="233398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srcRect l="10307" t="6383" r="34624"/>
          <a:stretch/>
        </p:blipFill>
        <p:spPr>
          <a:xfrm>
            <a:off x="5076085" y="17075"/>
            <a:ext cx="2391632" cy="3200400"/>
          </a:xfrm>
          <a:prstGeom prst="rect">
            <a:avLst/>
          </a:prstGeom>
        </p:spPr>
      </p:pic>
      <p:pic>
        <p:nvPicPr>
          <p:cNvPr id="9" name="Picture 8"/>
          <p:cNvPicPr>
            <a:picLocks noChangeAspect="1"/>
          </p:cNvPicPr>
          <p:nvPr userDrawn="1"/>
        </p:nvPicPr>
        <p:blipFill rotWithShape="1">
          <a:blip r:embed="rId3"/>
          <a:srcRect l="3397" t="301" r="1444" b="9146"/>
          <a:stretch/>
        </p:blipFill>
        <p:spPr>
          <a:xfrm>
            <a:off x="7141123" y="-14438"/>
            <a:ext cx="2016733" cy="2901536"/>
          </a:xfrm>
          <a:prstGeom prst="rect">
            <a:avLst/>
          </a:prstGeom>
        </p:spPr>
      </p:pic>
      <p:pic>
        <p:nvPicPr>
          <p:cNvPr id="5" name="Picture 4"/>
          <p:cNvPicPr>
            <a:picLocks noChangeAspect="1"/>
          </p:cNvPicPr>
          <p:nvPr userDrawn="1"/>
        </p:nvPicPr>
        <p:blipFill rotWithShape="1">
          <a:blip r:embed="rId4"/>
          <a:srcRect l="10769" r="38517" b="14035"/>
          <a:stretch/>
        </p:blipFill>
        <p:spPr>
          <a:xfrm>
            <a:off x="5409397" y="2827421"/>
            <a:ext cx="3829346" cy="4023360"/>
          </a:xfrm>
          <a:prstGeom prst="rect">
            <a:avLst/>
          </a:prstGeom>
        </p:spPr>
      </p:pic>
      <p:sp>
        <p:nvSpPr>
          <p:cNvPr id="2" name="Title 1"/>
          <p:cNvSpPr>
            <a:spLocks noGrp="1"/>
          </p:cNvSpPr>
          <p:nvPr>
            <p:ph type="ctrTitle"/>
          </p:nvPr>
        </p:nvSpPr>
        <p:spPr>
          <a:xfrm>
            <a:off x="971551" y="1873584"/>
            <a:ext cx="3840480" cy="2560320"/>
          </a:xfrm>
        </p:spPr>
        <p:txBody>
          <a:bodyPr anchor="b">
            <a:normAutofit/>
          </a:bodyPr>
          <a:lstStyle>
            <a:lvl1pPr algn="l">
              <a:defRPr sz="3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1" name="Freeform 6"/>
          <p:cNvSpPr>
            <a:spLocks/>
          </p:cNvSpPr>
          <p:nvPr/>
        </p:nvSpPr>
        <p:spPr bwMode="auto">
          <a:xfrm>
            <a:off x="4677877" y="-7219"/>
            <a:ext cx="1463040"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innerShdw blurRad="635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14" name="Freeform 7"/>
          <p:cNvSpPr>
            <a:spLocks/>
          </p:cNvSpPr>
          <p:nvPr userDrawn="1"/>
        </p:nvSpPr>
        <p:spPr bwMode="auto">
          <a:xfrm>
            <a:off x="4376487" y="0"/>
            <a:ext cx="1371600" cy="685800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chemeClr val="accent1"/>
          </a:solidFill>
          <a:ln>
            <a:noFill/>
          </a:ln>
          <a:effectLst>
            <a:innerShdw blurRad="1778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18" name="TextBox 17"/>
          <p:cNvSpPr txBox="1"/>
          <p:nvPr userDrawn="1"/>
        </p:nvSpPr>
        <p:spPr>
          <a:xfrm>
            <a:off x="138395" y="1282441"/>
            <a:ext cx="2280532" cy="253916"/>
          </a:xfrm>
          <a:prstGeom prst="rect">
            <a:avLst/>
          </a:prstGeom>
          <a:noFill/>
        </p:spPr>
        <p:txBody>
          <a:bodyPr wrap="square" rtlCol="0">
            <a:spAutoFit/>
          </a:bodyPr>
          <a:lstStyle/>
          <a:p>
            <a:r>
              <a:rPr lang="en-US" sz="1050" b="1" dirty="0">
                <a:solidFill>
                  <a:schemeClr val="tx2"/>
                </a:solidFill>
                <a:latin typeface="Arial" panose="020B0604020202020204" pitchFamily="34" charset="0"/>
                <a:cs typeface="Arial" panose="020B0604020202020204" pitchFamily="34" charset="0"/>
              </a:rPr>
              <a:t> Office of Infrastructure</a:t>
            </a:r>
          </a:p>
        </p:txBody>
      </p:sp>
      <p:pic>
        <p:nvPicPr>
          <p:cNvPr id="6" name="Picture 5">
            <a:extLst>
              <a:ext uri="{FF2B5EF4-FFF2-40B4-BE49-F238E27FC236}">
                <a16:creationId xmlns:a16="http://schemas.microsoft.com/office/drawing/2014/main" id="{391902FF-CC60-41F9-8247-DDA9A3FCD5E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60455" y="223432"/>
            <a:ext cx="2646395" cy="1042416"/>
          </a:xfrm>
          <a:prstGeom prst="rect">
            <a:avLst/>
          </a:prstGeom>
        </p:spPr>
      </p:pic>
    </p:spTree>
    <p:extLst>
      <p:ext uri="{BB962C8B-B14F-4D97-AF65-F5344CB8AC3E}">
        <p14:creationId xmlns:p14="http://schemas.microsoft.com/office/powerpoint/2010/main" val="2776065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5"/>
          <p:cNvSpPr>
            <a:spLocks noChangeArrowheads="1"/>
          </p:cNvSpPr>
          <p:nvPr/>
        </p:nvSpPr>
        <p:spPr bwMode="white">
          <a:xfrm>
            <a:off x="7216776" y="0"/>
            <a:ext cx="1927224" cy="685800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68580" tIns="34290" rIns="68580" bIns="34290" numCol="1" anchor="t" anchorCtr="0" compatLnSpc="1">
            <a:prstTxWarp prst="textNoShape">
              <a:avLst/>
            </a:prstTxWarp>
          </a:bodyPr>
          <a:lstStyle/>
          <a:p>
            <a:endParaRPr lang="en-US" sz="1350"/>
          </a:p>
        </p:txBody>
      </p:sp>
      <p:sp>
        <p:nvSpPr>
          <p:cNvPr id="8" name="Freeform 6"/>
          <p:cNvSpPr>
            <a:spLocks/>
          </p:cNvSpPr>
          <p:nvPr/>
        </p:nvSpPr>
        <p:spPr bwMode="auto">
          <a:xfrm>
            <a:off x="6927850" y="0"/>
            <a:ext cx="1254127" cy="685800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9"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10" name="Freeform 7"/>
          <p:cNvSpPr>
            <a:spLocks/>
          </p:cNvSpPr>
          <p:nvPr/>
        </p:nvSpPr>
        <p:spPr bwMode="auto">
          <a:xfrm>
            <a:off x="6880225" y="0"/>
            <a:ext cx="1095374" cy="685800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68580" tIns="34290" rIns="68580" bIns="34290" numCol="1" anchor="t" anchorCtr="0" compatLnSpc="1">
            <a:prstTxWarp prst="textNoShape">
              <a:avLst/>
            </a:prstTxWarp>
          </a:bodyPr>
          <a:lstStyle/>
          <a:p>
            <a:pPr lvl="0"/>
            <a:endParaRPr lang="en-US" sz="1350"/>
          </a:p>
        </p:txBody>
      </p:sp>
      <p:sp>
        <p:nvSpPr>
          <p:cNvPr id="2" name="Title 1"/>
          <p:cNvSpPr>
            <a:spLocks noGrp="1"/>
          </p:cNvSpPr>
          <p:nvPr>
            <p:ph type="title"/>
          </p:nvPr>
        </p:nvSpPr>
        <p:spPr>
          <a:xfrm>
            <a:off x="971549" y="2914650"/>
            <a:ext cx="6035040" cy="1557338"/>
          </a:xfrm>
        </p:spPr>
        <p:txBody>
          <a:bodyPr anchor="b">
            <a:normAutofit/>
          </a:bodyPr>
          <a:lstStyle>
            <a:lvl1pPr>
              <a:defRPr sz="240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971549" y="4589466"/>
            <a:ext cx="6035039" cy="1011237"/>
          </a:xfrm>
        </p:spPr>
        <p:txBody>
          <a:bodyPr/>
          <a:lstStyle>
            <a:lvl1pPr marL="0" indent="0">
              <a:spcBef>
                <a:spcPts val="900"/>
              </a:spcBef>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grpSp>
        <p:nvGrpSpPr>
          <p:cNvPr id="11" name="Group 10"/>
          <p:cNvGrpSpPr/>
          <p:nvPr userDrawn="1"/>
        </p:nvGrpSpPr>
        <p:grpSpPr>
          <a:xfrm>
            <a:off x="96908" y="207984"/>
            <a:ext cx="2280532" cy="984919"/>
            <a:chOff x="96907" y="207983"/>
            <a:chExt cx="2280532" cy="984919"/>
          </a:xfrm>
        </p:grpSpPr>
        <p:pic>
          <p:nvPicPr>
            <p:cNvPr id="12" name="Picture 11"/>
            <p:cNvPicPr>
              <a:picLocks noChangeAspect="1"/>
            </p:cNvPicPr>
            <p:nvPr userDrawn="1"/>
          </p:nvPicPr>
          <p:blipFill>
            <a:blip r:embed="rId2"/>
            <a:stretch>
              <a:fillRect/>
            </a:stretch>
          </p:blipFill>
          <p:spPr>
            <a:xfrm>
              <a:off x="216177" y="207983"/>
              <a:ext cx="1828800" cy="719737"/>
            </a:xfrm>
            <a:prstGeom prst="rect">
              <a:avLst/>
            </a:prstGeom>
          </p:spPr>
        </p:pic>
        <p:sp>
          <p:nvSpPr>
            <p:cNvPr id="13" name="TextBox 12"/>
            <p:cNvSpPr txBox="1"/>
            <p:nvPr userDrawn="1"/>
          </p:nvSpPr>
          <p:spPr>
            <a:xfrm>
              <a:off x="96907" y="938986"/>
              <a:ext cx="2280532" cy="253916"/>
            </a:xfrm>
            <a:prstGeom prst="rect">
              <a:avLst/>
            </a:prstGeom>
            <a:noFill/>
          </p:spPr>
          <p:txBody>
            <a:bodyPr wrap="square" rtlCol="0">
              <a:spAutoFit/>
            </a:bodyPr>
            <a:lstStyle/>
            <a:p>
              <a:r>
                <a:rPr lang="en-US" sz="1050" b="1" dirty="0">
                  <a:solidFill>
                    <a:schemeClr val="tx2"/>
                  </a:solidFill>
                  <a:latin typeface="Arial" panose="020B0604020202020204" pitchFamily="34" charset="0"/>
                  <a:cs typeface="Arial" panose="020B0604020202020204" pitchFamily="34" charset="0"/>
                </a:rPr>
                <a:t>Office of Infrastructure</a:t>
              </a:r>
            </a:p>
          </p:txBody>
        </p:sp>
      </p:grpSp>
    </p:spTree>
    <p:extLst>
      <p:ext uri="{BB962C8B-B14F-4D97-AF65-F5344CB8AC3E}">
        <p14:creationId xmlns:p14="http://schemas.microsoft.com/office/powerpoint/2010/main" val="1260604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43450" y="1828802"/>
            <a:ext cx="3429000" cy="43434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dirty="0"/>
          </a:p>
        </p:txBody>
      </p:sp>
    </p:spTree>
    <p:extLst>
      <p:ext uri="{BB962C8B-B14F-4D97-AF65-F5344CB8AC3E}">
        <p14:creationId xmlns:p14="http://schemas.microsoft.com/office/powerpoint/2010/main" val="466156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71550" y="255134"/>
            <a:ext cx="7200900" cy="1036850"/>
          </a:xfrm>
        </p:spPr>
        <p:txBody>
          <a:bodyPr/>
          <a:lstStyle/>
          <a:p>
            <a:r>
              <a:rPr lang="en-US"/>
              <a:t>Click to edit Master title style</a:t>
            </a:r>
          </a:p>
        </p:txBody>
      </p:sp>
      <p:sp>
        <p:nvSpPr>
          <p:cNvPr id="3" name="Text Placeholder 2"/>
          <p:cNvSpPr>
            <a:spLocks noGrp="1"/>
          </p:cNvSpPr>
          <p:nvPr>
            <p:ph type="body" idx="1"/>
          </p:nvPr>
        </p:nvSpPr>
        <p:spPr>
          <a:xfrm>
            <a:off x="971550" y="1828800"/>
            <a:ext cx="3429000" cy="850392"/>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71550" y="2705100"/>
            <a:ext cx="3429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43450" y="1828803"/>
            <a:ext cx="3429000" cy="847725"/>
          </a:xfrm>
        </p:spPr>
        <p:txBody>
          <a:bodyPr anchor="ctr">
            <a:normAutofit/>
          </a:bodyPr>
          <a:lstStyle>
            <a:lvl1pPr marL="0" indent="0">
              <a:buNone/>
              <a:defRPr sz="195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743450" y="2705100"/>
            <a:ext cx="3429000" cy="3467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32343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638404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229682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546157" y="1828800"/>
            <a:ext cx="4594860" cy="4343400"/>
          </a:xfrm>
        </p:spPr>
        <p:txBody>
          <a:bodyPr>
            <a:normAutofit/>
          </a:bodyPr>
          <a:lstStyle>
            <a:lvl1pPr>
              <a:defRPr sz="1800"/>
            </a:lvl1pPr>
            <a:lvl2pPr>
              <a:defRPr sz="1500"/>
            </a:lvl2pPr>
            <a:lvl3pPr>
              <a:defRPr sz="1350"/>
            </a:lvl3pPr>
            <a:lvl4pPr>
              <a:defRPr sz="1200"/>
            </a:lvl4pPr>
            <a:lvl5pPr>
              <a:defRPr sz="12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71550" y="1828800"/>
            <a:ext cx="2263140" cy="4343400"/>
          </a:xfrm>
        </p:spPr>
        <p:txBody>
          <a:bodyPr anchor="ctr">
            <a:normAutofit/>
          </a:bodyPr>
          <a:lstStyle>
            <a:lvl1pPr marL="0" indent="0">
              <a:spcBef>
                <a:spcPts val="900"/>
              </a:spcBef>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7" name="Slide Number Placeholder 6"/>
          <p:cNvSpPr>
            <a:spLocks noGrp="1"/>
          </p:cNvSpPr>
          <p:nvPr>
            <p:ph type="sldNum" sz="quarter" idx="12"/>
          </p:nvPr>
        </p:nvSpPr>
        <p:spPr/>
        <p:txBody>
          <a:bodyPr/>
          <a:lstStyle/>
          <a:p>
            <a:fld id="{A7F8E3F6-DE14-48B2-B2BC-6FABA9630FB8}" type="slidenum">
              <a:rPr lang="en-US" smtClean="0"/>
              <a:t>‹#›</a:t>
            </a:fld>
            <a:endParaRPr lang="en-US"/>
          </a:p>
        </p:txBody>
      </p:sp>
    </p:spTree>
    <p:extLst>
      <p:ext uri="{BB962C8B-B14F-4D97-AF65-F5344CB8AC3E}">
        <p14:creationId xmlns:p14="http://schemas.microsoft.com/office/powerpoint/2010/main" val="1859035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white">
          <a:xfrm>
            <a:off x="0" y="0"/>
            <a:ext cx="9144000" cy="1371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userDrawn="1"/>
        </p:nvSpPr>
        <p:spPr>
          <a:xfrm>
            <a:off x="0" y="1371603"/>
            <a:ext cx="914400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userDrawn="1"/>
        </p:nvSpPr>
        <p:spPr>
          <a:xfrm>
            <a:off x="0" y="1443009"/>
            <a:ext cx="914400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971550" y="255134"/>
            <a:ext cx="7200900" cy="10368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971550" y="1828800"/>
            <a:ext cx="72009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7239000" y="6348607"/>
            <a:ext cx="1238250" cy="254401"/>
          </a:xfrm>
          <a:prstGeom prst="rect">
            <a:avLst/>
          </a:prstGeom>
        </p:spPr>
        <p:txBody>
          <a:bodyPr vert="horz" lIns="91440" tIns="45720" rIns="91440" bIns="45720" rtlCol="0" anchor="ctr"/>
          <a:lstStyle>
            <a:lvl1pPr algn="r">
              <a:defRPr sz="1200">
                <a:solidFill>
                  <a:schemeClr val="tx1"/>
                </a:solidFill>
              </a:defRPr>
            </a:lvl1pPr>
          </a:lstStyle>
          <a:p>
            <a:fld id="{A7F8E3F6-DE14-48B2-B2BC-6FABA9630FB8}" type="slidenum">
              <a:rPr lang="en-US" smtClean="0"/>
              <a:pPr/>
              <a:t>‹#›</a:t>
            </a:fld>
            <a:endParaRPr lang="en-US"/>
          </a:p>
        </p:txBody>
      </p:sp>
      <p:pic>
        <p:nvPicPr>
          <p:cNvPr id="16" name="Picture 15"/>
          <p:cNvPicPr>
            <a:picLocks noChangeAspect="1"/>
          </p:cNvPicPr>
          <p:nvPr userDrawn="1"/>
        </p:nvPicPr>
        <p:blipFill>
          <a:blip r:embed="rId15"/>
          <a:stretch>
            <a:fillRect/>
          </a:stretch>
        </p:blipFill>
        <p:spPr>
          <a:xfrm>
            <a:off x="247650" y="6195160"/>
            <a:ext cx="1447799" cy="561296"/>
          </a:xfrm>
          <a:prstGeom prst="rect">
            <a:avLst/>
          </a:prstGeom>
        </p:spPr>
      </p:pic>
    </p:spTree>
    <p:extLst>
      <p:ext uri="{BB962C8B-B14F-4D97-AF65-F5344CB8AC3E}">
        <p14:creationId xmlns:p14="http://schemas.microsoft.com/office/powerpoint/2010/main" val="157225842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05740" indent="-205740" algn="l" defTabSz="685800" rtl="0" eaLnBrk="1" latinLnBrk="0" hangingPunct="1">
        <a:lnSpc>
          <a:spcPct val="90000"/>
        </a:lnSpc>
        <a:spcBef>
          <a:spcPts val="1350"/>
        </a:spcBef>
        <a:buFont typeface="Arial" panose="020B0604020202020204" pitchFamily="34" charset="0"/>
        <a:buChar char="•"/>
        <a:defRPr sz="1800" kern="1200">
          <a:solidFill>
            <a:schemeClr val="tx1"/>
          </a:solidFill>
          <a:latin typeface="+mn-lt"/>
          <a:ea typeface="+mn-ea"/>
          <a:cs typeface="+mn-cs"/>
        </a:defRPr>
      </a:lvl1pPr>
      <a:lvl2pPr marL="411480" indent="-171450" algn="l" defTabSz="685800" rtl="0" eaLnBrk="1" latinLnBrk="0" hangingPunct="1">
        <a:lnSpc>
          <a:spcPct val="90000"/>
        </a:lnSpc>
        <a:spcBef>
          <a:spcPts val="750"/>
        </a:spcBef>
        <a:buFont typeface="Arial" panose="020B0604020202020204" pitchFamily="34" charset="0"/>
        <a:buChar char="•"/>
        <a:defRPr sz="1500" kern="1200">
          <a:solidFill>
            <a:schemeClr val="tx1"/>
          </a:solidFill>
          <a:latin typeface="+mn-lt"/>
          <a:ea typeface="+mn-ea"/>
          <a:cs typeface="+mn-cs"/>
        </a:defRPr>
      </a:lvl2pPr>
      <a:lvl3pPr marL="617220" indent="-171450" algn="l" defTabSz="685800" rtl="0" eaLnBrk="1" latinLnBrk="0" hangingPunct="1">
        <a:lnSpc>
          <a:spcPct val="90000"/>
        </a:lnSpc>
        <a:spcBef>
          <a:spcPts val="600"/>
        </a:spcBef>
        <a:buFont typeface="Arial" panose="020B0604020202020204" pitchFamily="34" charset="0"/>
        <a:buChar char="•"/>
        <a:defRPr sz="1350" kern="1200">
          <a:solidFill>
            <a:schemeClr val="tx1"/>
          </a:solidFill>
          <a:latin typeface="+mn-lt"/>
          <a:ea typeface="+mn-ea"/>
          <a:cs typeface="+mn-cs"/>
        </a:defRPr>
      </a:lvl3pPr>
      <a:lvl4pPr marL="8229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9944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1658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3373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50876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680210" indent="-171450" algn="l" defTabSz="6858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128" userDrawn="1">
          <p15:clr>
            <a:srgbClr val="F26B43"/>
          </p15:clr>
        </p15:guide>
        <p15:guide id="7"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Christopher.long@dot.gov"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1752600"/>
            <a:ext cx="4191000" cy="3048000"/>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algn="ctr"/>
            <a:r>
              <a:rPr lang="en-US" sz="3000" b="1" dirty="0">
                <a:latin typeface="+mn-lt"/>
                <a:ea typeface="+mn-ea"/>
                <a:cs typeface="+mn-cs"/>
              </a:rPr>
              <a:t>FHWA Update </a:t>
            </a:r>
          </a:p>
          <a:p>
            <a:pPr algn="ctr"/>
            <a:r>
              <a:rPr lang="en-US" sz="3000" b="1" dirty="0">
                <a:latin typeface="+mn-lt"/>
                <a:ea typeface="+mn-ea"/>
                <a:cs typeface="+mn-cs"/>
              </a:rPr>
              <a:t>2019 AASHTO RADBUG Meeting</a:t>
            </a:r>
          </a:p>
          <a:p>
            <a:pPr algn="ctr"/>
            <a:r>
              <a:rPr lang="en-US" sz="2000" dirty="0"/>
              <a:t>July 30 - 31, 2019 </a:t>
            </a:r>
          </a:p>
          <a:p>
            <a:pPr algn="ctr"/>
            <a:r>
              <a:rPr lang="en-US" sz="2000" dirty="0">
                <a:sym typeface="Wingdings 2" panose="05020102010507070707" pitchFamily="18" charset="2"/>
              </a:rPr>
              <a:t>South Lake Tahoe, CA</a:t>
            </a:r>
            <a:endParaRPr lang="en-US" sz="2000" dirty="0"/>
          </a:p>
          <a:p>
            <a:pPr algn="ctr"/>
            <a:endParaRPr lang="en-US" sz="3000" b="1" dirty="0">
              <a:effectLst>
                <a:outerShdw blurRad="38100" dist="38100" dir="2700000" algn="tl">
                  <a:srgbClr val="000000">
                    <a:alpha val="43137"/>
                  </a:srgbClr>
                </a:outerShdw>
              </a:effectLst>
              <a:latin typeface="+mn-lt"/>
              <a:ea typeface="+mn-ea"/>
              <a:cs typeface="+mn-cs"/>
            </a:endParaRPr>
          </a:p>
        </p:txBody>
      </p:sp>
      <p:sp>
        <p:nvSpPr>
          <p:cNvPr id="6" name="Subtitle 2"/>
          <p:cNvSpPr txBox="1">
            <a:spLocks/>
          </p:cNvSpPr>
          <p:nvPr/>
        </p:nvSpPr>
        <p:spPr>
          <a:xfrm>
            <a:off x="76200" y="4724400"/>
            <a:ext cx="5200650" cy="1524000"/>
          </a:xfrm>
          <a:prstGeom prst="rect">
            <a:avLst/>
          </a:prstGeom>
        </p:spPr>
        <p:txBody>
          <a:bodyPr vert="horz" lIns="68580" tIns="34290" rIns="68580" bIns="34290" rtlCol="0">
            <a:normAutofit/>
          </a:bodyPr>
          <a:lstStyle>
            <a:lvl1pPr marL="0" indent="0" algn="l" defTabSz="914400" rtl="0" eaLnBrk="1" latinLnBrk="0" hangingPunct="1">
              <a:lnSpc>
                <a:spcPct val="90000"/>
              </a:lnSpc>
              <a:spcBef>
                <a:spcPts val="18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9pPr>
          </a:lstStyle>
          <a:p>
            <a:pPr algn="ctr">
              <a:lnSpc>
                <a:spcPct val="110000"/>
              </a:lnSpc>
              <a:spcBef>
                <a:spcPts val="0"/>
              </a:spcBef>
            </a:pPr>
            <a:r>
              <a:rPr lang="en-US" sz="1600" b="1" dirty="0"/>
              <a:t>Christopher Long, M.S., P.E.</a:t>
            </a:r>
          </a:p>
          <a:p>
            <a:pPr algn="ctr">
              <a:lnSpc>
                <a:spcPct val="110000"/>
              </a:lnSpc>
              <a:spcBef>
                <a:spcPts val="0"/>
              </a:spcBef>
            </a:pPr>
            <a:r>
              <a:rPr lang="en-US" sz="1600" b="1" dirty="0"/>
              <a:t>Infrastructure Team Leader</a:t>
            </a:r>
          </a:p>
          <a:p>
            <a:pPr algn="ctr">
              <a:lnSpc>
                <a:spcPct val="110000"/>
              </a:lnSpc>
              <a:spcBef>
                <a:spcPts val="0"/>
              </a:spcBef>
            </a:pPr>
            <a:r>
              <a:rPr lang="en-US" sz="1600" b="1" dirty="0"/>
              <a:t>California Division Office</a:t>
            </a:r>
          </a:p>
        </p:txBody>
      </p:sp>
      <p:sp>
        <p:nvSpPr>
          <p:cNvPr id="5" name="TextBox 4">
            <a:extLst>
              <a:ext uri="{FF2B5EF4-FFF2-40B4-BE49-F238E27FC236}">
                <a16:creationId xmlns:a16="http://schemas.microsoft.com/office/drawing/2014/main" id="{6002D34B-5784-4902-9839-7D6DBF7B3B66}"/>
              </a:ext>
            </a:extLst>
          </p:cNvPr>
          <p:cNvSpPr txBox="1"/>
          <p:nvPr/>
        </p:nvSpPr>
        <p:spPr>
          <a:xfrm>
            <a:off x="6000750" y="3120542"/>
            <a:ext cx="2124075" cy="230832"/>
          </a:xfrm>
          <a:prstGeom prst="rect">
            <a:avLst/>
          </a:prstGeom>
          <a:noFill/>
        </p:spPr>
        <p:txBody>
          <a:bodyPr wrap="square" rtlCol="0">
            <a:spAutoFit/>
          </a:bodyPr>
          <a:lstStyle/>
          <a:p>
            <a:r>
              <a:rPr lang="en-US" sz="900" i="1" dirty="0"/>
              <a:t>Images Source: FHWA</a:t>
            </a:r>
          </a:p>
        </p:txBody>
      </p:sp>
    </p:spTree>
    <p:extLst>
      <p:ext uri="{BB962C8B-B14F-4D97-AF65-F5344CB8AC3E}">
        <p14:creationId xmlns:p14="http://schemas.microsoft.com/office/powerpoint/2010/main" val="138059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114828C-5D78-9B49-B11B-F71E2B02E95C}" type="slidenum">
              <a:rPr lang="en-US" smtClean="0"/>
              <a:pPr/>
              <a:t>10</a:t>
            </a:fld>
            <a:endParaRPr lang="en-US" dirty="0"/>
          </a:p>
        </p:txBody>
      </p:sp>
      <p:graphicFrame>
        <p:nvGraphicFramePr>
          <p:cNvPr id="3" name="Table 2">
            <a:extLst>
              <a:ext uri="{FF2B5EF4-FFF2-40B4-BE49-F238E27FC236}">
                <a16:creationId xmlns:a16="http://schemas.microsoft.com/office/drawing/2014/main" id="{25717259-753F-40DC-BDF5-FCDEE7F69E44}"/>
              </a:ext>
            </a:extLst>
          </p:cNvPr>
          <p:cNvGraphicFramePr>
            <a:graphicFrameLocks noGrp="1"/>
          </p:cNvGraphicFramePr>
          <p:nvPr>
            <p:extLst>
              <p:ext uri="{D42A27DB-BD31-4B8C-83A1-F6EECF244321}">
                <p14:modId xmlns:p14="http://schemas.microsoft.com/office/powerpoint/2010/main" val="549891004"/>
              </p:ext>
            </p:extLst>
          </p:nvPr>
        </p:nvGraphicFramePr>
        <p:xfrm>
          <a:off x="517752" y="1640205"/>
          <a:ext cx="8153400" cy="4568826"/>
        </p:xfrm>
        <a:graphic>
          <a:graphicData uri="http://schemas.openxmlformats.org/drawingml/2006/table">
            <a:tbl>
              <a:tblPr>
                <a:tableStyleId>{C4B1156A-380E-4F78-BDF5-A606A8083BF9}</a:tableStyleId>
              </a:tblPr>
              <a:tblGrid>
                <a:gridCol w="1378959">
                  <a:extLst>
                    <a:ext uri="{9D8B030D-6E8A-4147-A177-3AD203B41FA5}">
                      <a16:colId xmlns:a16="http://schemas.microsoft.com/office/drawing/2014/main" val="1008161823"/>
                    </a:ext>
                  </a:extLst>
                </a:gridCol>
                <a:gridCol w="701629">
                  <a:extLst>
                    <a:ext uri="{9D8B030D-6E8A-4147-A177-3AD203B41FA5}">
                      <a16:colId xmlns:a16="http://schemas.microsoft.com/office/drawing/2014/main" val="4037274744"/>
                    </a:ext>
                  </a:extLst>
                </a:gridCol>
                <a:gridCol w="701629">
                  <a:extLst>
                    <a:ext uri="{9D8B030D-6E8A-4147-A177-3AD203B41FA5}">
                      <a16:colId xmlns:a16="http://schemas.microsoft.com/office/drawing/2014/main" val="711000500"/>
                    </a:ext>
                  </a:extLst>
                </a:gridCol>
                <a:gridCol w="701629">
                  <a:extLst>
                    <a:ext uri="{9D8B030D-6E8A-4147-A177-3AD203B41FA5}">
                      <a16:colId xmlns:a16="http://schemas.microsoft.com/office/drawing/2014/main" val="2298577026"/>
                    </a:ext>
                  </a:extLst>
                </a:gridCol>
                <a:gridCol w="701629">
                  <a:extLst>
                    <a:ext uri="{9D8B030D-6E8A-4147-A177-3AD203B41FA5}">
                      <a16:colId xmlns:a16="http://schemas.microsoft.com/office/drawing/2014/main" val="1535486405"/>
                    </a:ext>
                  </a:extLst>
                </a:gridCol>
                <a:gridCol w="701629">
                  <a:extLst>
                    <a:ext uri="{9D8B030D-6E8A-4147-A177-3AD203B41FA5}">
                      <a16:colId xmlns:a16="http://schemas.microsoft.com/office/drawing/2014/main" val="4158142894"/>
                    </a:ext>
                  </a:extLst>
                </a:gridCol>
                <a:gridCol w="701629">
                  <a:extLst>
                    <a:ext uri="{9D8B030D-6E8A-4147-A177-3AD203B41FA5}">
                      <a16:colId xmlns:a16="http://schemas.microsoft.com/office/drawing/2014/main" val="2667525999"/>
                    </a:ext>
                  </a:extLst>
                </a:gridCol>
                <a:gridCol w="701629">
                  <a:extLst>
                    <a:ext uri="{9D8B030D-6E8A-4147-A177-3AD203B41FA5}">
                      <a16:colId xmlns:a16="http://schemas.microsoft.com/office/drawing/2014/main" val="645076245"/>
                    </a:ext>
                  </a:extLst>
                </a:gridCol>
                <a:gridCol w="644119">
                  <a:extLst>
                    <a:ext uri="{9D8B030D-6E8A-4147-A177-3AD203B41FA5}">
                      <a16:colId xmlns:a16="http://schemas.microsoft.com/office/drawing/2014/main" val="2137506022"/>
                    </a:ext>
                  </a:extLst>
                </a:gridCol>
                <a:gridCol w="585731">
                  <a:extLst>
                    <a:ext uri="{9D8B030D-6E8A-4147-A177-3AD203B41FA5}">
                      <a16:colId xmlns:a16="http://schemas.microsoft.com/office/drawing/2014/main" val="3951296819"/>
                    </a:ext>
                  </a:extLst>
                </a:gridCol>
                <a:gridCol w="633188">
                  <a:extLst>
                    <a:ext uri="{9D8B030D-6E8A-4147-A177-3AD203B41FA5}">
                      <a16:colId xmlns:a16="http://schemas.microsoft.com/office/drawing/2014/main" val="1119011312"/>
                    </a:ext>
                  </a:extLst>
                </a:gridCol>
              </a:tblGrid>
              <a:tr h="660941">
                <a:tc gridSpan="11">
                  <a:txBody>
                    <a:bodyPr/>
                    <a:lstStyle/>
                    <a:p>
                      <a:pPr algn="l" fontAlgn="b"/>
                      <a:r>
                        <a:rPr lang="en-US" sz="2400" b="1" u="none" strike="noStrike" dirty="0">
                          <a:effectLst/>
                        </a:rPr>
                        <a:t>Table 3-8. Trucks and Truck Miles by Average Weight:  1987, 1992, 1997, and 2002</a:t>
                      </a:r>
                      <a:r>
                        <a:rPr lang="en-US" sz="2400" b="1" u="none" strike="noStrike" baseline="30000" dirty="0">
                          <a:effectLst/>
                        </a:rPr>
                        <a:t>1</a:t>
                      </a:r>
                      <a:endParaRPr lang="en-US" sz="2400" b="1" i="0" u="none" strike="noStrike" dirty="0">
                        <a:effectLst/>
                        <a:latin typeface="Arial" panose="020B0604020202020204" pitchFamily="34" charset="0"/>
                      </a:endParaRPr>
                    </a:p>
                  </a:txBody>
                  <a:tcPr marL="3601" marR="3601" marT="3601"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78417227"/>
                  </a:ext>
                </a:extLst>
              </a:tr>
              <a:tr h="379628">
                <a:tc rowSpan="2">
                  <a:txBody>
                    <a:bodyPr/>
                    <a:lstStyle/>
                    <a:p>
                      <a:pPr algn="l" fontAlgn="b"/>
                      <a:r>
                        <a:rPr lang="en-US" sz="1050" u="none" strike="noStrike" dirty="0">
                          <a:effectLst/>
                        </a:rPr>
                        <a:t>Average weight (pounds)</a:t>
                      </a:r>
                      <a:endParaRPr lang="en-US" sz="1050" b="1" i="0" u="none" strike="noStrike" dirty="0">
                        <a:effectLst/>
                        <a:latin typeface="Arial" panose="020B0604020202020204" pitchFamily="34" charset="0"/>
                      </a:endParaRPr>
                    </a:p>
                  </a:txBody>
                  <a:tcPr marL="3601" marR="3601" marT="3601" marB="0" anchor="ctr"/>
                </a:tc>
                <a:tc gridSpan="2">
                  <a:txBody>
                    <a:bodyPr/>
                    <a:lstStyle/>
                    <a:p>
                      <a:pPr lvl="0" algn="ctr" fontAlgn="b"/>
                      <a:r>
                        <a:rPr lang="en-US" sz="1050" u="none" strike="noStrike" dirty="0">
                          <a:effectLst/>
                        </a:rPr>
                        <a:t>1987</a:t>
                      </a:r>
                      <a:endParaRPr lang="en-US" sz="1050" b="1" i="0" u="none" strike="noStrike" dirty="0">
                        <a:effectLst/>
                        <a:latin typeface="Arial" panose="020B0604020202020204" pitchFamily="34" charset="0"/>
                      </a:endParaRPr>
                    </a:p>
                  </a:txBody>
                  <a:tcPr marL="3601" marR="3601" marT="3601" marB="0" anchor="ctr"/>
                </a:tc>
                <a:tc hMerge="1">
                  <a:txBody>
                    <a:bodyPr/>
                    <a:lstStyle/>
                    <a:p>
                      <a:endParaRPr lang="en-US"/>
                    </a:p>
                  </a:txBody>
                  <a:tcPr/>
                </a:tc>
                <a:tc gridSpan="2">
                  <a:txBody>
                    <a:bodyPr/>
                    <a:lstStyle/>
                    <a:p>
                      <a:pPr lvl="0" algn="ctr" fontAlgn="b"/>
                      <a:r>
                        <a:rPr lang="en-US" sz="1050" u="none" strike="noStrike" dirty="0">
                          <a:effectLst/>
                        </a:rPr>
                        <a:t>1992</a:t>
                      </a:r>
                      <a:endParaRPr lang="en-US" sz="1050" b="1" i="0" u="none" strike="noStrike" dirty="0">
                        <a:effectLst/>
                        <a:latin typeface="Arial" panose="020B0604020202020204" pitchFamily="34" charset="0"/>
                      </a:endParaRPr>
                    </a:p>
                  </a:txBody>
                  <a:tcPr marL="3601" marR="3601" marT="3601" marB="0" anchor="ctr"/>
                </a:tc>
                <a:tc hMerge="1">
                  <a:txBody>
                    <a:bodyPr/>
                    <a:lstStyle/>
                    <a:p>
                      <a:endParaRPr lang="en-US"/>
                    </a:p>
                  </a:txBody>
                  <a:tcPr/>
                </a:tc>
                <a:tc gridSpan="2">
                  <a:txBody>
                    <a:bodyPr/>
                    <a:lstStyle/>
                    <a:p>
                      <a:pPr lvl="0" algn="ctr" fontAlgn="b"/>
                      <a:r>
                        <a:rPr lang="en-US" sz="1050" u="none" strike="noStrike" dirty="0">
                          <a:effectLst/>
                        </a:rPr>
                        <a:t>1997</a:t>
                      </a:r>
                      <a:endParaRPr lang="en-US" sz="1050" b="1" i="0" u="none" strike="noStrike" dirty="0">
                        <a:effectLst/>
                        <a:latin typeface="Arial" panose="020B0604020202020204" pitchFamily="34" charset="0"/>
                      </a:endParaRPr>
                    </a:p>
                  </a:txBody>
                  <a:tcPr marL="3601" marR="3601" marT="3601" marB="0" anchor="ctr"/>
                </a:tc>
                <a:tc hMerge="1">
                  <a:txBody>
                    <a:bodyPr/>
                    <a:lstStyle/>
                    <a:p>
                      <a:endParaRPr lang="en-US"/>
                    </a:p>
                  </a:txBody>
                  <a:tcPr/>
                </a:tc>
                <a:tc gridSpan="2">
                  <a:txBody>
                    <a:bodyPr/>
                    <a:lstStyle/>
                    <a:p>
                      <a:pPr lvl="0" algn="ctr" fontAlgn="b"/>
                      <a:r>
                        <a:rPr lang="en-US" sz="1050" u="none" strike="noStrike" dirty="0">
                          <a:effectLst/>
                        </a:rPr>
                        <a:t>2002</a:t>
                      </a:r>
                      <a:endParaRPr lang="en-US" sz="1050" b="1" i="0" u="none" strike="noStrike" dirty="0">
                        <a:effectLst/>
                        <a:latin typeface="Arial" panose="020B0604020202020204" pitchFamily="34" charset="0"/>
                      </a:endParaRPr>
                    </a:p>
                  </a:txBody>
                  <a:tcPr marL="3601" marR="3601" marT="3601" marB="0" anchor="ctr"/>
                </a:tc>
                <a:tc hMerge="1">
                  <a:txBody>
                    <a:bodyPr/>
                    <a:lstStyle/>
                    <a:p>
                      <a:endParaRPr lang="en-US"/>
                    </a:p>
                  </a:txBody>
                  <a:tcPr/>
                </a:tc>
                <a:tc gridSpan="2">
                  <a:txBody>
                    <a:bodyPr/>
                    <a:lstStyle/>
                    <a:p>
                      <a:pPr lvl="0" algn="ctr" fontAlgn="b"/>
                      <a:r>
                        <a:rPr lang="en-US" sz="1050" u="none" strike="noStrike" dirty="0">
                          <a:effectLst/>
                        </a:rPr>
                        <a:t>Percent Change,         1987 to 2002</a:t>
                      </a:r>
                      <a:endParaRPr lang="en-US" sz="1050" b="1" i="0" u="none" strike="noStrike" dirty="0">
                        <a:effectLst/>
                        <a:latin typeface="Arial" panose="020B0604020202020204" pitchFamily="34" charset="0"/>
                      </a:endParaRPr>
                    </a:p>
                  </a:txBody>
                  <a:tcPr marL="3601" marR="3601" marT="3601" marB="0" anchor="ctr"/>
                </a:tc>
                <a:tc hMerge="1">
                  <a:txBody>
                    <a:bodyPr/>
                    <a:lstStyle/>
                    <a:p>
                      <a:endParaRPr lang="en-US"/>
                    </a:p>
                  </a:txBody>
                  <a:tcPr/>
                </a:tc>
                <a:extLst>
                  <a:ext uri="{0D108BD9-81ED-4DB2-BD59-A6C34878D82A}">
                    <a16:rowId xmlns:a16="http://schemas.microsoft.com/office/drawing/2014/main" val="4177372369"/>
                  </a:ext>
                </a:extLst>
              </a:tr>
              <a:tr h="364266">
                <a:tc vMerge="1">
                  <a:txBody>
                    <a:bodyPr/>
                    <a:lstStyle/>
                    <a:p>
                      <a:endParaRPr lang="en-US"/>
                    </a:p>
                  </a:txBody>
                  <a:tcPr/>
                </a:tc>
                <a:tc>
                  <a:txBody>
                    <a:bodyPr/>
                    <a:lstStyle/>
                    <a:p>
                      <a:pPr lvl="0" algn="r" fontAlgn="b"/>
                      <a:r>
                        <a:rPr lang="en-US" sz="1050" u="none" strike="noStrike">
                          <a:effectLst/>
                        </a:rPr>
                        <a:t>Number (thousands)</a:t>
                      </a:r>
                      <a:endParaRPr lang="en-US" sz="1050" b="1" i="0" u="none" strike="noStrike">
                        <a:effectLst/>
                        <a:latin typeface="Arial" panose="020B0604020202020204" pitchFamily="34" charset="0"/>
                      </a:endParaRPr>
                    </a:p>
                  </a:txBody>
                  <a:tcPr marL="3601" marR="3601" marT="3601" marB="0" anchor="b"/>
                </a:tc>
                <a:tc>
                  <a:txBody>
                    <a:bodyPr/>
                    <a:lstStyle/>
                    <a:p>
                      <a:pPr lvl="0" algn="r" fontAlgn="b"/>
                      <a:r>
                        <a:rPr lang="en-US" sz="1050" u="none" strike="noStrike">
                          <a:effectLst/>
                        </a:rPr>
                        <a:t>VMT (millions)</a:t>
                      </a:r>
                      <a:endParaRPr lang="en-US" sz="1050" b="1" i="0" u="none" strike="noStrike">
                        <a:effectLst/>
                        <a:latin typeface="Arial" panose="020B0604020202020204" pitchFamily="34" charset="0"/>
                      </a:endParaRPr>
                    </a:p>
                  </a:txBody>
                  <a:tcPr marL="3601" marR="3601" marT="3601" marB="0" anchor="ctr"/>
                </a:tc>
                <a:tc>
                  <a:txBody>
                    <a:bodyPr/>
                    <a:lstStyle/>
                    <a:p>
                      <a:pPr lvl="0" algn="r" fontAlgn="b"/>
                      <a:r>
                        <a:rPr lang="en-US" sz="1050" u="none" strike="noStrike" dirty="0">
                          <a:effectLst/>
                        </a:rPr>
                        <a:t>Number (thousands)</a:t>
                      </a:r>
                      <a:endParaRPr lang="en-US" sz="1050" b="1" i="0" u="none" strike="noStrike" dirty="0">
                        <a:effectLst/>
                        <a:latin typeface="Arial" panose="020B0604020202020204" pitchFamily="34" charset="0"/>
                      </a:endParaRPr>
                    </a:p>
                  </a:txBody>
                  <a:tcPr marL="3601" marR="3601" marT="3601" marB="0" anchor="ctr"/>
                </a:tc>
                <a:tc>
                  <a:txBody>
                    <a:bodyPr/>
                    <a:lstStyle/>
                    <a:p>
                      <a:pPr lvl="0" algn="r" fontAlgn="b"/>
                      <a:r>
                        <a:rPr lang="en-US" sz="1050" u="none" strike="noStrike" dirty="0">
                          <a:effectLst/>
                        </a:rPr>
                        <a:t>VMT (millions)</a:t>
                      </a:r>
                      <a:endParaRPr lang="en-US" sz="1050" b="1" i="0" u="none" strike="noStrike" dirty="0">
                        <a:effectLst/>
                        <a:latin typeface="Arial" panose="020B0604020202020204" pitchFamily="34" charset="0"/>
                      </a:endParaRPr>
                    </a:p>
                  </a:txBody>
                  <a:tcPr marL="3601" marR="3601" marT="3601" marB="0" anchor="ctr"/>
                </a:tc>
                <a:tc>
                  <a:txBody>
                    <a:bodyPr/>
                    <a:lstStyle/>
                    <a:p>
                      <a:pPr lvl="0" algn="r" fontAlgn="b"/>
                      <a:r>
                        <a:rPr lang="en-US" sz="1050" u="none" strike="noStrike" dirty="0">
                          <a:effectLst/>
                        </a:rPr>
                        <a:t>Number (thousands)</a:t>
                      </a:r>
                      <a:endParaRPr lang="en-US" sz="1050" b="1" i="0" u="none" strike="noStrike" dirty="0">
                        <a:effectLst/>
                        <a:latin typeface="Arial" panose="020B0604020202020204" pitchFamily="34" charset="0"/>
                      </a:endParaRPr>
                    </a:p>
                  </a:txBody>
                  <a:tcPr marL="3601" marR="3601" marT="3601" marB="0" anchor="ctr"/>
                </a:tc>
                <a:tc>
                  <a:txBody>
                    <a:bodyPr/>
                    <a:lstStyle/>
                    <a:p>
                      <a:pPr lvl="0" algn="r" fontAlgn="b"/>
                      <a:r>
                        <a:rPr lang="en-US" sz="1050" u="none" strike="noStrike" dirty="0">
                          <a:effectLst/>
                        </a:rPr>
                        <a:t>VMT (millions)</a:t>
                      </a:r>
                      <a:endParaRPr lang="en-US" sz="1050" b="1" i="0" u="none" strike="noStrike" dirty="0">
                        <a:effectLst/>
                        <a:latin typeface="Arial" panose="020B0604020202020204" pitchFamily="34" charset="0"/>
                      </a:endParaRPr>
                    </a:p>
                  </a:txBody>
                  <a:tcPr marL="3601" marR="3601" marT="3601" marB="0" anchor="ctr"/>
                </a:tc>
                <a:tc>
                  <a:txBody>
                    <a:bodyPr/>
                    <a:lstStyle/>
                    <a:p>
                      <a:pPr lvl="0" algn="r" fontAlgn="b"/>
                      <a:r>
                        <a:rPr lang="en-US" sz="1050" u="none" strike="noStrike" dirty="0">
                          <a:effectLst/>
                        </a:rPr>
                        <a:t>Number (thousands)</a:t>
                      </a:r>
                      <a:endParaRPr lang="en-US" sz="1050" b="1" i="0" u="none" strike="noStrike" dirty="0">
                        <a:effectLst/>
                        <a:latin typeface="Arial" panose="020B0604020202020204" pitchFamily="34" charset="0"/>
                      </a:endParaRPr>
                    </a:p>
                  </a:txBody>
                  <a:tcPr marL="3601" marR="3601" marT="3601" marB="0" anchor="ctr"/>
                </a:tc>
                <a:tc>
                  <a:txBody>
                    <a:bodyPr/>
                    <a:lstStyle/>
                    <a:p>
                      <a:pPr lvl="0" algn="r" fontAlgn="b"/>
                      <a:r>
                        <a:rPr lang="en-US" sz="1050" u="none" strike="noStrike" dirty="0">
                          <a:effectLst/>
                        </a:rPr>
                        <a:t>VMT (millions)</a:t>
                      </a:r>
                      <a:endParaRPr lang="en-US" sz="1050" b="1" i="0" u="none" strike="noStrike" dirty="0">
                        <a:effectLst/>
                        <a:latin typeface="Arial" panose="020B0604020202020204" pitchFamily="34" charset="0"/>
                      </a:endParaRPr>
                    </a:p>
                  </a:txBody>
                  <a:tcPr marL="3601" marR="3601" marT="3601" marB="0" anchor="ctr"/>
                </a:tc>
                <a:tc>
                  <a:txBody>
                    <a:bodyPr/>
                    <a:lstStyle/>
                    <a:p>
                      <a:pPr lvl="0" algn="r" fontAlgn="b"/>
                      <a:r>
                        <a:rPr lang="en-US" sz="1050" u="none" strike="noStrike" dirty="0">
                          <a:effectLst/>
                        </a:rPr>
                        <a:t>Number</a:t>
                      </a:r>
                      <a:endParaRPr lang="en-US" sz="1050" b="1" i="0" u="none" strike="noStrike" dirty="0">
                        <a:effectLst/>
                        <a:latin typeface="Arial" panose="020B0604020202020204" pitchFamily="34" charset="0"/>
                      </a:endParaRPr>
                    </a:p>
                  </a:txBody>
                  <a:tcPr marL="3601" marR="3601" marT="3601" marB="0" anchor="ctr"/>
                </a:tc>
                <a:tc>
                  <a:txBody>
                    <a:bodyPr/>
                    <a:lstStyle/>
                    <a:p>
                      <a:pPr lvl="0" algn="r" fontAlgn="b"/>
                      <a:r>
                        <a:rPr lang="en-US" sz="1050" u="none" strike="noStrike" dirty="0">
                          <a:effectLst/>
                        </a:rPr>
                        <a:t>VMT </a:t>
                      </a:r>
                      <a:endParaRPr lang="en-US" sz="1050" b="1" i="0" u="none" strike="noStrike" dirty="0">
                        <a:effectLst/>
                        <a:latin typeface="Arial" panose="020B0604020202020204" pitchFamily="34" charset="0"/>
                      </a:endParaRPr>
                    </a:p>
                  </a:txBody>
                  <a:tcPr marL="3601" marR="3601" marT="3601" marB="0" anchor="ctr"/>
                </a:tc>
                <a:extLst>
                  <a:ext uri="{0D108BD9-81ED-4DB2-BD59-A6C34878D82A}">
                    <a16:rowId xmlns:a16="http://schemas.microsoft.com/office/drawing/2014/main" val="4096177522"/>
                  </a:ext>
                </a:extLst>
              </a:tr>
              <a:tr h="185651">
                <a:tc>
                  <a:txBody>
                    <a:bodyPr/>
                    <a:lstStyle/>
                    <a:p>
                      <a:pPr algn="l" fontAlgn="b"/>
                      <a:r>
                        <a:rPr lang="en-US" sz="1050" u="none" strike="noStrike">
                          <a:effectLst/>
                        </a:rPr>
                        <a:t>Total</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3,624</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89,972</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4,008</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104,987</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4,701</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147,876</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5,415</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145,624</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49.4</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61.9</a:t>
                      </a:r>
                      <a:endParaRPr lang="en-US" sz="1050" b="1"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3683557975"/>
                  </a:ext>
                </a:extLst>
              </a:tr>
              <a:tr h="185651">
                <a:tc>
                  <a:txBody>
                    <a:bodyPr/>
                    <a:lstStyle/>
                    <a:p>
                      <a:pPr algn="l" fontAlgn="b"/>
                      <a:r>
                        <a:rPr lang="en-US" sz="1050" u="none" strike="noStrike">
                          <a:effectLst/>
                        </a:rPr>
                        <a:t>Light-heavy</a:t>
                      </a:r>
                      <a:endParaRPr lang="en-US" sz="1050" b="1" i="0" u="none" strike="noStrike">
                        <a:effectLst/>
                        <a:latin typeface="Arial" panose="020B0604020202020204" pitchFamily="34" charset="0"/>
                      </a:endParaRPr>
                    </a:p>
                  </a:txBody>
                  <a:tcPr marL="64808" marR="3601" marT="3601" marB="0" anchor="b"/>
                </a:tc>
                <a:tc>
                  <a:txBody>
                    <a:bodyPr/>
                    <a:lstStyle/>
                    <a:p>
                      <a:pPr algn="r" fontAlgn="b"/>
                      <a:r>
                        <a:rPr lang="en-US" sz="1050" u="none" strike="noStrike">
                          <a:effectLst/>
                        </a:rPr>
                        <a:t>1,030</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dirty="0">
                          <a:effectLst/>
                        </a:rPr>
                        <a:t>10,768</a:t>
                      </a:r>
                      <a:endParaRPr lang="en-US" sz="1050" b="1" i="0" u="none" strike="noStrike" dirty="0">
                        <a:effectLst/>
                        <a:latin typeface="Arial" panose="020B0604020202020204" pitchFamily="34" charset="0"/>
                      </a:endParaRPr>
                    </a:p>
                  </a:txBody>
                  <a:tcPr marL="3601" marR="3601" marT="3601" marB="0" anchor="b"/>
                </a:tc>
                <a:tc>
                  <a:txBody>
                    <a:bodyPr/>
                    <a:lstStyle/>
                    <a:p>
                      <a:pPr algn="r" fontAlgn="b"/>
                      <a:r>
                        <a:rPr lang="en-US" sz="1050" u="none" strike="noStrike">
                          <a:effectLst/>
                        </a:rPr>
                        <a:t>1,259</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14,012</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1,436</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19,815</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1,914</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26,256</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85.9</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dirty="0">
                          <a:effectLst/>
                        </a:rPr>
                        <a:t>143.8</a:t>
                      </a:r>
                      <a:endParaRPr lang="en-US" sz="1050" b="1" i="0" u="none" strike="noStrike" dirty="0">
                        <a:effectLst/>
                        <a:latin typeface="Arial" panose="020B0604020202020204" pitchFamily="34" charset="0"/>
                      </a:endParaRPr>
                    </a:p>
                  </a:txBody>
                  <a:tcPr marL="3601" marR="3601" marT="3601" marB="0" anchor="b"/>
                </a:tc>
                <a:extLst>
                  <a:ext uri="{0D108BD9-81ED-4DB2-BD59-A6C34878D82A}">
                    <a16:rowId xmlns:a16="http://schemas.microsoft.com/office/drawing/2014/main" val="441574076"/>
                  </a:ext>
                </a:extLst>
              </a:tr>
              <a:tr h="185651">
                <a:tc>
                  <a:txBody>
                    <a:bodyPr/>
                    <a:lstStyle/>
                    <a:p>
                      <a:pPr algn="l" fontAlgn="b"/>
                      <a:r>
                        <a:rPr lang="en-US" sz="1050" u="none" strike="noStrike">
                          <a:effectLst/>
                        </a:rPr>
                        <a:t>10,001 to 14,000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525</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5,440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694</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8,000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819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11,502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1,142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15,186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117.6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179.2</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1151612472"/>
                  </a:ext>
                </a:extLst>
              </a:tr>
              <a:tr h="185651">
                <a:tc>
                  <a:txBody>
                    <a:bodyPr/>
                    <a:lstStyle/>
                    <a:p>
                      <a:pPr algn="l" fontAlgn="b"/>
                      <a:r>
                        <a:rPr lang="en-US" sz="1050" u="none" strike="noStrike">
                          <a:effectLst/>
                        </a:rPr>
                        <a:t>14,001 to 16,000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242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2,738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282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2,977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316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3,951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396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5,908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63.6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115.8</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551187574"/>
                  </a:ext>
                </a:extLst>
              </a:tr>
              <a:tr h="185651">
                <a:tc>
                  <a:txBody>
                    <a:bodyPr/>
                    <a:lstStyle/>
                    <a:p>
                      <a:pPr algn="l" fontAlgn="b"/>
                      <a:r>
                        <a:rPr lang="en-US" sz="1050" u="none" strike="noStrike">
                          <a:effectLst/>
                        </a:rPr>
                        <a:t>16,001 to 19,500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263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2,590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282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3,035</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301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4,362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376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5,161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43.2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dirty="0">
                          <a:effectLst/>
                        </a:rPr>
                        <a:t>99.3</a:t>
                      </a:r>
                      <a:endParaRPr lang="en-US" sz="1050" b="0" i="0" u="none" strike="noStrike" dirty="0">
                        <a:effectLst/>
                        <a:latin typeface="Arial" panose="020B0604020202020204" pitchFamily="34" charset="0"/>
                      </a:endParaRPr>
                    </a:p>
                  </a:txBody>
                  <a:tcPr marL="3601" marR="3601" marT="3601" marB="0" anchor="b"/>
                </a:tc>
                <a:extLst>
                  <a:ext uri="{0D108BD9-81ED-4DB2-BD59-A6C34878D82A}">
                    <a16:rowId xmlns:a16="http://schemas.microsoft.com/office/drawing/2014/main" val="3744692482"/>
                  </a:ext>
                </a:extLst>
              </a:tr>
              <a:tr h="185651">
                <a:tc>
                  <a:txBody>
                    <a:bodyPr/>
                    <a:lstStyle/>
                    <a:p>
                      <a:pPr algn="l" fontAlgn="b"/>
                      <a:r>
                        <a:rPr lang="en-US" sz="1050" u="none" strike="noStrike">
                          <a:effectLst/>
                        </a:rPr>
                        <a:t>Medium-heavy</a:t>
                      </a:r>
                      <a:endParaRPr lang="en-US" sz="1050" b="1" i="0" u="none" strike="noStrike">
                        <a:effectLst/>
                        <a:latin typeface="Arial" panose="020B0604020202020204" pitchFamily="34" charset="0"/>
                      </a:endParaRPr>
                    </a:p>
                  </a:txBody>
                  <a:tcPr marL="64808" marR="3601" marT="3601" marB="0" anchor="b"/>
                </a:tc>
                <a:tc>
                  <a:txBody>
                    <a:bodyPr/>
                    <a:lstStyle/>
                    <a:p>
                      <a:pPr algn="r" fontAlgn="b"/>
                      <a:r>
                        <a:rPr lang="en-US" sz="1050" u="none" strike="noStrike">
                          <a:effectLst/>
                        </a:rPr>
                        <a:t>766</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7,581</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732</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8,143</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729</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10,129</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910</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11,766</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18.8</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55.2</a:t>
                      </a:r>
                      <a:endParaRPr lang="en-US" sz="1050" b="1"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432035655"/>
                  </a:ext>
                </a:extLst>
              </a:tr>
              <a:tr h="185651">
                <a:tc>
                  <a:txBody>
                    <a:bodyPr/>
                    <a:lstStyle/>
                    <a:p>
                      <a:pPr algn="l" fontAlgn="b"/>
                      <a:r>
                        <a:rPr lang="en-US" sz="1050" u="none" strike="noStrike">
                          <a:effectLst/>
                        </a:rPr>
                        <a:t>19,501 to 26,000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766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7,581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732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8,143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729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10,129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910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11,766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18.8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55.2</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1651472732"/>
                  </a:ext>
                </a:extLst>
              </a:tr>
              <a:tr h="185651">
                <a:tc>
                  <a:txBody>
                    <a:bodyPr/>
                    <a:lstStyle/>
                    <a:p>
                      <a:pPr algn="l" fontAlgn="b"/>
                      <a:r>
                        <a:rPr lang="en-US" sz="1050" u="none" strike="noStrike">
                          <a:effectLst/>
                        </a:rPr>
                        <a:t>Heavy-heavy</a:t>
                      </a:r>
                      <a:endParaRPr lang="en-US" sz="1050" b="1" i="0" u="none" strike="noStrike">
                        <a:effectLst/>
                        <a:latin typeface="Arial" panose="020B0604020202020204" pitchFamily="34" charset="0"/>
                      </a:endParaRPr>
                    </a:p>
                  </a:txBody>
                  <a:tcPr marL="64808" marR="3601" marT="3601" marB="0" anchor="b"/>
                </a:tc>
                <a:tc>
                  <a:txBody>
                    <a:bodyPr/>
                    <a:lstStyle/>
                    <a:p>
                      <a:pPr algn="r" fontAlgn="b"/>
                      <a:r>
                        <a:rPr lang="en-US" sz="1050" u="none" strike="noStrike">
                          <a:effectLst/>
                        </a:rPr>
                        <a:t>1,829</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71,623</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2,017</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82,832</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2,536</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117,931</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2,591</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107,602</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41.7</a:t>
                      </a:r>
                      <a:endParaRPr lang="en-US" sz="1050" b="1"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50.2</a:t>
                      </a:r>
                      <a:endParaRPr lang="en-US" sz="1050" b="1"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2363133098"/>
                  </a:ext>
                </a:extLst>
              </a:tr>
              <a:tr h="185651">
                <a:tc>
                  <a:txBody>
                    <a:bodyPr/>
                    <a:lstStyle/>
                    <a:p>
                      <a:pPr algn="l" fontAlgn="b"/>
                      <a:r>
                        <a:rPr lang="en-US" sz="1050" u="none" strike="noStrike">
                          <a:effectLst/>
                        </a:rPr>
                        <a:t>26,001 to 33,000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377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5,411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387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5,694</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428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7,093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437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5,845</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15.9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8.0</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2929269669"/>
                  </a:ext>
                </a:extLst>
              </a:tr>
              <a:tr h="185651">
                <a:tc>
                  <a:txBody>
                    <a:bodyPr/>
                    <a:lstStyle/>
                    <a:p>
                      <a:pPr algn="l" fontAlgn="b"/>
                      <a:r>
                        <a:rPr lang="en-US" sz="1050" u="none" strike="noStrike">
                          <a:effectLst/>
                        </a:rPr>
                        <a:t>33,001 to 40,000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209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4,113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233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5,285</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257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6,594</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229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3,770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9.7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-8.4</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663648966"/>
                  </a:ext>
                </a:extLst>
              </a:tr>
              <a:tr h="185651">
                <a:tc>
                  <a:txBody>
                    <a:bodyPr/>
                    <a:lstStyle/>
                    <a:p>
                      <a:pPr algn="l" fontAlgn="b"/>
                      <a:r>
                        <a:rPr lang="en-US" sz="1050" u="none" strike="noStrike">
                          <a:effectLst/>
                        </a:rPr>
                        <a:t>40,001 to 50,000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292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7,625</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339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dirty="0">
                          <a:effectLst/>
                        </a:rPr>
                        <a:t>9,622</a:t>
                      </a:r>
                      <a:endParaRPr lang="en-US" sz="1050" b="0" i="0" u="none" strike="noStrike" dirty="0">
                        <a:effectLst/>
                        <a:latin typeface="Arial" panose="020B0604020202020204" pitchFamily="34" charset="0"/>
                      </a:endParaRPr>
                    </a:p>
                  </a:txBody>
                  <a:tcPr marL="3601" marR="3601" marT="3601" marB="0" anchor="b"/>
                </a:tc>
                <a:tc>
                  <a:txBody>
                    <a:bodyPr/>
                    <a:lstStyle/>
                    <a:p>
                      <a:pPr algn="r" fontAlgn="b"/>
                      <a:r>
                        <a:rPr lang="en-US" sz="1050" u="none" strike="noStrike">
                          <a:effectLst/>
                        </a:rPr>
                        <a:t>400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13,078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318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6,698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9.0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-12.2</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3632377087"/>
                  </a:ext>
                </a:extLst>
              </a:tr>
              <a:tr h="185651">
                <a:tc>
                  <a:txBody>
                    <a:bodyPr/>
                    <a:lstStyle/>
                    <a:p>
                      <a:pPr algn="l" fontAlgn="b"/>
                      <a:r>
                        <a:rPr lang="en-US" sz="1050" u="none" strike="noStrike">
                          <a:effectLst/>
                        </a:rPr>
                        <a:t>50,001 to 60,000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188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7,157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227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8,699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311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12,653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327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8,950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73.8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25.1</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852477745"/>
                  </a:ext>
                </a:extLst>
              </a:tr>
              <a:tr h="185651">
                <a:tc>
                  <a:txBody>
                    <a:bodyPr/>
                    <a:lstStyle/>
                    <a:p>
                      <a:pPr algn="l" fontAlgn="b"/>
                      <a:r>
                        <a:rPr lang="en-US" sz="1050" u="none" strike="noStrike">
                          <a:effectLst/>
                        </a:rPr>
                        <a:t>60,001 to 80,000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723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45,439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781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51,044</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1,070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74,724</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1,179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77,489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63.1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70.5</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327138671"/>
                  </a:ext>
                </a:extLst>
              </a:tr>
              <a:tr h="185651">
                <a:tc>
                  <a:txBody>
                    <a:bodyPr/>
                    <a:lstStyle/>
                    <a:p>
                      <a:pPr algn="l" fontAlgn="b"/>
                      <a:r>
                        <a:rPr lang="en-US" sz="1050" u="none" strike="noStrike">
                          <a:effectLst/>
                        </a:rPr>
                        <a:t>80,001 to 100,000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28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1,254</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1,529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2,427</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69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2,950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144.3</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135.2</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3514459644"/>
                  </a:ext>
                </a:extLst>
              </a:tr>
              <a:tr h="185651">
                <a:tc>
                  <a:txBody>
                    <a:bodyPr/>
                    <a:lstStyle/>
                    <a:p>
                      <a:pPr algn="l" fontAlgn="b"/>
                      <a:r>
                        <a:rPr lang="en-US" sz="1050" u="none" strike="noStrike">
                          <a:effectLst/>
                        </a:rPr>
                        <a:t>100,001 to 130,000</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440</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734</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18</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1,051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1,571</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238.5</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257.2</a:t>
                      </a:r>
                      <a:endParaRPr lang="en-US" sz="1050" b="0" i="0" u="none" strike="noStrike">
                        <a:effectLst/>
                        <a:latin typeface="Arial" panose="020B0604020202020204" pitchFamily="34" charset="0"/>
                      </a:endParaRPr>
                    </a:p>
                  </a:txBody>
                  <a:tcPr marL="3601" marR="3601" marT="3601" marB="0" anchor="b"/>
                </a:tc>
                <a:extLst>
                  <a:ext uri="{0D108BD9-81ED-4DB2-BD59-A6C34878D82A}">
                    <a16:rowId xmlns:a16="http://schemas.microsoft.com/office/drawing/2014/main" val="3161539662"/>
                  </a:ext>
                </a:extLst>
              </a:tr>
              <a:tr h="185651">
                <a:tc>
                  <a:txBody>
                    <a:bodyPr/>
                    <a:lstStyle/>
                    <a:p>
                      <a:pPr algn="l" fontAlgn="b"/>
                      <a:r>
                        <a:rPr lang="en-US" sz="1050" u="none" strike="noStrike">
                          <a:effectLst/>
                        </a:rPr>
                        <a:t>130,001 or more</a:t>
                      </a:r>
                      <a:endParaRPr lang="en-US" sz="1050" b="0" i="0" u="none" strike="noStrike">
                        <a:effectLst/>
                        <a:latin typeface="Arial" panose="020B0604020202020204" pitchFamily="34" charset="0"/>
                      </a:endParaRPr>
                    </a:p>
                  </a:txBody>
                  <a:tcPr marL="129617" marR="3601" marT="3601" marB="0" anchor="b"/>
                </a:tc>
                <a:tc>
                  <a:txBody>
                    <a:bodyPr/>
                    <a:lstStyle/>
                    <a:p>
                      <a:pPr algn="r" fontAlgn="b"/>
                      <a:r>
                        <a:rPr lang="en-US" sz="1050" u="none" strike="noStrike">
                          <a:effectLst/>
                        </a:rPr>
                        <a:t>4</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dirty="0">
                          <a:effectLst/>
                        </a:rPr>
                        <a:t>185</a:t>
                      </a:r>
                      <a:endParaRPr lang="en-US" sz="1050" b="0" i="0" u="none" strike="noStrike" dirty="0">
                        <a:effectLst/>
                        <a:latin typeface="Arial" panose="020B0604020202020204" pitchFamily="34" charset="0"/>
                      </a:endParaRPr>
                    </a:p>
                  </a:txBody>
                  <a:tcPr marL="3601" marR="3601" marT="3601" marB="0" anchor="b"/>
                </a:tc>
                <a:tc>
                  <a:txBody>
                    <a:bodyPr/>
                    <a:lstStyle/>
                    <a:p>
                      <a:pPr algn="r" fontAlgn="b"/>
                      <a:r>
                        <a:rPr lang="en-US" sz="1050" u="none" strike="noStrike">
                          <a:effectLst/>
                        </a:rPr>
                        <a:t>5</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dirty="0">
                          <a:effectLst/>
                        </a:rPr>
                        <a:t>227</a:t>
                      </a:r>
                      <a:endParaRPr lang="en-US" sz="1050" b="0" i="0" u="none" strike="noStrike" dirty="0">
                        <a:effectLst/>
                        <a:latin typeface="Arial" panose="020B0604020202020204" pitchFamily="34" charset="0"/>
                      </a:endParaRPr>
                    </a:p>
                  </a:txBody>
                  <a:tcPr marL="3601" marR="3601" marT="3601" marB="0" anchor="b"/>
                </a:tc>
                <a:tc>
                  <a:txBody>
                    <a:bodyPr/>
                    <a:lstStyle/>
                    <a:p>
                      <a:pPr algn="r" fontAlgn="b"/>
                      <a:r>
                        <a:rPr lang="en-US" sz="1050" u="none" strike="noStrike">
                          <a:effectLst/>
                        </a:rPr>
                        <a:t>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312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6</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329</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a:effectLst/>
                        </a:rPr>
                        <a:t>43.2</a:t>
                      </a:r>
                      <a:endParaRPr lang="en-US" sz="1050" b="0" i="0" u="none" strike="noStrike">
                        <a:effectLst/>
                        <a:latin typeface="Arial" panose="020B0604020202020204" pitchFamily="34" charset="0"/>
                      </a:endParaRPr>
                    </a:p>
                  </a:txBody>
                  <a:tcPr marL="3601" marR="3601" marT="3601" marB="0" anchor="b"/>
                </a:tc>
                <a:tc>
                  <a:txBody>
                    <a:bodyPr/>
                    <a:lstStyle/>
                    <a:p>
                      <a:pPr algn="r" fontAlgn="b"/>
                      <a:r>
                        <a:rPr lang="en-US" sz="1050" u="none" strike="noStrike" dirty="0">
                          <a:effectLst/>
                        </a:rPr>
                        <a:t>77.9</a:t>
                      </a:r>
                      <a:endParaRPr lang="en-US" sz="1050" b="0" i="0" u="none" strike="noStrike" dirty="0">
                        <a:effectLst/>
                        <a:latin typeface="Arial" panose="020B0604020202020204" pitchFamily="34" charset="0"/>
                      </a:endParaRPr>
                    </a:p>
                  </a:txBody>
                  <a:tcPr marL="3601" marR="3601" marT="3601" marB="0" anchor="b"/>
                </a:tc>
                <a:extLst>
                  <a:ext uri="{0D108BD9-81ED-4DB2-BD59-A6C34878D82A}">
                    <a16:rowId xmlns:a16="http://schemas.microsoft.com/office/drawing/2014/main" val="3149940027"/>
                  </a:ext>
                </a:extLst>
              </a:tr>
            </a:tbl>
          </a:graphicData>
        </a:graphic>
      </p:graphicFrame>
      <p:sp>
        <p:nvSpPr>
          <p:cNvPr id="6" name="Oval 5">
            <a:extLst>
              <a:ext uri="{FF2B5EF4-FFF2-40B4-BE49-F238E27FC236}">
                <a16:creationId xmlns:a16="http://schemas.microsoft.com/office/drawing/2014/main" id="{3695D448-F5A4-48DD-926F-FF533AD7B815}"/>
              </a:ext>
            </a:extLst>
          </p:cNvPr>
          <p:cNvSpPr/>
          <p:nvPr/>
        </p:nvSpPr>
        <p:spPr>
          <a:xfrm>
            <a:off x="7417659" y="5105414"/>
            <a:ext cx="1509581" cy="1242984"/>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7">
            <a:extLst>
              <a:ext uri="{FF2B5EF4-FFF2-40B4-BE49-F238E27FC236}">
                <a16:creationId xmlns:a16="http://schemas.microsoft.com/office/drawing/2014/main" id="{C059B5F0-E7B1-4A9C-8A46-DD969270060D}"/>
              </a:ext>
            </a:extLst>
          </p:cNvPr>
          <p:cNvSpPr>
            <a:spLocks noGrp="1"/>
          </p:cNvSpPr>
          <p:nvPr>
            <p:ph type="title"/>
          </p:nvPr>
        </p:nvSpPr>
        <p:spPr>
          <a:xfrm>
            <a:off x="685800" y="255134"/>
            <a:ext cx="7486650" cy="735466"/>
          </a:xfrm>
        </p:spPr>
        <p:txBody>
          <a:bodyPr>
            <a:normAutofit/>
          </a:bodyPr>
          <a:lstStyle/>
          <a:p>
            <a:r>
              <a:rPr lang="en-US" sz="3200" dirty="0"/>
              <a:t>Changing Truck Weights</a:t>
            </a:r>
          </a:p>
        </p:txBody>
      </p:sp>
      <p:sp>
        <p:nvSpPr>
          <p:cNvPr id="7" name="TextBox 6">
            <a:extLst>
              <a:ext uri="{FF2B5EF4-FFF2-40B4-BE49-F238E27FC236}">
                <a16:creationId xmlns:a16="http://schemas.microsoft.com/office/drawing/2014/main" id="{44F004E3-3DC4-425E-A5EB-FE8229FB55E5}"/>
              </a:ext>
            </a:extLst>
          </p:cNvPr>
          <p:cNvSpPr txBox="1"/>
          <p:nvPr/>
        </p:nvSpPr>
        <p:spPr>
          <a:xfrm>
            <a:off x="517752" y="6627168"/>
            <a:ext cx="2124075" cy="230832"/>
          </a:xfrm>
          <a:prstGeom prst="rect">
            <a:avLst/>
          </a:prstGeom>
          <a:noFill/>
        </p:spPr>
        <p:txBody>
          <a:bodyPr wrap="square" rtlCol="0">
            <a:spAutoFit/>
          </a:bodyPr>
          <a:lstStyle/>
          <a:p>
            <a:r>
              <a:rPr lang="en-US" sz="900" i="1" dirty="0"/>
              <a:t>Image Source: FHWA</a:t>
            </a:r>
          </a:p>
        </p:txBody>
      </p:sp>
    </p:spTree>
    <p:extLst>
      <p:ext uri="{BB962C8B-B14F-4D97-AF65-F5344CB8AC3E}">
        <p14:creationId xmlns:p14="http://schemas.microsoft.com/office/powerpoint/2010/main" val="51058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5254699" cy="600258"/>
          </a:xfrm>
        </p:spPr>
        <p:txBody>
          <a:bodyPr>
            <a:normAutofit/>
          </a:bodyPr>
          <a:lstStyle/>
          <a:p>
            <a:r>
              <a:rPr lang="en-US" dirty="0"/>
              <a:t>Truck Platooning</a:t>
            </a:r>
          </a:p>
        </p:txBody>
      </p:sp>
      <p:sp>
        <p:nvSpPr>
          <p:cNvPr id="4" name="Slide Number Placeholder 3"/>
          <p:cNvSpPr>
            <a:spLocks noGrp="1"/>
          </p:cNvSpPr>
          <p:nvPr>
            <p:ph type="sldNum" sz="quarter" idx="4294967295"/>
          </p:nvPr>
        </p:nvSpPr>
        <p:spPr>
          <a:xfrm>
            <a:off x="8115300" y="6375400"/>
            <a:ext cx="1028700" cy="274638"/>
          </a:xfrm>
          <a:prstGeom prst="rect">
            <a:avLst/>
          </a:prstGeom>
        </p:spPr>
        <p:txBody>
          <a:bodyPr/>
          <a:lstStyle/>
          <a:p>
            <a:fld id="{B6F15528-21DE-4FAA-801E-634DDDAF4B2B}" type="slidenum">
              <a:rPr lang="en-US" smtClean="0"/>
              <a:pPr/>
              <a:t>11</a:t>
            </a:fld>
            <a:endParaRPr lang="en-US" dirty="0"/>
          </a:p>
        </p:txBody>
      </p:sp>
      <p:pic>
        <p:nvPicPr>
          <p:cNvPr id="5" name="Content Placeholder 4">
            <a:extLst>
              <a:ext uri="{FF2B5EF4-FFF2-40B4-BE49-F238E27FC236}">
                <a16:creationId xmlns:a16="http://schemas.microsoft.com/office/drawing/2014/main" id="{FF7D25E2-70D3-4404-9588-A4AC27D3C0CF}"/>
              </a:ext>
            </a:extLst>
          </p:cNvPr>
          <p:cNvPicPr>
            <a:picLocks noChangeAspect="1"/>
          </p:cNvPicPr>
          <p:nvPr/>
        </p:nvPicPr>
        <p:blipFill>
          <a:blip r:embed="rId3"/>
          <a:stretch>
            <a:fillRect/>
          </a:stretch>
        </p:blipFill>
        <p:spPr>
          <a:xfrm>
            <a:off x="457200" y="2438400"/>
            <a:ext cx="5968123" cy="3257550"/>
          </a:xfrm>
          <a:prstGeom prst="rect">
            <a:avLst/>
          </a:prstGeom>
          <a:ln>
            <a:solidFill>
              <a:schemeClr val="accent1"/>
            </a:solidFill>
          </a:ln>
        </p:spPr>
      </p:pic>
      <p:sp>
        <p:nvSpPr>
          <p:cNvPr id="6" name="TextBox 5">
            <a:extLst>
              <a:ext uri="{FF2B5EF4-FFF2-40B4-BE49-F238E27FC236}">
                <a16:creationId xmlns:a16="http://schemas.microsoft.com/office/drawing/2014/main" id="{F30D7DD6-229D-4F8B-A24F-B92B62194D88}"/>
              </a:ext>
            </a:extLst>
          </p:cNvPr>
          <p:cNvSpPr txBox="1"/>
          <p:nvPr/>
        </p:nvSpPr>
        <p:spPr>
          <a:xfrm>
            <a:off x="457199" y="5732082"/>
            <a:ext cx="3657600" cy="230832"/>
          </a:xfrm>
          <a:prstGeom prst="rect">
            <a:avLst/>
          </a:prstGeom>
          <a:noFill/>
        </p:spPr>
        <p:txBody>
          <a:bodyPr wrap="square" rtlCol="0">
            <a:spAutoFit/>
          </a:bodyPr>
          <a:lstStyle/>
          <a:p>
            <a:r>
              <a:rPr lang="en-US" sz="900" i="1" dirty="0"/>
              <a:t>Image Source: USDOT</a:t>
            </a:r>
          </a:p>
        </p:txBody>
      </p:sp>
    </p:spTree>
    <p:extLst>
      <p:ext uri="{BB962C8B-B14F-4D97-AF65-F5344CB8AC3E}">
        <p14:creationId xmlns:p14="http://schemas.microsoft.com/office/powerpoint/2010/main" val="2392130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55134"/>
            <a:ext cx="7577027" cy="1036850"/>
          </a:xfrm>
        </p:spPr>
        <p:txBody>
          <a:bodyPr vert="horz" lIns="91440" tIns="45720" rIns="91440" bIns="45720" rtlCol="0" anchor="ctr">
            <a:normAutofit/>
          </a:bodyPr>
          <a:lstStyle/>
          <a:p>
            <a:r>
              <a:rPr lang="en-US" sz="3600" dirty="0"/>
              <a:t>IDIQ Contract Task Order</a:t>
            </a:r>
          </a:p>
        </p:txBody>
      </p:sp>
      <p:sp>
        <p:nvSpPr>
          <p:cNvPr id="7" name="Content Placeholder 6"/>
          <p:cNvSpPr>
            <a:spLocks noGrp="1"/>
          </p:cNvSpPr>
          <p:nvPr>
            <p:ph sz="half" idx="1"/>
          </p:nvPr>
        </p:nvSpPr>
        <p:spPr>
          <a:xfrm>
            <a:off x="432391" y="1828800"/>
            <a:ext cx="8357190" cy="4343400"/>
          </a:xfrm>
        </p:spPr>
        <p:txBody>
          <a:bodyPr>
            <a:normAutofit/>
          </a:bodyPr>
          <a:lstStyle/>
          <a:p>
            <a:pPr marL="0" indent="0">
              <a:lnSpc>
                <a:spcPct val="100000"/>
              </a:lnSpc>
              <a:spcBef>
                <a:spcPts val="0"/>
              </a:spcBef>
              <a:buNone/>
            </a:pPr>
            <a:r>
              <a:rPr lang="en-US" sz="2800" dirty="0"/>
              <a:t>Truck Platooning Impacts on Bridges:</a:t>
            </a:r>
            <a:br>
              <a:rPr lang="en-US" sz="2800" dirty="0"/>
            </a:br>
            <a:r>
              <a:rPr lang="en-US" sz="2800" dirty="0"/>
              <a:t>Phase I – Structural Safety</a:t>
            </a:r>
            <a:br>
              <a:rPr lang="en-US" sz="2800" dirty="0"/>
            </a:br>
            <a:r>
              <a:rPr lang="en-US" sz="2800" dirty="0"/>
              <a:t>IDIQ Contract No.: DTFH6114D00048</a:t>
            </a:r>
            <a:br>
              <a:rPr lang="en-US" sz="2800" dirty="0"/>
            </a:br>
            <a:r>
              <a:rPr lang="en-US" sz="2800" dirty="0"/>
              <a:t>TASK ORDER: 693JJ318F000250</a:t>
            </a:r>
          </a:p>
          <a:p>
            <a:pPr marL="0" indent="0">
              <a:lnSpc>
                <a:spcPct val="100000"/>
              </a:lnSpc>
              <a:spcBef>
                <a:spcPts val="0"/>
              </a:spcBef>
              <a:buNone/>
            </a:pPr>
            <a:r>
              <a:rPr lang="en-US" sz="2800" dirty="0"/>
              <a:t>Period of Performance: 08/13/2018 to 12/12/2020</a:t>
            </a:r>
          </a:p>
          <a:p>
            <a:pPr marL="0" indent="0">
              <a:lnSpc>
                <a:spcPct val="100000"/>
              </a:lnSpc>
              <a:spcBef>
                <a:spcPts val="0"/>
              </a:spcBef>
              <a:buNone/>
            </a:pPr>
            <a:r>
              <a:rPr lang="en-US" sz="2800" dirty="0"/>
              <a:t>Contractor: WSP USA Inc.</a:t>
            </a:r>
          </a:p>
          <a:p>
            <a:pPr marL="0" indent="0">
              <a:lnSpc>
                <a:spcPct val="100000"/>
              </a:lnSpc>
              <a:spcBef>
                <a:spcPts val="0"/>
              </a:spcBef>
              <a:buNone/>
            </a:pPr>
            <a:r>
              <a:rPr lang="en-US" sz="2800" dirty="0"/>
              <a:t>Subcontractor: Michael Baker, Auburn University</a:t>
            </a:r>
          </a:p>
        </p:txBody>
      </p:sp>
      <p:sp>
        <p:nvSpPr>
          <p:cNvPr id="4" name="Slide Number Placeholder 3"/>
          <p:cNvSpPr>
            <a:spLocks noGrp="1"/>
          </p:cNvSpPr>
          <p:nvPr>
            <p:ph type="sldNum" sz="quarter" idx="12"/>
          </p:nvPr>
        </p:nvSpPr>
        <p:spPr/>
        <p:txBody>
          <a:bodyPr/>
          <a:lstStyle/>
          <a:p>
            <a:fld id="{1114828C-5D78-9B49-B11B-F71E2B02E95C}" type="slidenum">
              <a:rPr lang="en-US" smtClean="0"/>
              <a:pPr/>
              <a:t>12</a:t>
            </a:fld>
            <a:endParaRPr lang="en-US" dirty="0"/>
          </a:p>
        </p:txBody>
      </p:sp>
    </p:spTree>
    <p:extLst>
      <p:ext uri="{BB962C8B-B14F-4D97-AF65-F5344CB8AC3E}">
        <p14:creationId xmlns:p14="http://schemas.microsoft.com/office/powerpoint/2010/main" val="852573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55134"/>
            <a:ext cx="7577027" cy="1036850"/>
          </a:xfrm>
        </p:spPr>
        <p:txBody>
          <a:bodyPr vert="horz" lIns="91440" tIns="45720" rIns="91440" bIns="45720" rtlCol="0" anchor="ctr">
            <a:normAutofit/>
          </a:bodyPr>
          <a:lstStyle/>
          <a:p>
            <a:r>
              <a:rPr lang="en-US" sz="3600" dirty="0"/>
              <a:t>Objective</a:t>
            </a:r>
          </a:p>
        </p:txBody>
      </p:sp>
      <p:sp>
        <p:nvSpPr>
          <p:cNvPr id="7" name="Content Placeholder 6"/>
          <p:cNvSpPr>
            <a:spLocks noGrp="1"/>
          </p:cNvSpPr>
          <p:nvPr>
            <p:ph sz="half" idx="1"/>
          </p:nvPr>
        </p:nvSpPr>
        <p:spPr>
          <a:xfrm>
            <a:off x="432391" y="1828800"/>
            <a:ext cx="8357190" cy="4343400"/>
          </a:xfrm>
        </p:spPr>
        <p:txBody>
          <a:bodyPr>
            <a:normAutofit/>
          </a:bodyPr>
          <a:lstStyle/>
          <a:p>
            <a:pPr marL="0" indent="0">
              <a:buNone/>
            </a:pPr>
            <a:r>
              <a:rPr lang="en-US" dirty="0"/>
              <a:t>“The objective of this task order is to produce a comprehensive report for FHWA that  covers the technical aspects of truck platooning impacts on bridges with a focus on  structural safety.”</a:t>
            </a:r>
          </a:p>
          <a:p>
            <a:pPr marL="0" indent="0">
              <a:buNone/>
            </a:pPr>
            <a:r>
              <a:rPr lang="en-US" dirty="0"/>
              <a:t>The report shall include a brief discussion of:</a:t>
            </a:r>
          </a:p>
          <a:p>
            <a:r>
              <a:rPr lang="en-US" dirty="0"/>
              <a:t>The truck platooning technology</a:t>
            </a:r>
          </a:p>
          <a:p>
            <a:r>
              <a:rPr lang="en-US" dirty="0"/>
              <a:t>Identify most common, probable truck platooning scenarios</a:t>
            </a:r>
          </a:p>
          <a:p>
            <a:r>
              <a:rPr lang="en-US" dirty="0"/>
              <a:t>Document the research methodology and findings</a:t>
            </a:r>
          </a:p>
          <a:p>
            <a:r>
              <a:rPr lang="en-US" dirty="0"/>
              <a:t>Recommend load models for bridge evaluation</a:t>
            </a:r>
          </a:p>
          <a:p>
            <a:r>
              <a:rPr lang="en-US" dirty="0"/>
              <a:t>Propose design specification modifications</a:t>
            </a:r>
          </a:p>
          <a:p>
            <a:r>
              <a:rPr lang="en-US" dirty="0"/>
              <a:t>Recommendations for further research</a:t>
            </a:r>
          </a:p>
          <a:p>
            <a:pPr marL="0" indent="0">
              <a:buNone/>
            </a:pPr>
            <a:endParaRPr lang="en-US" dirty="0"/>
          </a:p>
        </p:txBody>
      </p:sp>
      <p:sp>
        <p:nvSpPr>
          <p:cNvPr id="4" name="Slide Number Placeholder 3"/>
          <p:cNvSpPr>
            <a:spLocks noGrp="1"/>
          </p:cNvSpPr>
          <p:nvPr>
            <p:ph type="sldNum" sz="quarter" idx="12"/>
          </p:nvPr>
        </p:nvSpPr>
        <p:spPr/>
        <p:txBody>
          <a:bodyPr/>
          <a:lstStyle/>
          <a:p>
            <a:fld id="{1114828C-5D78-9B49-B11B-F71E2B02E95C}" type="slidenum">
              <a:rPr lang="en-US" smtClean="0"/>
              <a:pPr/>
              <a:t>13</a:t>
            </a:fld>
            <a:endParaRPr lang="en-US" dirty="0"/>
          </a:p>
        </p:txBody>
      </p:sp>
    </p:spTree>
    <p:extLst>
      <p:ext uri="{BB962C8B-B14F-4D97-AF65-F5344CB8AC3E}">
        <p14:creationId xmlns:p14="http://schemas.microsoft.com/office/powerpoint/2010/main" val="197144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55134"/>
            <a:ext cx="7577027" cy="1036850"/>
          </a:xfrm>
        </p:spPr>
        <p:txBody>
          <a:bodyPr vert="horz" lIns="91440" tIns="45720" rIns="91440" bIns="45720" rtlCol="0" anchor="ctr">
            <a:normAutofit/>
          </a:bodyPr>
          <a:lstStyle/>
          <a:p>
            <a:r>
              <a:rPr lang="en-US" sz="3200" dirty="0"/>
              <a:t>Project Schedule</a:t>
            </a:r>
          </a:p>
        </p:txBody>
      </p:sp>
      <p:sp>
        <p:nvSpPr>
          <p:cNvPr id="4" name="Slide Number Placeholder 3"/>
          <p:cNvSpPr>
            <a:spLocks noGrp="1"/>
          </p:cNvSpPr>
          <p:nvPr>
            <p:ph type="sldNum" sz="quarter" idx="12"/>
          </p:nvPr>
        </p:nvSpPr>
        <p:spPr/>
        <p:txBody>
          <a:bodyPr/>
          <a:lstStyle/>
          <a:p>
            <a:fld id="{1114828C-5D78-9B49-B11B-F71E2B02E95C}" type="slidenum">
              <a:rPr lang="en-US" smtClean="0"/>
              <a:pPr/>
              <a:t>14</a:t>
            </a:fld>
            <a:endParaRPr lang="en-US" dirty="0"/>
          </a:p>
        </p:txBody>
      </p:sp>
      <p:sp>
        <p:nvSpPr>
          <p:cNvPr id="5" name="Content Placeholder 4">
            <a:extLst>
              <a:ext uri="{FF2B5EF4-FFF2-40B4-BE49-F238E27FC236}">
                <a16:creationId xmlns:a16="http://schemas.microsoft.com/office/drawing/2014/main" id="{B78A4059-7BDA-483D-92C9-EE6CD6CBA539}"/>
              </a:ext>
            </a:extLst>
          </p:cNvPr>
          <p:cNvSpPr>
            <a:spLocks noGrp="1"/>
          </p:cNvSpPr>
          <p:nvPr>
            <p:ph sz="half" idx="1"/>
          </p:nvPr>
        </p:nvSpPr>
        <p:spPr/>
        <p:txBody>
          <a:bodyPr/>
          <a:lstStyle/>
          <a:p>
            <a:r>
              <a:rPr lang="en-US" dirty="0"/>
              <a:t>Project Schedule</a:t>
            </a:r>
          </a:p>
        </p:txBody>
      </p:sp>
      <p:graphicFrame>
        <p:nvGraphicFramePr>
          <p:cNvPr id="8" name="Table 7">
            <a:extLst>
              <a:ext uri="{FF2B5EF4-FFF2-40B4-BE49-F238E27FC236}">
                <a16:creationId xmlns:a16="http://schemas.microsoft.com/office/drawing/2014/main" id="{79121A4D-C4FC-4D26-994C-2050CAB458AE}"/>
              </a:ext>
            </a:extLst>
          </p:cNvPr>
          <p:cNvGraphicFramePr>
            <a:graphicFrameLocks noGrp="1"/>
          </p:cNvGraphicFramePr>
          <p:nvPr>
            <p:extLst>
              <p:ext uri="{D42A27DB-BD31-4B8C-83A1-F6EECF244321}">
                <p14:modId xmlns:p14="http://schemas.microsoft.com/office/powerpoint/2010/main" val="2282568655"/>
              </p:ext>
            </p:extLst>
          </p:nvPr>
        </p:nvGraphicFramePr>
        <p:xfrm>
          <a:off x="750057" y="1676400"/>
          <a:ext cx="7643885" cy="4294945"/>
        </p:xfrm>
        <a:graphic>
          <a:graphicData uri="http://schemas.openxmlformats.org/drawingml/2006/table">
            <a:tbl>
              <a:tblPr firstRow="1" firstCol="1" bandRow="1"/>
              <a:tblGrid>
                <a:gridCol w="4764714">
                  <a:extLst>
                    <a:ext uri="{9D8B030D-6E8A-4147-A177-3AD203B41FA5}">
                      <a16:colId xmlns:a16="http://schemas.microsoft.com/office/drawing/2014/main" val="3978771233"/>
                    </a:ext>
                  </a:extLst>
                </a:gridCol>
                <a:gridCol w="2879171">
                  <a:extLst>
                    <a:ext uri="{9D8B030D-6E8A-4147-A177-3AD203B41FA5}">
                      <a16:colId xmlns:a16="http://schemas.microsoft.com/office/drawing/2014/main" val="2077761923"/>
                    </a:ext>
                  </a:extLst>
                </a:gridCol>
              </a:tblGrid>
              <a:tr h="366352">
                <a:tc>
                  <a:txBody>
                    <a:bodyPr/>
                    <a:lstStyle/>
                    <a:p>
                      <a:pPr marL="0" marR="0">
                        <a:lnSpc>
                          <a:spcPct val="107000"/>
                        </a:lnSpc>
                        <a:spcBef>
                          <a:spcPts val="0"/>
                        </a:spcBef>
                        <a:spcAft>
                          <a:spcPts val="800"/>
                        </a:spcAft>
                      </a:pPr>
                      <a:r>
                        <a:rPr lang="en-US" sz="2400" b="1" dirty="0">
                          <a:solidFill>
                            <a:schemeClr val="bg1">
                              <a:lumMod val="95000"/>
                            </a:schemeClr>
                          </a:solidFill>
                          <a:effectLst/>
                          <a:latin typeface="+mn-lt"/>
                          <a:ea typeface="Calibri" panose="020F0502020204030204" pitchFamily="34" charset="0"/>
                          <a:cs typeface="Times New Roman" panose="02020603050405020304" pitchFamily="18" charset="0"/>
                        </a:rPr>
                        <a:t>Task/Deliverable</a:t>
                      </a:r>
                      <a:endParaRPr lang="en-US" sz="2400" dirty="0">
                        <a:solidFill>
                          <a:schemeClr val="bg1">
                            <a:lumMod val="95000"/>
                          </a:schemeClr>
                        </a:solidFill>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50000"/>
                      </a:schemeClr>
                    </a:solidFill>
                  </a:tcPr>
                </a:tc>
                <a:tc>
                  <a:txBody>
                    <a:bodyPr/>
                    <a:lstStyle/>
                    <a:p>
                      <a:pPr marL="0" marR="0">
                        <a:lnSpc>
                          <a:spcPct val="107000"/>
                        </a:lnSpc>
                        <a:spcBef>
                          <a:spcPts val="0"/>
                        </a:spcBef>
                        <a:spcAft>
                          <a:spcPts val="800"/>
                        </a:spcAft>
                      </a:pPr>
                      <a:r>
                        <a:rPr lang="en-US" sz="2400" b="1" kern="1200" dirty="0">
                          <a:solidFill>
                            <a:schemeClr val="bg1">
                              <a:lumMod val="95000"/>
                            </a:schemeClr>
                          </a:solidFill>
                          <a:effectLst/>
                          <a:latin typeface="+mn-lt"/>
                          <a:ea typeface="Calibri" panose="020F0502020204030204" pitchFamily="34" charset="0"/>
                          <a:cs typeface="Times New Roman" panose="02020603050405020304" pitchFamily="18" charset="0"/>
                        </a:rPr>
                        <a:t>Schedule</a:t>
                      </a:r>
                    </a:p>
                  </a:txBody>
                  <a:tcPr marL="54416" marR="54416" marT="755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50000"/>
                      </a:schemeClr>
                    </a:solidFill>
                  </a:tcPr>
                </a:tc>
                <a:extLst>
                  <a:ext uri="{0D108BD9-81ED-4DB2-BD59-A6C34878D82A}">
                    <a16:rowId xmlns:a16="http://schemas.microsoft.com/office/drawing/2014/main" val="242288019"/>
                  </a:ext>
                </a:extLst>
              </a:tr>
              <a:tr h="366352">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1 – Kick Off Meeting</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September 13, 2018</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124639301"/>
                  </a:ext>
                </a:extLst>
              </a:tr>
              <a:tr h="366352">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1 – Kick Off Meeting Minutes</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September 18, 2018</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465336626"/>
                  </a:ext>
                </a:extLst>
              </a:tr>
              <a:tr h="658607">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1 – Literature and Technology Review, Research Methodology and Workplan</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November 13, 2018</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2201189872"/>
                  </a:ext>
                </a:extLst>
              </a:tr>
              <a:tr h="435966">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2 – Execute Tier 1 Parametric Analysis</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May 13, 2019</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47423100"/>
                  </a:ext>
                </a:extLst>
              </a:tr>
              <a:tr h="435966">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3 – Execute Tier 2 Sample Bridge Analysis</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November 13, 2019</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3655441060"/>
                  </a:ext>
                </a:extLst>
              </a:tr>
              <a:tr h="435966">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4 – Proposed Load Rating Methodology</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May 13, 2020</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2506694705"/>
                  </a:ext>
                </a:extLst>
              </a:tr>
              <a:tr h="435966">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5 – Investigate Potential Impacts of Platooning on Design</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May 13, 2020</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1976178990"/>
                  </a:ext>
                </a:extLst>
              </a:tr>
              <a:tr h="366352">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6 – Draft Final Report</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August 13, 2020</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extLst>
                  <a:ext uri="{0D108BD9-81ED-4DB2-BD59-A6C34878D82A}">
                    <a16:rowId xmlns:a16="http://schemas.microsoft.com/office/drawing/2014/main" val="3598494450"/>
                  </a:ext>
                </a:extLst>
              </a:tr>
              <a:tr h="366352">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Task 6 – Final Deliverables</a:t>
                      </a:r>
                      <a:endParaRPr lang="en-US" sz="1400" dirty="0">
                        <a:effectLst/>
                        <a:latin typeface="+mn-lt"/>
                        <a:ea typeface="Calibri" panose="020F0502020204030204" pitchFamily="34" charset="0"/>
                        <a:cs typeface="Times New Roman" panose="02020603050405020304" pitchFamily="18" charset="0"/>
                      </a:endParaRP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November 13, 2020</a:t>
                      </a:r>
                    </a:p>
                  </a:txBody>
                  <a:tcPr marL="54416" marR="54416" marT="7558"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rgbClr val="CCCCCC"/>
                    </a:solidFill>
                  </a:tcPr>
                </a:tc>
                <a:extLst>
                  <a:ext uri="{0D108BD9-81ED-4DB2-BD59-A6C34878D82A}">
                    <a16:rowId xmlns:a16="http://schemas.microsoft.com/office/drawing/2014/main" val="474533383"/>
                  </a:ext>
                </a:extLst>
              </a:tr>
            </a:tbl>
          </a:graphicData>
        </a:graphic>
      </p:graphicFrame>
    </p:spTree>
    <p:extLst>
      <p:ext uri="{BB962C8B-B14F-4D97-AF65-F5344CB8AC3E}">
        <p14:creationId xmlns:p14="http://schemas.microsoft.com/office/powerpoint/2010/main" val="437085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371600"/>
            <a:ext cx="4114800" cy="1676400"/>
          </a:xfrm>
        </p:spPr>
        <p:txBody>
          <a:bodyPr>
            <a:normAutofit/>
          </a:bodyPr>
          <a:lstStyle/>
          <a:p>
            <a:r>
              <a:rPr lang="en-US" dirty="0"/>
              <a:t>Shear Load Rating </a:t>
            </a:r>
            <a:br>
              <a:rPr lang="en-US" dirty="0"/>
            </a:br>
            <a:r>
              <a:rPr lang="en-US" dirty="0"/>
              <a:t>for Concrete Bridges</a:t>
            </a:r>
          </a:p>
        </p:txBody>
      </p:sp>
      <p:sp>
        <p:nvSpPr>
          <p:cNvPr id="4" name="Slide Number Placeholder 3"/>
          <p:cNvSpPr>
            <a:spLocks noGrp="1"/>
          </p:cNvSpPr>
          <p:nvPr>
            <p:ph type="sldNum" sz="quarter" idx="4294967295"/>
          </p:nvPr>
        </p:nvSpPr>
        <p:spPr>
          <a:xfrm>
            <a:off x="8115300" y="6375400"/>
            <a:ext cx="1028700" cy="274638"/>
          </a:xfrm>
          <a:prstGeom prst="rect">
            <a:avLst/>
          </a:prstGeom>
        </p:spPr>
        <p:txBody>
          <a:bodyPr/>
          <a:lstStyle/>
          <a:p>
            <a:fld id="{B6F15528-21DE-4FAA-801E-634DDDAF4B2B}" type="slidenum">
              <a:rPr lang="en-US" smtClean="0"/>
              <a:pPr/>
              <a:t>15</a:t>
            </a:fld>
            <a:endParaRPr lang="en-US" dirty="0"/>
          </a:p>
        </p:txBody>
      </p:sp>
      <p:sp>
        <p:nvSpPr>
          <p:cNvPr id="3" name="Rectangle 2">
            <a:extLst>
              <a:ext uri="{FF2B5EF4-FFF2-40B4-BE49-F238E27FC236}">
                <a16:creationId xmlns:a16="http://schemas.microsoft.com/office/drawing/2014/main" id="{714A1138-CDAE-4A7C-8A61-7857A24488FB}"/>
              </a:ext>
            </a:extLst>
          </p:cNvPr>
          <p:cNvSpPr/>
          <p:nvPr/>
        </p:nvSpPr>
        <p:spPr>
          <a:xfrm>
            <a:off x="469768" y="3886200"/>
            <a:ext cx="5638800" cy="1477328"/>
          </a:xfrm>
          <a:prstGeom prst="rect">
            <a:avLst/>
          </a:prstGeom>
        </p:spPr>
        <p:txBody>
          <a:bodyPr wrap="square">
            <a:spAutoFit/>
          </a:bodyPr>
          <a:lstStyle/>
          <a:p>
            <a:r>
              <a:rPr lang="en-US" dirty="0">
                <a:latin typeface="Cambria" panose="02040503050406030204" pitchFamily="18" charset="0"/>
                <a:ea typeface="Times New Roman" panose="02020603050405020304" pitchFamily="18" charset="0"/>
                <a:cs typeface="Times New Roman" panose="02020603050405020304" pitchFamily="18" charset="0"/>
              </a:rPr>
              <a:t>John Holt, Uriel Garcia, et al. (2018), Concrete Bridge Shear Load Rating, Synthesis Report, FHWA-HIF-18-061, Federal Highway Administration, November 2018. https://www.fhwa.dot.gov/bridge/loadrating/pubs/hif18061.pdf</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910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55134"/>
            <a:ext cx="7577027" cy="1036850"/>
          </a:xfrm>
        </p:spPr>
        <p:txBody>
          <a:bodyPr vert="horz" lIns="91440" tIns="45720" rIns="91440" bIns="45720" rtlCol="0" anchor="ctr">
            <a:normAutofit/>
          </a:bodyPr>
          <a:lstStyle/>
          <a:p>
            <a:r>
              <a:rPr lang="en-US" sz="3200" dirty="0"/>
              <a:t>IDIQ Contract Task Order</a:t>
            </a:r>
          </a:p>
        </p:txBody>
      </p:sp>
      <p:sp>
        <p:nvSpPr>
          <p:cNvPr id="7" name="Content Placeholder 6"/>
          <p:cNvSpPr>
            <a:spLocks noGrp="1"/>
          </p:cNvSpPr>
          <p:nvPr>
            <p:ph sz="half" idx="1"/>
          </p:nvPr>
        </p:nvSpPr>
        <p:spPr>
          <a:xfrm>
            <a:off x="432391" y="1828800"/>
            <a:ext cx="8357190" cy="4343400"/>
          </a:xfrm>
        </p:spPr>
        <p:txBody>
          <a:bodyPr>
            <a:normAutofit/>
          </a:bodyPr>
          <a:lstStyle/>
          <a:p>
            <a:pPr marL="0" indent="0">
              <a:lnSpc>
                <a:spcPct val="100000"/>
              </a:lnSpc>
              <a:spcBef>
                <a:spcPts val="0"/>
              </a:spcBef>
              <a:buNone/>
            </a:pPr>
            <a:r>
              <a:rPr lang="en-US" sz="2800" dirty="0"/>
              <a:t>Development of a Synthesis Report on Concrete Bridge Shear Load Rating</a:t>
            </a:r>
            <a:br>
              <a:rPr lang="en-US" sz="2800" dirty="0"/>
            </a:br>
            <a:r>
              <a:rPr lang="en-US" sz="2800" dirty="0"/>
              <a:t>IDIQ Contract No.: DTFH6114D00049</a:t>
            </a:r>
            <a:br>
              <a:rPr lang="en-US" sz="2800" dirty="0"/>
            </a:br>
            <a:r>
              <a:rPr lang="en-US" sz="2800" dirty="0"/>
              <a:t>Period of Performance: 07/31/2017 to 1/30/2019</a:t>
            </a:r>
          </a:p>
          <a:p>
            <a:pPr marL="0" indent="0">
              <a:lnSpc>
                <a:spcPct val="100000"/>
              </a:lnSpc>
              <a:spcBef>
                <a:spcPts val="0"/>
              </a:spcBef>
              <a:buNone/>
            </a:pPr>
            <a:r>
              <a:rPr lang="en-US" sz="2800" dirty="0"/>
              <a:t>Contractor: HDR Inc.</a:t>
            </a:r>
          </a:p>
          <a:p>
            <a:pPr marL="0" indent="0">
              <a:lnSpc>
                <a:spcPct val="100000"/>
              </a:lnSpc>
              <a:spcBef>
                <a:spcPts val="0"/>
              </a:spcBef>
              <a:buNone/>
            </a:pPr>
            <a:r>
              <a:rPr lang="en-US" sz="2800" dirty="0"/>
              <a:t>Subcontractor: Dr. Oguzhan Bayrak, PE Structural Consultants</a:t>
            </a:r>
          </a:p>
        </p:txBody>
      </p:sp>
      <p:sp>
        <p:nvSpPr>
          <p:cNvPr id="4" name="Slide Number Placeholder 3"/>
          <p:cNvSpPr>
            <a:spLocks noGrp="1"/>
          </p:cNvSpPr>
          <p:nvPr>
            <p:ph type="sldNum" sz="quarter" idx="12"/>
          </p:nvPr>
        </p:nvSpPr>
        <p:spPr/>
        <p:txBody>
          <a:bodyPr/>
          <a:lstStyle/>
          <a:p>
            <a:fld id="{1114828C-5D78-9B49-B11B-F71E2B02E95C}" type="slidenum">
              <a:rPr lang="en-US" smtClean="0"/>
              <a:pPr/>
              <a:t>16</a:t>
            </a:fld>
            <a:endParaRPr lang="en-US" dirty="0"/>
          </a:p>
        </p:txBody>
      </p:sp>
    </p:spTree>
    <p:extLst>
      <p:ext uri="{BB962C8B-B14F-4D97-AF65-F5344CB8AC3E}">
        <p14:creationId xmlns:p14="http://schemas.microsoft.com/office/powerpoint/2010/main" val="3092437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7F8E3F6-DE14-48B2-B2BC-6FABA9630FB8}" type="slidenum">
              <a:rPr lang="en-US" smtClean="0"/>
              <a:pPr/>
              <a:t>17</a:t>
            </a:fld>
            <a:endParaRPr lang="en-US"/>
          </a:p>
        </p:txBody>
      </p:sp>
      <p:sp>
        <p:nvSpPr>
          <p:cNvPr id="2" name="Title 1"/>
          <p:cNvSpPr>
            <a:spLocks noGrp="1"/>
          </p:cNvSpPr>
          <p:nvPr>
            <p:ph type="title"/>
          </p:nvPr>
        </p:nvSpPr>
        <p:spPr>
          <a:xfrm>
            <a:off x="559981" y="255134"/>
            <a:ext cx="7612469" cy="801033"/>
          </a:xfrm>
        </p:spPr>
        <p:txBody>
          <a:bodyPr>
            <a:normAutofit/>
          </a:bodyPr>
          <a:lstStyle/>
          <a:p>
            <a:r>
              <a:rPr lang="en-US" sz="3200" dirty="0"/>
              <a:t>Project Deliverable</a:t>
            </a:r>
          </a:p>
        </p:txBody>
      </p:sp>
      <p:sp>
        <p:nvSpPr>
          <p:cNvPr id="3" name="Content Placeholder 2">
            <a:extLst>
              <a:ext uri="{FF2B5EF4-FFF2-40B4-BE49-F238E27FC236}">
                <a16:creationId xmlns:a16="http://schemas.microsoft.com/office/drawing/2014/main" id="{FEA7C5AE-3AED-47EC-BAAE-18CA148DB5AD}"/>
              </a:ext>
            </a:extLst>
          </p:cNvPr>
          <p:cNvSpPr>
            <a:spLocks noGrp="1"/>
          </p:cNvSpPr>
          <p:nvPr>
            <p:ph idx="1"/>
          </p:nvPr>
        </p:nvSpPr>
        <p:spPr>
          <a:xfrm>
            <a:off x="457200" y="1828800"/>
            <a:ext cx="4876800" cy="4343400"/>
          </a:xfrm>
        </p:spPr>
        <p:txBody>
          <a:bodyPr>
            <a:normAutofit fontScale="92500" lnSpcReduction="10000"/>
          </a:bodyPr>
          <a:lstStyle/>
          <a:p>
            <a:r>
              <a:rPr lang="en-US" sz="2000" dirty="0"/>
              <a:t>A critical review of relevant specifications, technical literature, and transportation agency and industry practices and experiences were performed for the synthesis report. The review investigated the specifications and provisions related to shear design and </a:t>
            </a:r>
            <a:r>
              <a:rPr lang="en-US" sz="2400" dirty="0"/>
              <a:t>shear</a:t>
            </a:r>
            <a:r>
              <a:rPr lang="en-US" sz="2000" dirty="0"/>
              <a:t> rating for concrete bridges specified in the current and previous editions of the AASHTO Manual for Bridge Evaluation (MBE) Standard Specifications and Load and Resistance Factor Design (LRFD) Specifications. </a:t>
            </a:r>
          </a:p>
          <a:p>
            <a:r>
              <a:rPr lang="en-US" sz="2000" dirty="0"/>
              <a:t>A survey of select State DOTs was conducted to help define challenges that need to be addressed in this review. </a:t>
            </a:r>
          </a:p>
          <a:p>
            <a:endParaRPr lang="en-US" sz="2000" dirty="0"/>
          </a:p>
        </p:txBody>
      </p:sp>
      <p:pic>
        <p:nvPicPr>
          <p:cNvPr id="5" name="Picture 4">
            <a:extLst>
              <a:ext uri="{FF2B5EF4-FFF2-40B4-BE49-F238E27FC236}">
                <a16:creationId xmlns:a16="http://schemas.microsoft.com/office/drawing/2014/main" id="{6F744B38-3798-4BDA-9AD1-AE73DEF9A090}"/>
              </a:ext>
            </a:extLst>
          </p:cNvPr>
          <p:cNvPicPr>
            <a:picLocks noChangeAspect="1"/>
          </p:cNvPicPr>
          <p:nvPr/>
        </p:nvPicPr>
        <p:blipFill>
          <a:blip r:embed="rId2"/>
          <a:stretch>
            <a:fillRect/>
          </a:stretch>
        </p:blipFill>
        <p:spPr>
          <a:xfrm>
            <a:off x="5334000" y="1752600"/>
            <a:ext cx="3349888" cy="4343400"/>
          </a:xfrm>
          <a:prstGeom prst="rect">
            <a:avLst/>
          </a:prstGeom>
        </p:spPr>
      </p:pic>
    </p:spTree>
    <p:extLst>
      <p:ext uri="{BB962C8B-B14F-4D97-AF65-F5344CB8AC3E}">
        <p14:creationId xmlns:p14="http://schemas.microsoft.com/office/powerpoint/2010/main" val="205223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7F8E3F6-DE14-48B2-B2BC-6FABA9630FB8}" type="slidenum">
              <a:rPr lang="en-US" smtClean="0"/>
              <a:pPr/>
              <a:t>18</a:t>
            </a:fld>
            <a:endParaRPr lang="en-US"/>
          </a:p>
        </p:txBody>
      </p:sp>
      <p:sp>
        <p:nvSpPr>
          <p:cNvPr id="2" name="Title 1"/>
          <p:cNvSpPr>
            <a:spLocks noGrp="1"/>
          </p:cNvSpPr>
          <p:nvPr>
            <p:ph type="title"/>
          </p:nvPr>
        </p:nvSpPr>
        <p:spPr>
          <a:xfrm>
            <a:off x="559981" y="255134"/>
            <a:ext cx="7612469" cy="801033"/>
          </a:xfrm>
        </p:spPr>
        <p:txBody>
          <a:bodyPr>
            <a:normAutofit/>
          </a:bodyPr>
          <a:lstStyle/>
          <a:p>
            <a:r>
              <a:rPr lang="en-US" sz="3200" dirty="0"/>
              <a:t>Major Findings</a:t>
            </a:r>
          </a:p>
        </p:txBody>
      </p:sp>
      <p:sp>
        <p:nvSpPr>
          <p:cNvPr id="9" name="Content Placeholder 8">
            <a:extLst>
              <a:ext uri="{FF2B5EF4-FFF2-40B4-BE49-F238E27FC236}">
                <a16:creationId xmlns:a16="http://schemas.microsoft.com/office/drawing/2014/main" id="{BC7B79C8-616E-4D03-88AF-FF57EA6DC071}"/>
              </a:ext>
            </a:extLst>
          </p:cNvPr>
          <p:cNvSpPr>
            <a:spLocks noGrp="1"/>
          </p:cNvSpPr>
          <p:nvPr>
            <p:ph idx="1"/>
          </p:nvPr>
        </p:nvSpPr>
        <p:spPr/>
        <p:txBody>
          <a:bodyPr>
            <a:normAutofit lnSpcReduction="10000"/>
          </a:bodyPr>
          <a:lstStyle/>
          <a:p>
            <a:r>
              <a:rPr lang="en-US" sz="2400" dirty="0"/>
              <a:t>The report includes a history of changes in shear design provisions in AASHTO design specifications and the MBE. The report also provides a summary of States’ practices and identifies the issues that States are facing in rating existing concrete bridges using the MBE shear provisions. The final report was published in November 2018, and it is available at FHWA’s website.</a:t>
            </a:r>
          </a:p>
          <a:p>
            <a:r>
              <a:rPr lang="en-US" sz="2400" dirty="0"/>
              <a:t>Fifteen findings are identified and documented in the report. Some could be addressed through an AASHTO Agenda Item with modifications to the MBE or the LRFD. </a:t>
            </a:r>
          </a:p>
        </p:txBody>
      </p:sp>
    </p:spTree>
    <p:extLst>
      <p:ext uri="{BB962C8B-B14F-4D97-AF65-F5344CB8AC3E}">
        <p14:creationId xmlns:p14="http://schemas.microsoft.com/office/powerpoint/2010/main" val="1982623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55134"/>
            <a:ext cx="7577027" cy="1036850"/>
          </a:xfrm>
        </p:spPr>
        <p:txBody>
          <a:bodyPr vert="horz" lIns="91440" tIns="45720" rIns="91440" bIns="45720" rtlCol="0" anchor="ctr">
            <a:normAutofit/>
          </a:bodyPr>
          <a:lstStyle/>
          <a:p>
            <a:r>
              <a:rPr lang="en-US" sz="3200" dirty="0"/>
              <a:t>IDIQ Contract Task Order</a:t>
            </a:r>
          </a:p>
        </p:txBody>
      </p:sp>
      <p:sp>
        <p:nvSpPr>
          <p:cNvPr id="7" name="Content Placeholder 6"/>
          <p:cNvSpPr>
            <a:spLocks noGrp="1"/>
          </p:cNvSpPr>
          <p:nvPr>
            <p:ph sz="half" idx="1"/>
          </p:nvPr>
        </p:nvSpPr>
        <p:spPr>
          <a:xfrm>
            <a:off x="432391" y="1828800"/>
            <a:ext cx="8357190" cy="4343400"/>
          </a:xfrm>
        </p:spPr>
        <p:txBody>
          <a:bodyPr>
            <a:normAutofit/>
          </a:bodyPr>
          <a:lstStyle/>
          <a:p>
            <a:pPr marL="0" indent="0">
              <a:lnSpc>
                <a:spcPct val="100000"/>
              </a:lnSpc>
              <a:spcBef>
                <a:spcPts val="0"/>
              </a:spcBef>
              <a:buNone/>
            </a:pPr>
            <a:r>
              <a:rPr lang="en-US" sz="2800" dirty="0"/>
              <a:t>Development of Concrete Bridge Shear Load</a:t>
            </a:r>
          </a:p>
          <a:p>
            <a:pPr marL="0" indent="0">
              <a:lnSpc>
                <a:spcPct val="100000"/>
              </a:lnSpc>
              <a:spcBef>
                <a:spcPts val="0"/>
              </a:spcBef>
              <a:buNone/>
            </a:pPr>
            <a:r>
              <a:rPr lang="en-US" sz="2800" dirty="0"/>
              <a:t>Rating Guidance and Examples Using the Modified Compression Field Theory (MCFT)</a:t>
            </a:r>
            <a:br>
              <a:rPr lang="en-US" sz="2800" dirty="0"/>
            </a:br>
            <a:r>
              <a:rPr lang="en-US" sz="2800" dirty="0"/>
              <a:t>IDIQ Contract No.: DTFH6114D00050</a:t>
            </a:r>
          </a:p>
          <a:p>
            <a:pPr marL="0" indent="0">
              <a:lnSpc>
                <a:spcPct val="100000"/>
              </a:lnSpc>
              <a:spcBef>
                <a:spcPts val="0"/>
              </a:spcBef>
              <a:buNone/>
            </a:pPr>
            <a:r>
              <a:rPr lang="en-US" sz="2800" dirty="0"/>
              <a:t>Task Order No.: 693JJ319F000201</a:t>
            </a:r>
            <a:br>
              <a:rPr lang="en-US" sz="2800" dirty="0"/>
            </a:br>
            <a:r>
              <a:rPr lang="en-US" sz="2800" dirty="0"/>
              <a:t>Period of Performance: 07/01/2019 to 6/30/2021</a:t>
            </a:r>
          </a:p>
          <a:p>
            <a:pPr marL="0" indent="0">
              <a:lnSpc>
                <a:spcPct val="100000"/>
              </a:lnSpc>
              <a:spcBef>
                <a:spcPts val="0"/>
              </a:spcBef>
              <a:buNone/>
            </a:pPr>
            <a:r>
              <a:rPr lang="en-US" sz="2800" dirty="0"/>
              <a:t>Contractor: MCEER/University at Buffalo</a:t>
            </a:r>
          </a:p>
          <a:p>
            <a:pPr marL="0" indent="0">
              <a:lnSpc>
                <a:spcPct val="100000"/>
              </a:lnSpc>
              <a:spcBef>
                <a:spcPts val="0"/>
              </a:spcBef>
              <a:buNone/>
            </a:pPr>
            <a:r>
              <a:rPr lang="en-US" sz="2800" dirty="0"/>
              <a:t>Subcontractor: </a:t>
            </a:r>
            <a:r>
              <a:rPr lang="en-US" sz="2800" dirty="0" err="1"/>
              <a:t>Modjeski</a:t>
            </a:r>
            <a:r>
              <a:rPr lang="en-US" sz="2800" dirty="0"/>
              <a:t> and Masters, Inc.</a:t>
            </a:r>
          </a:p>
        </p:txBody>
      </p:sp>
      <p:sp>
        <p:nvSpPr>
          <p:cNvPr id="4" name="Slide Number Placeholder 3"/>
          <p:cNvSpPr>
            <a:spLocks noGrp="1"/>
          </p:cNvSpPr>
          <p:nvPr>
            <p:ph type="sldNum" sz="quarter" idx="12"/>
          </p:nvPr>
        </p:nvSpPr>
        <p:spPr/>
        <p:txBody>
          <a:bodyPr/>
          <a:lstStyle/>
          <a:p>
            <a:fld id="{1114828C-5D78-9B49-B11B-F71E2B02E95C}" type="slidenum">
              <a:rPr lang="en-US" smtClean="0"/>
              <a:pPr/>
              <a:t>19</a:t>
            </a:fld>
            <a:endParaRPr lang="en-US" dirty="0"/>
          </a:p>
        </p:txBody>
      </p:sp>
    </p:spTree>
    <p:extLst>
      <p:ext uri="{BB962C8B-B14F-4D97-AF65-F5344CB8AC3E}">
        <p14:creationId xmlns:p14="http://schemas.microsoft.com/office/powerpoint/2010/main" val="325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8A32102A-B32B-46F1-B647-B8C46C602943}"/>
              </a:ext>
            </a:extLst>
          </p:cNvPr>
          <p:cNvSpPr>
            <a:spLocks noGrp="1"/>
          </p:cNvSpPr>
          <p:nvPr>
            <p:ph type="title"/>
          </p:nvPr>
        </p:nvSpPr>
        <p:spPr>
          <a:xfrm>
            <a:off x="971550" y="255134"/>
            <a:ext cx="7200900" cy="811666"/>
          </a:xfrm>
        </p:spPr>
        <p:txBody>
          <a:bodyPr>
            <a:normAutofit/>
          </a:bodyPr>
          <a:lstStyle/>
          <a:p>
            <a:r>
              <a:rPr lang="en-US" sz="3200" dirty="0"/>
              <a:t>Presentation Outline</a:t>
            </a:r>
          </a:p>
        </p:txBody>
      </p:sp>
      <p:sp>
        <p:nvSpPr>
          <p:cNvPr id="10" name="Content Placeholder 9">
            <a:extLst>
              <a:ext uri="{FF2B5EF4-FFF2-40B4-BE49-F238E27FC236}">
                <a16:creationId xmlns:a16="http://schemas.microsoft.com/office/drawing/2014/main" id="{BD72237D-F29D-4DAF-A555-D4CD98A31D2E}"/>
              </a:ext>
            </a:extLst>
          </p:cNvPr>
          <p:cNvSpPr>
            <a:spLocks noGrp="1"/>
          </p:cNvSpPr>
          <p:nvPr>
            <p:ph sz="half" idx="1"/>
          </p:nvPr>
        </p:nvSpPr>
        <p:spPr>
          <a:xfrm>
            <a:off x="971550" y="2228850"/>
            <a:ext cx="6648450" cy="3257550"/>
          </a:xfrm>
        </p:spPr>
        <p:txBody>
          <a:bodyPr>
            <a:normAutofit/>
          </a:bodyPr>
          <a:lstStyle/>
          <a:p>
            <a:r>
              <a:rPr lang="en-US" sz="2400" dirty="0"/>
              <a:t>Bridge program updates</a:t>
            </a:r>
          </a:p>
          <a:p>
            <a:r>
              <a:rPr lang="en-US" sz="2400" dirty="0"/>
              <a:t>Structural engineering updates </a:t>
            </a:r>
          </a:p>
          <a:p>
            <a:r>
              <a:rPr lang="en-US" sz="2400" dirty="0"/>
              <a:t>Bridge load rating updates</a:t>
            </a:r>
          </a:p>
        </p:txBody>
      </p:sp>
      <p:sp>
        <p:nvSpPr>
          <p:cNvPr id="2" name="Slide Number Placeholder 1">
            <a:extLst>
              <a:ext uri="{FF2B5EF4-FFF2-40B4-BE49-F238E27FC236}">
                <a16:creationId xmlns:a16="http://schemas.microsoft.com/office/drawing/2014/main" id="{F49DD9A6-060B-48F7-A42C-6FBFBE7A2F35}"/>
              </a:ext>
            </a:extLst>
          </p:cNvPr>
          <p:cNvSpPr>
            <a:spLocks noGrp="1"/>
          </p:cNvSpPr>
          <p:nvPr>
            <p:ph type="sldNum" sz="quarter" idx="12"/>
          </p:nvPr>
        </p:nvSpPr>
        <p:spPr/>
        <p:txBody>
          <a:bodyPr/>
          <a:lstStyle/>
          <a:p>
            <a:fld id="{A7F8E3F6-DE14-48B2-B2BC-6FABA9630FB8}" type="slidenum">
              <a:rPr lang="en-US" smtClean="0"/>
              <a:t>2</a:t>
            </a:fld>
            <a:endParaRPr lang="en-US" dirty="0"/>
          </a:p>
        </p:txBody>
      </p:sp>
    </p:spTree>
    <p:extLst>
      <p:ext uri="{BB962C8B-B14F-4D97-AF65-F5344CB8AC3E}">
        <p14:creationId xmlns:p14="http://schemas.microsoft.com/office/powerpoint/2010/main" val="3508466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7F8E3F6-DE14-48B2-B2BC-6FABA9630FB8}" type="slidenum">
              <a:rPr lang="en-US" smtClean="0"/>
              <a:pPr/>
              <a:t>20</a:t>
            </a:fld>
            <a:endParaRPr lang="en-US"/>
          </a:p>
        </p:txBody>
      </p:sp>
      <p:sp>
        <p:nvSpPr>
          <p:cNvPr id="2" name="Title 1"/>
          <p:cNvSpPr>
            <a:spLocks noGrp="1"/>
          </p:cNvSpPr>
          <p:nvPr>
            <p:ph type="title"/>
          </p:nvPr>
        </p:nvSpPr>
        <p:spPr>
          <a:xfrm>
            <a:off x="559981" y="255134"/>
            <a:ext cx="7612469" cy="801033"/>
          </a:xfrm>
        </p:spPr>
        <p:txBody>
          <a:bodyPr>
            <a:normAutofit/>
          </a:bodyPr>
          <a:lstStyle/>
          <a:p>
            <a:r>
              <a:rPr lang="en-US" sz="3200" dirty="0"/>
              <a:t>Further Work from Previous Task Order</a:t>
            </a:r>
          </a:p>
        </p:txBody>
      </p:sp>
      <p:sp>
        <p:nvSpPr>
          <p:cNvPr id="9" name="Content Placeholder 8">
            <a:extLst>
              <a:ext uri="{FF2B5EF4-FFF2-40B4-BE49-F238E27FC236}">
                <a16:creationId xmlns:a16="http://schemas.microsoft.com/office/drawing/2014/main" id="{BC7B79C8-616E-4D03-88AF-FF57EA6DC071}"/>
              </a:ext>
            </a:extLst>
          </p:cNvPr>
          <p:cNvSpPr>
            <a:spLocks noGrp="1"/>
          </p:cNvSpPr>
          <p:nvPr>
            <p:ph idx="1"/>
          </p:nvPr>
        </p:nvSpPr>
        <p:spPr>
          <a:xfrm>
            <a:off x="685800" y="1676400"/>
            <a:ext cx="7486650" cy="4495800"/>
          </a:xfrm>
        </p:spPr>
        <p:txBody>
          <a:bodyPr>
            <a:normAutofit fontScale="92500" lnSpcReduction="10000"/>
          </a:bodyPr>
          <a:lstStyle/>
          <a:p>
            <a:pPr lvl="0"/>
            <a:r>
              <a:rPr lang="en-US" sz="2400" dirty="0"/>
              <a:t>Finding 7: Estimation of the strain - correctly - for use in MCFT-based calculations is critical.</a:t>
            </a:r>
          </a:p>
          <a:p>
            <a:pPr lvl="0"/>
            <a:r>
              <a:rPr lang="en-US" sz="2400" dirty="0"/>
              <a:t>Finding 8: Using MCFT and the strain equations in LRFD when </a:t>
            </a:r>
            <a:r>
              <a:rPr lang="en-US" sz="2400" dirty="0" err="1"/>
              <a:t>prestressing</a:t>
            </a:r>
            <a:r>
              <a:rPr lang="en-US" sz="2400" dirty="0"/>
              <a:t> is on the compressive flexural side can provide incorrect and overly conservative shear strengths.</a:t>
            </a:r>
          </a:p>
          <a:p>
            <a:pPr lvl="0"/>
            <a:r>
              <a:rPr lang="en-US" sz="2400" dirty="0"/>
              <a:t>Finding 9: MCFT-based shear strength calculations are load dependent. </a:t>
            </a:r>
          </a:p>
          <a:p>
            <a:pPr lvl="0"/>
            <a:r>
              <a:rPr lang="en-US" sz="2400" dirty="0"/>
              <a:t>Finding 10: An existing girder not meeting minimum shear reinforcement requirements with MCFT may be have its shear strength unduly penalized.</a:t>
            </a:r>
          </a:p>
          <a:p>
            <a:pPr lvl="0"/>
            <a:r>
              <a:rPr lang="en-US" sz="2400" dirty="0"/>
              <a:t>Finding 12: Reinforcement detailing should be verified for adequacy when load-rating concrete bridges in shear.</a:t>
            </a:r>
          </a:p>
        </p:txBody>
      </p:sp>
    </p:spTree>
    <p:extLst>
      <p:ext uri="{BB962C8B-B14F-4D97-AF65-F5344CB8AC3E}">
        <p14:creationId xmlns:p14="http://schemas.microsoft.com/office/powerpoint/2010/main" val="336273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7F8E3F6-DE14-48B2-B2BC-6FABA9630FB8}" type="slidenum">
              <a:rPr lang="en-US" smtClean="0"/>
              <a:pPr/>
              <a:t>21</a:t>
            </a:fld>
            <a:endParaRPr lang="en-US"/>
          </a:p>
        </p:txBody>
      </p:sp>
      <p:sp>
        <p:nvSpPr>
          <p:cNvPr id="2" name="Title 1"/>
          <p:cNvSpPr>
            <a:spLocks noGrp="1"/>
          </p:cNvSpPr>
          <p:nvPr>
            <p:ph type="title"/>
          </p:nvPr>
        </p:nvSpPr>
        <p:spPr>
          <a:xfrm>
            <a:off x="559981" y="255134"/>
            <a:ext cx="7612469" cy="801033"/>
          </a:xfrm>
        </p:spPr>
        <p:txBody>
          <a:bodyPr>
            <a:normAutofit/>
          </a:bodyPr>
          <a:lstStyle/>
          <a:p>
            <a:r>
              <a:rPr lang="en-US" sz="3200" dirty="0"/>
              <a:t>Objective</a:t>
            </a:r>
          </a:p>
        </p:txBody>
      </p:sp>
      <p:sp>
        <p:nvSpPr>
          <p:cNvPr id="9" name="Content Placeholder 8">
            <a:extLst>
              <a:ext uri="{FF2B5EF4-FFF2-40B4-BE49-F238E27FC236}">
                <a16:creationId xmlns:a16="http://schemas.microsoft.com/office/drawing/2014/main" id="{BC7B79C8-616E-4D03-88AF-FF57EA6DC071}"/>
              </a:ext>
            </a:extLst>
          </p:cNvPr>
          <p:cNvSpPr>
            <a:spLocks noGrp="1"/>
          </p:cNvSpPr>
          <p:nvPr>
            <p:ph idx="1"/>
          </p:nvPr>
        </p:nvSpPr>
        <p:spPr>
          <a:xfrm>
            <a:off x="685800" y="1676400"/>
            <a:ext cx="7486650" cy="4495800"/>
          </a:xfrm>
        </p:spPr>
        <p:txBody>
          <a:bodyPr>
            <a:normAutofit fontScale="92500" lnSpcReduction="20000"/>
          </a:bodyPr>
          <a:lstStyle/>
          <a:p>
            <a:pPr lvl="0"/>
            <a:r>
              <a:rPr lang="en-US" sz="2400" dirty="0"/>
              <a:t>Produce a guidance document with examples for FHWA that covers the technical aspects of concrete bridge shear load rating using the MCFT. A study shall be performed to develop methods for determining shear resistance for sections that do not meet minimum reinforcement requirements (either minimum longitudinal tension reinforcement or minimum shear reinforcement), based on the available shear test dataset that is in published literature. </a:t>
            </a:r>
          </a:p>
          <a:p>
            <a:pPr lvl="0"/>
            <a:r>
              <a:rPr lang="en-US" sz="2400" dirty="0"/>
              <a:t>The procedure shall include how to accurately compute strain, resistance, concurrent force effects and rating factor including the shear-moment interaction and the strain-force effect consistency in shear resistance determination. Minimum three (3) examples shall be developed to demonstrate the MCFT shear load rating procedure.</a:t>
            </a:r>
          </a:p>
        </p:txBody>
      </p:sp>
    </p:spTree>
    <p:extLst>
      <p:ext uri="{BB962C8B-B14F-4D97-AF65-F5344CB8AC3E}">
        <p14:creationId xmlns:p14="http://schemas.microsoft.com/office/powerpoint/2010/main" val="219456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A7F8E3F6-DE14-48B2-B2BC-6FABA9630FB8}" type="slidenum">
              <a:rPr lang="en-US" smtClean="0"/>
              <a:pPr/>
              <a:t>22</a:t>
            </a:fld>
            <a:endParaRPr lang="en-US"/>
          </a:p>
        </p:txBody>
      </p:sp>
      <p:sp>
        <p:nvSpPr>
          <p:cNvPr id="2" name="Title 1"/>
          <p:cNvSpPr>
            <a:spLocks noGrp="1"/>
          </p:cNvSpPr>
          <p:nvPr>
            <p:ph type="title"/>
          </p:nvPr>
        </p:nvSpPr>
        <p:spPr>
          <a:xfrm>
            <a:off x="559981" y="255134"/>
            <a:ext cx="7612469" cy="801033"/>
          </a:xfrm>
        </p:spPr>
        <p:txBody>
          <a:bodyPr>
            <a:normAutofit/>
          </a:bodyPr>
          <a:lstStyle/>
          <a:p>
            <a:r>
              <a:rPr lang="en-US" sz="3200" dirty="0"/>
              <a:t>Major Tasks</a:t>
            </a:r>
          </a:p>
        </p:txBody>
      </p:sp>
      <p:sp>
        <p:nvSpPr>
          <p:cNvPr id="9" name="Content Placeholder 8">
            <a:extLst>
              <a:ext uri="{FF2B5EF4-FFF2-40B4-BE49-F238E27FC236}">
                <a16:creationId xmlns:a16="http://schemas.microsoft.com/office/drawing/2014/main" id="{BC7B79C8-616E-4D03-88AF-FF57EA6DC071}"/>
              </a:ext>
            </a:extLst>
          </p:cNvPr>
          <p:cNvSpPr>
            <a:spLocks noGrp="1"/>
          </p:cNvSpPr>
          <p:nvPr>
            <p:ph idx="1"/>
          </p:nvPr>
        </p:nvSpPr>
        <p:spPr>
          <a:xfrm>
            <a:off x="971550" y="1828800"/>
            <a:ext cx="7200900" cy="4343400"/>
          </a:xfrm>
        </p:spPr>
        <p:txBody>
          <a:bodyPr>
            <a:normAutofit/>
          </a:bodyPr>
          <a:lstStyle/>
          <a:p>
            <a:r>
              <a:rPr lang="en-US" sz="2400" dirty="0"/>
              <a:t>Task 1 – Kick-off. </a:t>
            </a:r>
            <a:r>
              <a:rPr lang="en-US" sz="2400" i="1" dirty="0">
                <a:solidFill>
                  <a:srgbClr val="FF0000"/>
                </a:solidFill>
              </a:rPr>
              <a:t>(1 month from award)</a:t>
            </a:r>
            <a:endParaRPr lang="en-US" sz="2400" dirty="0"/>
          </a:p>
          <a:p>
            <a:r>
              <a:rPr lang="en-US" sz="2400" dirty="0"/>
              <a:t>Task 2 - Development of AASHTO agenda items, methodologies, content outlines and work plan.  </a:t>
            </a:r>
            <a:r>
              <a:rPr lang="en-US" sz="2400" i="1" dirty="0">
                <a:solidFill>
                  <a:srgbClr val="FF0000"/>
                </a:solidFill>
              </a:rPr>
              <a:t>(3 months from award)</a:t>
            </a:r>
            <a:endParaRPr lang="en-US" sz="2400" dirty="0"/>
          </a:p>
          <a:p>
            <a:r>
              <a:rPr lang="en-US" sz="2400" dirty="0"/>
              <a:t>Task 3 - Development of technical procedures and validation against test data. </a:t>
            </a:r>
            <a:r>
              <a:rPr lang="en-US" sz="2400" i="1" dirty="0">
                <a:solidFill>
                  <a:srgbClr val="FF0000"/>
                </a:solidFill>
              </a:rPr>
              <a:t>(9 months from award)</a:t>
            </a:r>
            <a:endParaRPr lang="en-US" sz="2400" dirty="0"/>
          </a:p>
          <a:p>
            <a:r>
              <a:rPr lang="en-US" sz="2400" dirty="0"/>
              <a:t>Task 4 - Development of guidance with examples as approved in Task 2. </a:t>
            </a:r>
            <a:r>
              <a:rPr lang="en-US" sz="2400" i="1" dirty="0">
                <a:solidFill>
                  <a:srgbClr val="FF0000"/>
                </a:solidFill>
              </a:rPr>
              <a:t>(21 months from award)</a:t>
            </a:r>
          </a:p>
        </p:txBody>
      </p:sp>
    </p:spTree>
    <p:extLst>
      <p:ext uri="{BB962C8B-B14F-4D97-AF65-F5344CB8AC3E}">
        <p14:creationId xmlns:p14="http://schemas.microsoft.com/office/powerpoint/2010/main" val="3031649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198" y="1371600"/>
            <a:ext cx="5791202" cy="1676400"/>
          </a:xfrm>
        </p:spPr>
        <p:txBody>
          <a:bodyPr>
            <a:normAutofit/>
          </a:bodyPr>
          <a:lstStyle/>
          <a:p>
            <a:r>
              <a:rPr lang="en-US" dirty="0"/>
              <a:t>Load Rating </a:t>
            </a:r>
            <a:br>
              <a:rPr lang="en-US" dirty="0"/>
            </a:br>
            <a:r>
              <a:rPr lang="en-US" dirty="0"/>
              <a:t>of Tunnel Structures</a:t>
            </a:r>
          </a:p>
        </p:txBody>
      </p:sp>
      <p:sp>
        <p:nvSpPr>
          <p:cNvPr id="4" name="Slide Number Placeholder 3"/>
          <p:cNvSpPr>
            <a:spLocks noGrp="1"/>
          </p:cNvSpPr>
          <p:nvPr>
            <p:ph type="sldNum" sz="quarter" idx="4294967295"/>
          </p:nvPr>
        </p:nvSpPr>
        <p:spPr>
          <a:xfrm>
            <a:off x="8115300" y="6375400"/>
            <a:ext cx="1028700" cy="274638"/>
          </a:xfrm>
          <a:prstGeom prst="rect">
            <a:avLst/>
          </a:prstGeom>
        </p:spPr>
        <p:txBody>
          <a:bodyPr/>
          <a:lstStyle/>
          <a:p>
            <a:fld id="{B6F15528-21DE-4FAA-801E-634DDDAF4B2B}" type="slidenum">
              <a:rPr lang="en-US" smtClean="0"/>
              <a:pPr/>
              <a:t>23</a:t>
            </a:fld>
            <a:endParaRPr lang="en-US" dirty="0"/>
          </a:p>
        </p:txBody>
      </p:sp>
    </p:spTree>
    <p:extLst>
      <p:ext uri="{BB962C8B-B14F-4D97-AF65-F5344CB8AC3E}">
        <p14:creationId xmlns:p14="http://schemas.microsoft.com/office/powerpoint/2010/main" val="234565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55134"/>
            <a:ext cx="7577027" cy="1036850"/>
          </a:xfrm>
        </p:spPr>
        <p:txBody>
          <a:bodyPr vert="horz" lIns="91440" tIns="45720" rIns="91440" bIns="45720" rtlCol="0" anchor="ctr">
            <a:normAutofit/>
          </a:bodyPr>
          <a:lstStyle/>
          <a:p>
            <a:r>
              <a:rPr lang="en-US" sz="3200" dirty="0"/>
              <a:t>IDIQ Contract Task Order</a:t>
            </a:r>
          </a:p>
        </p:txBody>
      </p:sp>
      <p:sp>
        <p:nvSpPr>
          <p:cNvPr id="7" name="Content Placeholder 6"/>
          <p:cNvSpPr>
            <a:spLocks noGrp="1"/>
          </p:cNvSpPr>
          <p:nvPr>
            <p:ph sz="half" idx="1"/>
          </p:nvPr>
        </p:nvSpPr>
        <p:spPr>
          <a:xfrm>
            <a:off x="432391" y="1828800"/>
            <a:ext cx="8357190" cy="4343400"/>
          </a:xfrm>
        </p:spPr>
        <p:txBody>
          <a:bodyPr>
            <a:normAutofit/>
          </a:bodyPr>
          <a:lstStyle/>
          <a:p>
            <a:pPr marL="0" indent="0">
              <a:lnSpc>
                <a:spcPct val="100000"/>
              </a:lnSpc>
              <a:spcBef>
                <a:spcPts val="0"/>
              </a:spcBef>
              <a:buNone/>
            </a:pPr>
            <a:r>
              <a:rPr lang="en-US" sz="2800" dirty="0"/>
              <a:t>Development of a Reference Guide for Load Rating of Tunnel Structures</a:t>
            </a:r>
            <a:br>
              <a:rPr lang="en-US" sz="2800" dirty="0"/>
            </a:br>
            <a:r>
              <a:rPr lang="en-US" sz="2800" dirty="0"/>
              <a:t>IDIQ Contract No.: DTFH6114D00049</a:t>
            </a:r>
            <a:br>
              <a:rPr lang="en-US" sz="2800" dirty="0"/>
            </a:br>
            <a:r>
              <a:rPr lang="en-US" sz="2800" dirty="0"/>
              <a:t>Period of Performance: 09/05/2017 to 07/28/2020</a:t>
            </a:r>
          </a:p>
          <a:p>
            <a:pPr marL="0" indent="0">
              <a:lnSpc>
                <a:spcPct val="100000"/>
              </a:lnSpc>
              <a:spcBef>
                <a:spcPts val="0"/>
              </a:spcBef>
              <a:buNone/>
            </a:pPr>
            <a:r>
              <a:rPr lang="en-US" sz="2800" dirty="0"/>
              <a:t>Contractor: HDR Inc.</a:t>
            </a:r>
          </a:p>
        </p:txBody>
      </p:sp>
      <p:sp>
        <p:nvSpPr>
          <p:cNvPr id="4" name="Slide Number Placeholder 3"/>
          <p:cNvSpPr>
            <a:spLocks noGrp="1"/>
          </p:cNvSpPr>
          <p:nvPr>
            <p:ph type="sldNum" sz="quarter" idx="12"/>
          </p:nvPr>
        </p:nvSpPr>
        <p:spPr/>
        <p:txBody>
          <a:bodyPr/>
          <a:lstStyle/>
          <a:p>
            <a:fld id="{1114828C-5D78-9B49-B11B-F71E2B02E95C}" type="slidenum">
              <a:rPr lang="en-US" smtClean="0"/>
              <a:pPr/>
              <a:t>24</a:t>
            </a:fld>
            <a:endParaRPr lang="en-US" dirty="0"/>
          </a:p>
        </p:txBody>
      </p:sp>
    </p:spTree>
    <p:extLst>
      <p:ext uri="{BB962C8B-B14F-4D97-AF65-F5344CB8AC3E}">
        <p14:creationId xmlns:p14="http://schemas.microsoft.com/office/powerpoint/2010/main" val="248145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55134"/>
            <a:ext cx="7577027" cy="1036850"/>
          </a:xfrm>
        </p:spPr>
        <p:txBody>
          <a:bodyPr vert="horz" lIns="91440" tIns="45720" rIns="91440" bIns="45720" rtlCol="0" anchor="ctr">
            <a:normAutofit/>
          </a:bodyPr>
          <a:lstStyle/>
          <a:p>
            <a:r>
              <a:rPr lang="en-US" sz="3200" dirty="0"/>
              <a:t>Objective</a:t>
            </a:r>
          </a:p>
        </p:txBody>
      </p:sp>
      <p:sp>
        <p:nvSpPr>
          <p:cNvPr id="7" name="Content Placeholder 6"/>
          <p:cNvSpPr>
            <a:spLocks noGrp="1"/>
          </p:cNvSpPr>
          <p:nvPr>
            <p:ph sz="half" idx="1"/>
          </p:nvPr>
        </p:nvSpPr>
        <p:spPr>
          <a:xfrm>
            <a:off x="432390" y="1676400"/>
            <a:ext cx="8483009" cy="4572000"/>
          </a:xfrm>
        </p:spPr>
        <p:txBody>
          <a:bodyPr>
            <a:normAutofit/>
          </a:bodyPr>
          <a:lstStyle/>
          <a:p>
            <a:r>
              <a:rPr lang="en-US" sz="2400" dirty="0"/>
              <a:t>Produce a reference guide for FHWA that covers the technical aspects of load rating of tunnel structures and provides practical, representative step-by-step examples.</a:t>
            </a:r>
          </a:p>
          <a:p>
            <a:r>
              <a:rPr lang="en-US" sz="2400" dirty="0"/>
              <a:t>This reference guide shall provide sufficient technical details and breadth appropriate for explaining the load rating specifications and guidelines governing U.S. highway tunnel structures. </a:t>
            </a:r>
          </a:p>
          <a:p>
            <a:r>
              <a:rPr lang="en-US" sz="2400" dirty="0"/>
              <a:t>A set of examples will help illustrate the requirements, procedures, and methods. </a:t>
            </a:r>
          </a:p>
          <a:p>
            <a:r>
              <a:rPr lang="en-US" sz="2400" dirty="0"/>
              <a:t>Conduct two workshops and to develop two validation examples.</a:t>
            </a:r>
          </a:p>
        </p:txBody>
      </p:sp>
      <p:sp>
        <p:nvSpPr>
          <p:cNvPr id="4" name="Slide Number Placeholder 3"/>
          <p:cNvSpPr>
            <a:spLocks noGrp="1"/>
          </p:cNvSpPr>
          <p:nvPr>
            <p:ph type="sldNum" sz="quarter" idx="12"/>
          </p:nvPr>
        </p:nvSpPr>
        <p:spPr/>
        <p:txBody>
          <a:bodyPr/>
          <a:lstStyle/>
          <a:p>
            <a:fld id="{1114828C-5D78-9B49-B11B-F71E2B02E95C}" type="slidenum">
              <a:rPr lang="en-US" smtClean="0"/>
              <a:pPr/>
              <a:t>25</a:t>
            </a:fld>
            <a:endParaRPr lang="en-US" dirty="0"/>
          </a:p>
        </p:txBody>
      </p:sp>
    </p:spTree>
    <p:extLst>
      <p:ext uri="{BB962C8B-B14F-4D97-AF65-F5344CB8AC3E}">
        <p14:creationId xmlns:p14="http://schemas.microsoft.com/office/powerpoint/2010/main" val="2947934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5423" y="255134"/>
            <a:ext cx="7577027" cy="1036850"/>
          </a:xfrm>
        </p:spPr>
        <p:txBody>
          <a:bodyPr vert="horz" lIns="91440" tIns="45720" rIns="91440" bIns="45720" rtlCol="0" anchor="ctr">
            <a:normAutofit/>
          </a:bodyPr>
          <a:lstStyle/>
          <a:p>
            <a:r>
              <a:rPr lang="en-US" sz="3200" dirty="0"/>
              <a:t>Project Status</a:t>
            </a:r>
          </a:p>
        </p:txBody>
      </p:sp>
      <p:sp>
        <p:nvSpPr>
          <p:cNvPr id="7" name="Content Placeholder 6"/>
          <p:cNvSpPr>
            <a:spLocks noGrp="1"/>
          </p:cNvSpPr>
          <p:nvPr>
            <p:ph sz="half" idx="1"/>
          </p:nvPr>
        </p:nvSpPr>
        <p:spPr>
          <a:xfrm>
            <a:off x="432390" y="1676400"/>
            <a:ext cx="8483009" cy="4572000"/>
          </a:xfrm>
        </p:spPr>
        <p:txBody>
          <a:bodyPr>
            <a:normAutofit/>
          </a:bodyPr>
          <a:lstStyle/>
          <a:p>
            <a:r>
              <a:rPr lang="en-US" sz="2400" dirty="0"/>
              <a:t>The guide is under final publication review.</a:t>
            </a:r>
          </a:p>
          <a:p>
            <a:r>
              <a:rPr lang="en-US" sz="2400" dirty="0"/>
              <a:t>It includes the contents and four examples.</a:t>
            </a:r>
          </a:p>
          <a:p>
            <a:r>
              <a:rPr lang="en-US" sz="2400" dirty="0"/>
              <a:t>It will be published in late summer 2019.</a:t>
            </a:r>
          </a:p>
          <a:p>
            <a:r>
              <a:rPr lang="en-US" sz="2400" dirty="0"/>
              <a:t>Two validation examples will be published separately after development.</a:t>
            </a:r>
          </a:p>
        </p:txBody>
      </p:sp>
      <p:sp>
        <p:nvSpPr>
          <p:cNvPr id="4" name="Slide Number Placeholder 3"/>
          <p:cNvSpPr>
            <a:spLocks noGrp="1"/>
          </p:cNvSpPr>
          <p:nvPr>
            <p:ph type="sldNum" sz="quarter" idx="12"/>
          </p:nvPr>
        </p:nvSpPr>
        <p:spPr/>
        <p:txBody>
          <a:bodyPr/>
          <a:lstStyle/>
          <a:p>
            <a:fld id="{1114828C-5D78-9B49-B11B-F71E2B02E95C}" type="slidenum">
              <a:rPr lang="en-US" smtClean="0"/>
              <a:pPr/>
              <a:t>26</a:t>
            </a:fld>
            <a:endParaRPr lang="en-US" dirty="0"/>
          </a:p>
        </p:txBody>
      </p:sp>
    </p:spTree>
    <p:extLst>
      <p:ext uri="{BB962C8B-B14F-4D97-AF65-F5344CB8AC3E}">
        <p14:creationId xmlns:p14="http://schemas.microsoft.com/office/powerpoint/2010/main" val="189752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3C7412-A993-4EB4-B157-87324AB66997}"/>
              </a:ext>
            </a:extLst>
          </p:cNvPr>
          <p:cNvSpPr>
            <a:spLocks noGrp="1"/>
          </p:cNvSpPr>
          <p:nvPr>
            <p:ph sz="quarter" idx="1"/>
          </p:nvPr>
        </p:nvSpPr>
        <p:spPr/>
        <p:txBody>
          <a:bodyPr>
            <a:normAutofit/>
          </a:bodyPr>
          <a:lstStyle/>
          <a:p>
            <a:r>
              <a:rPr lang="en-US" sz="2400" dirty="0"/>
              <a:t>Refined Analysis and BIM-based process must be embraced to meet the challenges of the future</a:t>
            </a:r>
          </a:p>
          <a:p>
            <a:r>
              <a:rPr lang="en-US" sz="2400" dirty="0"/>
              <a:t>Increasing truck volumes, and new technology such as automated and connected vehicles requires our practice to change the way we do business</a:t>
            </a:r>
          </a:p>
          <a:p>
            <a:r>
              <a:rPr lang="en-US" sz="2400" dirty="0"/>
              <a:t>Safety and mobility depend on it</a:t>
            </a:r>
          </a:p>
        </p:txBody>
      </p:sp>
      <p:sp>
        <p:nvSpPr>
          <p:cNvPr id="3" name="Title 2">
            <a:extLst>
              <a:ext uri="{FF2B5EF4-FFF2-40B4-BE49-F238E27FC236}">
                <a16:creationId xmlns:a16="http://schemas.microsoft.com/office/drawing/2014/main" id="{56D8CC33-C26C-4BED-A56F-B1463B673B27}"/>
              </a:ext>
            </a:extLst>
          </p:cNvPr>
          <p:cNvSpPr>
            <a:spLocks noGrp="1"/>
          </p:cNvSpPr>
          <p:nvPr>
            <p:ph type="title"/>
          </p:nvPr>
        </p:nvSpPr>
        <p:spPr>
          <a:xfrm>
            <a:off x="838200" y="15240"/>
            <a:ext cx="7200900" cy="1036850"/>
          </a:xfrm>
        </p:spPr>
        <p:txBody>
          <a:bodyPr>
            <a:normAutofit/>
          </a:bodyPr>
          <a:lstStyle/>
          <a:p>
            <a:r>
              <a:rPr lang="en-US" sz="3200" dirty="0"/>
              <a:t>Bridge Engineering Must Adapt</a:t>
            </a:r>
          </a:p>
        </p:txBody>
      </p:sp>
      <p:sp>
        <p:nvSpPr>
          <p:cNvPr id="4" name="Slide Number Placeholder 3">
            <a:extLst>
              <a:ext uri="{FF2B5EF4-FFF2-40B4-BE49-F238E27FC236}">
                <a16:creationId xmlns:a16="http://schemas.microsoft.com/office/drawing/2014/main" id="{FAF8F291-595A-49CD-8372-0373212C1133}"/>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27</a:t>
            </a:fld>
            <a:endParaRPr lang="en-US" dirty="0">
              <a:solidFill>
                <a:srgbClr val="1B587C">
                  <a:shade val="75000"/>
                </a:srgbClr>
              </a:solidFill>
            </a:endParaRPr>
          </a:p>
        </p:txBody>
      </p:sp>
      <p:sp>
        <p:nvSpPr>
          <p:cNvPr id="5" name="Slide Number Placeholder 1">
            <a:extLst>
              <a:ext uri="{FF2B5EF4-FFF2-40B4-BE49-F238E27FC236}">
                <a16:creationId xmlns:a16="http://schemas.microsoft.com/office/drawing/2014/main" id="{53EC4A66-783C-4BE5-9A54-0E16938AFB54}"/>
              </a:ext>
            </a:extLst>
          </p:cNvPr>
          <p:cNvSpPr>
            <a:spLocks noGrp="1"/>
          </p:cNvSpPr>
          <p:nvPr>
            <p:ph type="sldNum" sz="quarter" idx="4294967295"/>
          </p:nvPr>
        </p:nvSpPr>
        <p:spPr>
          <a:xfrm>
            <a:off x="7143750" y="6400800"/>
            <a:ext cx="1028700" cy="205740"/>
          </a:xfrm>
          <a:prstGeom prst="rect">
            <a:avLst/>
          </a:prstGeom>
        </p:spPr>
        <p:txBody>
          <a:bodyPr/>
          <a:lstStyle/>
          <a:p>
            <a:pPr algn="r"/>
            <a:fld id="{A7F8E3F6-DE14-48B2-B2BC-6FABA9630FB8}" type="slidenum">
              <a:rPr lang="en-US"/>
              <a:pPr algn="r"/>
              <a:t>27</a:t>
            </a:fld>
            <a:endParaRPr lang="en-US" dirty="0"/>
          </a:p>
        </p:txBody>
      </p:sp>
    </p:spTree>
    <p:extLst>
      <p:ext uri="{BB962C8B-B14F-4D97-AF65-F5344CB8AC3E}">
        <p14:creationId xmlns:p14="http://schemas.microsoft.com/office/powerpoint/2010/main" val="254330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A2ED6C8-5E0B-409A-A14D-012FE432CFEA}"/>
              </a:ext>
            </a:extLst>
          </p:cNvPr>
          <p:cNvSpPr>
            <a:spLocks noGrp="1"/>
          </p:cNvSpPr>
          <p:nvPr>
            <p:ph type="ctrTitle"/>
          </p:nvPr>
        </p:nvSpPr>
        <p:spPr>
          <a:xfrm>
            <a:off x="971550" y="2451588"/>
            <a:ext cx="3172558" cy="658428"/>
          </a:xfrm>
        </p:spPr>
        <p:txBody>
          <a:bodyPr>
            <a:normAutofit fontScale="90000"/>
          </a:bodyPr>
          <a:lstStyle/>
          <a:p>
            <a:r>
              <a:rPr lang="en-US" sz="4500" b="1" dirty="0">
                <a:solidFill>
                  <a:schemeClr val="tx2"/>
                </a:solidFill>
              </a:rPr>
              <a:t>Thank you!</a:t>
            </a:r>
          </a:p>
        </p:txBody>
      </p:sp>
      <p:sp>
        <p:nvSpPr>
          <p:cNvPr id="5" name="Subtitle 2">
            <a:extLst>
              <a:ext uri="{FF2B5EF4-FFF2-40B4-BE49-F238E27FC236}">
                <a16:creationId xmlns:a16="http://schemas.microsoft.com/office/drawing/2014/main" id="{56055B18-82C2-421B-BDBF-2E87009513D8}"/>
              </a:ext>
            </a:extLst>
          </p:cNvPr>
          <p:cNvSpPr txBox="1">
            <a:spLocks/>
          </p:cNvSpPr>
          <p:nvPr/>
        </p:nvSpPr>
        <p:spPr>
          <a:xfrm>
            <a:off x="457200" y="3110016"/>
            <a:ext cx="5638800" cy="3138384"/>
          </a:xfrm>
          <a:prstGeom prst="rect">
            <a:avLst/>
          </a:prstGeom>
        </p:spPr>
        <p:txBody>
          <a:bodyPr vert="horz" lIns="68580" tIns="34290" rIns="68580" bIns="34290" rtlCol="0">
            <a:normAutofit fontScale="92500" lnSpcReduction="10000"/>
          </a:bodyPr>
          <a:lstStyle>
            <a:lvl1pPr marL="0" indent="0" algn="l" defTabSz="914400" rtl="0" eaLnBrk="1" latinLnBrk="0" hangingPunct="1">
              <a:lnSpc>
                <a:spcPct val="90000"/>
              </a:lnSpc>
              <a:spcBef>
                <a:spcPts val="18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8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800"/>
              </a:spcBef>
              <a:buFont typeface="Arial" panose="020B0604020202020204" pitchFamily="34" charset="0"/>
              <a:buNone/>
              <a:defRPr sz="1600" kern="1200">
                <a:solidFill>
                  <a:schemeClr val="tx1"/>
                </a:solidFill>
                <a:latin typeface="+mn-lt"/>
                <a:ea typeface="+mn-ea"/>
                <a:cs typeface="+mn-cs"/>
              </a:defRPr>
            </a:lvl9pPr>
          </a:lstStyle>
          <a:p>
            <a:pPr algn="ctr">
              <a:lnSpc>
                <a:spcPct val="120000"/>
              </a:lnSpc>
              <a:spcBef>
                <a:spcPts val="0"/>
              </a:spcBef>
            </a:pPr>
            <a:r>
              <a:rPr lang="en-US" sz="1800" b="1" dirty="0"/>
              <a:t>Christopher Long</a:t>
            </a:r>
          </a:p>
          <a:p>
            <a:pPr algn="ctr">
              <a:lnSpc>
                <a:spcPct val="120000"/>
              </a:lnSpc>
              <a:spcBef>
                <a:spcPts val="0"/>
              </a:spcBef>
            </a:pPr>
            <a:r>
              <a:rPr lang="en-US" sz="1800" b="1" dirty="0">
                <a:hlinkClick r:id="rId3"/>
              </a:rPr>
              <a:t>Christopher.long@dot.gov</a:t>
            </a:r>
            <a:endParaRPr lang="en-US" sz="1800" b="1" dirty="0"/>
          </a:p>
          <a:p>
            <a:pPr algn="ctr">
              <a:lnSpc>
                <a:spcPct val="120000"/>
              </a:lnSpc>
              <a:spcBef>
                <a:spcPts val="0"/>
              </a:spcBef>
            </a:pPr>
            <a:r>
              <a:rPr lang="en-US" sz="1800" b="1" dirty="0"/>
              <a:t>916.498.5042</a:t>
            </a:r>
          </a:p>
          <a:p>
            <a:pPr algn="ctr">
              <a:lnSpc>
                <a:spcPct val="120000"/>
              </a:lnSpc>
              <a:spcBef>
                <a:spcPts val="0"/>
              </a:spcBef>
            </a:pPr>
            <a:endParaRPr lang="en-US" sz="1800" b="1" dirty="0"/>
          </a:p>
          <a:p>
            <a:pPr algn="ctr">
              <a:lnSpc>
                <a:spcPct val="120000"/>
              </a:lnSpc>
              <a:spcBef>
                <a:spcPts val="0"/>
              </a:spcBef>
            </a:pPr>
            <a:r>
              <a:rPr lang="en-US" sz="1800" b="1" dirty="0" err="1"/>
              <a:t>Lubin</a:t>
            </a:r>
            <a:r>
              <a:rPr lang="en-US" sz="1800" b="1" dirty="0"/>
              <a:t> Gao, Ph.D., P.E.</a:t>
            </a:r>
          </a:p>
          <a:p>
            <a:pPr algn="ctr">
              <a:lnSpc>
                <a:spcPct val="120000"/>
              </a:lnSpc>
              <a:spcBef>
                <a:spcPts val="0"/>
              </a:spcBef>
            </a:pPr>
            <a:r>
              <a:rPr lang="en-US" sz="1800" b="1" dirty="0"/>
              <a:t>Senior Bridge Engineer – Load Rating </a:t>
            </a:r>
          </a:p>
          <a:p>
            <a:pPr algn="ctr">
              <a:lnSpc>
                <a:spcPct val="120000"/>
              </a:lnSpc>
              <a:spcBef>
                <a:spcPts val="0"/>
              </a:spcBef>
            </a:pPr>
            <a:r>
              <a:rPr lang="en-US" sz="1800" b="1" dirty="0"/>
              <a:t>Acting Team Leader</a:t>
            </a:r>
          </a:p>
          <a:p>
            <a:pPr algn="ctr">
              <a:lnSpc>
                <a:spcPct val="120000"/>
              </a:lnSpc>
              <a:spcBef>
                <a:spcPts val="0"/>
              </a:spcBef>
            </a:pPr>
            <a:r>
              <a:rPr lang="en-US" sz="1800" b="1" dirty="0"/>
              <a:t>Structures Safety and Management</a:t>
            </a:r>
            <a:br>
              <a:rPr lang="en-US" sz="1800" b="1" dirty="0"/>
            </a:br>
            <a:r>
              <a:rPr lang="en-US" sz="1800" b="1" dirty="0"/>
              <a:t>Office of Bridges &amp; Structures</a:t>
            </a:r>
          </a:p>
          <a:p>
            <a:pPr algn="ctr">
              <a:lnSpc>
                <a:spcPct val="120000"/>
              </a:lnSpc>
              <a:spcBef>
                <a:spcPts val="0"/>
              </a:spcBef>
            </a:pPr>
            <a:r>
              <a:rPr lang="en-US" sz="1800" dirty="0"/>
              <a:t>lubin.gao@dot.gov</a:t>
            </a:r>
          </a:p>
        </p:txBody>
      </p:sp>
    </p:spTree>
    <p:extLst>
      <p:ext uri="{BB962C8B-B14F-4D97-AF65-F5344CB8AC3E}">
        <p14:creationId xmlns:p14="http://schemas.microsoft.com/office/powerpoint/2010/main" val="318177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73085-C16A-41EA-8796-8C8BCD5B1EA4}"/>
              </a:ext>
            </a:extLst>
          </p:cNvPr>
          <p:cNvSpPr>
            <a:spLocks noGrp="1"/>
          </p:cNvSpPr>
          <p:nvPr>
            <p:ph sz="quarter" idx="1"/>
          </p:nvPr>
        </p:nvSpPr>
        <p:spPr/>
        <p:txBody>
          <a:bodyPr>
            <a:normAutofit/>
          </a:bodyPr>
          <a:lstStyle/>
          <a:p>
            <a:r>
              <a:rPr lang="en-US" sz="2400" dirty="0"/>
              <a:t>Elimination of sufficiency rating (SR), functional obsolete (FO), structurally deficient (SD)</a:t>
            </a:r>
          </a:p>
          <a:p>
            <a:r>
              <a:rPr lang="en-US" sz="2400" dirty="0"/>
              <a:t>Fracture critical (FC)</a:t>
            </a:r>
          </a:p>
          <a:p>
            <a:r>
              <a:rPr lang="en-US" sz="2400" dirty="0"/>
              <a:t>Good, Fair, Poor</a:t>
            </a:r>
          </a:p>
          <a:p>
            <a:r>
              <a:rPr lang="en-US" sz="2400" dirty="0"/>
              <a:t>More...what else do we need to tell our story?</a:t>
            </a:r>
          </a:p>
          <a:p>
            <a:r>
              <a:rPr lang="en-US" sz="2400" dirty="0"/>
              <a:t>Risk-based, data driven</a:t>
            </a:r>
          </a:p>
          <a:p>
            <a:r>
              <a:rPr lang="en-US" sz="2400" dirty="0"/>
              <a:t>Risk…severity of consequence v. likelihood of occurrence</a:t>
            </a:r>
          </a:p>
          <a:p>
            <a:endParaRPr lang="en-US" sz="2400" dirty="0"/>
          </a:p>
        </p:txBody>
      </p:sp>
      <p:sp>
        <p:nvSpPr>
          <p:cNvPr id="3" name="Title 2">
            <a:extLst>
              <a:ext uri="{FF2B5EF4-FFF2-40B4-BE49-F238E27FC236}">
                <a16:creationId xmlns:a16="http://schemas.microsoft.com/office/drawing/2014/main" id="{466DC250-9047-410B-8F99-43A8E4F165F7}"/>
              </a:ext>
            </a:extLst>
          </p:cNvPr>
          <p:cNvSpPr>
            <a:spLocks noGrp="1"/>
          </p:cNvSpPr>
          <p:nvPr>
            <p:ph type="title"/>
          </p:nvPr>
        </p:nvSpPr>
        <p:spPr>
          <a:xfrm>
            <a:off x="971550" y="255134"/>
            <a:ext cx="7200900" cy="887866"/>
          </a:xfrm>
        </p:spPr>
        <p:txBody>
          <a:bodyPr>
            <a:normAutofit/>
          </a:bodyPr>
          <a:lstStyle/>
          <a:p>
            <a:r>
              <a:rPr lang="en-US" sz="3200" dirty="0"/>
              <a:t>Bridge Program Changes</a:t>
            </a:r>
          </a:p>
        </p:txBody>
      </p:sp>
      <p:sp>
        <p:nvSpPr>
          <p:cNvPr id="4" name="Slide Number Placeholder 3">
            <a:extLst>
              <a:ext uri="{FF2B5EF4-FFF2-40B4-BE49-F238E27FC236}">
                <a16:creationId xmlns:a16="http://schemas.microsoft.com/office/drawing/2014/main" id="{E1343518-8A92-43A1-A828-640EEFDFBD6C}"/>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3</a:t>
            </a:fld>
            <a:endParaRPr lang="en-US" dirty="0">
              <a:solidFill>
                <a:srgbClr val="1B587C">
                  <a:shade val="75000"/>
                </a:srgbClr>
              </a:solidFill>
            </a:endParaRPr>
          </a:p>
        </p:txBody>
      </p:sp>
      <p:sp>
        <p:nvSpPr>
          <p:cNvPr id="5" name="Slide Number Placeholder 1">
            <a:extLst>
              <a:ext uri="{FF2B5EF4-FFF2-40B4-BE49-F238E27FC236}">
                <a16:creationId xmlns:a16="http://schemas.microsoft.com/office/drawing/2014/main" id="{0C25E6C9-BCA4-4D32-A9CC-B756C9E0E6A7}"/>
              </a:ext>
            </a:extLst>
          </p:cNvPr>
          <p:cNvSpPr>
            <a:spLocks noGrp="1"/>
          </p:cNvSpPr>
          <p:nvPr>
            <p:ph type="sldNum" sz="quarter" idx="4294967295"/>
          </p:nvPr>
        </p:nvSpPr>
        <p:spPr>
          <a:xfrm>
            <a:off x="7143750" y="6400800"/>
            <a:ext cx="1028700" cy="205740"/>
          </a:xfrm>
          <a:prstGeom prst="rect">
            <a:avLst/>
          </a:prstGeom>
        </p:spPr>
        <p:txBody>
          <a:bodyPr/>
          <a:lstStyle/>
          <a:p>
            <a:pPr algn="r"/>
            <a:fld id="{A7F8E3F6-DE14-48B2-B2BC-6FABA9630FB8}" type="slidenum">
              <a:rPr lang="en-US"/>
              <a:pPr algn="r"/>
              <a:t>3</a:t>
            </a:fld>
            <a:endParaRPr lang="en-US" dirty="0"/>
          </a:p>
        </p:txBody>
      </p:sp>
    </p:spTree>
    <p:extLst>
      <p:ext uri="{BB962C8B-B14F-4D97-AF65-F5344CB8AC3E}">
        <p14:creationId xmlns:p14="http://schemas.microsoft.com/office/powerpoint/2010/main" val="2951247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37DEDC2-82E8-4B48-8F0F-20F3124407A4}"/>
              </a:ext>
            </a:extLst>
          </p:cNvPr>
          <p:cNvSpPr>
            <a:spLocks noGrp="1"/>
          </p:cNvSpPr>
          <p:nvPr>
            <p:ph sz="quarter" idx="1"/>
          </p:nvPr>
        </p:nvSpPr>
        <p:spPr/>
        <p:txBody>
          <a:bodyPr>
            <a:noAutofit/>
          </a:bodyPr>
          <a:lstStyle/>
          <a:p>
            <a:pPr marL="342900" indent="-342900"/>
            <a:r>
              <a:rPr lang="en-US" sz="2400" dirty="0"/>
              <a:t>Sufficiency Rating</a:t>
            </a:r>
          </a:p>
          <a:p>
            <a:pPr marL="342900" indent="-342900"/>
            <a:r>
              <a:rPr lang="en-US" sz="2400" dirty="0"/>
              <a:t>Functionally Obsolete </a:t>
            </a:r>
          </a:p>
          <a:p>
            <a:pPr marL="342900" indent="-342900"/>
            <a:r>
              <a:rPr lang="en-US" sz="2400" dirty="0"/>
              <a:t>Structurally Deficient</a:t>
            </a:r>
          </a:p>
          <a:p>
            <a:pPr marL="342900" indent="-342900"/>
            <a:r>
              <a:rPr lang="en-US" sz="2400" dirty="0"/>
              <a:t>Fracture Critical</a:t>
            </a:r>
          </a:p>
          <a:p>
            <a:pPr marL="342900" indent="-342900"/>
            <a:endParaRPr lang="en-US" sz="2400" dirty="0"/>
          </a:p>
          <a:p>
            <a:pPr marL="342900" indent="-342900"/>
            <a:r>
              <a:rPr lang="en-US" sz="2400" dirty="0"/>
              <a:t>Good/Fair/Poor</a:t>
            </a:r>
          </a:p>
          <a:p>
            <a:pPr marL="342900" indent="-342900"/>
            <a:r>
              <a:rPr lang="en-US" sz="2400" dirty="0"/>
              <a:t>To avoid some of the same misuse or misinterpretation, illustrative language is needed.</a:t>
            </a:r>
          </a:p>
        </p:txBody>
      </p:sp>
      <p:sp>
        <p:nvSpPr>
          <p:cNvPr id="3" name="Title 2">
            <a:extLst>
              <a:ext uri="{FF2B5EF4-FFF2-40B4-BE49-F238E27FC236}">
                <a16:creationId xmlns:a16="http://schemas.microsoft.com/office/drawing/2014/main" id="{8CA299F1-4394-4238-A0CB-08BC81E98FD2}"/>
              </a:ext>
            </a:extLst>
          </p:cNvPr>
          <p:cNvSpPr>
            <a:spLocks noGrp="1"/>
          </p:cNvSpPr>
          <p:nvPr>
            <p:ph type="title"/>
          </p:nvPr>
        </p:nvSpPr>
        <p:spPr>
          <a:xfrm>
            <a:off x="838200" y="255135"/>
            <a:ext cx="8001000" cy="817122"/>
          </a:xfrm>
        </p:spPr>
        <p:txBody>
          <a:bodyPr>
            <a:noAutofit/>
          </a:bodyPr>
          <a:lstStyle/>
          <a:p>
            <a:r>
              <a:rPr lang="en-US" sz="3200" dirty="0"/>
              <a:t>The Language of the F-A Bridge Program</a:t>
            </a:r>
          </a:p>
        </p:txBody>
      </p:sp>
      <p:sp>
        <p:nvSpPr>
          <p:cNvPr id="4" name="Slide Number Placeholder 3">
            <a:extLst>
              <a:ext uri="{FF2B5EF4-FFF2-40B4-BE49-F238E27FC236}">
                <a16:creationId xmlns:a16="http://schemas.microsoft.com/office/drawing/2014/main" id="{70DBBF4D-EF50-4B27-A362-FDCA2FA79AB6}"/>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4</a:t>
            </a:fld>
            <a:endParaRPr lang="en-US" dirty="0">
              <a:solidFill>
                <a:srgbClr val="1B587C">
                  <a:shade val="75000"/>
                </a:srgbClr>
              </a:solidFill>
            </a:endParaRPr>
          </a:p>
        </p:txBody>
      </p:sp>
      <p:cxnSp>
        <p:nvCxnSpPr>
          <p:cNvPr id="5" name="Straight Connector 4">
            <a:extLst>
              <a:ext uri="{FF2B5EF4-FFF2-40B4-BE49-F238E27FC236}">
                <a16:creationId xmlns:a16="http://schemas.microsoft.com/office/drawing/2014/main" id="{C0454CB9-E2FC-48DB-AB14-7BB705431C5B}"/>
              </a:ext>
            </a:extLst>
          </p:cNvPr>
          <p:cNvCxnSpPr>
            <a:cxnSpLocks/>
          </p:cNvCxnSpPr>
          <p:nvPr/>
        </p:nvCxnSpPr>
        <p:spPr>
          <a:xfrm flipV="1">
            <a:off x="1371600" y="2057400"/>
            <a:ext cx="2382758"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DCD9D4-045E-4D41-B209-5527E7310369}"/>
              </a:ext>
            </a:extLst>
          </p:cNvPr>
          <p:cNvCxnSpPr>
            <a:cxnSpLocks/>
          </p:cNvCxnSpPr>
          <p:nvPr/>
        </p:nvCxnSpPr>
        <p:spPr>
          <a:xfrm>
            <a:off x="1371600" y="2514600"/>
            <a:ext cx="238275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4C70657E-CB4D-429E-BFA0-9931A4271ED5}"/>
              </a:ext>
            </a:extLst>
          </p:cNvPr>
          <p:cNvCxnSpPr/>
          <p:nvPr/>
        </p:nvCxnSpPr>
        <p:spPr>
          <a:xfrm flipV="1">
            <a:off x="1371600" y="3048000"/>
            <a:ext cx="3657600" cy="7446"/>
          </a:xfrm>
          <a:prstGeom prst="line">
            <a:avLst/>
          </a:prstGeom>
          <a:ln w="38100">
            <a:solidFill>
              <a:srgbClr val="FF0000"/>
            </a:solidFill>
            <a:prstDash val="solid"/>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22D0FDA-BC24-41B1-8C31-23BD966472AB}"/>
              </a:ext>
            </a:extLst>
          </p:cNvPr>
          <p:cNvSpPr txBox="1"/>
          <p:nvPr/>
        </p:nvSpPr>
        <p:spPr>
          <a:xfrm>
            <a:off x="5239754" y="2971800"/>
            <a:ext cx="748923" cy="380873"/>
          </a:xfrm>
          <a:prstGeom prst="rect">
            <a:avLst/>
          </a:prstGeom>
          <a:noFill/>
        </p:spPr>
        <p:txBody>
          <a:bodyPr wrap="none" rtlCol="0">
            <a:spAutoFit/>
          </a:bodyPr>
          <a:lstStyle/>
          <a:p>
            <a:r>
              <a:rPr lang="en-US" sz="1875" dirty="0"/>
              <a:t>Poor </a:t>
            </a:r>
          </a:p>
        </p:txBody>
      </p:sp>
      <p:cxnSp>
        <p:nvCxnSpPr>
          <p:cNvPr id="9" name="Straight Connector 8">
            <a:extLst>
              <a:ext uri="{FF2B5EF4-FFF2-40B4-BE49-F238E27FC236}">
                <a16:creationId xmlns:a16="http://schemas.microsoft.com/office/drawing/2014/main" id="{B7C11786-BEF0-41F1-B72A-F91C8E448C40}"/>
              </a:ext>
            </a:extLst>
          </p:cNvPr>
          <p:cNvCxnSpPr/>
          <p:nvPr/>
        </p:nvCxnSpPr>
        <p:spPr>
          <a:xfrm flipV="1">
            <a:off x="1371600" y="3535854"/>
            <a:ext cx="3657600" cy="7446"/>
          </a:xfrm>
          <a:prstGeom prst="line">
            <a:avLst/>
          </a:prstGeom>
          <a:ln w="38100">
            <a:solidFill>
              <a:srgbClr val="FF0000"/>
            </a:solidFill>
            <a:prstDash val="dash"/>
            <a:headEnd type="none"/>
            <a:tailEnd type="stealth" w="lg" len="lg"/>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16D0625-C6B1-41CA-95E9-F696B884A04C}"/>
              </a:ext>
            </a:extLst>
          </p:cNvPr>
          <p:cNvSpPr txBox="1"/>
          <p:nvPr/>
        </p:nvSpPr>
        <p:spPr>
          <a:xfrm>
            <a:off x="5239753" y="3314701"/>
            <a:ext cx="3963345" cy="957955"/>
          </a:xfrm>
          <a:prstGeom prst="rect">
            <a:avLst/>
          </a:prstGeom>
          <a:noFill/>
        </p:spPr>
        <p:txBody>
          <a:bodyPr wrap="square" rtlCol="0">
            <a:spAutoFit/>
          </a:bodyPr>
          <a:lstStyle/>
          <a:p>
            <a:r>
              <a:rPr lang="en-US" sz="1875" dirty="0"/>
              <a:t>National Bridge </a:t>
            </a:r>
            <a:br>
              <a:rPr lang="en-US" sz="1875" dirty="0"/>
            </a:br>
            <a:r>
              <a:rPr lang="en-US" sz="1875" dirty="0"/>
              <a:t>Inspection Standards </a:t>
            </a:r>
            <a:br>
              <a:rPr lang="en-US" sz="1875" dirty="0"/>
            </a:br>
            <a:r>
              <a:rPr lang="en-US" sz="1875" dirty="0"/>
              <a:t>(NBIS) Update? </a:t>
            </a:r>
          </a:p>
        </p:txBody>
      </p:sp>
      <p:sp>
        <p:nvSpPr>
          <p:cNvPr id="11" name="Slide Number Placeholder 1">
            <a:extLst>
              <a:ext uri="{FF2B5EF4-FFF2-40B4-BE49-F238E27FC236}">
                <a16:creationId xmlns:a16="http://schemas.microsoft.com/office/drawing/2014/main" id="{01356703-297D-4E6C-8ED4-D081B48FD3E6}"/>
              </a:ext>
            </a:extLst>
          </p:cNvPr>
          <p:cNvSpPr>
            <a:spLocks noGrp="1"/>
          </p:cNvSpPr>
          <p:nvPr>
            <p:ph type="sldNum" sz="quarter" idx="4294967295"/>
          </p:nvPr>
        </p:nvSpPr>
        <p:spPr>
          <a:xfrm>
            <a:off x="7143750" y="6359004"/>
            <a:ext cx="1028700" cy="205740"/>
          </a:xfrm>
          <a:prstGeom prst="rect">
            <a:avLst/>
          </a:prstGeom>
        </p:spPr>
        <p:txBody>
          <a:bodyPr/>
          <a:lstStyle/>
          <a:p>
            <a:pPr algn="r"/>
            <a:fld id="{A7F8E3F6-DE14-48B2-B2BC-6FABA9630FB8}" type="slidenum">
              <a:rPr lang="en-US"/>
              <a:pPr algn="r"/>
              <a:t>4</a:t>
            </a:fld>
            <a:endParaRPr lang="en-US" dirty="0"/>
          </a:p>
        </p:txBody>
      </p:sp>
    </p:spTree>
    <p:extLst>
      <p:ext uri="{BB962C8B-B14F-4D97-AF65-F5344CB8AC3E}">
        <p14:creationId xmlns:p14="http://schemas.microsoft.com/office/powerpoint/2010/main" val="1885035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 calcmode="lin" valueType="num">
                                      <p:cBhvr additive="base">
                                        <p:cTn id="4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87D3B23-53C9-43D9-A43A-C670067BDC60}"/>
              </a:ext>
            </a:extLst>
          </p:cNvPr>
          <p:cNvSpPr>
            <a:spLocks noGrp="1"/>
          </p:cNvSpPr>
          <p:nvPr>
            <p:ph sz="quarter" idx="1"/>
          </p:nvPr>
        </p:nvSpPr>
        <p:spPr/>
        <p:txBody>
          <a:bodyPr>
            <a:normAutofit/>
          </a:bodyPr>
          <a:lstStyle/>
          <a:p>
            <a:r>
              <a:rPr lang="en-US" sz="2400" dirty="0"/>
              <a:t>FHWA Office of Bridges and Structures provides key national leadership to advance the state of the practice in engineering. </a:t>
            </a:r>
          </a:p>
          <a:p>
            <a:r>
              <a:rPr lang="en-US" sz="2400" dirty="0"/>
              <a:t>Program areas include:</a:t>
            </a:r>
          </a:p>
          <a:p>
            <a:pPr lvl="1"/>
            <a:r>
              <a:rPr lang="en-US" sz="2400" dirty="0"/>
              <a:t>Structural Steel</a:t>
            </a:r>
          </a:p>
          <a:p>
            <a:pPr lvl="1"/>
            <a:r>
              <a:rPr lang="en-US" sz="2400" dirty="0"/>
              <a:t>Structural Concrete</a:t>
            </a:r>
          </a:p>
          <a:p>
            <a:pPr lvl="1"/>
            <a:r>
              <a:rPr lang="en-US" sz="2400" dirty="0"/>
              <a:t>Load Rating</a:t>
            </a:r>
          </a:p>
          <a:p>
            <a:pPr lvl="1"/>
            <a:r>
              <a:rPr lang="en-US" sz="2400" dirty="0"/>
              <a:t>Security</a:t>
            </a:r>
          </a:p>
          <a:p>
            <a:pPr lvl="1"/>
            <a:r>
              <a:rPr lang="en-US" sz="2400" dirty="0"/>
              <a:t>Seismic</a:t>
            </a:r>
          </a:p>
          <a:p>
            <a:pPr lvl="1"/>
            <a:r>
              <a:rPr lang="en-US" sz="2400" dirty="0"/>
              <a:t>Tunnels</a:t>
            </a:r>
          </a:p>
        </p:txBody>
      </p:sp>
      <p:sp>
        <p:nvSpPr>
          <p:cNvPr id="3" name="Title 2">
            <a:extLst>
              <a:ext uri="{FF2B5EF4-FFF2-40B4-BE49-F238E27FC236}">
                <a16:creationId xmlns:a16="http://schemas.microsoft.com/office/drawing/2014/main" id="{3A2B6524-C628-4E05-8ADC-F1C152E3C7E6}"/>
              </a:ext>
            </a:extLst>
          </p:cNvPr>
          <p:cNvSpPr>
            <a:spLocks noGrp="1"/>
          </p:cNvSpPr>
          <p:nvPr>
            <p:ph type="title"/>
          </p:nvPr>
        </p:nvSpPr>
        <p:spPr>
          <a:xfrm>
            <a:off x="971550" y="255134"/>
            <a:ext cx="7200900" cy="887866"/>
          </a:xfrm>
        </p:spPr>
        <p:txBody>
          <a:bodyPr>
            <a:normAutofit/>
          </a:bodyPr>
          <a:lstStyle/>
          <a:p>
            <a:r>
              <a:rPr lang="en-US" sz="3200" dirty="0"/>
              <a:t>Structural Engineering Program</a:t>
            </a:r>
          </a:p>
        </p:txBody>
      </p:sp>
      <p:sp>
        <p:nvSpPr>
          <p:cNvPr id="4" name="Slide Number Placeholder 3">
            <a:extLst>
              <a:ext uri="{FF2B5EF4-FFF2-40B4-BE49-F238E27FC236}">
                <a16:creationId xmlns:a16="http://schemas.microsoft.com/office/drawing/2014/main" id="{7AE0B525-792D-4B61-9784-5CD76FC11CD2}"/>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5</a:t>
            </a:fld>
            <a:endParaRPr lang="en-US" dirty="0">
              <a:solidFill>
                <a:srgbClr val="1B587C">
                  <a:shade val="75000"/>
                </a:srgbClr>
              </a:solidFill>
            </a:endParaRPr>
          </a:p>
        </p:txBody>
      </p:sp>
      <p:sp>
        <p:nvSpPr>
          <p:cNvPr id="5" name="Slide Number Placeholder 1">
            <a:extLst>
              <a:ext uri="{FF2B5EF4-FFF2-40B4-BE49-F238E27FC236}">
                <a16:creationId xmlns:a16="http://schemas.microsoft.com/office/drawing/2014/main" id="{876C1A33-268D-46BE-AE35-ADF0C48576E5}"/>
              </a:ext>
            </a:extLst>
          </p:cNvPr>
          <p:cNvSpPr>
            <a:spLocks noGrp="1"/>
          </p:cNvSpPr>
          <p:nvPr>
            <p:ph type="sldNum" sz="quarter" idx="4294967295"/>
          </p:nvPr>
        </p:nvSpPr>
        <p:spPr>
          <a:xfrm>
            <a:off x="7143750" y="6324600"/>
            <a:ext cx="1028700" cy="205740"/>
          </a:xfrm>
          <a:prstGeom prst="rect">
            <a:avLst/>
          </a:prstGeom>
        </p:spPr>
        <p:txBody>
          <a:bodyPr/>
          <a:lstStyle/>
          <a:p>
            <a:pPr algn="r"/>
            <a:fld id="{A7F8E3F6-DE14-48B2-B2BC-6FABA9630FB8}" type="slidenum">
              <a:rPr lang="en-US"/>
              <a:pPr algn="r"/>
              <a:t>5</a:t>
            </a:fld>
            <a:endParaRPr lang="en-US" dirty="0"/>
          </a:p>
        </p:txBody>
      </p:sp>
    </p:spTree>
    <p:extLst>
      <p:ext uri="{BB962C8B-B14F-4D97-AF65-F5344CB8AC3E}">
        <p14:creationId xmlns:p14="http://schemas.microsoft.com/office/powerpoint/2010/main" val="4070402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9C56DB-FCB9-47B1-B66E-DCA57377EAAB}"/>
              </a:ext>
            </a:extLst>
          </p:cNvPr>
          <p:cNvSpPr>
            <a:spLocks noGrp="1"/>
          </p:cNvSpPr>
          <p:nvPr>
            <p:ph sz="quarter" idx="1"/>
          </p:nvPr>
        </p:nvSpPr>
        <p:spPr/>
        <p:txBody>
          <a:bodyPr>
            <a:normAutofit/>
          </a:bodyPr>
          <a:lstStyle/>
          <a:p>
            <a:r>
              <a:rPr lang="en-US" sz="2400" dirty="0"/>
              <a:t>Refined Analysis refers to a more detailed, sophisticated approach to modeling the behavior of structures</a:t>
            </a:r>
          </a:p>
          <a:p>
            <a:r>
              <a:rPr lang="en-US" sz="2400" dirty="0"/>
              <a:t>Can provide more accurate assessment of load effects and resistance </a:t>
            </a:r>
          </a:p>
          <a:p>
            <a:r>
              <a:rPr lang="en-US" sz="2400" dirty="0"/>
              <a:t>In the national specifications, but somewhat undefined</a:t>
            </a:r>
          </a:p>
          <a:p>
            <a:r>
              <a:rPr lang="en-US" sz="2400" dirty="0"/>
              <a:t>“Manual for Refined Analysis in Bridge Design and Evaluation” published in May 2019</a:t>
            </a:r>
          </a:p>
          <a:p>
            <a:endParaRPr lang="en-US" sz="2400" dirty="0"/>
          </a:p>
        </p:txBody>
      </p:sp>
      <p:sp>
        <p:nvSpPr>
          <p:cNvPr id="4" name="Slide Number Placeholder 3">
            <a:extLst>
              <a:ext uri="{FF2B5EF4-FFF2-40B4-BE49-F238E27FC236}">
                <a16:creationId xmlns:a16="http://schemas.microsoft.com/office/drawing/2014/main" id="{863ACD99-9166-4F56-AF7E-39255DE5F44C}"/>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6</a:t>
            </a:fld>
            <a:endParaRPr lang="en-US" dirty="0">
              <a:solidFill>
                <a:srgbClr val="1B587C">
                  <a:shade val="75000"/>
                </a:srgbClr>
              </a:solidFill>
            </a:endParaRPr>
          </a:p>
        </p:txBody>
      </p:sp>
      <p:sp>
        <p:nvSpPr>
          <p:cNvPr id="5" name="Title 2">
            <a:extLst>
              <a:ext uri="{FF2B5EF4-FFF2-40B4-BE49-F238E27FC236}">
                <a16:creationId xmlns:a16="http://schemas.microsoft.com/office/drawing/2014/main" id="{09C6C816-5E9E-4D3D-A160-2549A7657FED}"/>
              </a:ext>
            </a:extLst>
          </p:cNvPr>
          <p:cNvSpPr txBox="1">
            <a:spLocks/>
          </p:cNvSpPr>
          <p:nvPr/>
        </p:nvSpPr>
        <p:spPr>
          <a:xfrm>
            <a:off x="838200" y="304800"/>
            <a:ext cx="7200900" cy="914400"/>
          </a:xfrm>
          <a:prstGeom prst="rect">
            <a:avLst/>
          </a:prstGeom>
        </p:spPr>
        <p:txBody>
          <a:bodyPr vert="horz" lIns="68580" tIns="34290" rIns="68580" bIns="34290" rtlCol="0" anchor="b">
            <a:normAutofit lnSpcReduction="10000"/>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dirty="0"/>
              <a:t>Improved Design and Evaluation </a:t>
            </a:r>
            <a:br>
              <a:rPr lang="en-US" dirty="0"/>
            </a:br>
            <a:r>
              <a:rPr lang="en-US" dirty="0"/>
              <a:t>of Bridges with Refined Analysis</a:t>
            </a:r>
          </a:p>
        </p:txBody>
      </p:sp>
      <p:sp>
        <p:nvSpPr>
          <p:cNvPr id="6" name="Slide Number Placeholder 1">
            <a:extLst>
              <a:ext uri="{FF2B5EF4-FFF2-40B4-BE49-F238E27FC236}">
                <a16:creationId xmlns:a16="http://schemas.microsoft.com/office/drawing/2014/main" id="{3661D67E-2F46-44EB-9DEC-8D37E68F4ED9}"/>
              </a:ext>
            </a:extLst>
          </p:cNvPr>
          <p:cNvSpPr>
            <a:spLocks noGrp="1"/>
          </p:cNvSpPr>
          <p:nvPr>
            <p:ph type="sldNum" sz="quarter" idx="4294967295"/>
          </p:nvPr>
        </p:nvSpPr>
        <p:spPr>
          <a:xfrm>
            <a:off x="7524750" y="6477000"/>
            <a:ext cx="1028700" cy="205740"/>
          </a:xfrm>
          <a:prstGeom prst="rect">
            <a:avLst/>
          </a:prstGeom>
        </p:spPr>
        <p:txBody>
          <a:bodyPr/>
          <a:lstStyle/>
          <a:p>
            <a:pPr algn="r"/>
            <a:fld id="{A7F8E3F6-DE14-48B2-B2BC-6FABA9630FB8}" type="slidenum">
              <a:rPr lang="en-US"/>
              <a:pPr algn="r"/>
              <a:t>6</a:t>
            </a:fld>
            <a:endParaRPr lang="en-US" dirty="0"/>
          </a:p>
        </p:txBody>
      </p:sp>
    </p:spTree>
    <p:extLst>
      <p:ext uri="{BB962C8B-B14F-4D97-AF65-F5344CB8AC3E}">
        <p14:creationId xmlns:p14="http://schemas.microsoft.com/office/powerpoint/2010/main" val="4061131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93E384-802B-4C07-A878-C927141D2534}"/>
              </a:ext>
            </a:extLst>
          </p:cNvPr>
          <p:cNvSpPr>
            <a:spLocks noGrp="1"/>
          </p:cNvSpPr>
          <p:nvPr>
            <p:ph sz="quarter" idx="1"/>
          </p:nvPr>
        </p:nvSpPr>
        <p:spPr/>
        <p:txBody>
          <a:bodyPr>
            <a:normAutofit/>
          </a:bodyPr>
          <a:lstStyle/>
          <a:p>
            <a:r>
              <a:rPr lang="en-US" sz="2400" dirty="0"/>
              <a:t>BIM refers to modeling in a more holistic way, where the model becomes a shared, collaborative resource and communication tool</a:t>
            </a:r>
          </a:p>
          <a:p>
            <a:r>
              <a:rPr lang="en-US" sz="2400" dirty="0"/>
              <a:t>Provides a complete record of the bridge, and offers maximum value to the owner and stakeholders</a:t>
            </a:r>
          </a:p>
          <a:p>
            <a:r>
              <a:rPr lang="en-US" sz="2400" dirty="0"/>
              <a:t>The FHWA has been providing national leadership to establish technical guidelines and implementation</a:t>
            </a:r>
          </a:p>
        </p:txBody>
      </p:sp>
      <p:sp>
        <p:nvSpPr>
          <p:cNvPr id="4" name="Slide Number Placeholder 3">
            <a:extLst>
              <a:ext uri="{FF2B5EF4-FFF2-40B4-BE49-F238E27FC236}">
                <a16:creationId xmlns:a16="http://schemas.microsoft.com/office/drawing/2014/main" id="{842A014E-3F66-4194-BA40-A70B2433B6BC}"/>
              </a:ext>
            </a:extLst>
          </p:cNvPr>
          <p:cNvSpPr>
            <a:spLocks noGrp="1"/>
          </p:cNvSpPr>
          <p:nvPr>
            <p:ph type="sldNum" sz="quarter" idx="12"/>
          </p:nvPr>
        </p:nvSpPr>
        <p:spPr/>
        <p:txBody>
          <a:bodyPr/>
          <a:lstStyle/>
          <a:p>
            <a:fld id="{3622FC1C-5701-4850-9BC5-A601E26A4A2E}" type="slidenum">
              <a:rPr lang="en-US" smtClean="0">
                <a:solidFill>
                  <a:srgbClr val="1B587C">
                    <a:shade val="75000"/>
                  </a:srgbClr>
                </a:solidFill>
              </a:rPr>
              <a:pPr/>
              <a:t>7</a:t>
            </a:fld>
            <a:endParaRPr lang="en-US" dirty="0">
              <a:solidFill>
                <a:srgbClr val="1B587C">
                  <a:shade val="75000"/>
                </a:srgbClr>
              </a:solidFill>
            </a:endParaRPr>
          </a:p>
        </p:txBody>
      </p:sp>
      <p:sp>
        <p:nvSpPr>
          <p:cNvPr id="5" name="Title 2">
            <a:extLst>
              <a:ext uri="{FF2B5EF4-FFF2-40B4-BE49-F238E27FC236}">
                <a16:creationId xmlns:a16="http://schemas.microsoft.com/office/drawing/2014/main" id="{7DA2670C-C3D9-499B-B53C-564D5D7AABF1}"/>
              </a:ext>
            </a:extLst>
          </p:cNvPr>
          <p:cNvSpPr txBox="1">
            <a:spLocks/>
          </p:cNvSpPr>
          <p:nvPr/>
        </p:nvSpPr>
        <p:spPr>
          <a:xfrm>
            <a:off x="762000" y="381000"/>
            <a:ext cx="7200900" cy="914400"/>
          </a:xfrm>
          <a:prstGeom prst="rect">
            <a:avLst/>
          </a:prstGeom>
        </p:spPr>
        <p:txBody>
          <a:bodyPr vert="horz" lIns="68580" tIns="34290" rIns="68580" bIns="34290" rtlCol="0" anchor="b">
            <a:normAutofit lnSpcReduction="10000"/>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dirty="0"/>
              <a:t>Building Information Modeling (BIM) </a:t>
            </a:r>
            <a:br>
              <a:rPr lang="en-US" dirty="0"/>
            </a:br>
            <a:r>
              <a:rPr lang="en-US" dirty="0"/>
              <a:t>for Bridges and Structures</a:t>
            </a:r>
          </a:p>
        </p:txBody>
      </p:sp>
      <p:sp>
        <p:nvSpPr>
          <p:cNvPr id="6" name="Slide Number Placeholder 1">
            <a:extLst>
              <a:ext uri="{FF2B5EF4-FFF2-40B4-BE49-F238E27FC236}">
                <a16:creationId xmlns:a16="http://schemas.microsoft.com/office/drawing/2014/main" id="{F0148A28-E501-4938-8769-EF31F076DAC8}"/>
              </a:ext>
            </a:extLst>
          </p:cNvPr>
          <p:cNvSpPr>
            <a:spLocks noGrp="1"/>
          </p:cNvSpPr>
          <p:nvPr>
            <p:ph type="sldNum" sz="quarter" idx="4294967295"/>
          </p:nvPr>
        </p:nvSpPr>
        <p:spPr>
          <a:xfrm>
            <a:off x="7143750" y="6324600"/>
            <a:ext cx="1028700" cy="205740"/>
          </a:xfrm>
          <a:prstGeom prst="rect">
            <a:avLst/>
          </a:prstGeom>
        </p:spPr>
        <p:txBody>
          <a:bodyPr/>
          <a:lstStyle/>
          <a:p>
            <a:pPr algn="r"/>
            <a:fld id="{A7F8E3F6-DE14-48B2-B2BC-6FABA9630FB8}" type="slidenum">
              <a:rPr lang="en-US"/>
              <a:pPr algn="r"/>
              <a:t>7</a:t>
            </a:fld>
            <a:endParaRPr lang="en-US" dirty="0"/>
          </a:p>
        </p:txBody>
      </p:sp>
    </p:spTree>
    <p:extLst>
      <p:ext uri="{BB962C8B-B14F-4D97-AF65-F5344CB8AC3E}">
        <p14:creationId xmlns:p14="http://schemas.microsoft.com/office/powerpoint/2010/main" val="170937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7B88387-633A-4601-978B-0F87CCEFB436}"/>
              </a:ext>
            </a:extLst>
          </p:cNvPr>
          <p:cNvSpPr>
            <a:spLocks noGrp="1"/>
          </p:cNvSpPr>
          <p:nvPr>
            <p:ph sz="quarter" idx="1"/>
          </p:nvPr>
        </p:nvSpPr>
        <p:spPr/>
        <p:txBody>
          <a:bodyPr>
            <a:normAutofit/>
          </a:bodyPr>
          <a:lstStyle/>
          <a:p>
            <a:r>
              <a:rPr lang="en-US" sz="2400" dirty="0"/>
              <a:t>Load rating of bridges continues to be a big challenge for our industry</a:t>
            </a:r>
          </a:p>
          <a:p>
            <a:r>
              <a:rPr lang="en-US" sz="2400" dirty="0"/>
              <a:t>It is critical to assuring safety of traveling public and providing mobility</a:t>
            </a:r>
          </a:p>
          <a:p>
            <a:r>
              <a:rPr lang="en-US" sz="2400" dirty="0"/>
              <a:t>FHWA has ongoing efforts to provide policy and guidance to assist the state DOTs</a:t>
            </a:r>
          </a:p>
        </p:txBody>
      </p:sp>
      <p:sp>
        <p:nvSpPr>
          <p:cNvPr id="4" name="Slide Number Placeholder 3">
            <a:extLst>
              <a:ext uri="{FF2B5EF4-FFF2-40B4-BE49-F238E27FC236}">
                <a16:creationId xmlns:a16="http://schemas.microsoft.com/office/drawing/2014/main" id="{CFB85AD2-54F7-408B-A9E6-AE576B77256B}"/>
              </a:ext>
            </a:extLst>
          </p:cNvPr>
          <p:cNvSpPr>
            <a:spLocks noGrp="1"/>
          </p:cNvSpPr>
          <p:nvPr>
            <p:ph type="sldNum" sz="quarter" idx="12"/>
          </p:nvPr>
        </p:nvSpPr>
        <p:spPr/>
        <p:txBody>
          <a:bodyPr/>
          <a:lstStyle/>
          <a:p>
            <a:endParaRPr lang="en-US" dirty="0">
              <a:solidFill>
                <a:srgbClr val="1B587C">
                  <a:shade val="75000"/>
                </a:srgbClr>
              </a:solidFill>
            </a:endParaRPr>
          </a:p>
        </p:txBody>
      </p:sp>
      <p:sp>
        <p:nvSpPr>
          <p:cNvPr id="6" name="Title 5">
            <a:extLst>
              <a:ext uri="{FF2B5EF4-FFF2-40B4-BE49-F238E27FC236}">
                <a16:creationId xmlns:a16="http://schemas.microsoft.com/office/drawing/2014/main" id="{697AEA51-65FB-4D0B-8F13-F977DB1259D2}"/>
              </a:ext>
            </a:extLst>
          </p:cNvPr>
          <p:cNvSpPr>
            <a:spLocks noGrp="1"/>
          </p:cNvSpPr>
          <p:nvPr>
            <p:ph type="title"/>
          </p:nvPr>
        </p:nvSpPr>
        <p:spPr>
          <a:xfrm>
            <a:off x="838200" y="304800"/>
            <a:ext cx="7200900" cy="887866"/>
          </a:xfrm>
        </p:spPr>
        <p:txBody>
          <a:bodyPr>
            <a:normAutofit/>
          </a:bodyPr>
          <a:lstStyle/>
          <a:p>
            <a:r>
              <a:rPr lang="en-US" sz="3200" dirty="0"/>
              <a:t>Load Carrying Capacity Rating</a:t>
            </a:r>
          </a:p>
        </p:txBody>
      </p:sp>
      <p:sp>
        <p:nvSpPr>
          <p:cNvPr id="5" name="Slide Number Placeholder 1">
            <a:extLst>
              <a:ext uri="{FF2B5EF4-FFF2-40B4-BE49-F238E27FC236}">
                <a16:creationId xmlns:a16="http://schemas.microsoft.com/office/drawing/2014/main" id="{C7992D10-4044-488A-A757-E97A4E6F8725}"/>
              </a:ext>
            </a:extLst>
          </p:cNvPr>
          <p:cNvSpPr>
            <a:spLocks noGrp="1"/>
          </p:cNvSpPr>
          <p:nvPr>
            <p:ph type="sldNum" sz="quarter" idx="4294967295"/>
          </p:nvPr>
        </p:nvSpPr>
        <p:spPr>
          <a:xfrm>
            <a:off x="7524750" y="6400800"/>
            <a:ext cx="1028700" cy="205740"/>
          </a:xfrm>
          <a:prstGeom prst="rect">
            <a:avLst/>
          </a:prstGeom>
        </p:spPr>
        <p:txBody>
          <a:bodyPr/>
          <a:lstStyle/>
          <a:p>
            <a:pPr algn="r"/>
            <a:fld id="{A7F8E3F6-DE14-48B2-B2BC-6FABA9630FB8}" type="slidenum">
              <a:rPr lang="en-US"/>
              <a:pPr algn="r"/>
              <a:t>8</a:t>
            </a:fld>
            <a:endParaRPr lang="en-US" dirty="0"/>
          </a:p>
        </p:txBody>
      </p:sp>
    </p:spTree>
    <p:extLst>
      <p:ext uri="{BB962C8B-B14F-4D97-AF65-F5344CB8AC3E}">
        <p14:creationId xmlns:p14="http://schemas.microsoft.com/office/powerpoint/2010/main" val="319993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1FF5422-AD83-46D0-88C6-B91CFB2735B5}"/>
              </a:ext>
            </a:extLst>
          </p:cNvPr>
          <p:cNvPicPr>
            <a:picLocks noChangeAspect="1"/>
          </p:cNvPicPr>
          <p:nvPr/>
        </p:nvPicPr>
        <p:blipFill>
          <a:blip r:embed="rId3"/>
          <a:stretch>
            <a:fillRect/>
          </a:stretch>
        </p:blipFill>
        <p:spPr>
          <a:xfrm>
            <a:off x="5025038" y="2553843"/>
            <a:ext cx="3400554" cy="2550416"/>
          </a:xfrm>
          <a:prstGeom prst="rect">
            <a:avLst/>
          </a:prstGeom>
          <a:ln>
            <a:solidFill>
              <a:schemeClr val="accent1"/>
            </a:solidFill>
          </a:ln>
        </p:spPr>
      </p:pic>
      <p:pic>
        <p:nvPicPr>
          <p:cNvPr id="10" name="Content Placeholder 9">
            <a:extLst>
              <a:ext uri="{FF2B5EF4-FFF2-40B4-BE49-F238E27FC236}">
                <a16:creationId xmlns:a16="http://schemas.microsoft.com/office/drawing/2014/main" id="{D817AADB-DC8D-431D-877B-5F1CF0C30E4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25038" y="2400300"/>
            <a:ext cx="3400554" cy="2857500"/>
          </a:xfrm>
          <a:ln>
            <a:solidFill>
              <a:schemeClr val="accent1"/>
            </a:solidFill>
          </a:ln>
        </p:spPr>
      </p:pic>
      <p:sp>
        <p:nvSpPr>
          <p:cNvPr id="7" name="Content Placeholder 6"/>
          <p:cNvSpPr>
            <a:spLocks noGrp="1"/>
          </p:cNvSpPr>
          <p:nvPr>
            <p:ph sz="half" idx="1"/>
          </p:nvPr>
        </p:nvSpPr>
        <p:spPr>
          <a:xfrm>
            <a:off x="971551" y="1993061"/>
            <a:ext cx="3486150" cy="3257550"/>
          </a:xfrm>
        </p:spPr>
        <p:txBody>
          <a:bodyPr>
            <a:normAutofit/>
          </a:bodyPr>
          <a:lstStyle/>
          <a:p>
            <a:pPr>
              <a:lnSpc>
                <a:spcPct val="100000"/>
              </a:lnSpc>
              <a:spcBef>
                <a:spcPts val="0"/>
              </a:spcBef>
              <a:spcAft>
                <a:spcPts val="450"/>
              </a:spcAft>
            </a:pPr>
            <a:r>
              <a:rPr lang="en-US" sz="2400" dirty="0"/>
              <a:t>Special Hauling Vehicles</a:t>
            </a:r>
          </a:p>
          <a:p>
            <a:pPr>
              <a:lnSpc>
                <a:spcPct val="100000"/>
              </a:lnSpc>
              <a:spcBef>
                <a:spcPts val="0"/>
              </a:spcBef>
              <a:spcAft>
                <a:spcPts val="450"/>
              </a:spcAft>
            </a:pPr>
            <a:r>
              <a:rPr lang="en-US" sz="2400" dirty="0"/>
              <a:t>Emergency Vehicles</a:t>
            </a:r>
          </a:p>
          <a:p>
            <a:pPr>
              <a:lnSpc>
                <a:spcPct val="100000"/>
              </a:lnSpc>
              <a:spcBef>
                <a:spcPts val="0"/>
              </a:spcBef>
              <a:spcAft>
                <a:spcPts val="450"/>
              </a:spcAft>
            </a:pPr>
            <a:r>
              <a:rPr lang="en-US" sz="2400" dirty="0"/>
              <a:t>Heavy Duty Tow and Recovery Vehicles</a:t>
            </a:r>
          </a:p>
          <a:p>
            <a:pPr marL="205740" lvl="1" indent="0">
              <a:lnSpc>
                <a:spcPct val="100000"/>
              </a:lnSpc>
              <a:spcBef>
                <a:spcPts val="0"/>
              </a:spcBef>
              <a:buNone/>
            </a:pPr>
            <a:endParaRPr lang="en-US" sz="2400" dirty="0"/>
          </a:p>
          <a:p>
            <a:pPr marL="205740" lvl="1" indent="0">
              <a:lnSpc>
                <a:spcPct val="100000"/>
              </a:lnSpc>
              <a:spcBef>
                <a:spcPts val="0"/>
              </a:spcBef>
              <a:buNone/>
            </a:pPr>
            <a:endParaRPr lang="en-US" sz="2400" dirty="0"/>
          </a:p>
          <a:p>
            <a:pPr marL="205740" lvl="1" indent="0">
              <a:lnSpc>
                <a:spcPct val="100000"/>
              </a:lnSpc>
              <a:spcBef>
                <a:spcPts val="0"/>
              </a:spcBef>
              <a:buNone/>
            </a:pPr>
            <a:endParaRPr lang="en-US" sz="2400" dirty="0"/>
          </a:p>
          <a:p>
            <a:pPr marL="205740" lvl="1" indent="0">
              <a:lnSpc>
                <a:spcPct val="100000"/>
              </a:lnSpc>
              <a:spcBef>
                <a:spcPts val="0"/>
              </a:spcBef>
              <a:buNone/>
            </a:pPr>
            <a:endParaRPr lang="en-US" sz="2400" dirty="0"/>
          </a:p>
          <a:p>
            <a:pPr marL="205740" lvl="1" indent="0">
              <a:lnSpc>
                <a:spcPct val="100000"/>
              </a:lnSpc>
              <a:spcBef>
                <a:spcPts val="0"/>
              </a:spcBef>
              <a:buNone/>
            </a:pPr>
            <a:endParaRPr lang="en-US" sz="2400" dirty="0"/>
          </a:p>
          <a:p>
            <a:pPr marL="205740" lvl="1" indent="0">
              <a:lnSpc>
                <a:spcPct val="100000"/>
              </a:lnSpc>
              <a:spcBef>
                <a:spcPts val="0"/>
              </a:spcBef>
              <a:buNone/>
            </a:pPr>
            <a:endParaRPr lang="en-US" sz="2400" dirty="0"/>
          </a:p>
        </p:txBody>
      </p:sp>
      <p:sp>
        <p:nvSpPr>
          <p:cNvPr id="4" name="Slide Number Placeholder 3"/>
          <p:cNvSpPr>
            <a:spLocks noGrp="1"/>
          </p:cNvSpPr>
          <p:nvPr>
            <p:ph type="sldNum" sz="quarter" idx="12"/>
          </p:nvPr>
        </p:nvSpPr>
        <p:spPr/>
        <p:txBody>
          <a:bodyPr/>
          <a:lstStyle/>
          <a:p>
            <a:fld id="{1114828C-5D78-9B49-B11B-F71E2B02E95C}" type="slidenum">
              <a:rPr lang="en-US" smtClean="0"/>
              <a:pPr/>
              <a:t>9</a:t>
            </a:fld>
            <a:endParaRPr lang="en-US" dirty="0"/>
          </a:p>
        </p:txBody>
      </p:sp>
      <p:sp>
        <p:nvSpPr>
          <p:cNvPr id="8" name="TextBox 7">
            <a:extLst>
              <a:ext uri="{FF2B5EF4-FFF2-40B4-BE49-F238E27FC236}">
                <a16:creationId xmlns:a16="http://schemas.microsoft.com/office/drawing/2014/main" id="{4C609ED3-A8D0-4137-B161-E75EA658DB2B}"/>
              </a:ext>
            </a:extLst>
          </p:cNvPr>
          <p:cNvSpPr txBox="1"/>
          <p:nvPr/>
        </p:nvSpPr>
        <p:spPr>
          <a:xfrm>
            <a:off x="5029200" y="5314950"/>
            <a:ext cx="2124075" cy="230832"/>
          </a:xfrm>
          <a:prstGeom prst="rect">
            <a:avLst/>
          </a:prstGeom>
          <a:noFill/>
        </p:spPr>
        <p:txBody>
          <a:bodyPr wrap="square" rtlCol="0">
            <a:spAutoFit/>
          </a:bodyPr>
          <a:lstStyle/>
          <a:p>
            <a:r>
              <a:rPr lang="en-US" sz="900" i="1" dirty="0"/>
              <a:t>Image Source: FHWA</a:t>
            </a:r>
          </a:p>
        </p:txBody>
      </p:sp>
      <p:sp>
        <p:nvSpPr>
          <p:cNvPr id="5" name="Title 4">
            <a:extLst>
              <a:ext uri="{FF2B5EF4-FFF2-40B4-BE49-F238E27FC236}">
                <a16:creationId xmlns:a16="http://schemas.microsoft.com/office/drawing/2014/main" id="{A9FB15C3-7A13-4A82-B404-468FD284B013}"/>
              </a:ext>
            </a:extLst>
          </p:cNvPr>
          <p:cNvSpPr>
            <a:spLocks noGrp="1"/>
          </p:cNvSpPr>
          <p:nvPr>
            <p:ph type="title"/>
          </p:nvPr>
        </p:nvSpPr>
        <p:spPr>
          <a:xfrm>
            <a:off x="857251" y="228600"/>
            <a:ext cx="7200900" cy="856517"/>
          </a:xfrm>
        </p:spPr>
        <p:txBody>
          <a:bodyPr>
            <a:normAutofit/>
          </a:bodyPr>
          <a:lstStyle/>
          <a:p>
            <a:r>
              <a:rPr lang="en-US" sz="3200" dirty="0"/>
              <a:t>Changing Truck Weights</a:t>
            </a:r>
          </a:p>
        </p:txBody>
      </p:sp>
    </p:spTree>
    <p:extLst>
      <p:ext uri="{BB962C8B-B14F-4D97-AF65-F5344CB8AC3E}">
        <p14:creationId xmlns:p14="http://schemas.microsoft.com/office/powerpoint/2010/main" val="179255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tion1_V2" id="{7EEBD917-137D-418D-A690-8FA5F4F135C1}" vid="{AD8689AF-C3D2-4141-B1DB-BCC67B81D4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4D1E19386D6C3345A0DB7DE9E12BDB56" ma:contentTypeVersion="3" ma:contentTypeDescription="Create a new document." ma:contentTypeScope="" ma:versionID="49006ecc213bb563afa51b4720c95d55">
  <xsd:schema xmlns:xsd="http://www.w3.org/2001/XMLSchema" xmlns:xs="http://www.w3.org/2001/XMLSchema" xmlns:p="http://schemas.microsoft.com/office/2006/metadata/properties" targetNamespace="http://schemas.microsoft.com/office/2006/metadata/properties" ma:root="true" ma:fieldsID="3c6d6999b258fe523918ae99dde6732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BA5D612-AC25-4B33-83E8-A42ECA0B6213}">
  <ds:schemaRefs>
    <ds:schemaRef ds:uri="http://schemas.microsoft.com/sharepoint/events"/>
  </ds:schemaRefs>
</ds:datastoreItem>
</file>

<file path=customXml/itemProps2.xml><?xml version="1.0" encoding="utf-8"?>
<ds:datastoreItem xmlns:ds="http://schemas.openxmlformats.org/officeDocument/2006/customXml" ds:itemID="{E8748123-7B7B-47FA-A6BE-EC2BC454BB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589F042-7387-434A-B4B2-69029AC48FF8}">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4.xml><?xml version="1.0" encoding="utf-8"?>
<ds:datastoreItem xmlns:ds="http://schemas.openxmlformats.org/officeDocument/2006/customXml" ds:itemID="{A345192F-DF51-4809-97BA-0BC1581AEB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Verve</Template>
  <TotalTime>1860</TotalTime>
  <Words>2159</Words>
  <Application>Microsoft Office PowerPoint</Application>
  <PresentationFormat>On-screen Show (4:3)</PresentationFormat>
  <Paragraphs>436</Paragraphs>
  <Slides>28</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Book Antiqua</vt:lpstr>
      <vt:lpstr>Calibri</vt:lpstr>
      <vt:lpstr>Cambria</vt:lpstr>
      <vt:lpstr>Times New Roman</vt:lpstr>
      <vt:lpstr>Wingdings 2</vt:lpstr>
      <vt:lpstr>Sales Direction 16X9</vt:lpstr>
      <vt:lpstr>PowerPoint Presentation</vt:lpstr>
      <vt:lpstr>Presentation Outline</vt:lpstr>
      <vt:lpstr>Bridge Program Changes</vt:lpstr>
      <vt:lpstr>The Language of the F-A Bridge Program</vt:lpstr>
      <vt:lpstr>Structural Engineering Program</vt:lpstr>
      <vt:lpstr>PowerPoint Presentation</vt:lpstr>
      <vt:lpstr>PowerPoint Presentation</vt:lpstr>
      <vt:lpstr>Load Carrying Capacity Rating</vt:lpstr>
      <vt:lpstr>Changing Truck Weights</vt:lpstr>
      <vt:lpstr>Changing Truck Weights</vt:lpstr>
      <vt:lpstr>Truck Platooning</vt:lpstr>
      <vt:lpstr>IDIQ Contract Task Order</vt:lpstr>
      <vt:lpstr>Objective</vt:lpstr>
      <vt:lpstr>Project Schedule</vt:lpstr>
      <vt:lpstr>Shear Load Rating  for Concrete Bridges</vt:lpstr>
      <vt:lpstr>IDIQ Contract Task Order</vt:lpstr>
      <vt:lpstr>Project Deliverable</vt:lpstr>
      <vt:lpstr>Major Findings</vt:lpstr>
      <vt:lpstr>IDIQ Contract Task Order</vt:lpstr>
      <vt:lpstr>Further Work from Previous Task Order</vt:lpstr>
      <vt:lpstr>Objective</vt:lpstr>
      <vt:lpstr>Major Tasks</vt:lpstr>
      <vt:lpstr>Load Rating  of Tunnel Structures</vt:lpstr>
      <vt:lpstr>IDIQ Contract Task Order</vt:lpstr>
      <vt:lpstr>Objective</vt:lpstr>
      <vt:lpstr>Project Status</vt:lpstr>
      <vt:lpstr>Bridge Engineering Must Adapt</vt:lpstr>
      <vt:lpstr>Thank you!</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Office Of Infrastructure Overview</dc:title>
  <dc:creator>Antonio Nieves Torres</dc:creator>
  <cp:lastModifiedBy>Long, Christopher (FHWA)</cp:lastModifiedBy>
  <cp:revision>108</cp:revision>
  <cp:lastPrinted>2017-04-24T13:38:14Z</cp:lastPrinted>
  <dcterms:created xsi:type="dcterms:W3CDTF">2017-04-13T14:46:37Z</dcterms:created>
  <dcterms:modified xsi:type="dcterms:W3CDTF">2019-07-29T16:12:42Z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0x0101004D1E19386D6C3345A0DB7DE9E12BDB56</vt:lpwstr>
  </property>
  <property fmtid="{D5CDD505-2E9C-101B-9397-08002B2CF9AE}" pid="3" name="_dlc_DocIdItemGuid">
    <vt:lpwstr>9aad57ec-2655-4fb6-9d8a-5463e36f82d3</vt:lpwstr>
  </property>
  <property fmtid="{D5CDD505-2E9C-101B-9397-08002B2CF9AE}" pid="4" name="_dlc_DocId">
    <vt:lpwstr>7E7EFUKAKD22-275-2526</vt:lpwstr>
  </property>
  <property fmtid="{D5CDD505-2E9C-101B-9397-08002B2CF9AE}" pid="5" name="_dlc_DocIdUrl">
    <vt:lpwstr>http://our.dot.gov/office/fhwa.hq/OfficeofInfrastructure/HIF-1/_layouts/DocIdRedir.aspx?ID=7E7EFUKAKD22-275-2526, 7E7EFUKAKD22-275-2526</vt:lpwstr>
  </property>
</Properties>
</file>