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1" r:id="rId3"/>
    <p:sldId id="293" r:id="rId4"/>
    <p:sldId id="295" r:id="rId5"/>
    <p:sldId id="307" r:id="rId6"/>
    <p:sldId id="262" r:id="rId7"/>
    <p:sldId id="269" r:id="rId8"/>
    <p:sldId id="260" r:id="rId9"/>
    <p:sldId id="265" r:id="rId10"/>
    <p:sldId id="271" r:id="rId11"/>
    <p:sldId id="272" r:id="rId12"/>
    <p:sldId id="280" r:id="rId13"/>
    <p:sldId id="290" r:id="rId14"/>
    <p:sldId id="289" r:id="rId15"/>
    <p:sldId id="291" r:id="rId16"/>
    <p:sldId id="292" r:id="rId17"/>
    <p:sldId id="281" r:id="rId18"/>
    <p:sldId id="296" r:id="rId19"/>
    <p:sldId id="279" r:id="rId20"/>
    <p:sldId id="286" r:id="rId21"/>
    <p:sldId id="273" r:id="rId22"/>
    <p:sldId id="274" r:id="rId23"/>
    <p:sldId id="275" r:id="rId24"/>
    <p:sldId id="277" r:id="rId25"/>
    <p:sldId id="284" r:id="rId26"/>
    <p:sldId id="276" r:id="rId27"/>
    <p:sldId id="285" r:id="rId28"/>
    <p:sldId id="282" r:id="rId29"/>
    <p:sldId id="283" r:id="rId30"/>
    <p:sldId id="304" r:id="rId31"/>
    <p:sldId id="287" r:id="rId32"/>
    <p:sldId id="266" r:id="rId33"/>
    <p:sldId id="278" r:id="rId34"/>
    <p:sldId id="297" r:id="rId35"/>
    <p:sldId id="300" r:id="rId36"/>
    <p:sldId id="298" r:id="rId37"/>
    <p:sldId id="299" r:id="rId38"/>
    <p:sldId id="301" r:id="rId39"/>
    <p:sldId id="305" r:id="rId40"/>
    <p:sldId id="306" r:id="rId41"/>
    <p:sldId id="267" r:id="rId42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D2"/>
    <a:srgbClr val="0058B7"/>
    <a:srgbClr val="6076B4"/>
    <a:srgbClr val="F8E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20148" y="2038350"/>
            <a:ext cx="7848600" cy="11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40531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91940"/>
            <a:ext cx="7239000" cy="205383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6934200" y="4343400"/>
            <a:ext cx="2057400" cy="8001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88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350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07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31838" y="3449242"/>
            <a:ext cx="7848600" cy="11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/>
          <a:lstStyle>
            <a:lvl1pPr algn="l">
              <a:defRPr sz="48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381" y="3450766"/>
            <a:ext cx="7772400" cy="112514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idx="13"/>
          </p:nvPr>
        </p:nvSpPr>
        <p:spPr>
          <a:xfrm>
            <a:off x="7086600" y="4171950"/>
            <a:ext cx="1990344" cy="96469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r="8355"/>
          <a:stretch/>
        </p:blipFill>
        <p:spPr>
          <a:xfrm>
            <a:off x="3443299" y="0"/>
            <a:ext cx="242567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2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669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807097" y="3034110"/>
            <a:ext cx="3531394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8842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01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45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683816" y="2685257"/>
            <a:ext cx="4183856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57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40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497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019800" cy="273844"/>
          </a:xfrm>
          <a:prstGeom prst="rect">
            <a:avLst/>
          </a:prstGeom>
          <a:solidFill>
            <a:srgbClr val="005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8568" y="4920649"/>
            <a:ext cx="4961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2022 AASHTOWare Rating and Design Bridge User Group (</a:t>
            </a:r>
            <a:r>
              <a:rPr lang="en-US" sz="1200" b="1" dirty="0" err="1">
                <a:latin typeface="Arial Narrow" panose="020B0606020202030204" pitchFamily="34" charset="0"/>
              </a:rPr>
              <a:t>RADBUG</a:t>
            </a:r>
            <a:r>
              <a:rPr lang="en-US" sz="1200" b="1" dirty="0">
                <a:latin typeface="Arial Narrow" panose="020B0606020202030204" pitchFamily="34" charset="0"/>
              </a:rPr>
              <a:t>) Meeting</a:t>
            </a:r>
            <a:endParaRPr lang="en-US" sz="1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F0123-85A1-4898-9E23-0A28C8899EA4}"/>
              </a:ext>
            </a:extLst>
          </p:cNvPr>
          <p:cNvSpPr/>
          <p:nvPr userDrawn="1"/>
        </p:nvSpPr>
        <p:spPr>
          <a:xfrm>
            <a:off x="4724400" y="4869656"/>
            <a:ext cx="4416536" cy="273844"/>
          </a:xfrm>
          <a:prstGeom prst="rect">
            <a:avLst/>
          </a:prstGeom>
          <a:solidFill>
            <a:srgbClr val="F5F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0" r:id="rId2"/>
    <p:sldLayoutId id="2147483767" r:id="rId3"/>
    <p:sldLayoutId id="2147483761" r:id="rId4"/>
    <p:sldLayoutId id="2147483768" r:id="rId5"/>
    <p:sldLayoutId id="2147483762" r:id="rId6"/>
    <p:sldLayoutId id="2147483763" r:id="rId7"/>
    <p:sldLayoutId id="2147483769" r:id="rId8"/>
    <p:sldLayoutId id="2147483764" r:id="rId9"/>
    <p:sldLayoutId id="2147483765" r:id="rId10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8151"/>
            <a:ext cx="7848600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i="1" dirty="0"/>
              <a:t>Load Rating of the LA 47 Bridge over Intracoastal Waterway  gulf outlet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020" y="2571750"/>
            <a:ext cx="4285580" cy="1450305"/>
          </a:xfrm>
        </p:spPr>
        <p:txBody>
          <a:bodyPr rtlCol="0">
            <a:normAutofit/>
          </a:bodyPr>
          <a:lstStyle/>
          <a:p>
            <a:r>
              <a:rPr lang="en-US" sz="1600" b="1" dirty="0"/>
              <a:t>Presented by:</a:t>
            </a:r>
          </a:p>
          <a:p>
            <a:endParaRPr lang="en-US" sz="1600" b="1" dirty="0"/>
          </a:p>
          <a:p>
            <a:r>
              <a:rPr lang="en-US" sz="1600" dirty="0"/>
              <a:t>	Durk H. Krone, PE, TRC </a:t>
            </a:r>
          </a:p>
          <a:p>
            <a:r>
              <a:rPr lang="en-US" sz="1600" b="1" dirty="0"/>
              <a:t>	 </a:t>
            </a:r>
            <a:r>
              <a:rPr lang="en-US" sz="1600" dirty="0"/>
              <a:t>Xianzhi “Sage” Liu, PE, TRC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72410"/>
            <a:ext cx="3746975" cy="2497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D4A0F-175D-4357-BE63-161E76BD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4197538"/>
            <a:ext cx="1085180" cy="55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388AF-CF3D-47A7-AF5D-1BDC775C4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33" y="4197538"/>
            <a:ext cx="1553589" cy="457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82171-FDBA-4009-9587-FC830558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19" y="4088816"/>
            <a:ext cx="696955" cy="6969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2396026"/>
            <a:ext cx="4267200" cy="24457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43000"/>
            <a:ext cx="8229600" cy="184832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Available Truss Configurations Options for AASHTO BrR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495800" y="2747911"/>
            <a:ext cx="2590800" cy="79345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85869" y="3541363"/>
            <a:ext cx="1272331" cy="554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0" y="248488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Deck Line –Deck Truss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18166" y="407087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Deck Line –Through Truss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0651" y="2207051"/>
            <a:ext cx="3946550" cy="184832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dirty="0"/>
              <a:t>Deck: Live Loads on Upper Chord</a:t>
            </a:r>
          </a:p>
          <a:p>
            <a:pPr lvl="1"/>
            <a:r>
              <a:rPr lang="en-US" altLang="en-US" dirty="0"/>
              <a:t>Through: Live Loads on Lower Chord</a:t>
            </a:r>
          </a:p>
          <a:p>
            <a:pPr lvl="1"/>
            <a:r>
              <a:rPr lang="en-US" altLang="en-US" dirty="0"/>
              <a:t>Half-Deck: Deck Line Varies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204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9"/>
          <a:stretch/>
        </p:blipFill>
        <p:spPr>
          <a:xfrm>
            <a:off x="4419600" y="1143000"/>
            <a:ext cx="4443413" cy="24542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7338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Half Deck Option</a:t>
            </a:r>
          </a:p>
          <a:p>
            <a:pPr lvl="1"/>
            <a:r>
              <a:rPr lang="en-US" altLang="en-US" sz="2400" dirty="0"/>
              <a:t>New BrR Feature</a:t>
            </a:r>
          </a:p>
          <a:p>
            <a:pPr lvl="1"/>
            <a:r>
              <a:rPr lang="en-US" altLang="en-US" sz="2400" dirty="0"/>
              <a:t>User-defined deck locations along truss for LL analysis</a:t>
            </a:r>
          </a:p>
          <a:p>
            <a:pPr lvl="1"/>
            <a:r>
              <a:rPr lang="en-US" altLang="en-US" sz="2400" dirty="0"/>
              <a:t>Additional Panel Point Locations at deck level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648200" y="1136091"/>
            <a:ext cx="3250406" cy="17335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0" y="1237326"/>
            <a:ext cx="1238250" cy="36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Deck 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75557"/>
            <a:ext cx="4793363" cy="98219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43400" y="4248150"/>
            <a:ext cx="4519613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36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49"/>
            <a:ext cx="4038600" cy="3550807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 test model</a:t>
            </a:r>
          </a:p>
          <a:p>
            <a:pPr lvl="1"/>
            <a:r>
              <a:rPr lang="en-US" altLang="en-US" sz="2400" dirty="0"/>
              <a:t>Model 1: Deck Truss</a:t>
            </a:r>
          </a:p>
          <a:p>
            <a:pPr lvl="1"/>
            <a:r>
              <a:rPr lang="en-US" altLang="en-US" sz="2400" dirty="0"/>
              <a:t>Model 2: Half Deck Truss</a:t>
            </a:r>
          </a:p>
          <a:p>
            <a:pPr lvl="1"/>
            <a:r>
              <a:rPr lang="en-US" altLang="en-US" sz="2400" dirty="0"/>
              <a:t>Using Half Deck Option Showing shear and moment for truss members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47750"/>
            <a:ext cx="3505200" cy="109950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2276"/>
            <a:ext cx="3581400" cy="1185353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62350"/>
            <a:ext cx="3429000" cy="118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5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8000" y="285750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4200" y="1028700"/>
            <a:ext cx="4038600" cy="3550807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</a:t>
            </a:r>
          </a:p>
          <a:p>
            <a:pPr lvl="1"/>
            <a:r>
              <a:rPr lang="en-US" altLang="en-US" dirty="0"/>
              <a:t>Truss member forces are not identical</a:t>
            </a:r>
          </a:p>
          <a:p>
            <a:pPr lvl="1"/>
            <a:r>
              <a:rPr lang="en-US" altLang="en-US" dirty="0"/>
              <a:t>Deck truss seems to behave like a truss</a:t>
            </a:r>
          </a:p>
          <a:p>
            <a:pPr lvl="1"/>
            <a:r>
              <a:rPr lang="en-US" altLang="en-US" dirty="0"/>
              <a:t>Half deck truss has “Framing” effects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6310"/>
              </p:ext>
            </p:extLst>
          </p:nvPr>
        </p:nvGraphicFramePr>
        <p:xfrm>
          <a:off x="4685995" y="1214331"/>
          <a:ext cx="2058010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Member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Deck Truss Option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Half Deck Option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U0U1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U1U2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U2U3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U3U4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U4U5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U5U6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U6U7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U7U8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M10L10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M11L11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M12L12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M13L13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M14L14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M15L15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M16L16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U9L9S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U10M10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-604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-595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U11M11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-534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-530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U12M12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-451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-436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U13M13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-323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-310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U14M14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U15M15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U16M16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89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2" marR="5852" marT="5852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55481"/>
              </p:ext>
            </p:extLst>
          </p:nvPr>
        </p:nvGraphicFramePr>
        <p:xfrm>
          <a:off x="6934200" y="1207453"/>
          <a:ext cx="2061307" cy="3657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2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Member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Deck Truss Option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Half Deck Option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L0L1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-836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-824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L1L2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-836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-833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L2L3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-2344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-2327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L3L4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-2344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-2330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L4L5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-2549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-2546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L5L6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-2549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-2546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L6L7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-2093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-2092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L7L8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-2456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-2453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L8L9C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-1509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-1511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L9SL10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L10L11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L11L12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L12L13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L13L14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L14L15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L15L16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U9U10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-518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-539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U10U11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-1085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-1107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U11U12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-1669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-1689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U12U13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-2245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-2249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U13U14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-2732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-2721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U14U15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-3075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-3047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U15U16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-3187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-3147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2" marR="5862" marT="5862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1"/>
            <a:ext cx="3534600" cy="14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5022" y="1047750"/>
            <a:ext cx="7850777" cy="2514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 test model</a:t>
            </a:r>
          </a:p>
          <a:p>
            <a:pPr lvl="1"/>
            <a:r>
              <a:rPr lang="en-US" altLang="en-US" dirty="0"/>
              <a:t>Model 1: Deck Truss</a:t>
            </a:r>
          </a:p>
          <a:p>
            <a:pPr lvl="1"/>
            <a:r>
              <a:rPr lang="en-US" altLang="en-US" dirty="0"/>
              <a:t>Model 2: Half Deck Truss</a:t>
            </a:r>
          </a:p>
          <a:p>
            <a:pPr lvl="1"/>
            <a:r>
              <a:rPr lang="en-US" altLang="en-US" dirty="0"/>
              <a:t>Truss Geometry for both truss models are identical</a:t>
            </a:r>
          </a:p>
          <a:p>
            <a:pPr lvl="1"/>
            <a:r>
              <a:rPr lang="en-US" altLang="en-US" dirty="0"/>
              <a:t>Applied Loads are identical: 100kips on lower panel points of suspended span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90950"/>
            <a:ext cx="6303138" cy="87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6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49"/>
            <a:ext cx="3810000" cy="3550807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sz="2400" dirty="0"/>
              <a:t>For Anchor spans: Zero members showing minor member force for half-deck truss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00055"/>
              </p:ext>
            </p:extLst>
          </p:nvPr>
        </p:nvGraphicFramePr>
        <p:xfrm>
          <a:off x="4953000" y="2350770"/>
          <a:ext cx="3733800" cy="242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Member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Deck Truss Option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Half Deck Option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U0L0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U1L1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U2L2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U3L3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U4L4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U5L5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U6L6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U7L7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-471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-482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U8L8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-1516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803"/>
          <a:stretch/>
        </p:blipFill>
        <p:spPr>
          <a:xfrm>
            <a:off x="4866437" y="971550"/>
            <a:ext cx="3906926" cy="1284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0" y="2800350"/>
            <a:ext cx="609600" cy="1524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8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51" y="1062321"/>
            <a:ext cx="3200400" cy="173802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569330"/>
              </p:ext>
            </p:extLst>
          </p:nvPr>
        </p:nvGraphicFramePr>
        <p:xfrm>
          <a:off x="5005251" y="2800350"/>
          <a:ext cx="3810000" cy="2082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Member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Deck Truss Option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Half Deck Option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M10L10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64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M12L12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103.37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64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M14L14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99.81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64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M16L16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94.95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00149"/>
            <a:ext cx="4038600" cy="3550807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For suspended span: Member with 100 kips are slightly off too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843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8610600" cy="1371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Half Deck Option Made Certain Truss Members Become Fixed connection</a:t>
            </a:r>
          </a:p>
          <a:p>
            <a:r>
              <a:rPr lang="en-US" altLang="en-US" dirty="0"/>
              <a:t>Comparison of BrR model and MIDAS model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9" name="Picture 8" descr="C:\0_Dong Wang\0_PROJECTS\2_LA 47 Main Span Whole Truss Modelling\6_summary\2016.08.08 LADOTD meeting\Pictures\1_WHOLE TRUSS BrR Mode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14025"/>
          <a:stretch/>
        </p:blipFill>
        <p:spPr bwMode="auto">
          <a:xfrm>
            <a:off x="685800" y="2724150"/>
            <a:ext cx="8077200" cy="1912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55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00149"/>
            <a:ext cx="4038600" cy="3550807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73kips of Horizontal Reaction at Pier 2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57350"/>
            <a:ext cx="4062704" cy="18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60" y="1143000"/>
            <a:ext cx="3276600" cy="35814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Member U9-L9:</a:t>
            </a:r>
          </a:p>
          <a:p>
            <a:pPr lvl="1"/>
            <a:r>
              <a:rPr lang="en-US" altLang="en-US" dirty="0"/>
              <a:t>Two members coincide with each other</a:t>
            </a:r>
          </a:p>
          <a:p>
            <a:pPr lvl="1"/>
            <a:r>
              <a:rPr lang="en-US" altLang="en-US" dirty="0"/>
              <a:t>U9-L9C inside of U9-L9S</a:t>
            </a:r>
          </a:p>
          <a:p>
            <a:pPr lvl="1"/>
            <a:r>
              <a:rPr lang="en-US" altLang="en-US" dirty="0"/>
              <a:t>L9S can move horizontally for expansion (note the slotted hole for the pin)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79689"/>
            <a:ext cx="4165879" cy="2517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76350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Outline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4038600" cy="3810000"/>
          </a:xfrm>
        </p:spPr>
        <p:txBody>
          <a:bodyPr/>
          <a:lstStyle/>
          <a:p>
            <a:r>
              <a:rPr lang="en-US" altLang="en-US" dirty="0"/>
              <a:t>Project Background</a:t>
            </a:r>
          </a:p>
          <a:p>
            <a:r>
              <a:rPr lang="en-US" altLang="en-US" dirty="0"/>
              <a:t>Truss Modeling and Validation</a:t>
            </a:r>
          </a:p>
          <a:p>
            <a:r>
              <a:rPr lang="en-US" altLang="en-US" dirty="0"/>
              <a:t>Truss and Gusset Plate Load Rating</a:t>
            </a:r>
          </a:p>
          <a:p>
            <a:r>
              <a:rPr lang="en-US" altLang="en-US" dirty="0"/>
              <a:t>Approach Span Load Rating</a:t>
            </a:r>
          </a:p>
          <a:p>
            <a:r>
              <a:rPr lang="en-US" altLang="en-US" dirty="0"/>
              <a:t>Questions &amp; Answers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/>
          <a:stretch/>
        </p:blipFill>
        <p:spPr bwMode="auto">
          <a:xfrm>
            <a:off x="4181320" y="1143000"/>
            <a:ext cx="466756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795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8610600" cy="1371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Solution:</a:t>
            </a:r>
          </a:p>
          <a:p>
            <a:pPr lvl="1"/>
            <a:r>
              <a:rPr lang="en-US" altLang="en-US" dirty="0"/>
              <a:t>Make artificial pins with a short segment of weak section at hanger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266950"/>
            <a:ext cx="2895600" cy="23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66950"/>
            <a:ext cx="2286317" cy="2359199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617926" y="3718831"/>
            <a:ext cx="970915" cy="4432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False Beams for Pins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562600" y="2876550"/>
            <a:ext cx="1905000" cy="93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88841" y="3811622"/>
            <a:ext cx="1878759" cy="131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853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2514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 of BrR Model and MIDAS Model</a:t>
            </a:r>
          </a:p>
          <a:p>
            <a:pPr lvl="1"/>
            <a:r>
              <a:rPr lang="en-US" altLang="en-US" dirty="0"/>
              <a:t>Lower Chord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53632"/>
              </p:ext>
            </p:extLst>
          </p:nvPr>
        </p:nvGraphicFramePr>
        <p:xfrm>
          <a:off x="3378200" y="1200150"/>
          <a:ext cx="5308600" cy="3589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Member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Location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DL Force (BrR)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DL Force (MIDAS Civil)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BrR/MIDAS Civil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(kips)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(kips)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L0L1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L1L2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L2L3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L3L4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L4L5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L5L6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L6L7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-2459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-2469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L7L8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-2894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-2898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L8L9C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L9SL10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L10L11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L11L12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Lower-Chord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L12L13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L13L14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L14L15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L15L16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19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2514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 of BrR Model and MIDAS Model</a:t>
            </a:r>
          </a:p>
          <a:p>
            <a:pPr lvl="1"/>
            <a:r>
              <a:rPr lang="en-US" altLang="en-US" dirty="0"/>
              <a:t>Upper Chord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10211"/>
              </p:ext>
            </p:extLst>
          </p:nvPr>
        </p:nvGraphicFramePr>
        <p:xfrm>
          <a:off x="3378200" y="1352550"/>
          <a:ext cx="5308600" cy="3261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Member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DL Force (BrR)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DL Force (MIDAS Civil)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BrR/MIDAS Civil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(kips)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(kips)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U9U10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Upper-Chord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-512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-488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105%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U10U11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Upper-Chord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102%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U11U12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Upper-Chord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U12U13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Upper-Chord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-2059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-2059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U13U14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-2477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-2493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U14U15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-2762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-2796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U15U16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-2842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-2885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U0U1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U1U2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U2U3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U3U4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U4U5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U5U6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U6U7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U7U8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Upper-Chord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1453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60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457196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2514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 of BrR Model and MIDAS Model</a:t>
            </a:r>
          </a:p>
          <a:p>
            <a:pPr lvl="1"/>
            <a:r>
              <a:rPr lang="en-US" altLang="en-US" dirty="0"/>
              <a:t>Verticals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29360"/>
              </p:ext>
            </p:extLst>
          </p:nvPr>
        </p:nvGraphicFramePr>
        <p:xfrm>
          <a:off x="5562600" y="1216925"/>
          <a:ext cx="2939933" cy="3657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Member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Location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DL Force (BrR)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DL Force (MIDAS Civil)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BrR/MIDAS Civil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(kips)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(kips)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M10L10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101%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M11L11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M12L12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102%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M13L13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M14L14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100%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M15L15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M16L16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98%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U9L9S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1426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U10M10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-491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-504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98%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U11M11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-422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-429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U12M12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-335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-349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96%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U13M13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-219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-231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95%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U14M14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-90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-102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88%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U15M15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110%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U16M16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152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102%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U0L0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-101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-99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101%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U1M1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M1L1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89%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U2M2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-7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-13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56%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M2L2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-188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97%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U3M3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101%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M3L3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107%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U4M4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M4L4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97%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U5M5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100%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M5L5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103%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U6M6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65%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M6L6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-202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97%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U7M7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-1510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-1518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M7L7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-1712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-1721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100%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U8M8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-1694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-1718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997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M8L8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-1893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-1918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99%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U9pinL9Cpin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Vertical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-1978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-1978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100%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407" marR="37407" marT="0" marB="0" anchor="ctr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921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49832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2514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 of BrR Model and MIDAS Model</a:t>
            </a:r>
          </a:p>
          <a:p>
            <a:pPr lvl="1"/>
            <a:r>
              <a:rPr lang="en-US" altLang="en-US" dirty="0"/>
              <a:t>Diagonals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58591"/>
              </p:ext>
            </p:extLst>
          </p:nvPr>
        </p:nvGraphicFramePr>
        <p:xfrm>
          <a:off x="4495800" y="1174438"/>
          <a:ext cx="4109883" cy="3672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5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Member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Location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DL Force (BrR)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DL Force (MIDAS Civil)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BrR/MIDAS Civil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(kips)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(kips)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L9SM10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-2717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-2768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M10M11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-2136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-2173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M11M12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-1534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-1566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M12M13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-960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-977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M13M14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-425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-421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101%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M14M15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37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M15M16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355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U9M10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575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101%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U10M11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U11M12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612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U12M13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96%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U13M14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491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512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96%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U14M15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342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93%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U15M16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L0U1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-94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-97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U1L2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-301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-308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L2U3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661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680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U3L4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-800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-800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L4U5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665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669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U5L6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-566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-561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101%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L6U7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264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U7L8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1505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1527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U8L9C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Diagonal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1870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1883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99%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094" marR="53094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48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Member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7391400" cy="23622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Equivalent Section Definition</a:t>
            </a:r>
          </a:p>
          <a:p>
            <a:pPr lvl="1"/>
            <a:r>
              <a:rPr lang="en-US" altLang="en-US" dirty="0"/>
              <a:t>LFR vs LRFR</a:t>
            </a:r>
          </a:p>
          <a:p>
            <a:pPr lvl="1"/>
            <a:r>
              <a:rPr lang="en-US" altLang="en-US" dirty="0"/>
              <a:t>Detailed Description of Cross Section for Built-up members</a:t>
            </a:r>
          </a:p>
          <a:p>
            <a:pPr lvl="1"/>
            <a:r>
              <a:rPr lang="en-US" altLang="en-US" dirty="0"/>
              <a:t>Keep Net Area the same</a:t>
            </a:r>
          </a:p>
          <a:p>
            <a:pPr lvl="1"/>
            <a:r>
              <a:rPr lang="en-US" altLang="en-US" dirty="0"/>
              <a:t>Use reduced thickness to account for the holes</a:t>
            </a:r>
          </a:p>
          <a:p>
            <a:pPr lvl="1"/>
            <a:r>
              <a:rPr lang="en-US" altLang="en-US" dirty="0"/>
              <a:t>Define Narrowed Plate with gap on side</a:t>
            </a:r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86151"/>
            <a:ext cx="5410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3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Member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6190" y="1226283"/>
            <a:ext cx="2514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Equivalent Section Definition</a:t>
            </a:r>
          </a:p>
          <a:p>
            <a:pPr lvl="1"/>
            <a:r>
              <a:rPr lang="en-US" altLang="en-US" dirty="0"/>
              <a:t>CS1 reduced thickness</a:t>
            </a:r>
          </a:p>
          <a:p>
            <a:pPr lvl="1"/>
            <a:r>
              <a:rPr lang="en-US" altLang="en-US" dirty="0"/>
              <a:t>CS2 center plate with gap on the side</a:t>
            </a:r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91" y="1201790"/>
            <a:ext cx="5943600" cy="1480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1491675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Original </a:t>
            </a:r>
          </a:p>
          <a:p>
            <a:r>
              <a:rPr lang="en-US" sz="1600" dirty="0"/>
              <a:t>Cross Section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4003" y="1581150"/>
            <a:ext cx="114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Equivalent </a:t>
            </a:r>
          </a:p>
          <a:p>
            <a:r>
              <a:rPr lang="en-US" sz="1600" dirty="0"/>
              <a:t>CS1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7337" y="1420012"/>
            <a:ext cx="118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Equivalent </a:t>
            </a:r>
          </a:p>
          <a:p>
            <a:r>
              <a:rPr lang="en-US" sz="1600" dirty="0"/>
              <a:t>CS2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0790" y="2510885"/>
            <a:ext cx="6173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Hand Holes in middle       Thinner Plate                Gaps on side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333920"/>
              </p:ext>
            </p:extLst>
          </p:nvPr>
        </p:nvGraphicFramePr>
        <p:xfrm>
          <a:off x="3429000" y="2828771"/>
          <a:ext cx="4876443" cy="1914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3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876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Member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Gross Area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Net Area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Izz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Rz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Iyy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(in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(in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(in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(in)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(in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(in)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vert="vert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Actual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12170.70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12942.50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10.75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CS1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12114.17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12579.26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CS2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12185.86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10.43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12141.76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10.41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57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Member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2004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Equivalent Section Definition</a:t>
            </a:r>
          </a:p>
          <a:p>
            <a:pPr lvl="1"/>
            <a:r>
              <a:rPr lang="en-US" altLang="en-US" sz="2400" dirty="0"/>
              <a:t>For LFR,  only equivalent area matters</a:t>
            </a:r>
          </a:p>
          <a:p>
            <a:pPr lvl="1"/>
            <a:r>
              <a:rPr lang="en-US" altLang="en-US" sz="2400" dirty="0"/>
              <a:t>LRFR is sensitive to some checks of local buckling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75419"/>
              </p:ext>
            </p:extLst>
          </p:nvPr>
        </p:nvGraphicFramePr>
        <p:xfrm>
          <a:off x="4038599" y="1154430"/>
          <a:ext cx="4331207" cy="1835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740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Member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Capacity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Opr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RF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Comp.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Tens.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(kip)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(kip)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Actual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-8570.2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11200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8.38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CS1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-8565.8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11200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8.38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CS2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-8568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11200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8.38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08206"/>
              </p:ext>
            </p:extLst>
          </p:nvPr>
        </p:nvGraphicFramePr>
        <p:xfrm>
          <a:off x="4008120" y="3181350"/>
          <a:ext cx="4361687" cy="153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1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435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Member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Capacity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Opr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RF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Comp.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Tens.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(kip)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(kip)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Actual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CS1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 dirty="0">
                          <a:effectLst/>
                        </a:rPr>
                        <a:t>8265.5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 dirty="0">
                          <a:effectLst/>
                        </a:rPr>
                        <a:t>9273.6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5.34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58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CS2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>
                          <a:effectLst/>
                        </a:rPr>
                        <a:t>8517.5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 dirty="0">
                          <a:effectLst/>
                        </a:rPr>
                        <a:t>9273.6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5.58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97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Gusset Plate Load Rating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9"/>
          <a:stretch/>
        </p:blipFill>
        <p:spPr bwMode="auto">
          <a:xfrm>
            <a:off x="4114800" y="2097840"/>
            <a:ext cx="4810760" cy="27773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00150"/>
            <a:ext cx="34290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Horizontal Shear</a:t>
            </a:r>
          </a:p>
          <a:p>
            <a:pPr lvl="1"/>
            <a:r>
              <a:rPr lang="en-US" altLang="en-US" dirty="0"/>
              <a:t>Along Chord Direction</a:t>
            </a:r>
          </a:p>
          <a:p>
            <a:pPr lvl="1"/>
            <a:r>
              <a:rPr lang="en-US" altLang="en-US" dirty="0"/>
              <a:t>True Horizontal Direction (BrR default to this when the chord is not defined as continuous)</a:t>
            </a:r>
          </a:p>
          <a:p>
            <a:pPr lvl="1"/>
            <a:r>
              <a:rPr lang="en-US" altLang="en-US" dirty="0"/>
              <a:t>For sharply inclined chords, this approach may miss critical sections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09" y="381783"/>
            <a:ext cx="2107156" cy="15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6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308895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Gusset Plate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6234" y="1051845"/>
            <a:ext cx="4656765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Horizontal Shear Comparison</a:t>
            </a:r>
          </a:p>
          <a:p>
            <a:pPr lvl="1"/>
            <a:r>
              <a:rPr lang="en-US" altLang="en-US" dirty="0"/>
              <a:t>Horizontal shear is calculated along chord member to verify BrR results</a:t>
            </a:r>
          </a:p>
          <a:p>
            <a:pPr lvl="1"/>
            <a:r>
              <a:rPr lang="en-US" altLang="en-US" dirty="0"/>
              <a:t>For locations with inclined chord members, BrR tends to generate higher RF than critical sections</a:t>
            </a:r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17" y="3693927"/>
            <a:ext cx="3457200" cy="107346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7D7A21-759E-4701-931D-AD9650FC3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31885"/>
              </p:ext>
            </p:extLst>
          </p:nvPr>
        </p:nvGraphicFramePr>
        <p:xfrm>
          <a:off x="5216432" y="989350"/>
          <a:ext cx="3752158" cy="3802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289">
                  <a:extLst>
                    <a:ext uri="{9D8B030D-6E8A-4147-A177-3AD203B41FA5}">
                      <a16:colId xmlns:a16="http://schemas.microsoft.com/office/drawing/2014/main" val="1251992148"/>
                    </a:ext>
                  </a:extLst>
                </a:gridCol>
                <a:gridCol w="1162641">
                  <a:extLst>
                    <a:ext uri="{9D8B030D-6E8A-4147-A177-3AD203B41FA5}">
                      <a16:colId xmlns:a16="http://schemas.microsoft.com/office/drawing/2014/main" val="765141200"/>
                    </a:ext>
                  </a:extLst>
                </a:gridCol>
                <a:gridCol w="1404228">
                  <a:extLst>
                    <a:ext uri="{9D8B030D-6E8A-4147-A177-3AD203B41FA5}">
                      <a16:colId xmlns:a16="http://schemas.microsoft.com/office/drawing/2014/main" val="2329489491"/>
                    </a:ext>
                  </a:extLst>
                </a:gridCol>
              </a:tblGrid>
              <a:tr h="15692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Gusset Plate Horizontal Shear Load Rating Summary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10846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Panel 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RF (hand calc)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RF (BrR)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55286057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12.12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771157755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11.74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1.63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3233394697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99.00 *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3901509402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3.18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99.00 *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439031999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400675820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M15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3.12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4175664850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5.78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099026137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11.77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12.19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532086787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176452153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978032631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7.33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3783633291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8.26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4189440210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8.50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11.76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1065944601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13.65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932356883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5.67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6.09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3345332836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5.98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6.64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3100629434"/>
                  </a:ext>
                </a:extLst>
              </a:tr>
              <a:tr h="150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10.61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16.15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extLst>
                  <a:ext uri="{0D108BD9-81ED-4DB2-BD59-A6C34878D82A}">
                    <a16:rowId xmlns:a16="http://schemas.microsoft.com/office/drawing/2014/main" val="2502590382"/>
                  </a:ext>
                </a:extLst>
              </a:tr>
              <a:tr h="15692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Note: RF is for HL-93 inventory level.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extLst>
                  <a:ext uri="{0D108BD9-81ED-4DB2-BD59-A6C34878D82A}">
                    <a16:rowId xmlns:a16="http://schemas.microsoft.com/office/drawing/2014/main" val="4002550087"/>
                  </a:ext>
                </a:extLst>
              </a:tr>
              <a:tr h="15692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* BrR can not calculate the horizontal shear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23637"/>
                  </a:ext>
                </a:extLst>
              </a:tr>
              <a:tr h="15692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    force correctly at M12 and M13. Dummy input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516723"/>
                  </a:ext>
                </a:extLst>
              </a:tr>
              <a:tr h="15692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    is used here to generate non-governing rating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615231"/>
                  </a:ext>
                </a:extLst>
              </a:tr>
              <a:tr h="1569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factor results.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6" marR="6036" marT="6036" marB="0" anchor="b"/>
                </a:tc>
                <a:extLst>
                  <a:ext uri="{0D108BD9-81ED-4DB2-BD59-A6C34878D82A}">
                    <a16:rowId xmlns:a16="http://schemas.microsoft.com/office/drawing/2014/main" val="480106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49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6324600" cy="1905000"/>
          </a:xfrm>
        </p:spPr>
        <p:txBody>
          <a:bodyPr/>
          <a:lstStyle/>
          <a:p>
            <a:r>
              <a:rPr lang="en-US" dirty="0"/>
              <a:t>Retainer Contract for Complex Bridge Load Rating for LA DOTD</a:t>
            </a:r>
          </a:p>
          <a:p>
            <a:r>
              <a:rPr lang="en-US" dirty="0"/>
              <a:t>Including Through-Truss, Vertical Lift Bridges, Bascule Bridges, etc.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257550"/>
            <a:ext cx="2066925" cy="13779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9130" y="1200150"/>
            <a:ext cx="2077403" cy="14246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F:\BATON ROUGE PROJECTS\COMPLEX BRIDGE RATING 44-4920 - 222836\TASK ORDERS\TASK ORDER #2\Level One - No Rating Group\Bridge #13 - 030351 - LA 319 IC Canal\TRC Bridge Inspection 2017\Photos March 2017\3-9-17\DSCN33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7740" r="7090" b="24356"/>
          <a:stretch/>
        </p:blipFill>
        <p:spPr bwMode="auto">
          <a:xfrm>
            <a:off x="3962400" y="3251082"/>
            <a:ext cx="2390708" cy="13844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F:\BATON ROUGE PROJECTS\COMPLEX BRIDGE RATING 44-4920 - 222836\TASK ORDERS\TASK ORDER #1\#6-02362830801651-TRC\Inventory Photos\1901_01_01\2830801651_P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9" b="11884"/>
          <a:stretch/>
        </p:blipFill>
        <p:spPr bwMode="auto">
          <a:xfrm>
            <a:off x="790261" y="3257550"/>
            <a:ext cx="2665919" cy="1380236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7637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01" y="325925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Gusset Plate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276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Certain Cases Have to be Load Rated Outside of BrR</a:t>
            </a:r>
          </a:p>
          <a:p>
            <a:pPr lvl="1"/>
            <a:r>
              <a:rPr lang="en-US" altLang="en-US" dirty="0"/>
              <a:t>Gusset Plate with Pins</a:t>
            </a:r>
          </a:p>
          <a:p>
            <a:pPr lvl="1"/>
            <a:r>
              <a:rPr lang="en-US" altLang="en-US" dirty="0"/>
              <a:t>Horizontal Shear Gusset Plates with Sharp Incline of Chord members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492" y="1512575"/>
            <a:ext cx="2057400" cy="2169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13333"/>
          <a:stretch/>
        </p:blipFill>
        <p:spPr>
          <a:xfrm>
            <a:off x="3886846" y="1512575"/>
            <a:ext cx="2895600" cy="21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01" y="325925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Gusset Plate Load Rating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006391"/>
            <a:ext cx="7010400" cy="15240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Certain Cases Have to be Load Rated Outside of BrR</a:t>
            </a:r>
          </a:p>
          <a:p>
            <a:pPr lvl="1"/>
            <a:r>
              <a:rPr lang="en-US" altLang="en-US" dirty="0"/>
              <a:t>Link Plates on Member L15-L16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530391"/>
            <a:ext cx="2590800" cy="2104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30391"/>
            <a:ext cx="3294262" cy="22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43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28956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Steel Girder Spans 37-40</a:t>
            </a:r>
          </a:p>
          <a:p>
            <a:pPr lvl="1"/>
            <a:r>
              <a:rPr lang="en-US" altLang="en-US" dirty="0"/>
              <a:t>Tapered Geometry</a:t>
            </a:r>
          </a:p>
          <a:p>
            <a:pPr lvl="1"/>
            <a:r>
              <a:rPr lang="en-US" altLang="en-US" dirty="0"/>
              <a:t>Unique Framing Configuration</a:t>
            </a:r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52550"/>
            <a:ext cx="5409565" cy="3004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45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5814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Steel Girder Spans 37-40</a:t>
            </a:r>
          </a:p>
          <a:p>
            <a:pPr lvl="1"/>
            <a:r>
              <a:rPr lang="en-US" altLang="en-US" dirty="0"/>
              <a:t>BrR can not load rate this configuration</a:t>
            </a:r>
          </a:p>
          <a:p>
            <a:pPr lvl="1"/>
            <a:r>
              <a:rPr lang="en-US" altLang="en-US" dirty="0"/>
              <a:t>MIDAS FE was used to model and analyze load effects and perform load rating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5255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01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88395"/>
            <a:ext cx="8382000" cy="19812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Steel Girder Spans 37-40</a:t>
            </a:r>
          </a:p>
          <a:p>
            <a:pPr lvl="1"/>
            <a:r>
              <a:rPr lang="en-US" altLang="en-US" dirty="0"/>
              <a:t>4 span continuous unit</a:t>
            </a:r>
          </a:p>
          <a:p>
            <a:pPr lvl="1"/>
            <a:r>
              <a:rPr lang="en-US" altLang="en-US" dirty="0"/>
              <a:t>Girder 5 ends mid-span and supported by Girder 4</a:t>
            </a:r>
          </a:p>
          <a:p>
            <a:pPr lvl="1"/>
            <a:r>
              <a:rPr lang="en-US" altLang="en-US" dirty="0"/>
              <a:t>Girder 6 – only last two spans</a:t>
            </a:r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6875"/>
          <a:stretch/>
        </p:blipFill>
        <p:spPr>
          <a:xfrm>
            <a:off x="711510" y="2945416"/>
            <a:ext cx="7720980" cy="162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2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8458200" cy="16002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South Approach spans 27-31</a:t>
            </a:r>
          </a:p>
          <a:p>
            <a:pPr lvl="1"/>
            <a:r>
              <a:rPr lang="en-US" altLang="en-US" dirty="0"/>
              <a:t>Kinked Girder line was used to incorporate horizontal curves</a:t>
            </a:r>
          </a:p>
          <a:p>
            <a:pPr lvl="1"/>
            <a:r>
              <a:rPr lang="en-US" altLang="en-US" dirty="0"/>
              <a:t>Kinked angle is about 3 degrees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38493"/>
            <a:ext cx="7636119" cy="19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14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1047750"/>
            <a:ext cx="8001000" cy="11430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South Approach spans 27-31</a:t>
            </a:r>
          </a:p>
          <a:p>
            <a:pPr lvl="1"/>
            <a:r>
              <a:rPr lang="en-US" altLang="en-US" dirty="0"/>
              <a:t>BrR Can only model the girders in straight lines</a:t>
            </a:r>
          </a:p>
          <a:p>
            <a:pPr lvl="1"/>
            <a:r>
              <a:rPr lang="en-US" altLang="en-US" dirty="0"/>
              <a:t>MIDAS FE was used to verify the difference</a:t>
            </a:r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47950"/>
            <a:ext cx="3352800" cy="213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647950"/>
            <a:ext cx="3352800" cy="2139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8570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Load Rating of Approach Spans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054612"/>
            <a:ext cx="8458200" cy="1940584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Comparison of Kinked Girders and Straight Girders</a:t>
            </a:r>
          </a:p>
          <a:p>
            <a:pPr lvl="1"/>
            <a:r>
              <a:rPr lang="en-US" altLang="en-US" dirty="0"/>
              <a:t>Moment difference is negligible</a:t>
            </a:r>
          </a:p>
          <a:p>
            <a:pPr lvl="1"/>
            <a:r>
              <a:rPr lang="en-US" altLang="en-US" dirty="0"/>
              <a:t>Shear difference is up to 7% difference</a:t>
            </a:r>
          </a:p>
          <a:p>
            <a:pPr lvl="1"/>
            <a:r>
              <a:rPr lang="en-US" altLang="en-US" dirty="0"/>
              <a:t>Critical load effect is moment for these spans. Thus BrR model can be relied on for load rating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51777"/>
              </p:ext>
            </p:extLst>
          </p:nvPr>
        </p:nvGraphicFramePr>
        <p:xfrm>
          <a:off x="838200" y="3333750"/>
          <a:ext cx="3733800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Force Effects / Model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Curved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Straight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Maximum Moment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3524.3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3497.3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-0.8%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Minimum Moment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-3430.4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-3431.1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0.0%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Maximum Shear at Interior Support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134.6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144.3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7.2%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End Shear at End Support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-121.4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-127.6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-5.1%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651379"/>
              </p:ext>
            </p:extLst>
          </p:nvPr>
        </p:nvGraphicFramePr>
        <p:xfrm>
          <a:off x="5192486" y="3333750"/>
          <a:ext cx="3722914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0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Force Effects / Model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Curved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Straight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Difference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 Moment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2794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2793.6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0.0%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 Moment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-2661.8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-2629.4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1.2%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 Shear 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 Interior Support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115.0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110.1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-4.9%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End Shear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 End Support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-85.2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-84.0</a:t>
                      </a:r>
                      <a:endParaRPr lang="en-US" sz="120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1.4%</a:t>
                      </a:r>
                      <a:endParaRPr lang="en-US" sz="12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0" y="299519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Interior Girder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7652" y="299519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Exterior Girder</a:t>
            </a:r>
          </a:p>
        </p:txBody>
      </p:sp>
    </p:spTree>
    <p:extLst>
      <p:ext uri="{BB962C8B-B14F-4D97-AF65-F5344CB8AC3E}">
        <p14:creationId xmlns:p14="http://schemas.microsoft.com/office/powerpoint/2010/main" val="939187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Other Non-standard Components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7543800" cy="19812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Pin-Hanger for steel girders</a:t>
            </a:r>
          </a:p>
          <a:p>
            <a:pPr lvl="1"/>
            <a:r>
              <a:rPr lang="en-US" altLang="en-US" dirty="0"/>
              <a:t>Link plates</a:t>
            </a:r>
          </a:p>
          <a:p>
            <a:pPr lvl="1"/>
            <a:r>
              <a:rPr lang="en-US" altLang="en-US" dirty="0"/>
              <a:t>Pins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39430"/>
            <a:ext cx="2514600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90962"/>
            <a:ext cx="4561670" cy="1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3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Influence Lines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6"/>
            <a:ext cx="8600217" cy="18288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Influence Lines for Governing Girder</a:t>
            </a:r>
          </a:p>
          <a:p>
            <a:pPr lvl="1"/>
            <a:r>
              <a:rPr lang="en-US" altLang="en-US" dirty="0"/>
              <a:t>An influence surface would be needed to accurately capture LL effects</a:t>
            </a:r>
          </a:p>
          <a:p>
            <a:pPr lvl="1"/>
            <a:r>
              <a:rPr lang="en-US" altLang="en-US" dirty="0"/>
              <a:t>Influence Lines are required by the Client to evaluate future permit load applications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51973"/>
            <a:ext cx="6099242" cy="16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0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382000" cy="3657600"/>
          </a:xfrm>
        </p:spPr>
        <p:txBody>
          <a:bodyPr/>
          <a:lstStyle/>
          <a:p>
            <a:r>
              <a:rPr lang="en-US" dirty="0"/>
              <a:t>Project Goals/Tasks:</a:t>
            </a:r>
          </a:p>
          <a:p>
            <a:pPr lvl="1"/>
            <a:r>
              <a:rPr lang="en-US" sz="2400" dirty="0"/>
              <a:t>Perform complete Load Rating for whole bridge</a:t>
            </a:r>
          </a:p>
          <a:p>
            <a:pPr lvl="1"/>
            <a:r>
              <a:rPr lang="en-US" sz="2400" dirty="0"/>
              <a:t>AASHTOWare BrR has to be used whenever possible, to facilitate future permit load evaluation </a:t>
            </a:r>
          </a:p>
          <a:p>
            <a:pPr lvl="1"/>
            <a:r>
              <a:rPr lang="en-US" sz="2400" dirty="0"/>
              <a:t>Perform load rating for structural components that can’t be included in BrR </a:t>
            </a:r>
          </a:p>
          <a:p>
            <a:pPr lvl="1"/>
            <a:r>
              <a:rPr lang="en-US" sz="2400" dirty="0"/>
              <a:t>Provide Influence Lines for critical components/critical load effects that can’t be load rated in BrR, also to facilitate future permit load evaluation</a:t>
            </a:r>
          </a:p>
          <a:p>
            <a:pPr marL="27463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1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Influence Lines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70806"/>
            <a:ext cx="8600217" cy="18288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Influence Lines for Governing Girder</a:t>
            </a:r>
          </a:p>
          <a:p>
            <a:pPr lvl="1"/>
            <a:r>
              <a:rPr lang="en-US" altLang="en-US" dirty="0"/>
              <a:t>A multiple lane group approach is used to present IL for different Lanes </a:t>
            </a:r>
          </a:p>
          <a:p>
            <a:pPr lvl="1"/>
            <a:r>
              <a:rPr lang="en-US" altLang="en-US" dirty="0"/>
              <a:t>Either Single Lane or Multiple Lanes can be checked for the corresponding permit load scenario 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6590"/>
          <a:stretch/>
        </p:blipFill>
        <p:spPr>
          <a:xfrm>
            <a:off x="4786769" y="2647950"/>
            <a:ext cx="4270648" cy="2003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62" y="2592113"/>
            <a:ext cx="3023664" cy="911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62" y="3481981"/>
            <a:ext cx="3023663" cy="72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62" y="4207181"/>
            <a:ext cx="3053307" cy="7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6672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Questions and Answers?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871457"/>
            <a:ext cx="5029200" cy="4038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7" lvl="1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" y="961734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572000" cy="3429000"/>
          </a:xfrm>
        </p:spPr>
        <p:txBody>
          <a:bodyPr/>
          <a:lstStyle/>
          <a:p>
            <a:r>
              <a:rPr lang="en-US" dirty="0"/>
              <a:t>Required Live Loads for LRFR:</a:t>
            </a:r>
          </a:p>
          <a:p>
            <a:pPr lvl="1"/>
            <a:r>
              <a:rPr lang="en-US" sz="2400" dirty="0"/>
              <a:t>Design Loads (HL-93)</a:t>
            </a:r>
          </a:p>
          <a:p>
            <a:pPr lvl="1"/>
            <a:r>
              <a:rPr lang="en-US" sz="2400" dirty="0"/>
              <a:t>LADV-11 (only require for New Bridges)</a:t>
            </a:r>
          </a:p>
          <a:p>
            <a:pPr lvl="1"/>
            <a:r>
              <a:rPr lang="en-US" sz="2400" dirty="0"/>
              <a:t>Legal Loads</a:t>
            </a:r>
          </a:p>
          <a:p>
            <a:pPr lvl="1"/>
            <a:r>
              <a:rPr lang="en-US" sz="2400" dirty="0"/>
              <a:t>NRL and SU trucks</a:t>
            </a:r>
          </a:p>
          <a:p>
            <a:pPr lvl="1"/>
            <a:r>
              <a:rPr lang="en-US" sz="2400" dirty="0"/>
              <a:t>EV: not implemented yet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070" y="1000649"/>
            <a:ext cx="3901729" cy="38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0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Project Background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199" y="1200150"/>
            <a:ext cx="4390103" cy="3657600"/>
          </a:xfrm>
        </p:spPr>
        <p:txBody>
          <a:bodyPr/>
          <a:lstStyle/>
          <a:p>
            <a:r>
              <a:rPr lang="en-US" altLang="en-US" sz="2000" dirty="0"/>
              <a:t>Bridge Location: LA 47 Intracoastal Waterway Gulf Outlet, Orleans Parish, Louisiana</a:t>
            </a:r>
          </a:p>
          <a:p>
            <a:r>
              <a:rPr lang="en-US" altLang="en-US" sz="2000" dirty="0"/>
              <a:t>Built in 1962</a:t>
            </a:r>
          </a:p>
          <a:p>
            <a:r>
              <a:rPr lang="en-US" altLang="en-US" sz="2000" dirty="0"/>
              <a:t>Bridge was originally designed for HS-20</a:t>
            </a:r>
          </a:p>
          <a:p>
            <a:r>
              <a:rPr lang="en-US" altLang="en-US" sz="2000" dirty="0"/>
              <a:t>Total Length 6622 feet</a:t>
            </a:r>
          </a:p>
          <a:p>
            <a:r>
              <a:rPr lang="en-US" altLang="en-US" sz="2000" dirty="0"/>
              <a:t>69 Spans</a:t>
            </a:r>
          </a:p>
          <a:p>
            <a:r>
              <a:rPr lang="en-US" altLang="en-US" sz="2000" dirty="0"/>
              <a:t>North Approach spans were widened in 1987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0" y="590550"/>
            <a:ext cx="3352800" cy="2213683"/>
            <a:chOff x="1440" y="8109"/>
            <a:chExt cx="7440" cy="5372"/>
          </a:xfrm>
        </p:grpSpPr>
        <p:pic>
          <p:nvPicPr>
            <p:cNvPr id="6" name="Picture 5" descr="State-Dist-Parish-Number with Water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D4D0C7"/>
                </a:clrFrom>
                <a:clrTo>
                  <a:srgbClr val="D4D0C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8109"/>
              <a:ext cx="5880" cy="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880" y="11325"/>
              <a:ext cx="3000" cy="900"/>
              <a:chOff x="7320" y="6120"/>
              <a:chExt cx="3000" cy="900"/>
            </a:xfrm>
          </p:grpSpPr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>
                <a:off x="7320" y="6660"/>
                <a:ext cx="360" cy="360"/>
              </a:xfrm>
              <a:prstGeom prst="flowChartConnector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9" name="Line 6"/>
              <p:cNvCxnSpPr>
                <a:cxnSpLocks noChangeShapeType="1"/>
              </p:cNvCxnSpPr>
              <p:nvPr/>
            </p:nvCxnSpPr>
            <p:spPr bwMode="auto">
              <a:xfrm flipH="1">
                <a:off x="7725" y="6480"/>
                <a:ext cx="1035" cy="2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8640" y="6120"/>
                <a:ext cx="1680" cy="7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PROJECT</a:t>
                </a:r>
                <a:endParaRPr lang="en-US" sz="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LOCATION</a:t>
                </a:r>
                <a:endParaRPr lang="en-US" sz="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1" y="2851693"/>
            <a:ext cx="3216030" cy="19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3910"/>
            <a:ext cx="822960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Project Background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733800" cy="3657600"/>
          </a:xfrm>
        </p:spPr>
        <p:txBody>
          <a:bodyPr/>
          <a:lstStyle/>
          <a:p>
            <a:r>
              <a:rPr lang="en-US" altLang="en-US" dirty="0"/>
              <a:t>Superstructures:</a:t>
            </a:r>
          </a:p>
          <a:p>
            <a:pPr lvl="1"/>
            <a:r>
              <a:rPr lang="en-US" altLang="en-US" dirty="0"/>
              <a:t>Slab Span</a:t>
            </a:r>
          </a:p>
          <a:p>
            <a:pPr lvl="1"/>
            <a:r>
              <a:rPr lang="en-US" altLang="en-US" dirty="0"/>
              <a:t>PPC Girder Spans</a:t>
            </a:r>
          </a:p>
          <a:p>
            <a:pPr lvl="1"/>
            <a:r>
              <a:rPr lang="en-US" altLang="en-US" dirty="0"/>
              <a:t>Steel Girder Spans</a:t>
            </a:r>
          </a:p>
          <a:p>
            <a:pPr lvl="1"/>
            <a:r>
              <a:rPr lang="en-US" altLang="en-US" dirty="0"/>
              <a:t>Truss Spans</a:t>
            </a:r>
          </a:p>
          <a:p>
            <a:r>
              <a:rPr lang="en-US" altLang="en-US" dirty="0"/>
              <a:t>Substructures:</a:t>
            </a:r>
          </a:p>
          <a:p>
            <a:pPr lvl="1"/>
            <a:r>
              <a:rPr lang="en-US" altLang="en-US" dirty="0"/>
              <a:t>Pile Bents</a:t>
            </a:r>
          </a:p>
          <a:p>
            <a:pPr lvl="1"/>
            <a:r>
              <a:rPr lang="en-US" altLang="en-US" dirty="0"/>
              <a:t>Column Bents</a:t>
            </a:r>
          </a:p>
          <a:p>
            <a:pPr lvl="1"/>
            <a:r>
              <a:rPr lang="en-US" altLang="en-US" dirty="0"/>
              <a:t>River Piers</a:t>
            </a:r>
          </a:p>
          <a:p>
            <a:pPr lvl="1"/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75" y="1049413"/>
            <a:ext cx="57664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2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Project Background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4290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Main Truss Span </a:t>
            </a:r>
          </a:p>
          <a:p>
            <a:pPr lvl="1"/>
            <a:r>
              <a:rPr lang="en-US" altLang="en-US" dirty="0"/>
              <a:t>Anchor span</a:t>
            </a:r>
          </a:p>
          <a:p>
            <a:pPr lvl="1"/>
            <a:r>
              <a:rPr lang="en-US" altLang="en-US" dirty="0"/>
              <a:t>Cantilever arm</a:t>
            </a:r>
          </a:p>
          <a:p>
            <a:pPr lvl="1"/>
            <a:r>
              <a:rPr lang="en-US" altLang="en-US" dirty="0"/>
              <a:t>Suspended span takes form of tied-arch truss</a:t>
            </a:r>
          </a:p>
          <a:p>
            <a:pPr lvl="1"/>
            <a:r>
              <a:rPr lang="en-US" altLang="en-US" dirty="0"/>
              <a:t>Span length: 273’-702’-273’</a:t>
            </a:r>
          </a:p>
          <a:p>
            <a:pPr lvl="1"/>
            <a:r>
              <a:rPr lang="en-US" altLang="en-US" dirty="0"/>
              <a:t>Pin-hanger at U9-L9 and U9’-L9’</a:t>
            </a:r>
          </a:p>
          <a:p>
            <a:pPr lvl="1"/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47950"/>
            <a:ext cx="4724400" cy="194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mschrepfer\AppData\Local\Microsoft\Windows\Temporary Internet Files\Content.Word\DSCN2950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666750"/>
            <a:ext cx="3509742" cy="1922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Truss Modeling and Validation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00150"/>
            <a:ext cx="3429000" cy="3657600"/>
          </a:xfrm>
          <a:prstGeom prst="rect">
            <a:avLst/>
          </a:prstGeom>
        </p:spPr>
        <p:txBody>
          <a:bodyPr/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Required Load Rating Software:</a:t>
            </a:r>
          </a:p>
          <a:p>
            <a:pPr lvl="1"/>
            <a:r>
              <a:rPr lang="en-US" altLang="en-US" dirty="0"/>
              <a:t>AASHTO BrR</a:t>
            </a:r>
          </a:p>
          <a:p>
            <a:r>
              <a:rPr lang="en-US" altLang="en-US" dirty="0"/>
              <a:t>Modeling Validation Software</a:t>
            </a:r>
          </a:p>
          <a:p>
            <a:pPr lvl="1"/>
            <a:r>
              <a:rPr lang="en-US" altLang="en-US" dirty="0"/>
              <a:t>MIDAS Civil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8" name="Picture 7" descr="C:\0_Dong Wang\0_PROJECTS\5_LA 1 Atchafalaya River Bridge\9_Load Rating Report\2_Truss Spans\truss spans BrR mode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3" b="36889"/>
          <a:stretch/>
        </p:blipFill>
        <p:spPr bwMode="auto">
          <a:xfrm>
            <a:off x="3642354" y="1331996"/>
            <a:ext cx="5013966" cy="8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31372" r="2073" b="31099"/>
          <a:stretch/>
        </p:blipFill>
        <p:spPr>
          <a:xfrm>
            <a:off x="3817621" y="3217030"/>
            <a:ext cx="4998724" cy="10866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25691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BrR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1200" y="427704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MIDAS Model</a:t>
            </a:r>
          </a:p>
        </p:txBody>
      </p:sp>
    </p:spTree>
    <p:extLst>
      <p:ext uri="{BB962C8B-B14F-4D97-AF65-F5344CB8AC3E}">
        <p14:creationId xmlns:p14="http://schemas.microsoft.com/office/powerpoint/2010/main" val="2519628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FCA3C99F6CE4F94AE78A8974FE050" ma:contentTypeVersion="16" ma:contentTypeDescription="Create a new document." ma:contentTypeScope="" ma:versionID="485b74fcd3313a9245567f3225b230a0">
  <xsd:schema xmlns:xsd="http://www.w3.org/2001/XMLSchema" xmlns:xs="http://www.w3.org/2001/XMLSchema" xmlns:p="http://schemas.microsoft.com/office/2006/metadata/properties" xmlns:ns2="72ad8fed-44e6-49bf-9ee2-cd558aeef571" xmlns:ns3="f963e85d-f413-4ccb-aee4-72b2cb8a147b" targetNamespace="http://schemas.microsoft.com/office/2006/metadata/properties" ma:root="true" ma:fieldsID="7218f5101d89879ae4f37c81918bd950" ns2:_="" ns3:_="">
    <xsd:import namespace="72ad8fed-44e6-49bf-9ee2-cd558aeef571"/>
    <xsd:import namespace="f963e85d-f413-4ccb-aee4-72b2cb8a1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d8fed-44e6-49bf-9ee2-cd558aeef5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faeaee6-4296-4e86-a8f8-8968b74544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e85d-f413-4ccb-aee4-72b2cb8a1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f31358-0983-475c-9570-10cf22785111}" ma:internalName="TaxCatchAll" ma:showField="CatchAllData" ma:web="f963e85d-f413-4ccb-aee4-72b2cb8a1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ad8fed-44e6-49bf-9ee2-cd558aeef571">
      <Terms xmlns="http://schemas.microsoft.com/office/infopath/2007/PartnerControls"/>
    </lcf76f155ced4ddcb4097134ff3c332f>
    <TaxCatchAll xmlns="f963e85d-f413-4ccb-aee4-72b2cb8a147b" xsi:nil="true"/>
  </documentManagement>
</p:properties>
</file>

<file path=customXml/itemProps1.xml><?xml version="1.0" encoding="utf-8"?>
<ds:datastoreItem xmlns:ds="http://schemas.openxmlformats.org/officeDocument/2006/customXml" ds:itemID="{22DA60AA-63FB-4CB2-B07F-E50182789D11}"/>
</file>

<file path=customXml/itemProps2.xml><?xml version="1.0" encoding="utf-8"?>
<ds:datastoreItem xmlns:ds="http://schemas.openxmlformats.org/officeDocument/2006/customXml" ds:itemID="{4DDCEF5A-4680-4687-8094-B1C5E92DDBF7}"/>
</file>

<file path=customXml/itemProps3.xml><?xml version="1.0" encoding="utf-8"?>
<ds:datastoreItem xmlns:ds="http://schemas.openxmlformats.org/officeDocument/2006/customXml" ds:itemID="{E742F94A-A898-4F88-868D-4382656CA058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18554</TotalTime>
  <Words>2312</Words>
  <Application>Microsoft Office PowerPoint</Application>
  <PresentationFormat>On-screen Show (16:9)</PresentationFormat>
  <Paragraphs>1048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Narrow</vt:lpstr>
      <vt:lpstr>Calibri</vt:lpstr>
      <vt:lpstr>Courier</vt:lpstr>
      <vt:lpstr>Times New Roman</vt:lpstr>
      <vt:lpstr>Clarity</vt:lpstr>
      <vt:lpstr>Load Rating of the LA 47 Bridge over Intracoastal Waterway  gulf outlet</vt:lpstr>
      <vt:lpstr>Outline</vt:lpstr>
      <vt:lpstr>Project Background</vt:lpstr>
      <vt:lpstr>Project Background</vt:lpstr>
      <vt:lpstr>Project Background</vt:lpstr>
      <vt:lpstr>Project Background</vt:lpstr>
      <vt:lpstr>Project Background</vt:lpstr>
      <vt:lpstr>Project Background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Modeling and Validation</vt:lpstr>
      <vt:lpstr>Truss Member Load Rating</vt:lpstr>
      <vt:lpstr>Truss Member Load Rating</vt:lpstr>
      <vt:lpstr>Truss Member Load Rating</vt:lpstr>
      <vt:lpstr>Gusset Plate Load Rating</vt:lpstr>
      <vt:lpstr>Gusset Plate Load Rating</vt:lpstr>
      <vt:lpstr>Gusset Plate Load Rating</vt:lpstr>
      <vt:lpstr>Gusset Plate Load Rating</vt:lpstr>
      <vt:lpstr>Load Rating of Approach Spans</vt:lpstr>
      <vt:lpstr>Load Rating of Approach Spans</vt:lpstr>
      <vt:lpstr>Load Rating of Approach Spans</vt:lpstr>
      <vt:lpstr>Load Rating of Approach Spans</vt:lpstr>
      <vt:lpstr>Load Rating of Approach Spans</vt:lpstr>
      <vt:lpstr>Load Rating of Approach Spans</vt:lpstr>
      <vt:lpstr>Other Non-standard Components</vt:lpstr>
      <vt:lpstr>Influence Lines</vt:lpstr>
      <vt:lpstr>Influence Lines</vt:lpstr>
      <vt:lpstr>Questions and Answers?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smueller</dc:creator>
  <cp:lastModifiedBy>Krone, Durk H.</cp:lastModifiedBy>
  <cp:revision>140</cp:revision>
  <cp:lastPrinted>2018-06-10T04:35:33Z</cp:lastPrinted>
  <dcterms:created xsi:type="dcterms:W3CDTF">2011-12-08T17:01:40Z</dcterms:created>
  <dcterms:modified xsi:type="dcterms:W3CDTF">2022-08-02T11:49:09Z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0x0101005139E23A4907C044847C03396679221C</vt:lpwstr>
  </property>
</Properties>
</file>