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4"/>
  </p:notesMasterIdLst>
  <p:sldIdLst>
    <p:sldId id="298" r:id="rId2"/>
    <p:sldId id="258" r:id="rId3"/>
    <p:sldId id="311" r:id="rId4"/>
    <p:sldId id="310" r:id="rId5"/>
    <p:sldId id="330" r:id="rId6"/>
    <p:sldId id="318" r:id="rId7"/>
    <p:sldId id="312" r:id="rId8"/>
    <p:sldId id="331" r:id="rId9"/>
    <p:sldId id="319" r:id="rId10"/>
    <p:sldId id="320" r:id="rId11"/>
    <p:sldId id="332" r:id="rId12"/>
    <p:sldId id="321" r:id="rId13"/>
    <p:sldId id="322" r:id="rId14"/>
    <p:sldId id="323" r:id="rId15"/>
    <p:sldId id="333" r:id="rId16"/>
    <p:sldId id="324" r:id="rId17"/>
    <p:sldId id="325" r:id="rId18"/>
    <p:sldId id="326" r:id="rId19"/>
    <p:sldId id="327" r:id="rId20"/>
    <p:sldId id="328" r:id="rId21"/>
    <p:sldId id="329" r:id="rId22"/>
    <p:sldId id="25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98"/>
            <p14:sldId id="258"/>
            <p14:sldId id="311"/>
            <p14:sldId id="310"/>
            <p14:sldId id="330"/>
            <p14:sldId id="318"/>
            <p14:sldId id="312"/>
            <p14:sldId id="331"/>
            <p14:sldId id="319"/>
            <p14:sldId id="320"/>
            <p14:sldId id="332"/>
            <p14:sldId id="321"/>
            <p14:sldId id="322"/>
            <p14:sldId id="323"/>
            <p14:sldId id="333"/>
            <p14:sldId id="324"/>
            <p14:sldId id="325"/>
            <p14:sldId id="326"/>
            <p14:sldId id="327"/>
            <p14:sldId id="328"/>
            <p14:sldId id="329"/>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566269-3D6F-23DF-6850-07F3381CB303}" name="Michael Beal" initials="MB" userId="S::MBeal@aiengineers.com::a0aba442-82e6-43eb-9d11-61ac220cbb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kas Bishnoi" initials="VB" lastIdx="1" clrIdx="0">
    <p:extLst>
      <p:ext uri="{19B8F6BF-5375-455C-9EA6-DF929625EA0E}">
        <p15:presenceInfo xmlns:p15="http://schemas.microsoft.com/office/powerpoint/2012/main" userId="S::vbishnoi@aiengineers.com::84260a58-46ec-48fb-9a3b-f1c178ef6b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FBFFD"/>
    <a:srgbClr val="6CDC70"/>
    <a:srgbClr val="9E7EFD"/>
    <a:srgbClr val="D9D9D9"/>
    <a:srgbClr val="F15A22"/>
    <a:srgbClr val="F7F7F7"/>
    <a:srgbClr val="F15A40"/>
    <a:srgbClr val="FEFEF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2865" autoAdjust="0"/>
  </p:normalViewPr>
  <p:slideViewPr>
    <p:cSldViewPr snapToGrid="0">
      <p:cViewPr varScale="1">
        <p:scale>
          <a:sx n="78" d="100"/>
          <a:sy n="78" d="100"/>
        </p:scale>
        <p:origin x="162"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a:t>
            </a:fld>
            <a:endParaRPr lang="en-US"/>
          </a:p>
        </p:txBody>
      </p:sp>
    </p:spTree>
    <p:extLst>
      <p:ext uri="{BB962C8B-B14F-4D97-AF65-F5344CB8AC3E}">
        <p14:creationId xmlns:p14="http://schemas.microsoft.com/office/powerpoint/2010/main" val="329061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11</a:t>
            </a:fld>
            <a:endParaRPr lang="en-US"/>
          </a:p>
        </p:txBody>
      </p:sp>
    </p:spTree>
    <p:extLst>
      <p:ext uri="{BB962C8B-B14F-4D97-AF65-F5344CB8AC3E}">
        <p14:creationId xmlns:p14="http://schemas.microsoft.com/office/powerpoint/2010/main" val="184992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12</a:t>
            </a:fld>
            <a:endParaRPr lang="en-US"/>
          </a:p>
        </p:txBody>
      </p:sp>
    </p:spTree>
    <p:extLst>
      <p:ext uri="{BB962C8B-B14F-4D97-AF65-F5344CB8AC3E}">
        <p14:creationId xmlns:p14="http://schemas.microsoft.com/office/powerpoint/2010/main" val="110806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13</a:t>
            </a:fld>
            <a:endParaRPr lang="en-US"/>
          </a:p>
        </p:txBody>
      </p:sp>
    </p:spTree>
    <p:extLst>
      <p:ext uri="{BB962C8B-B14F-4D97-AF65-F5344CB8AC3E}">
        <p14:creationId xmlns:p14="http://schemas.microsoft.com/office/powerpoint/2010/main" val="254378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Stringer Units in FB systems or trusses – the stringer unit data/reactions are always called back to the memory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Bridges with stringers (floor systems, trusses, etc. – </a:t>
            </a:r>
            <a:r>
              <a:rPr lang="en-US" sz="1100"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has to have a stringer defined</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have beam end vertical force reactions saved during analysis.  Whether they are new reactions or old the program makes a call to the database.  Bridges that are not checked out can’t make this call. Check out allows the call and if it isn’t checked out all functions of the bridge are read-only.  The reactions need to be sent to the file (as opposed to floating in memory indefinitely) and the call needs to occur.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API analysis aborts/full crash instead of a bridge failure.  This is because it is a “system failure” and not a bridge error or file error.  “check in/check 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14</a:t>
            </a:fld>
            <a:endParaRPr lang="en-US"/>
          </a:p>
        </p:txBody>
      </p:sp>
    </p:spTree>
    <p:extLst>
      <p:ext uri="{BB962C8B-B14F-4D97-AF65-F5344CB8AC3E}">
        <p14:creationId xmlns:p14="http://schemas.microsoft.com/office/powerpoint/2010/main" val="271777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15</a:t>
            </a:fld>
            <a:endParaRPr lang="en-US"/>
          </a:p>
        </p:txBody>
      </p:sp>
    </p:spTree>
    <p:extLst>
      <p:ext uri="{BB962C8B-B14F-4D97-AF65-F5344CB8AC3E}">
        <p14:creationId xmlns:p14="http://schemas.microsoft.com/office/powerpoint/2010/main" val="103762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16</a:t>
            </a:fld>
            <a:endParaRPr lang="en-US"/>
          </a:p>
        </p:txBody>
      </p:sp>
    </p:spTree>
    <p:extLst>
      <p:ext uri="{BB962C8B-B14F-4D97-AF65-F5344CB8AC3E}">
        <p14:creationId xmlns:p14="http://schemas.microsoft.com/office/powerpoint/2010/main" val="426555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T-Beams – bar projection</a:t>
            </a:r>
          </a:p>
        </p:txBody>
      </p:sp>
      <p:sp>
        <p:nvSpPr>
          <p:cNvPr id="4" name="Slide Number Placeholder 3"/>
          <p:cNvSpPr>
            <a:spLocks noGrp="1"/>
          </p:cNvSpPr>
          <p:nvPr>
            <p:ph type="sldNum" sz="quarter" idx="10"/>
          </p:nvPr>
        </p:nvSpPr>
        <p:spPr/>
        <p:txBody>
          <a:bodyPr/>
          <a:lstStyle/>
          <a:p>
            <a:fld id="{A7666ED7-631A-46AF-B451-227D0A8685A0}" type="slidenum">
              <a:rPr lang="en-US"/>
              <a:t>17</a:t>
            </a:fld>
            <a:endParaRPr lang="en-US"/>
          </a:p>
        </p:txBody>
      </p:sp>
    </p:spTree>
    <p:extLst>
      <p:ext uri="{BB962C8B-B14F-4D97-AF65-F5344CB8AC3E}">
        <p14:creationId xmlns:p14="http://schemas.microsoft.com/office/powerpoint/2010/main" val="252412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18</a:t>
            </a:fld>
            <a:endParaRPr lang="en-US"/>
          </a:p>
        </p:txBody>
      </p:sp>
    </p:spTree>
    <p:extLst>
      <p:ext uri="{BB962C8B-B14F-4D97-AF65-F5344CB8AC3E}">
        <p14:creationId xmlns:p14="http://schemas.microsoft.com/office/powerpoint/2010/main" val="309891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19</a:t>
            </a:fld>
            <a:endParaRPr lang="en-US"/>
          </a:p>
        </p:txBody>
      </p:sp>
    </p:spTree>
    <p:extLst>
      <p:ext uri="{BB962C8B-B14F-4D97-AF65-F5344CB8AC3E}">
        <p14:creationId xmlns:p14="http://schemas.microsoft.com/office/powerpoint/2010/main" val="11301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20</a:t>
            </a:fld>
            <a:endParaRPr lang="en-US"/>
          </a:p>
        </p:txBody>
      </p:sp>
    </p:spTree>
    <p:extLst>
      <p:ext uri="{BB962C8B-B14F-4D97-AF65-F5344CB8AC3E}">
        <p14:creationId xmlns:p14="http://schemas.microsoft.com/office/powerpoint/2010/main" val="66897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a:t>
            </a:fld>
            <a:endParaRPr lang="en-US"/>
          </a:p>
        </p:txBody>
      </p:sp>
    </p:spTree>
    <p:extLst>
      <p:ext uri="{BB962C8B-B14F-4D97-AF65-F5344CB8AC3E}">
        <p14:creationId xmlns:p14="http://schemas.microsoft.com/office/powerpoint/2010/main" val="2791514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21</a:t>
            </a:fld>
            <a:endParaRPr lang="en-US"/>
          </a:p>
        </p:txBody>
      </p:sp>
    </p:spTree>
    <p:extLst>
      <p:ext uri="{BB962C8B-B14F-4D97-AF65-F5344CB8AC3E}">
        <p14:creationId xmlns:p14="http://schemas.microsoft.com/office/powerpoint/2010/main" val="3918564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a:t>
            </a:fld>
            <a:endParaRPr lang="en-US"/>
          </a:p>
        </p:txBody>
      </p:sp>
    </p:spTree>
    <p:extLst>
      <p:ext uri="{BB962C8B-B14F-4D97-AF65-F5344CB8AC3E}">
        <p14:creationId xmlns:p14="http://schemas.microsoft.com/office/powerpoint/2010/main" val="353527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5</a:t>
            </a:fld>
            <a:endParaRPr lang="en-US"/>
          </a:p>
        </p:txBody>
      </p:sp>
    </p:spTree>
    <p:extLst>
      <p:ext uri="{BB962C8B-B14F-4D97-AF65-F5344CB8AC3E}">
        <p14:creationId xmlns:p14="http://schemas.microsoft.com/office/powerpoint/2010/main" val="366123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6</a:t>
            </a:fld>
            <a:endParaRPr lang="en-US"/>
          </a:p>
        </p:txBody>
      </p:sp>
    </p:spTree>
    <p:extLst>
      <p:ext uri="{BB962C8B-B14F-4D97-AF65-F5344CB8AC3E}">
        <p14:creationId xmlns:p14="http://schemas.microsoft.com/office/powerpoint/2010/main" val="265879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7</a:t>
            </a:fld>
            <a:endParaRPr lang="en-US"/>
          </a:p>
        </p:txBody>
      </p:sp>
    </p:spTree>
    <p:extLst>
      <p:ext uri="{BB962C8B-B14F-4D97-AF65-F5344CB8AC3E}">
        <p14:creationId xmlns:p14="http://schemas.microsoft.com/office/powerpoint/2010/main" val="407849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8</a:t>
            </a:fld>
            <a:endParaRPr lang="en-US"/>
          </a:p>
        </p:txBody>
      </p:sp>
    </p:spTree>
    <p:extLst>
      <p:ext uri="{BB962C8B-B14F-4D97-AF65-F5344CB8AC3E}">
        <p14:creationId xmlns:p14="http://schemas.microsoft.com/office/powerpoint/2010/main" val="158874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9</a:t>
            </a:fld>
            <a:endParaRPr lang="en-US"/>
          </a:p>
        </p:txBody>
      </p:sp>
    </p:spTree>
    <p:extLst>
      <p:ext uri="{BB962C8B-B14F-4D97-AF65-F5344CB8AC3E}">
        <p14:creationId xmlns:p14="http://schemas.microsoft.com/office/powerpoint/2010/main" val="122755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10</a:t>
            </a:fld>
            <a:endParaRPr lang="en-US"/>
          </a:p>
        </p:txBody>
      </p:sp>
    </p:spTree>
    <p:extLst>
      <p:ext uri="{BB962C8B-B14F-4D97-AF65-F5344CB8AC3E}">
        <p14:creationId xmlns:p14="http://schemas.microsoft.com/office/powerpoint/2010/main" val="4043551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rgbClr val="F15A2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rgbClr val="2140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78409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184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570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42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36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30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336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8/1/2022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08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9847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8/1/2022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995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8428"/>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307786"/>
            <a:ext cx="1602997" cy="144270"/>
          </a:xfrm>
          <a:prstGeom prst="rect">
            <a:avLst/>
          </a:prstGeom>
        </p:spPr>
      </p:pic>
      <p:sp>
        <p:nvSpPr>
          <p:cNvPr id="17" name="Rectangle 16"/>
          <p:cNvSpPr/>
          <p:nvPr/>
        </p:nvSpPr>
        <p:spPr>
          <a:xfrm>
            <a:off x="0" y="419100"/>
            <a:ext cx="10437812" cy="895350"/>
          </a:xfrm>
          <a:prstGeom prst="rect">
            <a:avLst/>
          </a:prstGeom>
          <a:solidFill>
            <a:srgbClr val="F15A2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419100"/>
            <a:ext cx="1602997" cy="895350"/>
          </a:xfrm>
          <a:prstGeom prst="rect">
            <a:avLst/>
          </a:prstGeom>
          <a:solidFill>
            <a:srgbClr val="2140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562728"/>
            <a:ext cx="9613861" cy="627897"/>
          </a:xfrm>
        </p:spPr>
        <p:txBody>
          <a:bodyPr/>
          <a:lstStyle/>
          <a:p>
            <a:r>
              <a:rPr lang="en-US"/>
              <a:t>Click to edit Master title style</a:t>
            </a:r>
            <a:endParaRPr lang="en-US" dirty="0"/>
          </a:p>
        </p:txBody>
      </p:sp>
      <p:sp>
        <p:nvSpPr>
          <p:cNvPr id="3" name="Content Placeholder 2"/>
          <p:cNvSpPr>
            <a:spLocks noGrp="1"/>
          </p:cNvSpPr>
          <p:nvPr>
            <p:ph idx="1"/>
          </p:nvPr>
        </p:nvSpPr>
        <p:spPr>
          <a:xfrm>
            <a:off x="680321" y="1629592"/>
            <a:ext cx="9613861" cy="430659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562728"/>
            <a:ext cx="1154151" cy="627898"/>
          </a:xfrm>
        </p:spPr>
        <p:txBody>
          <a:bodyPr/>
          <a:lstStyle/>
          <a:p>
            <a:fld id="{6D22F896-40B5-4ADD-8801-0D06FADFA095}" type="slidenum">
              <a:rPr lang="en-US" smtClean="0"/>
              <a:t>‹#›</a:t>
            </a:fld>
            <a:endParaRPr lang="en-US" dirty="0"/>
          </a:p>
        </p:txBody>
      </p:sp>
      <p:pic>
        <p:nvPicPr>
          <p:cNvPr id="10" name="Picture 9" descr="A close up of a sign&#10;&#10;Description automatically generated">
            <a:extLst>
              <a:ext uri="{FF2B5EF4-FFF2-40B4-BE49-F238E27FC236}">
                <a16:creationId xmlns:a16="http://schemas.microsoft.com/office/drawing/2014/main" id="{B302FAE5-951E-46F3-AB64-11EF4980C104}"/>
              </a:ext>
            </a:extLst>
          </p:cNvPr>
          <p:cNvPicPr>
            <a:picLocks noChangeAspect="1"/>
          </p:cNvPicPr>
          <p:nvPr userDrawn="1"/>
        </p:nvPicPr>
        <p:blipFill>
          <a:blip r:embed="rId4"/>
          <a:stretch>
            <a:fillRect/>
          </a:stretch>
        </p:blipFill>
        <p:spPr>
          <a:xfrm>
            <a:off x="10437812" y="6315673"/>
            <a:ext cx="1173343" cy="372371"/>
          </a:xfrm>
          <a:prstGeom prst="rect">
            <a:avLst/>
          </a:prstGeom>
        </p:spPr>
      </p:pic>
    </p:spTree>
    <p:extLst>
      <p:ext uri="{BB962C8B-B14F-4D97-AF65-F5344CB8AC3E}">
        <p14:creationId xmlns:p14="http://schemas.microsoft.com/office/powerpoint/2010/main" val="214739912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dirty="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A7D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7794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74371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0" name="Picture 9" descr="A close up of a sign&#10;&#10;Description automatically generated">
            <a:extLst>
              <a:ext uri="{FF2B5EF4-FFF2-40B4-BE49-F238E27FC236}">
                <a16:creationId xmlns:a16="http://schemas.microsoft.com/office/drawing/2014/main" id="{B302FAE5-951E-46F3-AB64-11EF4980C104}"/>
              </a:ext>
            </a:extLst>
          </p:cNvPr>
          <p:cNvPicPr>
            <a:picLocks noChangeAspect="1"/>
          </p:cNvPicPr>
          <p:nvPr userDrawn="1"/>
        </p:nvPicPr>
        <p:blipFill>
          <a:blip r:embed="rId2"/>
          <a:stretch>
            <a:fillRect/>
          </a:stretch>
        </p:blipFill>
        <p:spPr>
          <a:xfrm>
            <a:off x="10437812" y="6315673"/>
            <a:ext cx="1173343" cy="372371"/>
          </a:xfrm>
          <a:prstGeom prst="rect">
            <a:avLst/>
          </a:prstGeom>
        </p:spPr>
      </p:pic>
    </p:spTree>
    <p:extLst>
      <p:ext uri="{BB962C8B-B14F-4D97-AF65-F5344CB8AC3E}">
        <p14:creationId xmlns:p14="http://schemas.microsoft.com/office/powerpoint/2010/main" val="18576267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274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391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22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223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195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8/1/2022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431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8/1/2022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8" r:id="rId3"/>
    <p:sldLayoutId id="2147483690"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DBD87452-FC4F-4BDC-ADC8-4CB118A2A65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8" name="Picture 57">
            <a:extLst>
              <a:ext uri="{FF2B5EF4-FFF2-40B4-BE49-F238E27FC236}">
                <a16:creationId xmlns:a16="http://schemas.microsoft.com/office/drawing/2014/main" id="{04BF5510-F7D5-4319-BB4C-0AE630F6D8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60" name="Picture 59">
            <a:extLst>
              <a:ext uri="{FF2B5EF4-FFF2-40B4-BE49-F238E27FC236}">
                <a16:creationId xmlns:a16="http://schemas.microsoft.com/office/drawing/2014/main" id="{48A4D1F0-9B28-473F-91C9-F6B4A1A40D4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62" name="Rectangle 61">
            <a:extLst>
              <a:ext uri="{FF2B5EF4-FFF2-40B4-BE49-F238E27FC236}">
                <a16:creationId xmlns:a16="http://schemas.microsoft.com/office/drawing/2014/main" id="{019A71C9-AAD8-428A-8652-55BF68717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6501DDCC-A2F8-4180-A0A2-DD6376810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6221" r="6493"/>
          <a:stretch/>
        </p:blipFill>
        <p:spPr>
          <a:xfrm>
            <a:off x="-38100" y="1"/>
            <a:ext cx="12230100" cy="6858000"/>
          </a:xfrm>
          <a:prstGeom prst="rect">
            <a:avLst/>
          </a:prstGeom>
        </p:spPr>
      </p:pic>
      <p:sp>
        <p:nvSpPr>
          <p:cNvPr id="66" name="Rectangle 65">
            <a:extLst>
              <a:ext uri="{FF2B5EF4-FFF2-40B4-BE49-F238E27FC236}">
                <a16:creationId xmlns:a16="http://schemas.microsoft.com/office/drawing/2014/main" id="{7812CAFD-685E-41B9-88E6-2203CD3DE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84841" y="4402667"/>
            <a:ext cx="8728959" cy="940240"/>
          </a:xfrm>
        </p:spPr>
        <p:txBody>
          <a:bodyPr vert="horz" lIns="91440" tIns="45720" rIns="91440" bIns="45720" rtlCol="0" anchor="b">
            <a:noAutofit/>
          </a:bodyPr>
          <a:lstStyle/>
          <a:p>
            <a:r>
              <a:rPr lang="en-US" sz="2600" spc="-100" dirty="0"/>
              <a:t>RADBUG 2022 – OSOW Program </a:t>
            </a:r>
            <a:r>
              <a:rPr lang="en-US" sz="2600" spc="-100" dirty="0" smtClean="0"/>
              <a:t>Development &amp;</a:t>
            </a:r>
            <a:r>
              <a:rPr lang="en-US" sz="2600" spc="-100" dirty="0"/>
              <a:t/>
            </a:r>
            <a:br>
              <a:rPr lang="en-US" sz="2600" spc="-100" dirty="0"/>
            </a:br>
            <a:r>
              <a:rPr lang="en-US" sz="2600" spc="-100" dirty="0" smtClean="0"/>
              <a:t> </a:t>
            </a:r>
            <a:r>
              <a:rPr lang="en-US" sz="2600" spc="-100" dirty="0"/>
              <a:t>the Load Rating Tool</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84841" y="5342302"/>
            <a:ext cx="8728959" cy="406566"/>
          </a:xfrm>
        </p:spPr>
        <p:txBody>
          <a:bodyPr vert="horz" lIns="91440" tIns="45720" rIns="91440" bIns="45720" rtlCol="0">
            <a:normAutofit/>
          </a:bodyPr>
          <a:lstStyle/>
          <a:p>
            <a:r>
              <a:rPr lang="en-US" sz="1800" dirty="0" smtClean="0">
                <a:effectLst/>
              </a:rPr>
              <a:t> </a:t>
            </a:r>
            <a:endParaRPr lang="en-US" sz="1800" dirty="0">
              <a:effectLst/>
            </a:endParaRPr>
          </a:p>
        </p:txBody>
      </p:sp>
      <p:sp>
        <p:nvSpPr>
          <p:cNvPr id="68" name="Rectangle 67">
            <a:extLst>
              <a:ext uri="{FF2B5EF4-FFF2-40B4-BE49-F238E27FC236}">
                <a16:creationId xmlns:a16="http://schemas.microsoft.com/office/drawing/2014/main" id="{2875FC1D-C84E-48CA-926A-50980CC69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Rectangle 69">
            <a:extLst>
              <a:ext uri="{FF2B5EF4-FFF2-40B4-BE49-F238E27FC236}">
                <a16:creationId xmlns:a16="http://schemas.microsoft.com/office/drawing/2014/main" id="{C761F5CB-8E2A-4012-A573-C0061CFA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0292B8A-FF7F-4838-AA00-55AECF9D1C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C312A3-F1AE-4170-8593-C3DF552D26D0}"/>
              </a:ext>
            </a:extLst>
          </p:cNvPr>
          <p:cNvSpPr/>
          <p:nvPr/>
        </p:nvSpPr>
        <p:spPr>
          <a:xfrm>
            <a:off x="9111715" y="4249541"/>
            <a:ext cx="3077108" cy="16603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943DF733-8E7C-4C76-B99E-B0AF9421DB27}"/>
              </a:ext>
            </a:extLst>
          </p:cNvPr>
          <p:cNvPicPr>
            <a:picLocks noChangeAspect="1"/>
          </p:cNvPicPr>
          <p:nvPr/>
        </p:nvPicPr>
        <p:blipFill>
          <a:blip r:embed="rId8"/>
          <a:stretch>
            <a:fillRect/>
          </a:stretch>
        </p:blipFill>
        <p:spPr>
          <a:xfrm>
            <a:off x="9562137" y="4651646"/>
            <a:ext cx="2176263" cy="690656"/>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Moment and Shear - Refinement</a:t>
            </a:r>
          </a:p>
        </p:txBody>
      </p:sp>
      <p:sp>
        <p:nvSpPr>
          <p:cNvPr id="3" name="Content Placeholder 2"/>
          <p:cNvSpPr>
            <a:spLocks noGrp="1"/>
          </p:cNvSpPr>
          <p:nvPr>
            <p:ph idx="1"/>
          </p:nvPr>
        </p:nvSpPr>
        <p:spPr>
          <a:xfrm>
            <a:off x="680321" y="1711842"/>
            <a:ext cx="9766962" cy="4184461"/>
          </a:xfrm>
        </p:spPr>
        <p:txBody>
          <a:bodyPr>
            <a:normAutofit/>
          </a:bodyPr>
          <a:lstStyle/>
          <a:p>
            <a:pPr>
              <a:buFont typeface="Wingdings" panose="05000000000000000000" pitchFamily="2" charset="2"/>
              <a:buChar char="§"/>
            </a:pPr>
            <a:r>
              <a:rPr lang="en-US" b="1" dirty="0">
                <a:solidFill>
                  <a:srgbClr val="21409A"/>
                </a:solidFill>
                <a:effectLst/>
              </a:rPr>
              <a:t>“Refined” Moment and Shear</a:t>
            </a:r>
          </a:p>
          <a:p>
            <a:pPr lvl="1">
              <a:spcAft>
                <a:spcPts val="450"/>
              </a:spcAft>
              <a:buFont typeface="Wingdings" panose="05000000000000000000" pitchFamily="2" charset="2"/>
              <a:buChar char="§"/>
            </a:pPr>
            <a:r>
              <a:rPr lang="en-US" b="1" dirty="0" err="1">
                <a:effectLst/>
              </a:rPr>
              <a:t>Promiles</a:t>
            </a:r>
            <a:r>
              <a:rPr lang="en-US" b="1" dirty="0">
                <a:effectLst/>
              </a:rPr>
              <a:t> had developed the framework for refinement for M and V analysis – it was ready for testing</a:t>
            </a:r>
          </a:p>
          <a:p>
            <a:pPr lvl="1">
              <a:spcAft>
                <a:spcPts val="450"/>
              </a:spcAft>
              <a:buFont typeface="Wingdings" panose="05000000000000000000" pitchFamily="2" charset="2"/>
              <a:buChar char="§"/>
            </a:pPr>
            <a:r>
              <a:rPr lang="en-US" b="1" dirty="0" smtClean="0">
                <a:effectLst/>
              </a:rPr>
              <a:t>Used </a:t>
            </a:r>
            <a:r>
              <a:rPr lang="en-US" b="1" dirty="0">
                <a:effectLst/>
              </a:rPr>
              <a:t>precomputed </a:t>
            </a:r>
            <a:r>
              <a:rPr lang="en-US" b="1" dirty="0" err="1">
                <a:effectLst/>
              </a:rPr>
              <a:t>BrR</a:t>
            </a:r>
            <a:r>
              <a:rPr lang="en-US" b="1" dirty="0">
                <a:effectLst/>
              </a:rPr>
              <a:t> data and influence lines which led to more accurate moment results</a:t>
            </a:r>
          </a:p>
          <a:p>
            <a:pPr lvl="1">
              <a:spcAft>
                <a:spcPts val="450"/>
              </a:spcAft>
              <a:buFont typeface="Wingdings" panose="05000000000000000000" pitchFamily="2" charset="2"/>
              <a:buChar char="§"/>
            </a:pPr>
            <a:r>
              <a:rPr lang="en-US" b="1" dirty="0" smtClean="0">
                <a:effectLst/>
              </a:rPr>
              <a:t>Shear </a:t>
            </a:r>
            <a:r>
              <a:rPr lang="en-US" b="1" dirty="0">
                <a:effectLst/>
              </a:rPr>
              <a:t>was still arbitrarily accurate as many bridges were PS</a:t>
            </a:r>
          </a:p>
          <a:p>
            <a:pPr lvl="1">
              <a:spcAft>
                <a:spcPts val="450"/>
              </a:spcAft>
              <a:buFont typeface="Wingdings" panose="05000000000000000000" pitchFamily="2" charset="2"/>
              <a:buChar char="§"/>
            </a:pPr>
            <a:r>
              <a:rPr lang="en-US" b="1" dirty="0" smtClean="0">
                <a:effectLst/>
              </a:rPr>
              <a:t>Processing </a:t>
            </a:r>
            <a:r>
              <a:rPr lang="en-US" b="1" dirty="0">
                <a:effectLst/>
              </a:rPr>
              <a:t>time was only a few seconds per bridge</a:t>
            </a:r>
          </a:p>
          <a:p>
            <a:pPr lvl="1">
              <a:spcAft>
                <a:spcPts val="450"/>
              </a:spcAft>
              <a:buFont typeface="Wingdings" panose="05000000000000000000" pitchFamily="2" charset="2"/>
              <a:buChar char="§"/>
            </a:pPr>
            <a:r>
              <a:rPr lang="en-US" b="1" dirty="0" smtClean="0">
                <a:effectLst/>
              </a:rPr>
              <a:t>Huge </a:t>
            </a:r>
            <a:r>
              <a:rPr lang="en-US" b="1" dirty="0">
                <a:effectLst/>
              </a:rPr>
              <a:t>Takeaway – the generation of influence lines was fast, accurate, and beneficial in many situations.  We were getting closer! </a:t>
            </a:r>
          </a:p>
        </p:txBody>
      </p:sp>
    </p:spTree>
    <p:extLst>
      <p:ext uri="{BB962C8B-B14F-4D97-AF65-F5344CB8AC3E}">
        <p14:creationId xmlns:p14="http://schemas.microsoft.com/office/powerpoint/2010/main" val="410101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Moment and Shear - Refinement</a:t>
            </a:r>
          </a:p>
        </p:txBody>
      </p:sp>
      <p:pic>
        <p:nvPicPr>
          <p:cNvPr id="7" name="Content Placeholder 6">
            <a:extLst>
              <a:ext uri="{FF2B5EF4-FFF2-40B4-BE49-F238E27FC236}">
                <a16:creationId xmlns:a16="http://schemas.microsoft.com/office/drawing/2014/main" id="{E5C016C1-5C41-DC6F-3A5A-EE786D0A4514}"/>
              </a:ext>
            </a:extLst>
          </p:cNvPr>
          <p:cNvPicPr>
            <a:picLocks noGrp="1" noChangeAspect="1"/>
          </p:cNvPicPr>
          <p:nvPr>
            <p:ph idx="1"/>
          </p:nvPr>
        </p:nvPicPr>
        <p:blipFill>
          <a:blip r:embed="rId3"/>
          <a:stretch>
            <a:fillRect/>
          </a:stretch>
        </p:blipFill>
        <p:spPr>
          <a:xfrm>
            <a:off x="1220244" y="1651383"/>
            <a:ext cx="9073938" cy="4821085"/>
          </a:xfrm>
        </p:spPr>
      </p:pic>
    </p:spTree>
    <p:extLst>
      <p:ext uri="{BB962C8B-B14F-4D97-AF65-F5344CB8AC3E}">
        <p14:creationId xmlns:p14="http://schemas.microsoft.com/office/powerpoint/2010/main" val="102349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Moment and Shear - Refinement</a:t>
            </a:r>
          </a:p>
        </p:txBody>
      </p:sp>
      <p:sp>
        <p:nvSpPr>
          <p:cNvPr id="3" name="Content Placeholder 2"/>
          <p:cNvSpPr>
            <a:spLocks noGrp="1"/>
          </p:cNvSpPr>
          <p:nvPr>
            <p:ph idx="1"/>
          </p:nvPr>
        </p:nvSpPr>
        <p:spPr>
          <a:xfrm>
            <a:off x="680321" y="1711843"/>
            <a:ext cx="10762036" cy="4973162"/>
          </a:xfrm>
        </p:spPr>
        <p:txBody>
          <a:bodyPr>
            <a:normAutofit lnSpcReduction="10000"/>
          </a:bodyPr>
          <a:lstStyle/>
          <a:p>
            <a:pPr>
              <a:buFont typeface="Wingdings" panose="05000000000000000000" pitchFamily="2" charset="2"/>
              <a:buChar char="§"/>
            </a:pPr>
            <a:r>
              <a:rPr lang="en-US" b="1" dirty="0">
                <a:solidFill>
                  <a:srgbClr val="21409A"/>
                </a:solidFill>
                <a:effectLst/>
              </a:rPr>
              <a:t>“Refined” Moment and Shear Challenges:</a:t>
            </a:r>
          </a:p>
          <a:p>
            <a:pPr lvl="1">
              <a:lnSpc>
                <a:spcPct val="120000"/>
              </a:lnSpc>
              <a:spcAft>
                <a:spcPts val="450"/>
              </a:spcAft>
              <a:buFont typeface="Wingdings" panose="05000000000000000000" pitchFamily="2" charset="2"/>
              <a:buChar char="§"/>
            </a:pPr>
            <a:r>
              <a:rPr lang="en-US" b="1" dirty="0">
                <a:effectLst/>
              </a:rPr>
              <a:t>Control Options – these </a:t>
            </a:r>
            <a:r>
              <a:rPr lang="en-US" b="1" i="1" dirty="0">
                <a:effectLst/>
              </a:rPr>
              <a:t>could</a:t>
            </a:r>
            <a:r>
              <a:rPr lang="en-US" b="1" dirty="0">
                <a:effectLst/>
              </a:rPr>
              <a:t> vary widely across ~10,000 ratings (9,000 BrR)</a:t>
            </a:r>
          </a:p>
          <a:p>
            <a:pPr lvl="2">
              <a:lnSpc>
                <a:spcPct val="120000"/>
              </a:lnSpc>
              <a:spcAft>
                <a:spcPts val="450"/>
              </a:spcAft>
              <a:buFont typeface="Wingdings" panose="05000000000000000000" pitchFamily="2" charset="2"/>
              <a:buChar char="§"/>
            </a:pPr>
            <a:r>
              <a:rPr lang="en-US" sz="1900" b="1" dirty="0">
                <a:effectLst/>
              </a:rPr>
              <a:t>In addition to variance in Control Options, there were new Control Options added between the start of this project (6.8.3) and current (7.2).  </a:t>
            </a:r>
          </a:p>
          <a:p>
            <a:pPr lvl="3">
              <a:lnSpc>
                <a:spcPct val="120000"/>
              </a:lnSpc>
              <a:spcAft>
                <a:spcPts val="450"/>
              </a:spcAft>
              <a:buFont typeface="Wingdings" panose="05000000000000000000" pitchFamily="2" charset="2"/>
              <a:buChar char="§"/>
            </a:pPr>
            <a:r>
              <a:rPr lang="en-US" sz="1700" b="1" dirty="0">
                <a:effectLst/>
              </a:rPr>
              <a:t>Tension Field Action</a:t>
            </a:r>
          </a:p>
          <a:p>
            <a:pPr lvl="3">
              <a:lnSpc>
                <a:spcPct val="120000"/>
              </a:lnSpc>
              <a:spcAft>
                <a:spcPts val="450"/>
              </a:spcAft>
              <a:buFont typeface="Wingdings" panose="05000000000000000000" pitchFamily="2" charset="2"/>
              <a:buChar char="§"/>
            </a:pPr>
            <a:r>
              <a:rPr lang="en-US" sz="1700" b="1" dirty="0">
                <a:effectLst/>
              </a:rPr>
              <a:t>Service I </a:t>
            </a:r>
          </a:p>
          <a:p>
            <a:pPr lvl="1">
              <a:lnSpc>
                <a:spcPct val="120000"/>
              </a:lnSpc>
              <a:spcAft>
                <a:spcPts val="450"/>
              </a:spcAft>
              <a:buFont typeface="Wingdings" panose="05000000000000000000" pitchFamily="2" charset="2"/>
              <a:buChar char="§"/>
            </a:pPr>
            <a:r>
              <a:rPr lang="en-US" b="1" dirty="0">
                <a:effectLst/>
              </a:rPr>
              <a:t>BrR bugs in general – PS Service issues in 7.0</a:t>
            </a:r>
          </a:p>
          <a:p>
            <a:pPr lvl="1">
              <a:lnSpc>
                <a:spcPct val="120000"/>
              </a:lnSpc>
              <a:spcAft>
                <a:spcPts val="450"/>
              </a:spcAft>
              <a:buFont typeface="Wingdings" panose="05000000000000000000" pitchFamily="2" charset="2"/>
              <a:buChar char="§"/>
            </a:pPr>
            <a:r>
              <a:rPr lang="en-US" b="1" dirty="0">
                <a:effectLst/>
              </a:rPr>
              <a:t>Limited to </a:t>
            </a:r>
            <a:r>
              <a:rPr lang="en-US" b="1" dirty="0" err="1">
                <a:effectLst/>
              </a:rPr>
              <a:t>BrR</a:t>
            </a:r>
            <a:r>
              <a:rPr lang="en-US" b="1" dirty="0">
                <a:effectLst/>
              </a:rPr>
              <a:t> line girder bridges</a:t>
            </a:r>
          </a:p>
          <a:p>
            <a:pPr lvl="1">
              <a:lnSpc>
                <a:spcPct val="120000"/>
              </a:lnSpc>
              <a:spcAft>
                <a:spcPts val="450"/>
              </a:spcAft>
              <a:buFont typeface="Wingdings" panose="05000000000000000000" pitchFamily="2" charset="2"/>
              <a:buChar char="§"/>
            </a:pPr>
            <a:r>
              <a:rPr lang="en-US" b="1" dirty="0">
                <a:effectLst/>
              </a:rPr>
              <a:t>Timber bridges – no ASR support</a:t>
            </a:r>
          </a:p>
          <a:p>
            <a:pPr lvl="1">
              <a:lnSpc>
                <a:spcPct val="120000"/>
              </a:lnSpc>
              <a:spcAft>
                <a:spcPts val="450"/>
              </a:spcAft>
              <a:buFont typeface="Wingdings" panose="05000000000000000000" pitchFamily="2" charset="2"/>
              <a:buChar char="§"/>
            </a:pPr>
            <a:r>
              <a:rPr lang="en-US" b="1" dirty="0">
                <a:effectLst/>
              </a:rPr>
              <a:t>Culverts not supported</a:t>
            </a:r>
          </a:p>
          <a:p>
            <a:pPr lvl="1">
              <a:lnSpc>
                <a:spcPct val="120000"/>
              </a:lnSpc>
              <a:spcAft>
                <a:spcPts val="450"/>
              </a:spcAft>
              <a:buFont typeface="Wingdings" panose="05000000000000000000" pitchFamily="2" charset="2"/>
              <a:buChar char="§"/>
            </a:pPr>
            <a:r>
              <a:rPr lang="en-US" b="1" dirty="0">
                <a:effectLst/>
              </a:rPr>
              <a:t>Exclusively used LFR and many bridges rated only LRFR</a:t>
            </a:r>
          </a:p>
          <a:p>
            <a:pPr lvl="1">
              <a:spcAft>
                <a:spcPts val="450"/>
              </a:spcAft>
              <a:buFont typeface="Wingdings" panose="05000000000000000000" pitchFamily="2" charset="2"/>
              <a:buChar char="§"/>
            </a:pPr>
            <a:endParaRPr lang="en-US" b="1" dirty="0">
              <a:effectLst/>
            </a:endParaRPr>
          </a:p>
        </p:txBody>
      </p:sp>
    </p:spTree>
    <p:extLst>
      <p:ext uri="{BB962C8B-B14F-4D97-AF65-F5344CB8AC3E}">
        <p14:creationId xmlns:p14="http://schemas.microsoft.com/office/powerpoint/2010/main" val="79418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Load Rating Tool Testing</a:t>
            </a:r>
          </a:p>
        </p:txBody>
      </p:sp>
      <p:sp>
        <p:nvSpPr>
          <p:cNvPr id="3" name="Content Placeholder 2"/>
          <p:cNvSpPr>
            <a:spLocks noGrp="1"/>
          </p:cNvSpPr>
          <p:nvPr>
            <p:ph idx="1"/>
          </p:nvPr>
        </p:nvSpPr>
        <p:spPr>
          <a:xfrm>
            <a:off x="680322" y="1711841"/>
            <a:ext cx="5895139" cy="5034947"/>
          </a:xfrm>
        </p:spPr>
        <p:txBody>
          <a:bodyPr>
            <a:normAutofit fontScale="85000" lnSpcReduction="10000"/>
          </a:bodyPr>
          <a:lstStyle/>
          <a:p>
            <a:pPr>
              <a:lnSpc>
                <a:spcPct val="120000"/>
              </a:lnSpc>
              <a:buFont typeface="Wingdings" panose="05000000000000000000" pitchFamily="2" charset="2"/>
              <a:buChar char="§"/>
            </a:pPr>
            <a:r>
              <a:rPr lang="en-US" b="1" dirty="0">
                <a:solidFill>
                  <a:srgbClr val="21409A"/>
                </a:solidFill>
                <a:effectLst/>
              </a:rPr>
              <a:t>Fast Forward – The DOT is able to move to 7.1 and 7.2.  LRT is now feasible</a:t>
            </a:r>
          </a:p>
          <a:p>
            <a:pPr lvl="1">
              <a:lnSpc>
                <a:spcPct val="120000"/>
              </a:lnSpc>
              <a:spcAft>
                <a:spcPts val="450"/>
              </a:spcAft>
              <a:buFont typeface="Wingdings" panose="05000000000000000000" pitchFamily="2" charset="2"/>
              <a:buChar char="§"/>
            </a:pPr>
            <a:r>
              <a:rPr lang="en-US" sz="2100" b="1" dirty="0">
                <a:effectLst/>
              </a:rPr>
              <a:t>Concurrently the LRFR features of the LRT are now released</a:t>
            </a:r>
          </a:p>
          <a:p>
            <a:pPr lvl="1">
              <a:lnSpc>
                <a:spcPct val="120000"/>
              </a:lnSpc>
              <a:spcAft>
                <a:spcPts val="450"/>
              </a:spcAft>
              <a:buFont typeface="Wingdings" panose="05000000000000000000" pitchFamily="2" charset="2"/>
              <a:buChar char="§"/>
            </a:pPr>
            <a:r>
              <a:rPr lang="en-US" sz="2100" b="1" dirty="0">
                <a:effectLst/>
              </a:rPr>
              <a:t>Additional structure types become available for LRT</a:t>
            </a:r>
          </a:p>
          <a:p>
            <a:pPr lvl="1">
              <a:lnSpc>
                <a:spcPct val="120000"/>
              </a:lnSpc>
              <a:spcAft>
                <a:spcPts val="450"/>
              </a:spcAft>
              <a:buFont typeface="Wingdings" panose="05000000000000000000" pitchFamily="2" charset="2"/>
              <a:buChar char="§"/>
            </a:pPr>
            <a:r>
              <a:rPr lang="en-US" sz="2100" b="1" dirty="0">
                <a:effectLst/>
              </a:rPr>
              <a:t>Supports expedited load rating analysis</a:t>
            </a:r>
          </a:p>
          <a:p>
            <a:pPr lvl="1">
              <a:lnSpc>
                <a:spcPct val="120000"/>
              </a:lnSpc>
              <a:spcAft>
                <a:spcPts val="450"/>
              </a:spcAft>
              <a:buFont typeface="Wingdings" panose="05000000000000000000" pitchFamily="2" charset="2"/>
              <a:buChar char="§"/>
            </a:pPr>
            <a:r>
              <a:rPr lang="en-US" sz="2100" b="1" dirty="0">
                <a:effectLst/>
              </a:rPr>
              <a:t>Uses data from precomputed data analysis </a:t>
            </a:r>
          </a:p>
          <a:p>
            <a:pPr lvl="1">
              <a:lnSpc>
                <a:spcPct val="120000"/>
              </a:lnSpc>
              <a:spcAft>
                <a:spcPts val="450"/>
              </a:spcAft>
              <a:buFont typeface="Wingdings" panose="05000000000000000000" pitchFamily="2" charset="2"/>
              <a:buChar char="§"/>
            </a:pPr>
            <a:r>
              <a:rPr lang="en-US" sz="2100" b="1" dirty="0">
                <a:effectLst/>
              </a:rPr>
              <a:t>Actual “true” analysis vs. comparative analysis</a:t>
            </a:r>
          </a:p>
          <a:p>
            <a:pPr lvl="1">
              <a:lnSpc>
                <a:spcPct val="120000"/>
              </a:lnSpc>
              <a:spcAft>
                <a:spcPts val="450"/>
              </a:spcAft>
              <a:buFont typeface="Wingdings" panose="05000000000000000000" pitchFamily="2" charset="2"/>
              <a:buChar char="§"/>
            </a:pPr>
            <a:r>
              <a:rPr lang="en-US" sz="2100" b="1" dirty="0">
                <a:effectLst/>
              </a:rPr>
              <a:t>Processing time similar to Moment and Shear</a:t>
            </a:r>
          </a:p>
          <a:p>
            <a:pPr lvl="1">
              <a:lnSpc>
                <a:spcPct val="120000"/>
              </a:lnSpc>
              <a:spcAft>
                <a:spcPts val="450"/>
              </a:spcAft>
              <a:buFont typeface="Wingdings" panose="05000000000000000000" pitchFamily="2" charset="2"/>
              <a:buChar char="§"/>
            </a:pPr>
            <a:r>
              <a:rPr lang="en-US" sz="2100" b="1" dirty="0">
                <a:effectLst/>
              </a:rPr>
              <a:t>Will continue to be supported by future versions of </a:t>
            </a:r>
            <a:r>
              <a:rPr lang="en-US" sz="2100" b="1" dirty="0" err="1">
                <a:effectLst/>
              </a:rPr>
              <a:t>AASHTOWare</a:t>
            </a:r>
            <a:r>
              <a:rPr lang="en-US" sz="2100" b="1" dirty="0">
                <a:effectLst/>
              </a:rPr>
              <a:t> </a:t>
            </a:r>
          </a:p>
        </p:txBody>
      </p:sp>
      <p:pic>
        <p:nvPicPr>
          <p:cNvPr id="4" name="Picture 3">
            <a:extLst>
              <a:ext uri="{FF2B5EF4-FFF2-40B4-BE49-F238E27FC236}">
                <a16:creationId xmlns:a16="http://schemas.microsoft.com/office/drawing/2014/main" id="{86ACFAEF-82B7-34EE-6217-2AD64CFC2CC5}"/>
              </a:ext>
            </a:extLst>
          </p:cNvPr>
          <p:cNvPicPr>
            <a:picLocks noChangeAspect="1"/>
          </p:cNvPicPr>
          <p:nvPr/>
        </p:nvPicPr>
        <p:blipFill>
          <a:blip r:embed="rId3">
            <a:alphaModFix/>
          </a:blip>
          <a:stretch>
            <a:fillRect/>
          </a:stretch>
        </p:blipFill>
        <p:spPr>
          <a:xfrm>
            <a:off x="6575461" y="1711842"/>
            <a:ext cx="5259518" cy="2418400"/>
          </a:xfrm>
          <a:prstGeom prst="rect">
            <a:avLst/>
          </a:prstGeom>
          <a:effectLst>
            <a:outerShdw blurRad="50800" dist="50800" dir="5400000" algn="ctr" rotWithShape="0">
              <a:srgbClr val="000000">
                <a:alpha val="10000"/>
              </a:srgbClr>
            </a:outerShdw>
          </a:effectLst>
        </p:spPr>
      </p:pic>
      <p:pic>
        <p:nvPicPr>
          <p:cNvPr id="6" name="Picture 5">
            <a:extLst>
              <a:ext uri="{FF2B5EF4-FFF2-40B4-BE49-F238E27FC236}">
                <a16:creationId xmlns:a16="http://schemas.microsoft.com/office/drawing/2014/main" id="{B2E36F86-31AC-6CD9-CD9A-D2D623817F8D}"/>
              </a:ext>
            </a:extLst>
          </p:cNvPr>
          <p:cNvPicPr>
            <a:picLocks noChangeAspect="1"/>
          </p:cNvPicPr>
          <p:nvPr/>
        </p:nvPicPr>
        <p:blipFill>
          <a:blip r:embed="rId4"/>
          <a:stretch>
            <a:fillRect/>
          </a:stretch>
        </p:blipFill>
        <p:spPr>
          <a:xfrm>
            <a:off x="6575460" y="4210870"/>
            <a:ext cx="5259518" cy="1836472"/>
          </a:xfrm>
          <a:prstGeom prst="rect">
            <a:avLst/>
          </a:prstGeom>
        </p:spPr>
      </p:pic>
    </p:spTree>
    <p:extLst>
      <p:ext uri="{BB962C8B-B14F-4D97-AF65-F5344CB8AC3E}">
        <p14:creationId xmlns:p14="http://schemas.microsoft.com/office/powerpoint/2010/main" val="178728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Load Rating Tool Testing</a:t>
            </a:r>
          </a:p>
        </p:txBody>
      </p:sp>
      <p:sp>
        <p:nvSpPr>
          <p:cNvPr id="3" name="Content Placeholder 2"/>
          <p:cNvSpPr>
            <a:spLocks noGrp="1"/>
          </p:cNvSpPr>
          <p:nvPr>
            <p:ph idx="1"/>
          </p:nvPr>
        </p:nvSpPr>
        <p:spPr>
          <a:xfrm>
            <a:off x="680321" y="1711842"/>
            <a:ext cx="6390435" cy="5146158"/>
          </a:xfrm>
        </p:spPr>
        <p:txBody>
          <a:bodyPr>
            <a:normAutofit fontScale="92500" lnSpcReduction="10000"/>
          </a:bodyPr>
          <a:lstStyle/>
          <a:p>
            <a:pPr>
              <a:lnSpc>
                <a:spcPct val="110000"/>
              </a:lnSpc>
              <a:buFont typeface="Wingdings" panose="05000000000000000000" pitchFamily="2" charset="2"/>
              <a:buChar char="§"/>
            </a:pPr>
            <a:r>
              <a:rPr lang="en-US" b="1" dirty="0">
                <a:solidFill>
                  <a:srgbClr val="21409A"/>
                </a:solidFill>
                <a:effectLst/>
              </a:rPr>
              <a:t>Findings of the LRT</a:t>
            </a:r>
          </a:p>
          <a:p>
            <a:pPr lvl="1">
              <a:lnSpc>
                <a:spcPct val="110000"/>
              </a:lnSpc>
              <a:spcAft>
                <a:spcPts val="450"/>
              </a:spcAft>
              <a:buFont typeface="Wingdings" panose="05000000000000000000" pitchFamily="2" charset="2"/>
              <a:buChar char="§"/>
            </a:pPr>
            <a:r>
              <a:rPr lang="en-US" b="1" dirty="0">
                <a:effectLst/>
              </a:rPr>
              <a:t>First off – it is fantastic. Overwhelmingly better (and more accurate) than the alternatives for 80%+ of a given inventory </a:t>
            </a:r>
          </a:p>
          <a:p>
            <a:pPr lvl="1">
              <a:lnSpc>
                <a:spcPct val="110000"/>
              </a:lnSpc>
              <a:spcAft>
                <a:spcPts val="450"/>
              </a:spcAft>
              <a:buFont typeface="Wingdings" panose="05000000000000000000" pitchFamily="2" charset="2"/>
              <a:buChar char="§"/>
            </a:pPr>
            <a:r>
              <a:rPr lang="en-US" b="1" dirty="0">
                <a:effectLst/>
              </a:rPr>
              <a:t>We used widescale testing of the SCDOT 130k truck in the LRT </a:t>
            </a:r>
            <a:r>
              <a:rPr lang="en-US" b="1" dirty="0" smtClean="0">
                <a:effectLst/>
              </a:rPr>
              <a:t>vs. </a:t>
            </a:r>
            <a:r>
              <a:rPr lang="en-US" b="1" dirty="0">
                <a:effectLst/>
              </a:rPr>
              <a:t>actual BrR results and found approximately 94% to be spot on (LFR)</a:t>
            </a:r>
          </a:p>
          <a:p>
            <a:pPr lvl="1">
              <a:lnSpc>
                <a:spcPct val="110000"/>
              </a:lnSpc>
              <a:spcAft>
                <a:spcPts val="450"/>
              </a:spcAft>
              <a:buFont typeface="Wingdings" panose="05000000000000000000" pitchFamily="2" charset="2"/>
              <a:buChar char="§"/>
            </a:pPr>
            <a:r>
              <a:rPr lang="en-US" b="1" dirty="0">
                <a:effectLst/>
              </a:rPr>
              <a:t>Issues/Discrepancies: occasional bugs – these are being worked on</a:t>
            </a:r>
          </a:p>
          <a:p>
            <a:pPr lvl="1">
              <a:lnSpc>
                <a:spcPct val="110000"/>
              </a:lnSpc>
              <a:spcAft>
                <a:spcPts val="450"/>
              </a:spcAft>
              <a:buFont typeface="Wingdings" panose="05000000000000000000" pitchFamily="2" charset="2"/>
              <a:buChar char="§"/>
            </a:pPr>
            <a:r>
              <a:rPr lang="en-US" b="1" dirty="0">
                <a:effectLst/>
              </a:rPr>
              <a:t>“Stringer </a:t>
            </a:r>
            <a:r>
              <a:rPr lang="en-US" b="1" dirty="0" smtClean="0">
                <a:effectLst/>
              </a:rPr>
              <a:t>Units”: </a:t>
            </a:r>
            <a:r>
              <a:rPr lang="en-US" b="1" dirty="0">
                <a:effectLst/>
              </a:rPr>
              <a:t>require “Check in/Check out” to analyze. Bridges cannot be “read-only” in the database.  Solution: Disable check in/check out in the analysis database or add a BrR enhancement to check a bridge out during analysis. Any interest?</a:t>
            </a:r>
            <a:endParaRPr lang="en-US" b="1" dirty="0">
              <a:solidFill>
                <a:srgbClr val="FF0000"/>
              </a:solidFill>
              <a:effectLst/>
            </a:endParaRPr>
          </a:p>
        </p:txBody>
      </p:sp>
      <p:pic>
        <p:nvPicPr>
          <p:cNvPr id="6" name="Picture 5">
            <a:extLst>
              <a:ext uri="{FF2B5EF4-FFF2-40B4-BE49-F238E27FC236}">
                <a16:creationId xmlns:a16="http://schemas.microsoft.com/office/drawing/2014/main" id="{66624F40-4251-DCBD-51CB-B78D8ED55D38}"/>
              </a:ext>
            </a:extLst>
          </p:cNvPr>
          <p:cNvPicPr>
            <a:picLocks noChangeAspect="1"/>
          </p:cNvPicPr>
          <p:nvPr/>
        </p:nvPicPr>
        <p:blipFill>
          <a:blip r:embed="rId3" cstate="print"/>
          <a:stretch>
            <a:fillRect/>
          </a:stretch>
        </p:blipFill>
        <p:spPr>
          <a:xfrm>
            <a:off x="7781948" y="1828800"/>
            <a:ext cx="4203746" cy="363722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002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Load Rating Tool</a:t>
            </a:r>
          </a:p>
        </p:txBody>
      </p:sp>
      <p:pic>
        <p:nvPicPr>
          <p:cNvPr id="8" name="Content Placeholder 7">
            <a:extLst>
              <a:ext uri="{FF2B5EF4-FFF2-40B4-BE49-F238E27FC236}">
                <a16:creationId xmlns:a16="http://schemas.microsoft.com/office/drawing/2014/main" id="{398FB996-730A-326B-CD22-B1A930DBEED2}"/>
              </a:ext>
            </a:extLst>
          </p:cNvPr>
          <p:cNvPicPr>
            <a:picLocks noGrp="1" noChangeAspect="1"/>
          </p:cNvPicPr>
          <p:nvPr>
            <p:ph idx="1"/>
          </p:nvPr>
        </p:nvPicPr>
        <p:blipFill>
          <a:blip r:embed="rId3"/>
          <a:stretch>
            <a:fillRect/>
          </a:stretch>
        </p:blipFill>
        <p:spPr>
          <a:xfrm>
            <a:off x="793258" y="2596240"/>
            <a:ext cx="9613900" cy="1867668"/>
          </a:xfrm>
        </p:spPr>
      </p:pic>
      <p:pic>
        <p:nvPicPr>
          <p:cNvPr id="10" name="Picture 9">
            <a:extLst>
              <a:ext uri="{FF2B5EF4-FFF2-40B4-BE49-F238E27FC236}">
                <a16:creationId xmlns:a16="http://schemas.microsoft.com/office/drawing/2014/main" id="{0FFF9FF3-FDB3-422B-CA4B-59E1964E28B1}"/>
              </a:ext>
            </a:extLst>
          </p:cNvPr>
          <p:cNvPicPr>
            <a:picLocks noChangeAspect="1"/>
          </p:cNvPicPr>
          <p:nvPr/>
        </p:nvPicPr>
        <p:blipFill>
          <a:blip r:embed="rId4"/>
          <a:stretch>
            <a:fillRect/>
          </a:stretch>
        </p:blipFill>
        <p:spPr>
          <a:xfrm>
            <a:off x="793297" y="1432779"/>
            <a:ext cx="9613861" cy="1163461"/>
          </a:xfrm>
          <a:prstGeom prst="rect">
            <a:avLst/>
          </a:prstGeom>
        </p:spPr>
      </p:pic>
      <p:pic>
        <p:nvPicPr>
          <p:cNvPr id="12" name="Picture 11">
            <a:extLst>
              <a:ext uri="{FF2B5EF4-FFF2-40B4-BE49-F238E27FC236}">
                <a16:creationId xmlns:a16="http://schemas.microsoft.com/office/drawing/2014/main" id="{45F34064-BB97-C6A2-D987-2238EB817DD5}"/>
              </a:ext>
            </a:extLst>
          </p:cNvPr>
          <p:cNvPicPr>
            <a:picLocks noChangeAspect="1"/>
          </p:cNvPicPr>
          <p:nvPr/>
        </p:nvPicPr>
        <p:blipFill>
          <a:blip r:embed="rId5"/>
          <a:stretch>
            <a:fillRect/>
          </a:stretch>
        </p:blipFill>
        <p:spPr>
          <a:xfrm>
            <a:off x="793258" y="4471827"/>
            <a:ext cx="8597322" cy="2350385"/>
          </a:xfrm>
          <a:prstGeom prst="rect">
            <a:avLst/>
          </a:prstGeom>
        </p:spPr>
      </p:pic>
    </p:spTree>
    <p:extLst>
      <p:ext uri="{BB962C8B-B14F-4D97-AF65-F5344CB8AC3E}">
        <p14:creationId xmlns:p14="http://schemas.microsoft.com/office/powerpoint/2010/main" val="174260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Load Rating Tool</a:t>
            </a:r>
          </a:p>
        </p:txBody>
      </p:sp>
      <p:sp>
        <p:nvSpPr>
          <p:cNvPr id="3" name="Content Placeholder 2"/>
          <p:cNvSpPr>
            <a:spLocks noGrp="1"/>
          </p:cNvSpPr>
          <p:nvPr>
            <p:ph idx="1"/>
          </p:nvPr>
        </p:nvSpPr>
        <p:spPr>
          <a:xfrm>
            <a:off x="680321" y="1711842"/>
            <a:ext cx="6390435" cy="4224347"/>
          </a:xfrm>
        </p:spPr>
        <p:txBody>
          <a:bodyPr>
            <a:normAutofit/>
          </a:bodyPr>
          <a:lstStyle/>
          <a:p>
            <a:pPr>
              <a:buFont typeface="Wingdings" panose="05000000000000000000" pitchFamily="2" charset="2"/>
              <a:buChar char="§"/>
            </a:pPr>
            <a:r>
              <a:rPr lang="en-US" b="1" dirty="0">
                <a:solidFill>
                  <a:srgbClr val="21409A"/>
                </a:solidFill>
                <a:effectLst/>
              </a:rPr>
              <a:t>Supported Structure Types: </a:t>
            </a:r>
          </a:p>
          <a:p>
            <a:pPr marL="457200" lvl="1" indent="0">
              <a:buNone/>
            </a:pPr>
            <a:endParaRPr lang="en-US" b="1" dirty="0">
              <a:solidFill>
                <a:srgbClr val="FF0000"/>
              </a:solidFill>
              <a:effectLst/>
            </a:endParaRPr>
          </a:p>
        </p:txBody>
      </p:sp>
      <p:pic>
        <p:nvPicPr>
          <p:cNvPr id="1026" name="Picture 2">
            <a:extLst>
              <a:ext uri="{FF2B5EF4-FFF2-40B4-BE49-F238E27FC236}">
                <a16:creationId xmlns:a16="http://schemas.microsoft.com/office/drawing/2014/main" id="{49D54AC2-0F00-291A-ACA5-6B1B24A93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134000"/>
            <a:ext cx="8372667" cy="4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43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Load Rating Tool</a:t>
            </a:r>
          </a:p>
        </p:txBody>
      </p:sp>
      <p:sp>
        <p:nvSpPr>
          <p:cNvPr id="3" name="Content Placeholder 2"/>
          <p:cNvSpPr>
            <a:spLocks noGrp="1"/>
          </p:cNvSpPr>
          <p:nvPr>
            <p:ph idx="1"/>
          </p:nvPr>
        </p:nvSpPr>
        <p:spPr>
          <a:xfrm>
            <a:off x="680321" y="1711842"/>
            <a:ext cx="6390435" cy="5146158"/>
          </a:xfrm>
        </p:spPr>
        <p:txBody>
          <a:bodyPr>
            <a:normAutofit fontScale="85000" lnSpcReduction="10000"/>
          </a:bodyPr>
          <a:lstStyle/>
          <a:p>
            <a:pPr>
              <a:lnSpc>
                <a:spcPct val="120000"/>
              </a:lnSpc>
              <a:buFont typeface="Wingdings" panose="05000000000000000000" pitchFamily="2" charset="2"/>
              <a:buChar char="§"/>
            </a:pPr>
            <a:r>
              <a:rPr lang="en-US" b="1" dirty="0">
                <a:solidFill>
                  <a:srgbClr val="21409A"/>
                </a:solidFill>
                <a:effectLst/>
              </a:rPr>
              <a:t>Additional </a:t>
            </a:r>
            <a:r>
              <a:rPr lang="en-US" b="1" dirty="0" smtClean="0">
                <a:solidFill>
                  <a:srgbClr val="21409A"/>
                </a:solidFill>
                <a:effectLst/>
              </a:rPr>
              <a:t>items </a:t>
            </a:r>
            <a:r>
              <a:rPr lang="en-US" b="1" dirty="0">
                <a:solidFill>
                  <a:srgbClr val="21409A"/>
                </a:solidFill>
                <a:effectLst/>
              </a:rPr>
              <a:t>to keep in mind: </a:t>
            </a:r>
          </a:p>
          <a:p>
            <a:pPr lvl="1">
              <a:lnSpc>
                <a:spcPct val="120000"/>
              </a:lnSpc>
              <a:buFont typeface="Wingdings" panose="05000000000000000000" pitchFamily="2" charset="2"/>
              <a:buChar char="§"/>
            </a:pPr>
            <a:r>
              <a:rPr lang="en-US" b="1" dirty="0">
                <a:effectLst/>
              </a:rPr>
              <a:t>BrR 7.x flags and catches more </a:t>
            </a:r>
            <a:r>
              <a:rPr lang="en-US" b="1" dirty="0" smtClean="0">
                <a:effectLst/>
              </a:rPr>
              <a:t>“errors</a:t>
            </a:r>
            <a:r>
              <a:rPr lang="en-US" b="1" dirty="0" smtClean="0">
                <a:effectLst/>
              </a:rPr>
              <a:t>”</a:t>
            </a:r>
            <a:r>
              <a:rPr lang="en-US" b="1" dirty="0" smtClean="0">
                <a:effectLst/>
              </a:rPr>
              <a:t> </a:t>
            </a:r>
            <a:r>
              <a:rPr lang="en-US" b="1" dirty="0">
                <a:effectLst/>
              </a:rPr>
              <a:t>than 6.x.  Bridges that used to run may not</a:t>
            </a:r>
          </a:p>
          <a:p>
            <a:pPr lvl="2">
              <a:lnSpc>
                <a:spcPct val="120000"/>
              </a:lnSpc>
              <a:buFont typeface="Wingdings" panose="05000000000000000000" pitchFamily="2" charset="2"/>
              <a:buChar char="§"/>
            </a:pPr>
            <a:r>
              <a:rPr lang="en-US" b="1" dirty="0">
                <a:effectLst/>
              </a:rPr>
              <a:t>Solution: Brute Force – run them in large batches, identify the bridges, determine what kind of error it </a:t>
            </a:r>
            <a:r>
              <a:rPr lang="en-US" b="1" dirty="0" smtClean="0">
                <a:effectLst/>
              </a:rPr>
              <a:t>is</a:t>
            </a:r>
          </a:p>
          <a:p>
            <a:pPr lvl="1">
              <a:lnSpc>
                <a:spcPct val="120000"/>
              </a:lnSpc>
              <a:buFont typeface="Wingdings" panose="05000000000000000000" pitchFamily="2" charset="2"/>
              <a:buChar char="§"/>
            </a:pPr>
            <a:r>
              <a:rPr lang="en-US" b="1" dirty="0" smtClean="0">
                <a:effectLst/>
              </a:rPr>
              <a:t>Forensic Analysis of bridges that get “kicked back” – is the error “real”? Is it a bug? Is a simple check-box simply left unchecked?</a:t>
            </a:r>
          </a:p>
          <a:p>
            <a:pPr lvl="2">
              <a:lnSpc>
                <a:spcPct val="120000"/>
              </a:lnSpc>
              <a:buFont typeface="Wingdings" panose="05000000000000000000" pitchFamily="2" charset="2"/>
              <a:buChar char="§"/>
            </a:pPr>
            <a:r>
              <a:rPr lang="en-US" b="1" dirty="0" smtClean="0">
                <a:effectLst/>
              </a:rPr>
              <a:t>Situationally, </a:t>
            </a:r>
            <a:r>
              <a:rPr lang="en-US" b="1" dirty="0">
                <a:effectLst/>
              </a:rPr>
              <a:t>there are bridges with </a:t>
            </a:r>
            <a:r>
              <a:rPr lang="en-US" b="1" dirty="0" smtClean="0">
                <a:effectLst/>
              </a:rPr>
              <a:t>“Bridge </a:t>
            </a:r>
            <a:r>
              <a:rPr lang="en-US" b="1" dirty="0">
                <a:effectLst/>
              </a:rPr>
              <a:t>Completely </a:t>
            </a:r>
            <a:r>
              <a:rPr lang="en-US" b="1" dirty="0" smtClean="0">
                <a:effectLst/>
              </a:rPr>
              <a:t>Defined” </a:t>
            </a:r>
            <a:r>
              <a:rPr lang="en-US" b="1" dirty="0">
                <a:effectLst/>
              </a:rPr>
              <a:t>unchecked or Superstructure Definitions left unassigned (girder lines, substructures, models for force effects only</a:t>
            </a:r>
            <a:r>
              <a:rPr lang="en-US" b="1" dirty="0" smtClean="0">
                <a:effectLst/>
              </a:rPr>
              <a:t>) </a:t>
            </a:r>
            <a:endParaRPr lang="en-US" b="1" dirty="0">
              <a:effectLst/>
            </a:endParaRPr>
          </a:p>
          <a:p>
            <a:pPr lvl="1">
              <a:lnSpc>
                <a:spcPct val="120000"/>
              </a:lnSpc>
              <a:buFont typeface="Wingdings" panose="05000000000000000000" pitchFamily="2" charset="2"/>
              <a:buChar char="§"/>
            </a:pPr>
            <a:r>
              <a:rPr lang="en-US" b="1" dirty="0">
                <a:effectLst/>
              </a:rPr>
              <a:t>Configured for single trip only for LRFR</a:t>
            </a:r>
          </a:p>
          <a:p>
            <a:pPr lvl="1">
              <a:lnSpc>
                <a:spcPct val="120000"/>
              </a:lnSpc>
              <a:buFont typeface="Wingdings" panose="05000000000000000000" pitchFamily="2" charset="2"/>
              <a:buChar char="§"/>
            </a:pPr>
            <a:r>
              <a:rPr lang="en-US" b="1" dirty="0">
                <a:effectLst/>
              </a:rPr>
              <a:t>Need to specify methodology (LFR or LRFR)</a:t>
            </a:r>
          </a:p>
          <a:p>
            <a:pPr lvl="1">
              <a:lnSpc>
                <a:spcPct val="120000"/>
              </a:lnSpc>
              <a:buFont typeface="Wingdings" panose="05000000000000000000" pitchFamily="2" charset="2"/>
              <a:buChar char="§"/>
            </a:pPr>
            <a:r>
              <a:rPr lang="en-US" b="1" dirty="0">
                <a:effectLst/>
              </a:rPr>
              <a:t>Bridges sent to Manual Review</a:t>
            </a:r>
          </a:p>
        </p:txBody>
      </p:sp>
      <p:pic>
        <p:nvPicPr>
          <p:cNvPr id="3074" name="Picture 10">
            <a:extLst>
              <a:ext uri="{FF2B5EF4-FFF2-40B4-BE49-F238E27FC236}">
                <a16:creationId xmlns:a16="http://schemas.microsoft.com/office/drawing/2014/main" id="{CA27516F-2D12-4C7D-7525-737CC8B8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518" y="1711842"/>
            <a:ext cx="2789626" cy="204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a:extLst>
              <a:ext uri="{FF2B5EF4-FFF2-40B4-BE49-F238E27FC236}">
                <a16:creationId xmlns:a16="http://schemas.microsoft.com/office/drawing/2014/main" id="{FB3404D7-C338-63BE-DBA2-6DD610939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614" y="3731452"/>
            <a:ext cx="4839186" cy="14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89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Program Challenges</a:t>
            </a:r>
          </a:p>
        </p:txBody>
      </p:sp>
      <p:sp>
        <p:nvSpPr>
          <p:cNvPr id="3" name="Content Placeholder 2"/>
          <p:cNvSpPr>
            <a:spLocks noGrp="1"/>
          </p:cNvSpPr>
          <p:nvPr>
            <p:ph idx="1"/>
          </p:nvPr>
        </p:nvSpPr>
        <p:spPr>
          <a:xfrm>
            <a:off x="680321" y="1638677"/>
            <a:ext cx="10885603" cy="4650911"/>
          </a:xfrm>
        </p:spPr>
        <p:txBody>
          <a:bodyPr>
            <a:normAutofit fontScale="92500" lnSpcReduction="10000"/>
          </a:bodyPr>
          <a:lstStyle/>
          <a:p>
            <a:pPr>
              <a:lnSpc>
                <a:spcPct val="110000"/>
              </a:lnSpc>
              <a:buFont typeface="Wingdings" panose="05000000000000000000" pitchFamily="2" charset="2"/>
              <a:buChar char="§"/>
            </a:pPr>
            <a:r>
              <a:rPr lang="en-US" b="1" dirty="0">
                <a:solidFill>
                  <a:srgbClr val="21409A"/>
                </a:solidFill>
                <a:effectLst/>
              </a:rPr>
              <a:t>Files with blank LFR or LRFR fields: </a:t>
            </a:r>
          </a:p>
          <a:p>
            <a:pPr lvl="1">
              <a:lnSpc>
                <a:spcPct val="110000"/>
              </a:lnSpc>
              <a:buFont typeface="Wingdings" panose="05000000000000000000" pitchFamily="2" charset="2"/>
              <a:buChar char="§"/>
            </a:pPr>
            <a:r>
              <a:rPr lang="en-US" b="1" dirty="0">
                <a:effectLst/>
              </a:rPr>
              <a:t>LRFR passed all DOT-specific loads, no LFR rating is triggered. </a:t>
            </a:r>
            <a:r>
              <a:rPr lang="en-US" b="1" dirty="0" err="1" smtClean="0">
                <a:effectLst/>
              </a:rPr>
              <a:t>LFR</a:t>
            </a:r>
            <a:r>
              <a:rPr lang="en-US" b="1" dirty="0" smtClean="0">
                <a:effectLst/>
              </a:rPr>
              <a:t>-specific </a:t>
            </a:r>
            <a:r>
              <a:rPr lang="en-US" b="1" dirty="0">
                <a:effectLst/>
              </a:rPr>
              <a:t>data fields are now empty. Can these be auto-computed?</a:t>
            </a:r>
          </a:p>
          <a:p>
            <a:pPr lvl="1">
              <a:lnSpc>
                <a:spcPct val="110000"/>
              </a:lnSpc>
              <a:buFont typeface="Wingdings" panose="05000000000000000000" pitchFamily="2" charset="2"/>
              <a:buChar char="§"/>
            </a:pPr>
            <a:r>
              <a:rPr lang="en-US" b="1" dirty="0">
                <a:effectLst/>
              </a:rPr>
              <a:t>Widenings, rehabilitations, structures that have manually calculated LLDF or other parameters </a:t>
            </a:r>
            <a:r>
              <a:rPr lang="en-US" b="1" i="1" dirty="0">
                <a:effectLst/>
              </a:rPr>
              <a:t>intentionally.</a:t>
            </a:r>
          </a:p>
          <a:p>
            <a:pPr lvl="1">
              <a:lnSpc>
                <a:spcPct val="110000"/>
              </a:lnSpc>
              <a:buFont typeface="Wingdings" panose="05000000000000000000" pitchFamily="2" charset="2"/>
              <a:buChar char="§"/>
            </a:pPr>
            <a:r>
              <a:rPr lang="en-US" b="1" dirty="0">
                <a:effectLst/>
              </a:rPr>
              <a:t>Lever Rule</a:t>
            </a:r>
          </a:p>
          <a:p>
            <a:pPr lvl="1">
              <a:lnSpc>
                <a:spcPct val="110000"/>
              </a:lnSpc>
              <a:buFont typeface="Wingdings" panose="05000000000000000000" pitchFamily="2" charset="2"/>
              <a:buChar char="§"/>
            </a:pPr>
            <a:r>
              <a:rPr lang="en-US" b="1" dirty="0">
                <a:effectLst/>
              </a:rPr>
              <a:t>Structure </a:t>
            </a:r>
            <a:r>
              <a:rPr lang="en-US" b="1" dirty="0" smtClean="0">
                <a:effectLst/>
              </a:rPr>
              <a:t>“type</a:t>
            </a:r>
            <a:r>
              <a:rPr lang="en-US" b="1" dirty="0" smtClean="0">
                <a:effectLst/>
              </a:rPr>
              <a:t>”</a:t>
            </a:r>
            <a:r>
              <a:rPr lang="en-US" b="1" dirty="0" smtClean="0">
                <a:effectLst/>
              </a:rPr>
              <a:t> </a:t>
            </a:r>
            <a:r>
              <a:rPr lang="en-US" b="1" dirty="0">
                <a:effectLst/>
              </a:rPr>
              <a:t>for LLDF calc</a:t>
            </a:r>
          </a:p>
          <a:p>
            <a:pPr>
              <a:lnSpc>
                <a:spcPct val="110000"/>
              </a:lnSpc>
              <a:buFont typeface="Wingdings" panose="05000000000000000000" pitchFamily="2" charset="2"/>
              <a:buChar char="§"/>
            </a:pPr>
            <a:r>
              <a:rPr lang="en-US" b="1" dirty="0">
                <a:solidFill>
                  <a:srgbClr val="21409A"/>
                </a:solidFill>
                <a:effectLst/>
              </a:rPr>
              <a:t>Identifying bugs and which bridges would be affected. Handful? Dozens? Hundreds? </a:t>
            </a:r>
          </a:p>
          <a:p>
            <a:pPr>
              <a:lnSpc>
                <a:spcPct val="110000"/>
              </a:lnSpc>
              <a:buFont typeface="Wingdings" panose="05000000000000000000" pitchFamily="2" charset="2"/>
              <a:buChar char="§"/>
            </a:pPr>
            <a:r>
              <a:rPr lang="en-US" b="1" dirty="0">
                <a:solidFill>
                  <a:srgbClr val="21409A"/>
                </a:solidFill>
                <a:effectLst/>
              </a:rPr>
              <a:t>Updating and maintaining data</a:t>
            </a:r>
          </a:p>
          <a:p>
            <a:pPr lvl="1">
              <a:lnSpc>
                <a:spcPct val="110000"/>
              </a:lnSpc>
              <a:buFont typeface="Wingdings" panose="05000000000000000000" pitchFamily="2" charset="2"/>
              <a:buChar char="§"/>
            </a:pPr>
            <a:r>
              <a:rPr lang="en-US" b="1" dirty="0">
                <a:effectLst/>
              </a:rPr>
              <a:t>Multiple data sources (NBI, LR, BRM)?</a:t>
            </a:r>
          </a:p>
          <a:p>
            <a:pPr>
              <a:lnSpc>
                <a:spcPct val="110000"/>
              </a:lnSpc>
              <a:buFont typeface="Wingdings" panose="05000000000000000000" pitchFamily="2" charset="2"/>
              <a:buChar char="§"/>
            </a:pPr>
            <a:r>
              <a:rPr lang="en-US" b="1" dirty="0">
                <a:solidFill>
                  <a:srgbClr val="21409A"/>
                </a:solidFill>
                <a:effectLst/>
              </a:rPr>
              <a:t>Culverts pass for legal loads – what about permit loads?</a:t>
            </a:r>
          </a:p>
          <a:p>
            <a:pPr>
              <a:lnSpc>
                <a:spcPct val="110000"/>
              </a:lnSpc>
              <a:buFont typeface="Wingdings" panose="05000000000000000000" pitchFamily="2" charset="2"/>
              <a:buChar char="§"/>
            </a:pPr>
            <a:endParaRPr lang="en-US" b="1" dirty="0">
              <a:solidFill>
                <a:srgbClr val="21409A"/>
              </a:solidFill>
              <a:effectLst/>
            </a:endParaRPr>
          </a:p>
        </p:txBody>
      </p:sp>
    </p:spTree>
    <p:extLst>
      <p:ext uri="{BB962C8B-B14F-4D97-AF65-F5344CB8AC3E}">
        <p14:creationId xmlns:p14="http://schemas.microsoft.com/office/powerpoint/2010/main" val="153024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Program Challenges</a:t>
            </a:r>
          </a:p>
        </p:txBody>
      </p:sp>
      <p:sp>
        <p:nvSpPr>
          <p:cNvPr id="3" name="Content Placeholder 2"/>
          <p:cNvSpPr>
            <a:spLocks noGrp="1"/>
          </p:cNvSpPr>
          <p:nvPr>
            <p:ph idx="1"/>
          </p:nvPr>
        </p:nvSpPr>
        <p:spPr>
          <a:xfrm>
            <a:off x="680321" y="1638677"/>
            <a:ext cx="6390435" cy="5095755"/>
          </a:xfrm>
        </p:spPr>
        <p:txBody>
          <a:bodyPr>
            <a:normAutofit fontScale="92500" lnSpcReduction="10000"/>
          </a:bodyPr>
          <a:lstStyle/>
          <a:p>
            <a:pPr>
              <a:buFont typeface="Wingdings" panose="05000000000000000000" pitchFamily="2" charset="2"/>
              <a:buChar char="§"/>
            </a:pPr>
            <a:r>
              <a:rPr lang="en-US" b="1" dirty="0">
                <a:solidFill>
                  <a:srgbClr val="21409A"/>
                </a:solidFill>
                <a:effectLst/>
              </a:rPr>
              <a:t>Bridges that are non-BrR ratings:</a:t>
            </a:r>
          </a:p>
          <a:p>
            <a:pPr lvl="1">
              <a:buFont typeface="Wingdings" panose="05000000000000000000" pitchFamily="2" charset="2"/>
              <a:buChar char="§"/>
            </a:pPr>
            <a:r>
              <a:rPr lang="en-US" sz="2100" b="1" dirty="0">
                <a:effectLst/>
              </a:rPr>
              <a:t>Arches, Complex Geometry, Post-Tensioned bridges, buried structures, etc.</a:t>
            </a:r>
          </a:p>
          <a:p>
            <a:pPr lvl="1">
              <a:buFont typeface="Wingdings" panose="05000000000000000000" pitchFamily="2" charset="2"/>
              <a:buChar char="§"/>
            </a:pPr>
            <a:r>
              <a:rPr lang="en-US" sz="2100" b="1" dirty="0">
                <a:effectLst/>
              </a:rPr>
              <a:t>Bridges with </a:t>
            </a:r>
            <a:r>
              <a:rPr lang="en-US" sz="2100" b="1" i="1" dirty="0">
                <a:effectLst/>
              </a:rPr>
              <a:t>both</a:t>
            </a:r>
            <a:r>
              <a:rPr lang="en-US" sz="2100" b="1" dirty="0">
                <a:effectLst/>
              </a:rPr>
              <a:t> BrR and </a:t>
            </a:r>
            <a:r>
              <a:rPr lang="en-US" sz="2100" b="1" dirty="0" smtClean="0">
                <a:effectLst/>
              </a:rPr>
              <a:t>“other</a:t>
            </a:r>
            <a:r>
              <a:rPr lang="en-US" sz="2100" b="1" dirty="0" smtClean="0">
                <a:effectLst/>
              </a:rPr>
              <a:t>”</a:t>
            </a:r>
            <a:r>
              <a:rPr lang="en-US" sz="2100" b="1" dirty="0" smtClean="0">
                <a:effectLst/>
              </a:rPr>
              <a:t> </a:t>
            </a:r>
            <a:r>
              <a:rPr lang="en-US" sz="2100" b="1" dirty="0">
                <a:effectLst/>
              </a:rPr>
              <a:t>software used</a:t>
            </a:r>
          </a:p>
          <a:p>
            <a:pPr lvl="2">
              <a:buFont typeface="Wingdings" panose="05000000000000000000" pitchFamily="2" charset="2"/>
              <a:buChar char="§"/>
            </a:pPr>
            <a:r>
              <a:rPr lang="en-US" sz="1900" b="1" dirty="0">
                <a:effectLst/>
              </a:rPr>
              <a:t>Separated into:</a:t>
            </a:r>
          </a:p>
          <a:p>
            <a:pPr lvl="3">
              <a:buFont typeface="Wingdings" panose="05000000000000000000" pitchFamily="2" charset="2"/>
              <a:buChar char="§"/>
            </a:pPr>
            <a:r>
              <a:rPr lang="en-US" sz="1700" b="1" dirty="0">
                <a:effectLst/>
              </a:rPr>
              <a:t>BrR Superstructure + </a:t>
            </a:r>
            <a:r>
              <a:rPr lang="en-US" sz="1700" b="1" dirty="0" smtClean="0">
                <a:effectLst/>
              </a:rPr>
              <a:t>“Other” </a:t>
            </a:r>
            <a:r>
              <a:rPr lang="en-US" sz="1700" b="1" dirty="0">
                <a:effectLst/>
              </a:rPr>
              <a:t>substructure</a:t>
            </a:r>
          </a:p>
          <a:p>
            <a:pPr lvl="3">
              <a:buFont typeface="Wingdings" panose="05000000000000000000" pitchFamily="2" charset="2"/>
              <a:buChar char="§"/>
            </a:pPr>
            <a:r>
              <a:rPr lang="en-US" sz="1700" b="1" dirty="0">
                <a:effectLst/>
              </a:rPr>
              <a:t>BrR + </a:t>
            </a:r>
            <a:r>
              <a:rPr lang="en-US" sz="1700" b="1" dirty="0" smtClean="0">
                <a:effectLst/>
              </a:rPr>
              <a:t>“Other” </a:t>
            </a:r>
            <a:r>
              <a:rPr lang="en-US" sz="1700" b="1" dirty="0">
                <a:effectLst/>
              </a:rPr>
              <a:t>software used for superstructure units</a:t>
            </a:r>
            <a:endParaRPr lang="en-US" sz="1900" b="1" dirty="0">
              <a:effectLst/>
            </a:endParaRPr>
          </a:p>
          <a:p>
            <a:pPr lvl="1">
              <a:buFont typeface="Wingdings" panose="05000000000000000000" pitchFamily="2" charset="2"/>
              <a:buChar char="§"/>
            </a:pPr>
            <a:r>
              <a:rPr lang="en-US" sz="2100" b="1" dirty="0">
                <a:effectLst/>
              </a:rPr>
              <a:t>Approximately 5% of the bridge inventory </a:t>
            </a:r>
            <a:endParaRPr lang="en-US" sz="2100" b="1" dirty="0">
              <a:effectLst/>
              <a:highlight>
                <a:srgbClr val="FFFF00"/>
              </a:highlight>
            </a:endParaRPr>
          </a:p>
          <a:p>
            <a:pPr>
              <a:buFont typeface="Wingdings" panose="05000000000000000000" pitchFamily="2" charset="2"/>
              <a:buChar char="§"/>
            </a:pPr>
            <a:r>
              <a:rPr lang="en-US" b="1" dirty="0" smtClean="0">
                <a:solidFill>
                  <a:srgbClr val="21409A"/>
                </a:solidFill>
                <a:effectLst/>
              </a:rPr>
              <a:t>Bridges </a:t>
            </a:r>
            <a:r>
              <a:rPr lang="en-US" b="1" dirty="0">
                <a:solidFill>
                  <a:srgbClr val="21409A"/>
                </a:solidFill>
                <a:effectLst/>
              </a:rPr>
              <a:t>not applicable for the LRT:</a:t>
            </a:r>
          </a:p>
          <a:p>
            <a:pPr lvl="1">
              <a:buFont typeface="Wingdings" panose="05000000000000000000" pitchFamily="2" charset="2"/>
              <a:buChar char="§"/>
            </a:pPr>
            <a:r>
              <a:rPr lang="en-US" b="1" dirty="0">
                <a:effectLst/>
              </a:rPr>
              <a:t>3D FEM, curved</a:t>
            </a:r>
          </a:p>
          <a:p>
            <a:pPr lvl="1">
              <a:buFont typeface="Wingdings" panose="05000000000000000000" pitchFamily="2" charset="2"/>
              <a:buChar char="§"/>
            </a:pPr>
            <a:r>
              <a:rPr lang="en-US" b="1" dirty="0">
                <a:effectLst/>
              </a:rPr>
              <a:t>LRFR Culverts</a:t>
            </a:r>
          </a:p>
          <a:p>
            <a:pPr lvl="1">
              <a:buFont typeface="Wingdings" panose="05000000000000000000" pitchFamily="2" charset="2"/>
              <a:buChar char="§"/>
            </a:pPr>
            <a:r>
              <a:rPr lang="en-US" b="1" dirty="0">
                <a:effectLst/>
              </a:rPr>
              <a:t>Arches</a:t>
            </a:r>
          </a:p>
          <a:p>
            <a:pPr lvl="1">
              <a:buFont typeface="Wingdings" panose="05000000000000000000" pitchFamily="2" charset="2"/>
              <a:buChar char="§"/>
            </a:pPr>
            <a:r>
              <a:rPr lang="en-US" b="1" dirty="0">
                <a:effectLst/>
              </a:rPr>
              <a:t>Trusses</a:t>
            </a:r>
          </a:p>
          <a:p>
            <a:pPr>
              <a:buFont typeface="Wingdings" panose="05000000000000000000" pitchFamily="2" charset="2"/>
              <a:buChar char="§"/>
            </a:pPr>
            <a:r>
              <a:rPr lang="en-US" b="1" dirty="0">
                <a:solidFill>
                  <a:srgbClr val="21409A"/>
                </a:solidFill>
                <a:effectLst/>
              </a:rPr>
              <a:t>Flagging bridges with GCR = 4 or lower</a:t>
            </a:r>
          </a:p>
          <a:p>
            <a:pPr>
              <a:buFont typeface="Wingdings" panose="05000000000000000000" pitchFamily="2" charset="2"/>
              <a:buChar char="§"/>
            </a:pPr>
            <a:r>
              <a:rPr lang="en-US" b="1" dirty="0">
                <a:solidFill>
                  <a:srgbClr val="21409A"/>
                </a:solidFill>
                <a:effectLst/>
              </a:rPr>
              <a:t>Flagging bridges with timber substructures</a:t>
            </a:r>
          </a:p>
        </p:txBody>
      </p:sp>
      <p:pic>
        <p:nvPicPr>
          <p:cNvPr id="5" name="Picture 4" descr="Shape&#10;&#10;Description automatically generated">
            <a:extLst>
              <a:ext uri="{FF2B5EF4-FFF2-40B4-BE49-F238E27FC236}">
                <a16:creationId xmlns:a16="http://schemas.microsoft.com/office/drawing/2014/main" id="{4654F752-DCDB-1648-4876-85A2F7C4A15B}"/>
              </a:ext>
            </a:extLst>
          </p:cNvPr>
          <p:cNvPicPr>
            <a:picLocks noChangeAspect="1"/>
          </p:cNvPicPr>
          <p:nvPr/>
        </p:nvPicPr>
        <p:blipFill rotWithShape="1">
          <a:blip r:embed="rId3"/>
          <a:srcRect r="8583"/>
          <a:stretch/>
        </p:blipFill>
        <p:spPr>
          <a:xfrm>
            <a:off x="7046829" y="1747319"/>
            <a:ext cx="4933350" cy="406035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122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Presentation Outline</a:t>
            </a:r>
          </a:p>
        </p:txBody>
      </p:sp>
      <p:sp>
        <p:nvSpPr>
          <p:cNvPr id="3" name="Content Placeholder 2"/>
          <p:cNvSpPr>
            <a:spLocks noGrp="1"/>
          </p:cNvSpPr>
          <p:nvPr>
            <p:ph idx="1"/>
          </p:nvPr>
        </p:nvSpPr>
        <p:spPr>
          <a:xfrm>
            <a:off x="680321" y="1711842"/>
            <a:ext cx="9613861" cy="4224347"/>
          </a:xfrm>
        </p:spPr>
        <p:txBody>
          <a:bodyPr/>
          <a:lstStyle/>
          <a:p>
            <a:pPr>
              <a:lnSpc>
                <a:spcPct val="150000"/>
              </a:lnSpc>
              <a:buFont typeface="Wingdings" panose="05000000000000000000" pitchFamily="2" charset="2"/>
              <a:buChar char="§"/>
            </a:pPr>
            <a:r>
              <a:rPr lang="en-US" b="1" dirty="0">
                <a:solidFill>
                  <a:srgbClr val="21409A"/>
                </a:solidFill>
                <a:effectLst/>
              </a:rPr>
              <a:t>Where we started with SCDOT’s OSOW</a:t>
            </a:r>
          </a:p>
          <a:p>
            <a:pPr>
              <a:lnSpc>
                <a:spcPct val="150000"/>
              </a:lnSpc>
              <a:buFont typeface="Wingdings" panose="05000000000000000000" pitchFamily="2" charset="2"/>
              <a:buChar char="§"/>
            </a:pPr>
            <a:r>
              <a:rPr lang="en-US" b="1" dirty="0">
                <a:solidFill>
                  <a:srgbClr val="21409A"/>
                </a:solidFill>
                <a:effectLst/>
              </a:rPr>
              <a:t>Comparing other DOT programs</a:t>
            </a:r>
          </a:p>
          <a:p>
            <a:pPr>
              <a:lnSpc>
                <a:spcPct val="150000"/>
              </a:lnSpc>
              <a:buFont typeface="Wingdings" panose="05000000000000000000" pitchFamily="2" charset="2"/>
              <a:buChar char="§"/>
            </a:pPr>
            <a:r>
              <a:rPr lang="en-US" b="1" dirty="0">
                <a:solidFill>
                  <a:srgbClr val="21409A"/>
                </a:solidFill>
                <a:effectLst/>
              </a:rPr>
              <a:t>Less </a:t>
            </a:r>
            <a:r>
              <a:rPr lang="en-US" b="1" dirty="0" smtClean="0">
                <a:solidFill>
                  <a:srgbClr val="21409A"/>
                </a:solidFill>
                <a:effectLst/>
              </a:rPr>
              <a:t>“refined</a:t>
            </a:r>
            <a:r>
              <a:rPr lang="en-US" b="1" dirty="0" smtClean="0">
                <a:solidFill>
                  <a:srgbClr val="21409A"/>
                </a:solidFill>
                <a:effectLst/>
              </a:rPr>
              <a:t>”</a:t>
            </a:r>
            <a:r>
              <a:rPr lang="en-US" b="1" dirty="0" smtClean="0">
                <a:solidFill>
                  <a:srgbClr val="21409A"/>
                </a:solidFill>
                <a:effectLst/>
              </a:rPr>
              <a:t> </a:t>
            </a:r>
            <a:r>
              <a:rPr lang="en-US" b="1" dirty="0">
                <a:solidFill>
                  <a:srgbClr val="21409A"/>
                </a:solidFill>
                <a:effectLst/>
              </a:rPr>
              <a:t>options</a:t>
            </a:r>
          </a:p>
          <a:p>
            <a:pPr>
              <a:lnSpc>
                <a:spcPct val="150000"/>
              </a:lnSpc>
              <a:buFont typeface="Wingdings" panose="05000000000000000000" pitchFamily="2" charset="2"/>
              <a:buChar char="§"/>
            </a:pPr>
            <a:r>
              <a:rPr lang="en-US" b="1" dirty="0">
                <a:solidFill>
                  <a:srgbClr val="21409A"/>
                </a:solidFill>
                <a:effectLst/>
              </a:rPr>
              <a:t>Considerations</a:t>
            </a:r>
          </a:p>
          <a:p>
            <a:pPr>
              <a:lnSpc>
                <a:spcPct val="150000"/>
              </a:lnSpc>
              <a:buFont typeface="Wingdings" panose="05000000000000000000" pitchFamily="2" charset="2"/>
              <a:buChar char="§"/>
            </a:pPr>
            <a:r>
              <a:rPr lang="en-US" b="1" dirty="0">
                <a:solidFill>
                  <a:srgbClr val="21409A"/>
                </a:solidFill>
                <a:effectLst/>
              </a:rPr>
              <a:t>Load </a:t>
            </a:r>
            <a:r>
              <a:rPr lang="en-US" b="1" dirty="0" smtClean="0">
                <a:solidFill>
                  <a:srgbClr val="21409A"/>
                </a:solidFill>
                <a:effectLst/>
              </a:rPr>
              <a:t>rating tool</a:t>
            </a:r>
            <a:endParaRPr lang="en-US" b="1" dirty="0">
              <a:solidFill>
                <a:srgbClr val="21409A"/>
              </a:solidFill>
              <a:effectLst/>
            </a:endParaRPr>
          </a:p>
          <a:p>
            <a:pPr>
              <a:lnSpc>
                <a:spcPct val="150000"/>
              </a:lnSpc>
              <a:buFont typeface="Wingdings" panose="05000000000000000000" pitchFamily="2" charset="2"/>
              <a:buChar char="§"/>
            </a:pPr>
            <a:r>
              <a:rPr lang="en-US" b="1" dirty="0">
                <a:solidFill>
                  <a:srgbClr val="21409A"/>
                </a:solidFill>
                <a:effectLst/>
              </a:rPr>
              <a:t>Pros </a:t>
            </a:r>
            <a:r>
              <a:rPr lang="en-US" b="1" dirty="0" smtClean="0">
                <a:solidFill>
                  <a:srgbClr val="21409A"/>
                </a:solidFill>
                <a:effectLst/>
              </a:rPr>
              <a:t>&amp; cons </a:t>
            </a:r>
            <a:r>
              <a:rPr lang="en-US" b="1" dirty="0">
                <a:solidFill>
                  <a:srgbClr val="21409A"/>
                </a:solidFill>
                <a:effectLst/>
              </a:rPr>
              <a:t>moving forward</a:t>
            </a:r>
          </a:p>
        </p:txBody>
      </p:sp>
    </p:spTree>
    <p:extLst>
      <p:ext uri="{BB962C8B-B14F-4D97-AF65-F5344CB8AC3E}">
        <p14:creationId xmlns:p14="http://schemas.microsoft.com/office/powerpoint/2010/main" val="277256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Program Challenges</a:t>
            </a:r>
          </a:p>
        </p:txBody>
      </p:sp>
      <p:sp>
        <p:nvSpPr>
          <p:cNvPr id="3" name="Content Placeholder 2"/>
          <p:cNvSpPr>
            <a:spLocks noGrp="1"/>
          </p:cNvSpPr>
          <p:nvPr>
            <p:ph idx="1"/>
          </p:nvPr>
        </p:nvSpPr>
        <p:spPr>
          <a:xfrm>
            <a:off x="680322" y="1638678"/>
            <a:ext cx="5503196" cy="4297512"/>
          </a:xfrm>
        </p:spPr>
        <p:txBody>
          <a:bodyPr>
            <a:normAutofit/>
          </a:bodyPr>
          <a:lstStyle/>
          <a:p>
            <a:pPr>
              <a:buFont typeface="Wingdings" panose="05000000000000000000" pitchFamily="2" charset="2"/>
              <a:buChar char="§"/>
            </a:pPr>
            <a:r>
              <a:rPr lang="en-US" b="1" dirty="0">
                <a:solidFill>
                  <a:srgbClr val="21409A"/>
                </a:solidFill>
                <a:effectLst/>
              </a:rPr>
              <a:t>LRFR Permit Analysis vs. Permit Applications</a:t>
            </a:r>
          </a:p>
          <a:p>
            <a:pPr lvl="1">
              <a:buFont typeface="Wingdings" panose="05000000000000000000" pitchFamily="2" charset="2"/>
              <a:buChar char="§"/>
            </a:pPr>
            <a:r>
              <a:rPr lang="en-US" b="1" dirty="0">
                <a:effectLst/>
              </a:rPr>
              <a:t>Single Trip vs. Multi Trip vs. Unlimited</a:t>
            </a:r>
          </a:p>
          <a:p>
            <a:pPr lvl="1">
              <a:buFont typeface="Wingdings" panose="05000000000000000000" pitchFamily="2" charset="2"/>
              <a:buChar char="§"/>
            </a:pPr>
            <a:endParaRPr lang="en-US" b="1" dirty="0">
              <a:effectLst/>
            </a:endParaRPr>
          </a:p>
          <a:p>
            <a:pPr lvl="1">
              <a:buFont typeface="Wingdings" panose="05000000000000000000" pitchFamily="2" charset="2"/>
              <a:buChar char="§"/>
            </a:pPr>
            <a:r>
              <a:rPr lang="en-US" b="1" dirty="0">
                <a:effectLst/>
              </a:rPr>
              <a:t>Industry </a:t>
            </a:r>
            <a:r>
              <a:rPr lang="en-US" b="1" dirty="0">
                <a:solidFill>
                  <a:srgbClr val="FF0000"/>
                </a:solidFill>
                <a:effectLst/>
              </a:rPr>
              <a:t>WILL</a:t>
            </a:r>
            <a:r>
              <a:rPr lang="en-US" b="1" dirty="0">
                <a:effectLst/>
              </a:rPr>
              <a:t> figure out if certain applications are approved and others are not.</a:t>
            </a:r>
          </a:p>
          <a:p>
            <a:pPr marL="457200" lvl="1" indent="0">
              <a:buNone/>
            </a:pPr>
            <a:endParaRPr lang="en-US" b="1" dirty="0">
              <a:effectLst/>
            </a:endParaRPr>
          </a:p>
          <a:p>
            <a:pPr lvl="1">
              <a:buFont typeface="Wingdings" panose="05000000000000000000" pitchFamily="2" charset="2"/>
              <a:buChar char="§"/>
            </a:pPr>
            <a:r>
              <a:rPr lang="en-US" b="1" dirty="0">
                <a:effectLst/>
              </a:rPr>
              <a:t>How are other states handling this? </a:t>
            </a:r>
          </a:p>
          <a:p>
            <a:pPr>
              <a:buFont typeface="Wingdings" panose="05000000000000000000" pitchFamily="2" charset="2"/>
              <a:buChar char="§"/>
            </a:pPr>
            <a:endParaRPr lang="en-US" b="1" dirty="0">
              <a:solidFill>
                <a:srgbClr val="21409A"/>
              </a:solidFill>
              <a:effectLst/>
            </a:endParaRPr>
          </a:p>
        </p:txBody>
      </p:sp>
      <p:pic>
        <p:nvPicPr>
          <p:cNvPr id="2051" name="Picture 5">
            <a:extLst>
              <a:ext uri="{FF2B5EF4-FFF2-40B4-BE49-F238E27FC236}">
                <a16:creationId xmlns:a16="http://schemas.microsoft.com/office/drawing/2014/main" id="{99B7F6B5-E16F-BD70-5CBA-DA14C056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338" y="1638678"/>
            <a:ext cx="5318329" cy="404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51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Findings</a:t>
            </a:r>
          </a:p>
        </p:txBody>
      </p:sp>
      <p:sp>
        <p:nvSpPr>
          <p:cNvPr id="3" name="Content Placeholder 2"/>
          <p:cNvSpPr>
            <a:spLocks noGrp="1"/>
          </p:cNvSpPr>
          <p:nvPr>
            <p:ph idx="1"/>
          </p:nvPr>
        </p:nvSpPr>
        <p:spPr>
          <a:xfrm>
            <a:off x="680322" y="1638678"/>
            <a:ext cx="10774392" cy="4297512"/>
          </a:xfrm>
        </p:spPr>
        <p:txBody>
          <a:bodyPr>
            <a:normAutofit/>
          </a:bodyPr>
          <a:lstStyle/>
          <a:p>
            <a:pPr>
              <a:buFont typeface="Wingdings" panose="05000000000000000000" pitchFamily="2" charset="2"/>
              <a:buChar char="§"/>
            </a:pPr>
            <a:r>
              <a:rPr lang="en-US" b="1" dirty="0">
                <a:solidFill>
                  <a:srgbClr val="21409A"/>
                </a:solidFill>
                <a:effectLst/>
              </a:rPr>
              <a:t>5,152 bridges that were rated in both LRFR and LFR</a:t>
            </a:r>
          </a:p>
          <a:p>
            <a:pPr lvl="1">
              <a:buFont typeface="Wingdings" panose="05000000000000000000" pitchFamily="2" charset="2"/>
              <a:buChar char="§"/>
            </a:pPr>
            <a:r>
              <a:rPr lang="en-US" b="1" dirty="0">
                <a:effectLst/>
              </a:rPr>
              <a:t>17 permit vehicles were analyzed </a:t>
            </a:r>
          </a:p>
          <a:p>
            <a:pPr lvl="1">
              <a:buFont typeface="Wingdings" panose="05000000000000000000" pitchFamily="2" charset="2"/>
              <a:buChar char="§"/>
            </a:pPr>
            <a:endParaRPr lang="en-US" b="1" dirty="0" smtClean="0">
              <a:effectLst/>
            </a:endParaRPr>
          </a:p>
          <a:p>
            <a:pPr lvl="1">
              <a:buFont typeface="Wingdings" panose="05000000000000000000" pitchFamily="2" charset="2"/>
              <a:buChar char="§"/>
            </a:pPr>
            <a:r>
              <a:rPr lang="en-US" b="1" dirty="0" smtClean="0">
                <a:effectLst/>
              </a:rPr>
              <a:t>92</a:t>
            </a:r>
            <a:r>
              <a:rPr lang="en-US" b="1" dirty="0">
                <a:effectLst/>
              </a:rPr>
              <a:t>% of bridges (4,340) had a </a:t>
            </a:r>
            <a:r>
              <a:rPr lang="en-US" b="1" dirty="0" smtClean="0">
                <a:effectLst/>
              </a:rPr>
              <a:t>“better” </a:t>
            </a:r>
            <a:r>
              <a:rPr lang="en-US" b="1" dirty="0">
                <a:effectLst/>
              </a:rPr>
              <a:t>methodology, 8% (812) were mixed</a:t>
            </a:r>
          </a:p>
          <a:p>
            <a:pPr lvl="1">
              <a:buFont typeface="Wingdings" panose="05000000000000000000" pitchFamily="2" charset="2"/>
              <a:buChar char="§"/>
            </a:pPr>
            <a:endParaRPr lang="en-US" b="1" dirty="0" smtClean="0">
              <a:effectLst/>
            </a:endParaRPr>
          </a:p>
          <a:p>
            <a:pPr lvl="1">
              <a:buFont typeface="Wingdings" panose="05000000000000000000" pitchFamily="2" charset="2"/>
              <a:buChar char="§"/>
            </a:pPr>
            <a:r>
              <a:rPr lang="en-US" b="1" dirty="0" smtClean="0">
                <a:effectLst/>
              </a:rPr>
              <a:t>“Better” </a:t>
            </a:r>
            <a:r>
              <a:rPr lang="en-US" b="1" dirty="0">
                <a:effectLst/>
              </a:rPr>
              <a:t>= 15 of 17 vehicles rated higher in one methodology </a:t>
            </a:r>
            <a:r>
              <a:rPr lang="en-US" b="1" dirty="0" smtClean="0">
                <a:effectLst/>
              </a:rPr>
              <a:t>vs. </a:t>
            </a:r>
            <a:r>
              <a:rPr lang="en-US" b="1" dirty="0">
                <a:effectLst/>
              </a:rPr>
              <a:t>the other</a:t>
            </a:r>
          </a:p>
          <a:p>
            <a:pPr lvl="1">
              <a:buFont typeface="Wingdings" panose="05000000000000000000" pitchFamily="2" charset="2"/>
              <a:buChar char="§"/>
            </a:pPr>
            <a:endParaRPr lang="en-US" b="1" dirty="0" smtClean="0">
              <a:effectLst/>
            </a:endParaRPr>
          </a:p>
          <a:p>
            <a:pPr lvl="1">
              <a:buFont typeface="Wingdings" panose="05000000000000000000" pitchFamily="2" charset="2"/>
              <a:buChar char="§"/>
            </a:pPr>
            <a:r>
              <a:rPr lang="en-US" b="1" dirty="0" smtClean="0">
                <a:effectLst/>
              </a:rPr>
              <a:t>Higher </a:t>
            </a:r>
            <a:r>
              <a:rPr lang="en-US" b="1" dirty="0">
                <a:effectLst/>
              </a:rPr>
              <a:t>results:</a:t>
            </a:r>
          </a:p>
          <a:p>
            <a:pPr lvl="2">
              <a:buFont typeface="Wingdings" panose="05000000000000000000" pitchFamily="2" charset="2"/>
              <a:buChar char="§"/>
            </a:pPr>
            <a:r>
              <a:rPr lang="en-US" b="1" dirty="0">
                <a:effectLst/>
              </a:rPr>
              <a:t>LRFR: 2,778 bridges</a:t>
            </a:r>
          </a:p>
          <a:p>
            <a:pPr lvl="2">
              <a:buFont typeface="Wingdings" panose="05000000000000000000" pitchFamily="2" charset="2"/>
              <a:buChar char="§"/>
            </a:pPr>
            <a:r>
              <a:rPr lang="en-US" b="1" dirty="0">
                <a:effectLst/>
              </a:rPr>
              <a:t>LFR: 1,984</a:t>
            </a:r>
          </a:p>
          <a:p>
            <a:pPr lvl="1">
              <a:buFont typeface="Wingdings" panose="05000000000000000000" pitchFamily="2" charset="2"/>
              <a:buChar char="§"/>
            </a:pPr>
            <a:endParaRPr lang="en-US" b="1" dirty="0" smtClean="0">
              <a:effectLst/>
            </a:endParaRPr>
          </a:p>
          <a:p>
            <a:pPr lvl="1">
              <a:buFont typeface="Wingdings" panose="05000000000000000000" pitchFamily="2" charset="2"/>
              <a:buChar char="§"/>
            </a:pPr>
            <a:r>
              <a:rPr lang="en-US" b="1" dirty="0" smtClean="0">
                <a:effectLst/>
              </a:rPr>
              <a:t>Cause</a:t>
            </a:r>
            <a:r>
              <a:rPr lang="en-US" b="1" dirty="0">
                <a:effectLst/>
              </a:rPr>
              <a:t>: Traffic Count (ADTT)? Span length? </a:t>
            </a:r>
          </a:p>
        </p:txBody>
      </p:sp>
    </p:spTree>
    <p:extLst>
      <p:ext uri="{BB962C8B-B14F-4D97-AF65-F5344CB8AC3E}">
        <p14:creationId xmlns:p14="http://schemas.microsoft.com/office/powerpoint/2010/main" val="138403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75" name="Picture 60">
            <a:extLst>
              <a:ext uri="{FF2B5EF4-FFF2-40B4-BE49-F238E27FC236}">
                <a16:creationId xmlns:a16="http://schemas.microsoft.com/office/drawing/2014/main" id="{DBD87452-FC4F-4BDC-ADC8-4CB118A2A65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6" name="Picture 62">
            <a:extLst>
              <a:ext uri="{FF2B5EF4-FFF2-40B4-BE49-F238E27FC236}">
                <a16:creationId xmlns:a16="http://schemas.microsoft.com/office/drawing/2014/main" id="{04BF5510-F7D5-4319-BB4C-0AE630F6D8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7" name="Picture 64">
            <a:extLst>
              <a:ext uri="{FF2B5EF4-FFF2-40B4-BE49-F238E27FC236}">
                <a16:creationId xmlns:a16="http://schemas.microsoft.com/office/drawing/2014/main" id="{48A4D1F0-9B28-473F-91C9-F6B4A1A40D4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8" name="Rectangle 66">
            <a:extLst>
              <a:ext uri="{FF2B5EF4-FFF2-40B4-BE49-F238E27FC236}">
                <a16:creationId xmlns:a16="http://schemas.microsoft.com/office/drawing/2014/main" id="{019A71C9-AAD8-428A-8652-55BF68717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68">
            <a:extLst>
              <a:ext uri="{FF2B5EF4-FFF2-40B4-BE49-F238E27FC236}">
                <a16:creationId xmlns:a16="http://schemas.microsoft.com/office/drawing/2014/main" id="{6501DDCC-A2F8-4180-A0A2-DD6376810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70">
            <a:extLst>
              <a:ext uri="{FF2B5EF4-FFF2-40B4-BE49-F238E27FC236}">
                <a16:creationId xmlns:a16="http://schemas.microsoft.com/office/drawing/2014/main" id="{8E21052C-1A31-44AF-8B72-AE3A24A4D42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81" name="Rectangle 72">
            <a:extLst>
              <a:ext uri="{FF2B5EF4-FFF2-40B4-BE49-F238E27FC236}">
                <a16:creationId xmlns:a16="http://schemas.microsoft.com/office/drawing/2014/main" id="{FEFF113E-9131-4EEB-8249-CBE6E831C3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ctrTitle"/>
          </p:nvPr>
        </p:nvSpPr>
        <p:spPr>
          <a:xfrm>
            <a:off x="680322" y="2403231"/>
            <a:ext cx="5192940" cy="2133600"/>
          </a:xfrm>
        </p:spPr>
        <p:txBody>
          <a:bodyPr vert="horz" lIns="91440" tIns="45720" rIns="91440" bIns="45720" rtlCol="0" anchor="b">
            <a:normAutofit/>
          </a:bodyPr>
          <a:lstStyle/>
          <a:p>
            <a:pPr algn="r"/>
            <a:r>
              <a:rPr lang="en-US" sz="5400"/>
              <a:t>THANK YOU!</a:t>
            </a:r>
          </a:p>
        </p:txBody>
      </p:sp>
      <p:pic>
        <p:nvPicPr>
          <p:cNvPr id="19" name="Picture Placeholder 18" descr="Diagram&#10;&#10;Description automatically generated">
            <a:extLst>
              <a:ext uri="{FF2B5EF4-FFF2-40B4-BE49-F238E27FC236}">
                <a16:creationId xmlns:a16="http://schemas.microsoft.com/office/drawing/2014/main" id="{397DCAE2-E654-AF39-BCF0-7055CEA66A07}"/>
              </a:ext>
            </a:extLst>
          </p:cNvPr>
          <p:cNvPicPr>
            <a:picLocks noGrp="1" noChangeAspect="1"/>
          </p:cNvPicPr>
          <p:nvPr>
            <p:ph type="pic" sz="quarter" idx="13"/>
          </p:nvPr>
        </p:nvPicPr>
        <p:blipFill>
          <a:blip r:embed="rId6"/>
          <a:srcRect l="7171" r="7171"/>
          <a:stretch>
            <a:fillRect/>
          </a:stretch>
        </p:blipFill>
        <p:spPr>
          <a:xfrm>
            <a:off x="6560548" y="1201547"/>
            <a:ext cx="5638800" cy="4208463"/>
          </a:xfrm>
        </p:spPr>
      </p:pic>
    </p:spTree>
    <p:extLst>
      <p:ext uri="{BB962C8B-B14F-4D97-AF65-F5344CB8AC3E}">
        <p14:creationId xmlns:p14="http://schemas.microsoft.com/office/powerpoint/2010/main" val="165213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Evaluation of </a:t>
            </a:r>
            <a:r>
              <a:rPr lang="en-US" b="1" dirty="0" smtClean="0">
                <a:solidFill>
                  <a:schemeClr val="bg1"/>
                </a:solidFill>
              </a:rPr>
              <a:t>Other </a:t>
            </a:r>
            <a:r>
              <a:rPr lang="en-US" b="1" dirty="0">
                <a:solidFill>
                  <a:schemeClr val="bg1"/>
                </a:solidFill>
              </a:rPr>
              <a:t>DOT OSOW Programs</a:t>
            </a:r>
          </a:p>
        </p:txBody>
      </p:sp>
      <p:sp>
        <p:nvSpPr>
          <p:cNvPr id="3" name="Content Placeholder 2"/>
          <p:cNvSpPr>
            <a:spLocks noGrp="1"/>
          </p:cNvSpPr>
          <p:nvPr>
            <p:ph idx="1"/>
          </p:nvPr>
        </p:nvSpPr>
        <p:spPr>
          <a:xfrm>
            <a:off x="680321" y="1711842"/>
            <a:ext cx="5202005" cy="4815958"/>
          </a:xfrm>
        </p:spPr>
        <p:txBody>
          <a:bodyPr>
            <a:noAutofit/>
          </a:bodyPr>
          <a:lstStyle/>
          <a:p>
            <a:pPr>
              <a:lnSpc>
                <a:spcPct val="100000"/>
              </a:lnSpc>
              <a:buFont typeface="Wingdings" panose="05000000000000000000" pitchFamily="2" charset="2"/>
              <a:buChar char="§"/>
            </a:pPr>
            <a:r>
              <a:rPr lang="en-US" sz="1800" b="1" dirty="0" smtClean="0">
                <a:solidFill>
                  <a:srgbClr val="21409A"/>
                </a:solidFill>
                <a:effectLst/>
              </a:rPr>
              <a:t>AIE </a:t>
            </a:r>
            <a:r>
              <a:rPr lang="en-US" sz="2000" b="1" dirty="0">
                <a:solidFill>
                  <a:srgbClr val="21409A"/>
                </a:solidFill>
                <a:effectLst/>
              </a:rPr>
              <a:t>researched multiple other DOTs including CO, ID, KS, LA, MS, NC, OH, ND, GA, MA, &amp; NY </a:t>
            </a:r>
          </a:p>
          <a:p>
            <a:pPr>
              <a:lnSpc>
                <a:spcPct val="100000"/>
              </a:lnSpc>
              <a:buFont typeface="Wingdings" panose="05000000000000000000" pitchFamily="2" charset="2"/>
              <a:buChar char="§"/>
            </a:pPr>
            <a:r>
              <a:rPr lang="en-US" sz="2000" b="1" dirty="0">
                <a:solidFill>
                  <a:srgbClr val="21409A"/>
                </a:solidFill>
                <a:effectLst/>
              </a:rPr>
              <a:t>Data collection</a:t>
            </a:r>
          </a:p>
          <a:p>
            <a:pPr lvl="1">
              <a:lnSpc>
                <a:spcPct val="100000"/>
              </a:lnSpc>
              <a:spcBef>
                <a:spcPts val="0"/>
              </a:spcBef>
              <a:buFont typeface="Wingdings" panose="05000000000000000000" pitchFamily="2" charset="2"/>
              <a:buChar char="§"/>
            </a:pPr>
            <a:r>
              <a:rPr lang="en-US" sz="1600" b="1" dirty="0">
                <a:effectLst/>
              </a:rPr>
              <a:t>Available software companies</a:t>
            </a:r>
          </a:p>
          <a:p>
            <a:pPr lvl="1">
              <a:lnSpc>
                <a:spcPct val="100000"/>
              </a:lnSpc>
              <a:spcBef>
                <a:spcPts val="0"/>
              </a:spcBef>
              <a:buFont typeface="Wingdings" panose="05000000000000000000" pitchFamily="2" charset="2"/>
              <a:buChar char="§"/>
            </a:pPr>
            <a:r>
              <a:rPr lang="en-US" sz="1600" b="1" dirty="0">
                <a:effectLst/>
              </a:rPr>
              <a:t>Department resources </a:t>
            </a:r>
            <a:r>
              <a:rPr lang="en-US" sz="1600" b="1" dirty="0" smtClean="0">
                <a:effectLst/>
              </a:rPr>
              <a:t>&amp; </a:t>
            </a:r>
            <a:r>
              <a:rPr lang="en-US" sz="1600" b="1" dirty="0">
                <a:effectLst/>
              </a:rPr>
              <a:t>capacity</a:t>
            </a:r>
          </a:p>
          <a:p>
            <a:pPr lvl="1">
              <a:lnSpc>
                <a:spcPct val="100000"/>
              </a:lnSpc>
              <a:spcBef>
                <a:spcPts val="0"/>
              </a:spcBef>
              <a:buFont typeface="Wingdings" panose="05000000000000000000" pitchFamily="2" charset="2"/>
              <a:buChar char="§"/>
            </a:pPr>
            <a:r>
              <a:rPr lang="en-US" sz="1600" b="1" dirty="0">
                <a:effectLst/>
              </a:rPr>
              <a:t>Permit types &amp; weight thresholds </a:t>
            </a:r>
          </a:p>
          <a:p>
            <a:pPr lvl="1">
              <a:lnSpc>
                <a:spcPct val="100000"/>
              </a:lnSpc>
              <a:spcBef>
                <a:spcPts val="0"/>
              </a:spcBef>
              <a:buFont typeface="Wingdings" panose="05000000000000000000" pitchFamily="2" charset="2"/>
              <a:buChar char="§"/>
            </a:pPr>
            <a:r>
              <a:rPr lang="en-US" sz="1600" b="1" dirty="0">
                <a:effectLst/>
              </a:rPr>
              <a:t>Strengths vs. weaknesses for each approach</a:t>
            </a:r>
          </a:p>
          <a:p>
            <a:pPr lvl="1">
              <a:lnSpc>
                <a:spcPct val="100000"/>
              </a:lnSpc>
              <a:spcBef>
                <a:spcPts val="0"/>
              </a:spcBef>
              <a:buFont typeface="Wingdings" panose="05000000000000000000" pitchFamily="2" charset="2"/>
              <a:buChar char="§"/>
            </a:pPr>
            <a:r>
              <a:rPr lang="en-US" sz="1600" b="1" dirty="0">
                <a:effectLst/>
              </a:rPr>
              <a:t>Where bottlenecks could occur</a:t>
            </a:r>
          </a:p>
          <a:p>
            <a:pPr lvl="1">
              <a:lnSpc>
                <a:spcPct val="100000"/>
              </a:lnSpc>
              <a:spcBef>
                <a:spcPts val="0"/>
              </a:spcBef>
              <a:buFont typeface="Wingdings" panose="05000000000000000000" pitchFamily="2" charset="2"/>
              <a:buChar char="§"/>
            </a:pPr>
            <a:r>
              <a:rPr lang="en-US" sz="1600" b="1" dirty="0">
                <a:effectLst/>
              </a:rPr>
              <a:t>Evaluation of time vs. cost </a:t>
            </a:r>
            <a:r>
              <a:rPr lang="en-US" sz="1600" b="1" dirty="0" smtClean="0">
                <a:effectLst/>
              </a:rPr>
              <a:t>vs. </a:t>
            </a:r>
            <a:r>
              <a:rPr lang="en-US" sz="1600" b="1" dirty="0">
                <a:effectLst/>
              </a:rPr>
              <a:t>value</a:t>
            </a:r>
          </a:p>
          <a:p>
            <a:pPr marL="228600" lvl="1">
              <a:lnSpc>
                <a:spcPct val="100000"/>
              </a:lnSpc>
              <a:spcBef>
                <a:spcPts val="1000"/>
              </a:spcBef>
              <a:buFont typeface="Wingdings" panose="05000000000000000000" pitchFamily="2" charset="2"/>
              <a:buChar char="§"/>
            </a:pPr>
            <a:r>
              <a:rPr lang="en-US" sz="1800" b="1" dirty="0" smtClean="0">
                <a:solidFill>
                  <a:srgbClr val="21409A"/>
                </a:solidFill>
                <a:effectLst/>
              </a:rPr>
              <a:t>Long-term </a:t>
            </a:r>
            <a:r>
              <a:rPr lang="en-US" sz="1800" b="1" dirty="0">
                <a:solidFill>
                  <a:srgbClr val="21409A"/>
                </a:solidFill>
                <a:effectLst/>
              </a:rPr>
              <a:t>goal: Mostly automated OW routing system utilizing </a:t>
            </a:r>
            <a:r>
              <a:rPr lang="en-US" sz="1800" b="1" dirty="0">
                <a:solidFill>
                  <a:srgbClr val="21409A"/>
                </a:solidFill>
                <a:effectLst/>
              </a:rPr>
              <a:t>LR data</a:t>
            </a:r>
          </a:p>
          <a:p>
            <a:pPr marL="228600" lvl="1">
              <a:lnSpc>
                <a:spcPct val="100000"/>
              </a:lnSpc>
              <a:spcBef>
                <a:spcPts val="1000"/>
              </a:spcBef>
              <a:buFont typeface="Wingdings" panose="05000000000000000000" pitchFamily="2" charset="2"/>
              <a:buChar char="§"/>
            </a:pPr>
            <a:r>
              <a:rPr lang="en-US" sz="1800" b="1" dirty="0">
                <a:solidFill>
                  <a:srgbClr val="21409A"/>
                </a:solidFill>
                <a:effectLst/>
              </a:rPr>
              <a:t>Considered LRT but it wasn’t </a:t>
            </a:r>
            <a:r>
              <a:rPr lang="en-US" sz="1800" b="1" dirty="0" smtClean="0">
                <a:solidFill>
                  <a:srgbClr val="21409A"/>
                </a:solidFill>
                <a:effectLst/>
              </a:rPr>
              <a:t>“ready” </a:t>
            </a:r>
            <a:r>
              <a:rPr lang="en-US" sz="1800" b="1" dirty="0">
                <a:solidFill>
                  <a:srgbClr val="21409A"/>
                </a:solidFill>
                <a:effectLst/>
              </a:rPr>
              <a:t>yet</a:t>
            </a:r>
          </a:p>
          <a:p>
            <a:pPr marL="228600" lvl="1">
              <a:lnSpc>
                <a:spcPct val="100000"/>
              </a:lnSpc>
              <a:spcBef>
                <a:spcPts val="1000"/>
              </a:spcBef>
              <a:buFont typeface="Wingdings" panose="05000000000000000000" pitchFamily="2" charset="2"/>
              <a:buChar char="§"/>
            </a:pPr>
            <a:r>
              <a:rPr lang="en-US" sz="1800" b="1" dirty="0">
                <a:solidFill>
                  <a:srgbClr val="21409A"/>
                </a:solidFill>
                <a:effectLst/>
              </a:rPr>
              <a:t>Initially, we settled on a Moment and Shear approach</a:t>
            </a:r>
          </a:p>
        </p:txBody>
      </p:sp>
      <p:pic>
        <p:nvPicPr>
          <p:cNvPr id="5" name="Picture 4">
            <a:extLst>
              <a:ext uri="{FF2B5EF4-FFF2-40B4-BE49-F238E27FC236}">
                <a16:creationId xmlns:a16="http://schemas.microsoft.com/office/drawing/2014/main" id="{733434FC-AE44-A4F4-8E12-ED89ADA56404}"/>
              </a:ext>
            </a:extLst>
          </p:cNvPr>
          <p:cNvPicPr>
            <a:picLocks noChangeAspect="1"/>
          </p:cNvPicPr>
          <p:nvPr/>
        </p:nvPicPr>
        <p:blipFill>
          <a:blip r:embed="rId3"/>
          <a:stretch>
            <a:fillRect/>
          </a:stretch>
        </p:blipFill>
        <p:spPr>
          <a:xfrm>
            <a:off x="5882326" y="1537017"/>
            <a:ext cx="2538543" cy="3270061"/>
          </a:xfrm>
          <a:prstGeom prst="rect">
            <a:avLst/>
          </a:prstGeom>
        </p:spPr>
      </p:pic>
      <p:pic>
        <p:nvPicPr>
          <p:cNvPr id="7" name="Picture 6">
            <a:extLst>
              <a:ext uri="{FF2B5EF4-FFF2-40B4-BE49-F238E27FC236}">
                <a16:creationId xmlns:a16="http://schemas.microsoft.com/office/drawing/2014/main" id="{354DC9D4-A35F-32E4-980D-B5C151D99AEB}"/>
              </a:ext>
            </a:extLst>
          </p:cNvPr>
          <p:cNvPicPr>
            <a:picLocks noChangeAspect="1"/>
          </p:cNvPicPr>
          <p:nvPr/>
        </p:nvPicPr>
        <p:blipFill>
          <a:blip r:embed="rId4"/>
          <a:stretch>
            <a:fillRect/>
          </a:stretch>
        </p:blipFill>
        <p:spPr>
          <a:xfrm>
            <a:off x="7229414" y="2557455"/>
            <a:ext cx="2543127" cy="3273552"/>
          </a:xfrm>
          <a:prstGeom prst="rect">
            <a:avLst/>
          </a:prstGeom>
        </p:spPr>
      </p:pic>
      <p:pic>
        <p:nvPicPr>
          <p:cNvPr id="9" name="Picture 8">
            <a:extLst>
              <a:ext uri="{FF2B5EF4-FFF2-40B4-BE49-F238E27FC236}">
                <a16:creationId xmlns:a16="http://schemas.microsoft.com/office/drawing/2014/main" id="{1766D925-86EC-B72A-F05E-8F794EEAD427}"/>
              </a:ext>
            </a:extLst>
          </p:cNvPr>
          <p:cNvPicPr>
            <a:picLocks noChangeAspect="1"/>
          </p:cNvPicPr>
          <p:nvPr/>
        </p:nvPicPr>
        <p:blipFill>
          <a:blip r:embed="rId5"/>
          <a:stretch>
            <a:fillRect/>
          </a:stretch>
        </p:blipFill>
        <p:spPr>
          <a:xfrm>
            <a:off x="9372869" y="1537017"/>
            <a:ext cx="2543668" cy="3273552"/>
          </a:xfrm>
          <a:prstGeom prst="rect">
            <a:avLst/>
          </a:prstGeom>
        </p:spPr>
      </p:pic>
    </p:spTree>
    <p:extLst>
      <p:ext uri="{BB962C8B-B14F-4D97-AF65-F5344CB8AC3E}">
        <p14:creationId xmlns:p14="http://schemas.microsoft.com/office/powerpoint/2010/main" val="255266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Initial Steps</a:t>
            </a:r>
          </a:p>
        </p:txBody>
      </p:sp>
      <p:sp>
        <p:nvSpPr>
          <p:cNvPr id="3" name="Content Placeholder 2"/>
          <p:cNvSpPr>
            <a:spLocks noGrp="1"/>
          </p:cNvSpPr>
          <p:nvPr>
            <p:ph idx="1"/>
          </p:nvPr>
        </p:nvSpPr>
        <p:spPr>
          <a:xfrm>
            <a:off x="680321" y="1711842"/>
            <a:ext cx="4552207" cy="4224347"/>
          </a:xfrm>
        </p:spPr>
        <p:txBody>
          <a:bodyPr>
            <a:normAutofit lnSpcReduction="10000"/>
          </a:bodyPr>
          <a:lstStyle/>
          <a:p>
            <a:pPr>
              <a:buFont typeface="Wingdings" panose="05000000000000000000" pitchFamily="2" charset="2"/>
              <a:buChar char="§"/>
            </a:pPr>
            <a:r>
              <a:rPr lang="en-US" b="1" dirty="0">
                <a:solidFill>
                  <a:srgbClr val="21409A"/>
                </a:solidFill>
                <a:effectLst/>
              </a:rPr>
              <a:t>Gather ALL the load ratings </a:t>
            </a:r>
            <a:r>
              <a:rPr lang="en-US" b="1" dirty="0" smtClean="0">
                <a:solidFill>
                  <a:srgbClr val="21409A"/>
                </a:solidFill>
                <a:effectLst/>
              </a:rPr>
              <a:t>&amp; </a:t>
            </a:r>
            <a:r>
              <a:rPr lang="en-US" b="1" dirty="0">
                <a:solidFill>
                  <a:srgbClr val="21409A"/>
                </a:solidFill>
                <a:effectLst/>
              </a:rPr>
              <a:t>start organizing</a:t>
            </a:r>
          </a:p>
          <a:p>
            <a:pPr lvl="1">
              <a:spcAft>
                <a:spcPts val="450"/>
              </a:spcAft>
              <a:buFont typeface="Wingdings" panose="05000000000000000000" pitchFamily="2" charset="2"/>
              <a:buChar char="§"/>
            </a:pPr>
            <a:r>
              <a:rPr lang="en-US" b="1" dirty="0">
                <a:effectLst/>
              </a:rPr>
              <a:t>Identify bridges recommended for posting</a:t>
            </a:r>
          </a:p>
          <a:p>
            <a:pPr lvl="1">
              <a:spcAft>
                <a:spcPts val="450"/>
              </a:spcAft>
              <a:buFont typeface="Wingdings" panose="05000000000000000000" pitchFamily="2" charset="2"/>
              <a:buChar char="§"/>
            </a:pPr>
            <a:r>
              <a:rPr lang="en-US" b="1" dirty="0">
                <a:effectLst/>
              </a:rPr>
              <a:t>Roadway classification (Interstate, Primary, Local, etc.)</a:t>
            </a:r>
          </a:p>
          <a:p>
            <a:pPr lvl="1">
              <a:spcAft>
                <a:spcPts val="450"/>
              </a:spcAft>
              <a:buFont typeface="Wingdings" panose="05000000000000000000" pitchFamily="2" charset="2"/>
              <a:buChar char="§"/>
            </a:pPr>
            <a:r>
              <a:rPr lang="en-US" b="1" dirty="0">
                <a:effectLst/>
              </a:rPr>
              <a:t>Develop tools or spreadsheets to determine what software was used for each rating</a:t>
            </a:r>
          </a:p>
          <a:p>
            <a:pPr lvl="1">
              <a:spcAft>
                <a:spcPts val="450"/>
              </a:spcAft>
              <a:buFont typeface="Wingdings" panose="05000000000000000000" pitchFamily="2" charset="2"/>
              <a:buChar char="§"/>
            </a:pPr>
            <a:r>
              <a:rPr lang="en-US" b="1" dirty="0">
                <a:effectLst/>
              </a:rPr>
              <a:t>Structure </a:t>
            </a:r>
            <a:r>
              <a:rPr lang="en-US" b="1" dirty="0" smtClean="0">
                <a:effectLst/>
              </a:rPr>
              <a:t>type</a:t>
            </a:r>
            <a:endParaRPr lang="en-US" b="1" dirty="0">
              <a:effectLst/>
            </a:endParaRPr>
          </a:p>
          <a:p>
            <a:pPr lvl="1">
              <a:spcAft>
                <a:spcPts val="450"/>
              </a:spcAft>
              <a:buFont typeface="Wingdings" panose="05000000000000000000" pitchFamily="2" charset="2"/>
              <a:buChar char="§"/>
            </a:pPr>
            <a:r>
              <a:rPr lang="en-US" b="1" dirty="0" err="1">
                <a:effectLst/>
              </a:rPr>
              <a:t>LR</a:t>
            </a:r>
            <a:r>
              <a:rPr lang="en-US" b="1" dirty="0">
                <a:effectLst/>
              </a:rPr>
              <a:t> </a:t>
            </a:r>
            <a:r>
              <a:rPr lang="en-US" b="1" dirty="0" smtClean="0">
                <a:effectLst/>
              </a:rPr>
              <a:t>methodology </a:t>
            </a:r>
            <a:endParaRPr lang="en-US" b="1" dirty="0">
              <a:effectLst/>
            </a:endParaRPr>
          </a:p>
          <a:p>
            <a:pPr lvl="1">
              <a:spcAft>
                <a:spcPts val="450"/>
              </a:spcAft>
              <a:buFont typeface="Wingdings" panose="05000000000000000000" pitchFamily="2" charset="2"/>
              <a:buChar char="§"/>
            </a:pPr>
            <a:r>
              <a:rPr lang="en-US" b="1" dirty="0">
                <a:effectLst/>
              </a:rPr>
              <a:t>Sync </a:t>
            </a:r>
            <a:r>
              <a:rPr lang="en-US" b="1" dirty="0" smtClean="0">
                <a:effectLst/>
              </a:rPr>
              <a:t>data </a:t>
            </a:r>
            <a:r>
              <a:rPr lang="en-US" b="1" dirty="0">
                <a:effectLst/>
              </a:rPr>
              <a:t>(NBI, LR, BMS)</a:t>
            </a:r>
          </a:p>
          <a:p>
            <a:pPr lvl="1">
              <a:spcAft>
                <a:spcPts val="450"/>
              </a:spcAft>
              <a:buFont typeface="Wingdings" panose="05000000000000000000" pitchFamily="2" charset="2"/>
              <a:buChar char="§"/>
            </a:pPr>
            <a:endParaRPr lang="en-US" b="1" dirty="0">
              <a:effectLst/>
            </a:endParaRPr>
          </a:p>
          <a:p>
            <a:pPr lvl="1">
              <a:spcAft>
                <a:spcPts val="450"/>
              </a:spcAft>
              <a:buFont typeface="Wingdings" panose="05000000000000000000" pitchFamily="2" charset="2"/>
              <a:buChar char="§"/>
            </a:pPr>
            <a:endParaRPr lang="en-US" b="1" dirty="0">
              <a:effectLst/>
            </a:endParaRPr>
          </a:p>
        </p:txBody>
      </p:sp>
      <p:pic>
        <p:nvPicPr>
          <p:cNvPr id="5" name="Picture 4">
            <a:extLst>
              <a:ext uri="{FF2B5EF4-FFF2-40B4-BE49-F238E27FC236}">
                <a16:creationId xmlns:a16="http://schemas.microsoft.com/office/drawing/2014/main" id="{59D44C8D-EA30-2008-CF01-7820F4D0E91E}"/>
              </a:ext>
            </a:extLst>
          </p:cNvPr>
          <p:cNvPicPr>
            <a:picLocks noChangeAspect="1"/>
          </p:cNvPicPr>
          <p:nvPr/>
        </p:nvPicPr>
        <p:blipFill>
          <a:blip r:embed="rId3"/>
          <a:stretch>
            <a:fillRect/>
          </a:stretch>
        </p:blipFill>
        <p:spPr>
          <a:xfrm>
            <a:off x="5150335" y="1655635"/>
            <a:ext cx="6079320" cy="3857047"/>
          </a:xfrm>
          <a:prstGeom prst="rect">
            <a:avLst/>
          </a:prstGeom>
        </p:spPr>
      </p:pic>
      <p:pic>
        <p:nvPicPr>
          <p:cNvPr id="7" name="Picture 6">
            <a:extLst>
              <a:ext uri="{FF2B5EF4-FFF2-40B4-BE49-F238E27FC236}">
                <a16:creationId xmlns:a16="http://schemas.microsoft.com/office/drawing/2014/main" id="{21CFCFC2-4CDD-A705-B5EE-88A4ED7A5E88}"/>
              </a:ext>
            </a:extLst>
          </p:cNvPr>
          <p:cNvPicPr>
            <a:picLocks noChangeAspect="1"/>
          </p:cNvPicPr>
          <p:nvPr/>
        </p:nvPicPr>
        <p:blipFill>
          <a:blip r:embed="rId4"/>
          <a:stretch>
            <a:fillRect/>
          </a:stretch>
        </p:blipFill>
        <p:spPr>
          <a:xfrm>
            <a:off x="5471326" y="3173423"/>
            <a:ext cx="6580383" cy="2965983"/>
          </a:xfrm>
          <a:prstGeom prst="rect">
            <a:avLst/>
          </a:prstGeom>
        </p:spPr>
      </p:pic>
    </p:spTree>
    <p:extLst>
      <p:ext uri="{BB962C8B-B14F-4D97-AF65-F5344CB8AC3E}">
        <p14:creationId xmlns:p14="http://schemas.microsoft.com/office/powerpoint/2010/main" val="137062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Initial Steps</a:t>
            </a:r>
          </a:p>
        </p:txBody>
      </p:sp>
      <p:sp>
        <p:nvSpPr>
          <p:cNvPr id="3" name="Content Placeholder 2"/>
          <p:cNvSpPr>
            <a:spLocks noGrp="1"/>
          </p:cNvSpPr>
          <p:nvPr>
            <p:ph idx="1"/>
          </p:nvPr>
        </p:nvSpPr>
        <p:spPr>
          <a:xfrm>
            <a:off x="680321" y="1711842"/>
            <a:ext cx="11219236" cy="4224347"/>
          </a:xfrm>
        </p:spPr>
        <p:txBody>
          <a:bodyPr>
            <a:normAutofit/>
          </a:bodyPr>
          <a:lstStyle/>
          <a:p>
            <a:pPr>
              <a:buFont typeface="Wingdings" panose="05000000000000000000" pitchFamily="2" charset="2"/>
              <a:buChar char="§"/>
            </a:pPr>
            <a:r>
              <a:rPr lang="en-US" b="1" dirty="0">
                <a:solidFill>
                  <a:srgbClr val="21409A"/>
                </a:solidFill>
                <a:effectLst/>
              </a:rPr>
              <a:t>Identify bridges suitable for automated analysis (</a:t>
            </a:r>
            <a:r>
              <a:rPr lang="en-US" b="1" dirty="0" err="1">
                <a:solidFill>
                  <a:srgbClr val="21409A"/>
                </a:solidFill>
                <a:effectLst/>
              </a:rPr>
              <a:t>BrR</a:t>
            </a:r>
            <a:r>
              <a:rPr lang="en-US" b="1" dirty="0">
                <a:solidFill>
                  <a:srgbClr val="21409A"/>
                </a:solidFill>
                <a:effectLst/>
              </a:rPr>
              <a:t>)</a:t>
            </a:r>
          </a:p>
          <a:p>
            <a:pPr lvl="1">
              <a:buFont typeface="Wingdings" panose="05000000000000000000" pitchFamily="2" charset="2"/>
              <a:buChar char="§"/>
            </a:pPr>
            <a:r>
              <a:rPr lang="en-US" b="1" dirty="0">
                <a:effectLst/>
              </a:rPr>
              <a:t>Approximately 95% of the inventory</a:t>
            </a:r>
          </a:p>
          <a:p>
            <a:pPr>
              <a:spcAft>
                <a:spcPts val="450"/>
              </a:spcAft>
              <a:buFont typeface="Wingdings" panose="05000000000000000000" pitchFamily="2" charset="2"/>
              <a:buChar char="§"/>
            </a:pPr>
            <a:endParaRPr lang="en-US" b="1" dirty="0" smtClean="0">
              <a:solidFill>
                <a:srgbClr val="21409A"/>
              </a:solidFill>
              <a:effectLst/>
            </a:endParaRPr>
          </a:p>
          <a:p>
            <a:pPr>
              <a:spcAft>
                <a:spcPts val="450"/>
              </a:spcAft>
              <a:buFont typeface="Wingdings" panose="05000000000000000000" pitchFamily="2" charset="2"/>
              <a:buChar char="§"/>
            </a:pPr>
            <a:r>
              <a:rPr lang="en-US" b="1" dirty="0" err="1" smtClean="0">
                <a:solidFill>
                  <a:srgbClr val="21409A"/>
                </a:solidFill>
                <a:effectLst/>
              </a:rPr>
              <a:t>SCDOT’s</a:t>
            </a:r>
            <a:r>
              <a:rPr lang="en-US" b="1" dirty="0" smtClean="0">
                <a:solidFill>
                  <a:srgbClr val="21409A"/>
                </a:solidFill>
                <a:effectLst/>
              </a:rPr>
              <a:t> </a:t>
            </a:r>
            <a:r>
              <a:rPr lang="en-US" b="1" dirty="0">
                <a:solidFill>
                  <a:srgbClr val="21409A"/>
                </a:solidFill>
                <a:effectLst/>
              </a:rPr>
              <a:t>existing service proposed to utilize proprietary analytical methods</a:t>
            </a:r>
          </a:p>
          <a:p>
            <a:pPr>
              <a:spcAft>
                <a:spcPts val="450"/>
              </a:spcAft>
              <a:buFont typeface="Wingdings" panose="05000000000000000000" pitchFamily="2" charset="2"/>
              <a:buChar char="§"/>
            </a:pPr>
            <a:endParaRPr lang="en-US" b="1" dirty="0" smtClean="0">
              <a:solidFill>
                <a:srgbClr val="21409A"/>
              </a:solidFill>
              <a:effectLst/>
            </a:endParaRPr>
          </a:p>
          <a:p>
            <a:pPr>
              <a:spcAft>
                <a:spcPts val="450"/>
              </a:spcAft>
              <a:buFont typeface="Wingdings" panose="05000000000000000000" pitchFamily="2" charset="2"/>
              <a:buChar char="§"/>
            </a:pPr>
            <a:r>
              <a:rPr lang="en-US" b="1" dirty="0" smtClean="0">
                <a:solidFill>
                  <a:srgbClr val="21409A"/>
                </a:solidFill>
                <a:effectLst/>
              </a:rPr>
              <a:t>AIE </a:t>
            </a:r>
            <a:r>
              <a:rPr lang="en-US" b="1" dirty="0">
                <a:solidFill>
                  <a:srgbClr val="21409A"/>
                </a:solidFill>
                <a:effectLst/>
              </a:rPr>
              <a:t>recommended supplementing with an alternate method that could reduce processing time</a:t>
            </a:r>
          </a:p>
          <a:p>
            <a:pPr lvl="1">
              <a:spcAft>
                <a:spcPts val="450"/>
              </a:spcAft>
              <a:buFont typeface="Wingdings" panose="05000000000000000000" pitchFamily="2" charset="2"/>
              <a:buChar char="§"/>
            </a:pPr>
            <a:r>
              <a:rPr lang="en-US" b="1" dirty="0">
                <a:effectLst/>
              </a:rPr>
              <a:t>LRT</a:t>
            </a:r>
          </a:p>
          <a:p>
            <a:pPr lvl="1">
              <a:spcAft>
                <a:spcPts val="450"/>
              </a:spcAft>
              <a:buFont typeface="Wingdings" panose="05000000000000000000" pitchFamily="2" charset="2"/>
              <a:buChar char="§"/>
            </a:pPr>
            <a:r>
              <a:rPr lang="en-US" b="1" dirty="0">
                <a:effectLst/>
              </a:rPr>
              <a:t>Moment and Shear</a:t>
            </a:r>
          </a:p>
        </p:txBody>
      </p:sp>
    </p:spTree>
    <p:extLst>
      <p:ext uri="{BB962C8B-B14F-4D97-AF65-F5344CB8AC3E}">
        <p14:creationId xmlns:p14="http://schemas.microsoft.com/office/powerpoint/2010/main" val="37359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Initial Steps</a:t>
            </a:r>
          </a:p>
        </p:txBody>
      </p:sp>
      <p:sp>
        <p:nvSpPr>
          <p:cNvPr id="3" name="Content Placeholder 2"/>
          <p:cNvSpPr>
            <a:spLocks noGrp="1"/>
          </p:cNvSpPr>
          <p:nvPr>
            <p:ph idx="1"/>
          </p:nvPr>
        </p:nvSpPr>
        <p:spPr>
          <a:xfrm>
            <a:off x="680321" y="1711842"/>
            <a:ext cx="10712609" cy="4224347"/>
          </a:xfrm>
        </p:spPr>
        <p:txBody>
          <a:bodyPr>
            <a:normAutofit/>
          </a:bodyPr>
          <a:lstStyle/>
          <a:p>
            <a:pPr>
              <a:spcAft>
                <a:spcPts val="450"/>
              </a:spcAft>
              <a:buFont typeface="Wingdings" panose="05000000000000000000" pitchFamily="2" charset="2"/>
              <a:buChar char="§"/>
            </a:pPr>
            <a:r>
              <a:rPr lang="en-US" b="1" dirty="0" smtClean="0">
                <a:solidFill>
                  <a:srgbClr val="21409A"/>
                </a:solidFill>
                <a:effectLst/>
              </a:rPr>
              <a:t>Concurrently </a:t>
            </a:r>
            <a:r>
              <a:rPr lang="en-US" b="1" dirty="0">
                <a:solidFill>
                  <a:srgbClr val="21409A"/>
                </a:solidFill>
                <a:effectLst/>
              </a:rPr>
              <a:t>- Collect DMV data for permit applications</a:t>
            </a:r>
          </a:p>
          <a:p>
            <a:pPr lvl="1">
              <a:spcAft>
                <a:spcPts val="450"/>
              </a:spcAft>
              <a:buFont typeface="Wingdings" panose="05000000000000000000" pitchFamily="2" charset="2"/>
              <a:buChar char="§"/>
            </a:pPr>
            <a:r>
              <a:rPr lang="en-US" b="1" dirty="0">
                <a:effectLst/>
              </a:rPr>
              <a:t>Develop Theoretical Permit Trucks (TPTs) based on actual high volume permit applications from 90k to 260k – we created 25 permit vehicles</a:t>
            </a:r>
          </a:p>
          <a:p>
            <a:pPr marL="457200" lvl="1" indent="0">
              <a:spcAft>
                <a:spcPts val="450"/>
              </a:spcAft>
              <a:buNone/>
            </a:pPr>
            <a:endParaRPr lang="en-US" b="1" dirty="0">
              <a:effectLst/>
            </a:endParaRPr>
          </a:p>
          <a:p>
            <a:pPr marL="0" lvl="1">
              <a:spcBef>
                <a:spcPts val="0"/>
              </a:spcBef>
              <a:spcAft>
                <a:spcPts val="450"/>
              </a:spcAft>
              <a:buFont typeface="Wingdings" panose="05000000000000000000" pitchFamily="2" charset="2"/>
              <a:buChar char="§"/>
            </a:pPr>
            <a:r>
              <a:rPr lang="en-US" sz="2400" b="1" dirty="0">
                <a:solidFill>
                  <a:srgbClr val="21409A"/>
                </a:solidFill>
                <a:effectLst/>
              </a:rPr>
              <a:t>Spreadsheets, spreadsheets, spreadsheets</a:t>
            </a:r>
          </a:p>
          <a:p>
            <a:pPr lvl="1">
              <a:spcAft>
                <a:spcPts val="450"/>
              </a:spcAft>
              <a:buFont typeface="Wingdings" panose="05000000000000000000" pitchFamily="2" charset="2"/>
              <a:buChar char="§"/>
            </a:pPr>
            <a:endParaRPr lang="en-US" b="1" dirty="0">
              <a:effectLst/>
            </a:endParaRPr>
          </a:p>
        </p:txBody>
      </p:sp>
    </p:spTree>
    <p:extLst>
      <p:ext uri="{BB962C8B-B14F-4D97-AF65-F5344CB8AC3E}">
        <p14:creationId xmlns:p14="http://schemas.microsoft.com/office/powerpoint/2010/main" val="65527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Moment and Shear</a:t>
            </a:r>
          </a:p>
        </p:txBody>
      </p:sp>
      <p:sp>
        <p:nvSpPr>
          <p:cNvPr id="3" name="Content Placeholder 2"/>
          <p:cNvSpPr>
            <a:spLocks noGrp="1"/>
          </p:cNvSpPr>
          <p:nvPr>
            <p:ph idx="1"/>
          </p:nvPr>
        </p:nvSpPr>
        <p:spPr>
          <a:xfrm>
            <a:off x="680321" y="1711842"/>
            <a:ext cx="10559607" cy="4224347"/>
          </a:xfrm>
        </p:spPr>
        <p:txBody>
          <a:bodyPr>
            <a:normAutofit/>
          </a:bodyPr>
          <a:lstStyle/>
          <a:p>
            <a:pPr>
              <a:buFont typeface="Wingdings" panose="05000000000000000000" pitchFamily="2" charset="2"/>
              <a:buChar char="§"/>
            </a:pPr>
            <a:r>
              <a:rPr lang="en-US" b="1" dirty="0">
                <a:solidFill>
                  <a:srgbClr val="21409A"/>
                </a:solidFill>
                <a:effectLst/>
              </a:rPr>
              <a:t>Initial Concept:</a:t>
            </a:r>
          </a:p>
          <a:p>
            <a:pPr lvl="1">
              <a:spcAft>
                <a:spcPts val="450"/>
              </a:spcAft>
              <a:buFont typeface="Wingdings" panose="05000000000000000000" pitchFamily="2" charset="2"/>
              <a:buChar char="§"/>
            </a:pPr>
            <a:r>
              <a:rPr lang="en-US" b="1" dirty="0">
                <a:effectLst/>
              </a:rPr>
              <a:t>Calculate Max. moments and shears on simple span for actual permit truck</a:t>
            </a:r>
          </a:p>
          <a:p>
            <a:pPr lvl="1">
              <a:spcAft>
                <a:spcPts val="450"/>
              </a:spcAft>
              <a:buFont typeface="Wingdings" panose="05000000000000000000" pitchFamily="2" charset="2"/>
              <a:buChar char="§"/>
            </a:pPr>
            <a:r>
              <a:rPr lang="en-US" b="1" dirty="0">
                <a:effectLst/>
              </a:rPr>
              <a:t>Calculate equivalent HS20 rating capacity </a:t>
            </a:r>
          </a:p>
          <a:p>
            <a:pPr lvl="2">
              <a:spcAft>
                <a:spcPts val="450"/>
              </a:spcAft>
              <a:buFont typeface="Wingdings" panose="05000000000000000000" pitchFamily="2" charset="2"/>
              <a:buChar char="§"/>
            </a:pPr>
            <a:r>
              <a:rPr lang="en-US" b="1" dirty="0">
                <a:effectLst/>
              </a:rPr>
              <a:t>Equivalent capacity = Max. permit moment/shear x 36 tons / AASHTO moment/shear</a:t>
            </a:r>
          </a:p>
          <a:p>
            <a:pPr lvl="2">
              <a:spcAft>
                <a:spcPts val="450"/>
              </a:spcAft>
              <a:buFont typeface="Wingdings" panose="05000000000000000000" pitchFamily="2" charset="2"/>
              <a:buChar char="§"/>
            </a:pPr>
            <a:r>
              <a:rPr lang="en-US" b="1" dirty="0">
                <a:effectLst/>
              </a:rPr>
              <a:t>Compare equivalent HS20 rating capacity to HS20 operating capacity </a:t>
            </a:r>
          </a:p>
          <a:p>
            <a:pPr lvl="2">
              <a:spcAft>
                <a:spcPts val="450"/>
              </a:spcAft>
              <a:buFont typeface="Wingdings" panose="05000000000000000000" pitchFamily="2" charset="2"/>
              <a:buChar char="§"/>
            </a:pPr>
            <a:r>
              <a:rPr lang="en-US" b="1" dirty="0">
                <a:effectLst/>
              </a:rPr>
              <a:t>Pass if HS20 operating capacity &gt; equivalent HS20 capacity </a:t>
            </a:r>
          </a:p>
          <a:p>
            <a:pPr marL="457200" lvl="1" indent="0">
              <a:spcAft>
                <a:spcPts val="450"/>
              </a:spcAft>
              <a:buNone/>
            </a:pPr>
            <a:endParaRPr lang="en-US" b="1" dirty="0">
              <a:effectLst/>
            </a:endParaRPr>
          </a:p>
        </p:txBody>
      </p:sp>
    </p:spTree>
    <p:extLst>
      <p:ext uri="{BB962C8B-B14F-4D97-AF65-F5344CB8AC3E}">
        <p14:creationId xmlns:p14="http://schemas.microsoft.com/office/powerpoint/2010/main" val="374915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Moment and Shear</a:t>
            </a:r>
          </a:p>
        </p:txBody>
      </p:sp>
      <p:sp>
        <p:nvSpPr>
          <p:cNvPr id="3" name="Content Placeholder 2"/>
          <p:cNvSpPr>
            <a:spLocks noGrp="1"/>
          </p:cNvSpPr>
          <p:nvPr>
            <p:ph idx="1"/>
          </p:nvPr>
        </p:nvSpPr>
        <p:spPr>
          <a:xfrm>
            <a:off x="680321" y="1711842"/>
            <a:ext cx="5202005" cy="4224347"/>
          </a:xfrm>
        </p:spPr>
        <p:txBody>
          <a:bodyPr>
            <a:normAutofit/>
          </a:bodyPr>
          <a:lstStyle/>
          <a:p>
            <a:pPr>
              <a:buFont typeface="Wingdings" panose="05000000000000000000" pitchFamily="2" charset="2"/>
              <a:buChar char="§"/>
            </a:pPr>
            <a:r>
              <a:rPr lang="en-US" b="1" dirty="0">
                <a:solidFill>
                  <a:srgbClr val="21409A"/>
                </a:solidFill>
                <a:effectLst/>
              </a:rPr>
              <a:t>Pros:</a:t>
            </a:r>
          </a:p>
          <a:p>
            <a:pPr lvl="1">
              <a:spcAft>
                <a:spcPts val="450"/>
              </a:spcAft>
              <a:buFont typeface="Wingdings" panose="05000000000000000000" pitchFamily="2" charset="2"/>
              <a:buChar char="§"/>
            </a:pPr>
            <a:r>
              <a:rPr lang="en-US" b="1" dirty="0">
                <a:effectLst/>
              </a:rPr>
              <a:t>Existing framework was already available</a:t>
            </a:r>
          </a:p>
          <a:p>
            <a:pPr lvl="1">
              <a:spcAft>
                <a:spcPts val="450"/>
              </a:spcAft>
              <a:buFont typeface="Wingdings" panose="05000000000000000000" pitchFamily="2" charset="2"/>
              <a:buChar char="§"/>
            </a:pPr>
            <a:r>
              <a:rPr lang="en-US" b="1" dirty="0">
                <a:effectLst/>
              </a:rPr>
              <a:t>Met or exceeded many of the other DOTs programs</a:t>
            </a:r>
          </a:p>
          <a:p>
            <a:pPr lvl="1">
              <a:spcAft>
                <a:spcPts val="450"/>
              </a:spcAft>
              <a:buFont typeface="Wingdings" panose="05000000000000000000" pitchFamily="2" charset="2"/>
              <a:buChar char="§"/>
            </a:pPr>
            <a:r>
              <a:rPr lang="en-US" b="1" dirty="0">
                <a:effectLst/>
              </a:rPr>
              <a:t>Very quick in terms of results</a:t>
            </a:r>
          </a:p>
          <a:p>
            <a:pPr lvl="1">
              <a:spcAft>
                <a:spcPts val="450"/>
              </a:spcAft>
              <a:buFont typeface="Wingdings" panose="05000000000000000000" pitchFamily="2" charset="2"/>
              <a:buChar char="§"/>
            </a:pPr>
            <a:r>
              <a:rPr lang="en-US" b="1" dirty="0">
                <a:effectLst/>
              </a:rPr>
              <a:t>Was applicable for </a:t>
            </a:r>
            <a:r>
              <a:rPr lang="en-US" b="1" dirty="0" smtClean="0">
                <a:effectLst/>
              </a:rPr>
              <a:t>“most</a:t>
            </a:r>
            <a:r>
              <a:rPr lang="en-US" b="1" dirty="0" smtClean="0">
                <a:effectLst/>
              </a:rPr>
              <a:t>”</a:t>
            </a:r>
            <a:r>
              <a:rPr lang="en-US" b="1" dirty="0" smtClean="0">
                <a:effectLst/>
              </a:rPr>
              <a:t> </a:t>
            </a:r>
            <a:r>
              <a:rPr lang="en-US" b="1" dirty="0">
                <a:effectLst/>
              </a:rPr>
              <a:t>bridges</a:t>
            </a:r>
          </a:p>
          <a:p>
            <a:pPr lvl="1">
              <a:spcAft>
                <a:spcPts val="450"/>
              </a:spcAft>
              <a:buFont typeface="Wingdings" panose="05000000000000000000" pitchFamily="2" charset="2"/>
              <a:buChar char="§"/>
            </a:pPr>
            <a:endParaRPr lang="en-US" b="1" dirty="0">
              <a:effectLst/>
            </a:endParaRPr>
          </a:p>
        </p:txBody>
      </p:sp>
      <p:sp>
        <p:nvSpPr>
          <p:cNvPr id="6" name="Content Placeholder 2">
            <a:extLst>
              <a:ext uri="{FF2B5EF4-FFF2-40B4-BE49-F238E27FC236}">
                <a16:creationId xmlns:a16="http://schemas.microsoft.com/office/drawing/2014/main" id="{DE27310B-21B4-F2D6-1A4E-330534B37C02}"/>
              </a:ext>
            </a:extLst>
          </p:cNvPr>
          <p:cNvSpPr txBox="1">
            <a:spLocks/>
          </p:cNvSpPr>
          <p:nvPr/>
        </p:nvSpPr>
        <p:spPr>
          <a:xfrm>
            <a:off x="5794020" y="1711841"/>
            <a:ext cx="5202005" cy="4224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b="1" dirty="0">
                <a:solidFill>
                  <a:srgbClr val="21409A"/>
                </a:solidFill>
                <a:effectLst/>
              </a:rPr>
              <a:t>Cons:</a:t>
            </a:r>
          </a:p>
          <a:p>
            <a:pPr lvl="1">
              <a:spcAft>
                <a:spcPts val="450"/>
              </a:spcAft>
              <a:buFont typeface="Wingdings" panose="05000000000000000000" pitchFamily="2" charset="2"/>
              <a:buChar char="§"/>
            </a:pPr>
            <a:r>
              <a:rPr lang="en-US" b="1" dirty="0">
                <a:effectLst/>
              </a:rPr>
              <a:t>Varying degrees of conservatism</a:t>
            </a:r>
          </a:p>
          <a:p>
            <a:pPr lvl="1">
              <a:spcAft>
                <a:spcPts val="450"/>
              </a:spcAft>
              <a:buFont typeface="Wingdings" panose="05000000000000000000" pitchFamily="2" charset="2"/>
              <a:buChar char="§"/>
            </a:pPr>
            <a:r>
              <a:rPr lang="en-US" b="1" dirty="0">
                <a:effectLst/>
              </a:rPr>
              <a:t>Comparative vs. “true” analysis </a:t>
            </a:r>
          </a:p>
          <a:p>
            <a:pPr lvl="1">
              <a:spcAft>
                <a:spcPts val="450"/>
              </a:spcAft>
              <a:buFont typeface="Wingdings" panose="05000000000000000000" pitchFamily="2" charset="2"/>
              <a:buChar char="§"/>
            </a:pPr>
            <a:r>
              <a:rPr lang="en-US" b="1" dirty="0">
                <a:effectLst/>
              </a:rPr>
              <a:t>Was applicable for </a:t>
            </a:r>
            <a:r>
              <a:rPr lang="en-US" b="1" dirty="0" smtClean="0">
                <a:effectLst/>
              </a:rPr>
              <a:t>“most” </a:t>
            </a:r>
            <a:r>
              <a:rPr lang="en-US" b="1" dirty="0">
                <a:effectLst/>
              </a:rPr>
              <a:t>bridges</a:t>
            </a:r>
          </a:p>
          <a:p>
            <a:pPr lvl="1">
              <a:spcAft>
                <a:spcPts val="450"/>
              </a:spcAft>
              <a:buFont typeface="Wingdings" panose="05000000000000000000" pitchFamily="2" charset="2"/>
              <a:buChar char="§"/>
            </a:pPr>
            <a:r>
              <a:rPr lang="en-US" b="1" dirty="0">
                <a:effectLst/>
              </a:rPr>
              <a:t>Required </a:t>
            </a:r>
            <a:r>
              <a:rPr lang="en-US" b="1" dirty="0" smtClean="0">
                <a:effectLst/>
              </a:rPr>
              <a:t>“rules</a:t>
            </a:r>
            <a:r>
              <a:rPr lang="en-US" b="1" dirty="0" smtClean="0">
                <a:effectLst/>
              </a:rPr>
              <a:t>”</a:t>
            </a:r>
            <a:r>
              <a:rPr lang="en-US" b="1" dirty="0" smtClean="0">
                <a:effectLst/>
              </a:rPr>
              <a:t> </a:t>
            </a:r>
            <a:r>
              <a:rPr lang="en-US" b="1" dirty="0">
                <a:effectLst/>
              </a:rPr>
              <a:t>for N/A applicable bridges</a:t>
            </a:r>
          </a:p>
          <a:p>
            <a:pPr lvl="1">
              <a:spcAft>
                <a:spcPts val="450"/>
              </a:spcAft>
              <a:buFont typeface="Wingdings" panose="05000000000000000000" pitchFamily="2" charset="2"/>
              <a:buChar char="§"/>
            </a:pPr>
            <a:endParaRPr lang="en-US" b="1" dirty="0">
              <a:effectLst/>
            </a:endParaRPr>
          </a:p>
        </p:txBody>
      </p:sp>
    </p:spTree>
    <p:extLst>
      <p:ext uri="{BB962C8B-B14F-4D97-AF65-F5344CB8AC3E}">
        <p14:creationId xmlns:p14="http://schemas.microsoft.com/office/powerpoint/2010/main" val="286480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Moment and Shear </a:t>
            </a:r>
          </a:p>
        </p:txBody>
      </p:sp>
      <p:sp>
        <p:nvSpPr>
          <p:cNvPr id="3" name="Content Placeholder 2"/>
          <p:cNvSpPr>
            <a:spLocks noGrp="1"/>
          </p:cNvSpPr>
          <p:nvPr>
            <p:ph idx="1"/>
          </p:nvPr>
        </p:nvSpPr>
        <p:spPr>
          <a:xfrm>
            <a:off x="680321" y="1711842"/>
            <a:ext cx="5202005" cy="4224347"/>
          </a:xfrm>
        </p:spPr>
        <p:txBody>
          <a:bodyPr>
            <a:normAutofit/>
          </a:bodyPr>
          <a:lstStyle/>
          <a:p>
            <a:pPr>
              <a:buFont typeface="Wingdings" panose="05000000000000000000" pitchFamily="2" charset="2"/>
              <a:buChar char="§"/>
            </a:pPr>
            <a:r>
              <a:rPr lang="en-US" b="1" dirty="0">
                <a:solidFill>
                  <a:srgbClr val="21409A"/>
                </a:solidFill>
                <a:effectLst/>
              </a:rPr>
              <a:t>Not all bridges have limit states that are Moment and Shear:</a:t>
            </a:r>
          </a:p>
          <a:p>
            <a:pPr lvl="1">
              <a:spcAft>
                <a:spcPts val="450"/>
              </a:spcAft>
              <a:buFont typeface="Wingdings" panose="05000000000000000000" pitchFamily="2" charset="2"/>
              <a:buChar char="§"/>
            </a:pPr>
            <a:r>
              <a:rPr lang="en-US" b="1" dirty="0">
                <a:effectLst/>
              </a:rPr>
              <a:t>Trusses, Culverts, Arches, Columns (substructures)</a:t>
            </a:r>
          </a:p>
          <a:p>
            <a:pPr lvl="1">
              <a:spcAft>
                <a:spcPts val="450"/>
              </a:spcAft>
              <a:buFont typeface="Wingdings" panose="05000000000000000000" pitchFamily="2" charset="2"/>
              <a:buChar char="§"/>
            </a:pPr>
            <a:r>
              <a:rPr lang="en-US" b="1" dirty="0" smtClean="0">
                <a:effectLst/>
              </a:rPr>
              <a:t>For </a:t>
            </a:r>
            <a:r>
              <a:rPr lang="en-US" b="1" dirty="0">
                <a:effectLst/>
              </a:rPr>
              <a:t>certain bridge types, shear is a function of LL</a:t>
            </a:r>
          </a:p>
          <a:p>
            <a:pPr lvl="1">
              <a:spcAft>
                <a:spcPts val="450"/>
              </a:spcAft>
              <a:buFont typeface="Wingdings" panose="05000000000000000000" pitchFamily="2" charset="2"/>
              <a:buChar char="§"/>
            </a:pPr>
            <a:r>
              <a:rPr lang="en-US" b="1" dirty="0" smtClean="0">
                <a:effectLst/>
              </a:rPr>
              <a:t>Does </a:t>
            </a:r>
            <a:r>
              <a:rPr lang="en-US" b="1" dirty="0">
                <a:effectLst/>
              </a:rPr>
              <a:t>not account for negative moment regions in continuous spans</a:t>
            </a:r>
          </a:p>
          <a:p>
            <a:pPr lvl="1">
              <a:spcAft>
                <a:spcPts val="450"/>
              </a:spcAft>
              <a:buFont typeface="Wingdings" panose="05000000000000000000" pitchFamily="2" charset="2"/>
              <a:buChar char="§"/>
            </a:pPr>
            <a:r>
              <a:rPr lang="en-US" b="1" dirty="0" smtClean="0">
                <a:effectLst/>
              </a:rPr>
              <a:t>Enveloping </a:t>
            </a:r>
            <a:r>
              <a:rPr lang="en-US" b="1" dirty="0">
                <a:effectLst/>
              </a:rPr>
              <a:t>becomes difficult for long spans (over 140 ft) and heavy loads (over 180 kips)</a:t>
            </a:r>
          </a:p>
          <a:p>
            <a:pPr lvl="1">
              <a:spcAft>
                <a:spcPts val="450"/>
              </a:spcAft>
              <a:buFont typeface="Wingdings" panose="05000000000000000000" pitchFamily="2" charset="2"/>
              <a:buChar char="§"/>
            </a:pPr>
            <a:endParaRPr lang="en-US" b="1" dirty="0">
              <a:effectLst/>
            </a:endParaRPr>
          </a:p>
        </p:txBody>
      </p:sp>
      <p:pic>
        <p:nvPicPr>
          <p:cNvPr id="1026" name="Picture 11" descr="Chart, line chart&#10;&#10;Description automatically generated">
            <a:extLst>
              <a:ext uri="{FF2B5EF4-FFF2-40B4-BE49-F238E27FC236}">
                <a16:creationId xmlns:a16="http://schemas.microsoft.com/office/drawing/2014/main" id="{F0BCA97A-5A97-F9E3-5800-EA5910B491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25" t="8518" r="6525" b="2993"/>
          <a:stretch/>
        </p:blipFill>
        <p:spPr bwMode="auto">
          <a:xfrm>
            <a:off x="6681456" y="1829000"/>
            <a:ext cx="4830223" cy="352177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97446"/>
      </p:ext>
    </p:extLst>
  </p:cSld>
  <p:clrMapOvr>
    <a:masterClrMapping/>
  </p:clrMapOvr>
</p:sld>
</file>

<file path=ppt/theme/theme1.xml><?xml version="1.0" encoding="utf-8"?>
<a:theme xmlns:a="http://schemas.openxmlformats.org/drawingml/2006/main" name="1_Berl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8FCA3C99F6CE4F94AE78A8974FE050" ma:contentTypeVersion="16" ma:contentTypeDescription="Create a new document." ma:contentTypeScope="" ma:versionID="485b74fcd3313a9245567f3225b230a0">
  <xsd:schema xmlns:xsd="http://www.w3.org/2001/XMLSchema" xmlns:xs="http://www.w3.org/2001/XMLSchema" xmlns:p="http://schemas.microsoft.com/office/2006/metadata/properties" xmlns:ns2="72ad8fed-44e6-49bf-9ee2-cd558aeef571" xmlns:ns3="f963e85d-f413-4ccb-aee4-72b2cb8a147b" targetNamespace="http://schemas.microsoft.com/office/2006/metadata/properties" ma:root="true" ma:fieldsID="7218f5101d89879ae4f37c81918bd950" ns2:_="" ns3:_="">
    <xsd:import namespace="72ad8fed-44e6-49bf-9ee2-cd558aeef571"/>
    <xsd:import namespace="f963e85d-f413-4ccb-aee4-72b2cb8a14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d8fed-44e6-49bf-9ee2-cd558aeef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eaee6-4296-4e86-a8f8-8968b74544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63e85d-f413-4ccb-aee4-72b2cb8a14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f31358-0983-475c-9570-10cf22785111}" ma:internalName="TaxCatchAll" ma:showField="CatchAllData" ma:web="f963e85d-f413-4ccb-aee4-72b2cb8a1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ad8fed-44e6-49bf-9ee2-cd558aeef571">
      <Terms xmlns="http://schemas.microsoft.com/office/infopath/2007/PartnerControls"/>
    </lcf76f155ced4ddcb4097134ff3c332f>
    <TaxCatchAll xmlns="f963e85d-f413-4ccb-aee4-72b2cb8a147b" xsi:nil="true"/>
  </documentManagement>
</p:properties>
</file>

<file path=customXml/itemProps1.xml><?xml version="1.0" encoding="utf-8"?>
<ds:datastoreItem xmlns:ds="http://schemas.openxmlformats.org/officeDocument/2006/customXml" ds:itemID="{50F207A4-2772-4FAF-9456-7C3831CFDA63}"/>
</file>

<file path=customXml/itemProps2.xml><?xml version="1.0" encoding="utf-8"?>
<ds:datastoreItem xmlns:ds="http://schemas.openxmlformats.org/officeDocument/2006/customXml" ds:itemID="{F4F6BD7A-6B4F-4ADB-9772-75375D784C17}"/>
</file>

<file path=customXml/itemProps3.xml><?xml version="1.0" encoding="utf-8"?>
<ds:datastoreItem xmlns:ds="http://schemas.openxmlformats.org/officeDocument/2006/customXml" ds:itemID="{D2C90724-D1BE-4184-976F-4D5B5139C766}"/>
</file>

<file path=docProps/app.xml><?xml version="1.0" encoding="utf-8"?>
<Properties xmlns="http://schemas.openxmlformats.org/officeDocument/2006/extended-properties" xmlns:vt="http://schemas.openxmlformats.org/officeDocument/2006/docPropsVTypes">
  <TotalTime>1972</TotalTime>
  <Words>1460</Words>
  <Application>Microsoft Office PowerPoint</Application>
  <PresentationFormat>Widescreen</PresentationFormat>
  <Paragraphs>184</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Symbol</vt:lpstr>
      <vt:lpstr>Times New Roman</vt:lpstr>
      <vt:lpstr>Trebuchet MS</vt:lpstr>
      <vt:lpstr>Wingdings</vt:lpstr>
      <vt:lpstr>1_Berlin</vt:lpstr>
      <vt:lpstr>RADBUG 2022 – OSOW Program Development &amp;  the Load Rating Tool</vt:lpstr>
      <vt:lpstr>Presentation Outline</vt:lpstr>
      <vt:lpstr>Evaluation of Other DOT OSOW Programs</vt:lpstr>
      <vt:lpstr>Initial Steps</vt:lpstr>
      <vt:lpstr>Initial Steps</vt:lpstr>
      <vt:lpstr>Initial Steps</vt:lpstr>
      <vt:lpstr>Moment and Shear</vt:lpstr>
      <vt:lpstr>Moment and Shear</vt:lpstr>
      <vt:lpstr>Moment and Shear </vt:lpstr>
      <vt:lpstr>Moment and Shear - Refinement</vt:lpstr>
      <vt:lpstr>Moment and Shear - Refinement</vt:lpstr>
      <vt:lpstr>Moment and Shear - Refinement</vt:lpstr>
      <vt:lpstr>Load Rating Tool Testing</vt:lpstr>
      <vt:lpstr>Load Rating Tool Testing</vt:lpstr>
      <vt:lpstr>Load Rating Tool</vt:lpstr>
      <vt:lpstr>Load Rating Tool</vt:lpstr>
      <vt:lpstr>Load Rating Tool</vt:lpstr>
      <vt:lpstr>Program Challenges</vt:lpstr>
      <vt:lpstr>Program Challenges</vt:lpstr>
      <vt:lpstr>Program Challenges</vt:lpstr>
      <vt:lpstr>Findings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VDOT Statewide Safety Inspection of Highway Structures &amp; Bridges and Support Structures for Traffic Control Devices</dc:title>
  <dc:creator>Vikas Bishnoi</dc:creator>
  <cp:lastModifiedBy>Julie Tremblay</cp:lastModifiedBy>
  <cp:revision>97</cp:revision>
  <cp:lastPrinted>2020-08-31T19:38:40Z</cp:lastPrinted>
  <dcterms:created xsi:type="dcterms:W3CDTF">2020-08-31T18:25:16Z</dcterms:created>
  <dcterms:modified xsi:type="dcterms:W3CDTF">2022-08-01T15:52:13Z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0x0101005139E23A4907C044847C03396679221C</vt:lpwstr>
  </property>
</Properties>
</file>