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11" r:id="rId3"/>
    <p:sldId id="315" r:id="rId4"/>
    <p:sldId id="316" r:id="rId5"/>
    <p:sldId id="257" r:id="rId6"/>
    <p:sldId id="312" r:id="rId7"/>
    <p:sldId id="317" r:id="rId8"/>
    <p:sldId id="258" r:id="rId9"/>
    <p:sldId id="273" r:id="rId10"/>
    <p:sldId id="259" r:id="rId11"/>
    <p:sldId id="261" r:id="rId12"/>
    <p:sldId id="260" r:id="rId13"/>
    <p:sldId id="262" r:id="rId14"/>
    <p:sldId id="263" r:id="rId15"/>
    <p:sldId id="318" r:id="rId16"/>
    <p:sldId id="265" r:id="rId17"/>
    <p:sldId id="266" r:id="rId18"/>
    <p:sldId id="26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8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69" r:id="rId43"/>
    <p:sldId id="270" r:id="rId44"/>
    <p:sldId id="298" r:id="rId45"/>
    <p:sldId id="299" r:id="rId46"/>
    <p:sldId id="300" r:id="rId47"/>
    <p:sldId id="302" r:id="rId48"/>
    <p:sldId id="304" r:id="rId49"/>
    <p:sldId id="305" r:id="rId50"/>
    <p:sldId id="306" r:id="rId51"/>
    <p:sldId id="307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651" autoAdjust="0"/>
  </p:normalViewPr>
  <p:slideViewPr>
    <p:cSldViewPr>
      <p:cViewPr varScale="1">
        <p:scale>
          <a:sx n="88" d="100"/>
          <a:sy n="88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A441B-5C5B-4BE2-B590-B393D99B977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E137-0834-4597-AAF8-BC63AF43C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8305800" cy="1143000"/>
          </a:xfrm>
        </p:spPr>
        <p:txBody>
          <a:bodyPr/>
          <a:lstStyle/>
          <a:p>
            <a:r>
              <a:rPr lang="en-US" dirty="0" smtClean="0"/>
              <a:t>Jeff Olsen</a:t>
            </a:r>
          </a:p>
          <a:p>
            <a:r>
              <a:rPr lang="en-US" dirty="0" smtClean="0"/>
              <a:t>Montana Department of Transportation</a:t>
            </a:r>
          </a:p>
          <a:p>
            <a:r>
              <a:rPr lang="en-US" dirty="0" smtClean="0"/>
              <a:t>Helena, MT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305800" cy="1981200"/>
          </a:xfrm>
        </p:spPr>
        <p:txBody>
          <a:bodyPr/>
          <a:lstStyle/>
          <a:p>
            <a:r>
              <a:rPr lang="en-US" sz="6600" dirty="0" smtClean="0"/>
              <a:t>Using Templates to Increase Efficiency</a:t>
            </a:r>
            <a:endParaRPr lang="en-US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0"/>
            <a:ext cx="1710848" cy="1105237"/>
          </a:xfrm>
          <a:prstGeom prst="rect">
            <a:avLst/>
          </a:prstGeom>
          <a:ln w="127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mdtlogo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334000"/>
            <a:ext cx="3110400" cy="10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3581400" cy="47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Montana’s Bridge Explorer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Templates </a:t>
            </a:r>
            <a:r>
              <a:rPr lang="en-US" sz="4800" dirty="0" smtClean="0">
                <a:latin typeface="+mn-lt"/>
              </a:rPr>
              <a:t>Folder</a:t>
            </a:r>
            <a:endParaRPr lang="en-US" sz="4800" dirty="0">
              <a:latin typeface="+mn-lt"/>
            </a:endParaRP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75207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057400"/>
            <a:ext cx="8057143" cy="3428572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Beginning with a Template Bridge</a:t>
            </a:r>
            <a:endParaRPr lang="en-US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600200"/>
            <a:ext cx="6477000" cy="47244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Naming Procedures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15000" cy="48768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Bridge Description Window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to Opis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322060" cy="5772467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5326697" cy="5853748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942648" cy="5885815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924800" cy="54864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304800"/>
            <a:ext cx="5924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4800" dirty="0" smtClean="0"/>
              <a:t>Agenda Development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3500" dirty="0" smtClean="0"/>
              <a:t>Meetings Consist of:</a:t>
            </a:r>
            <a:endParaRPr lang="en-US" sz="35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Task Force Updates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Updates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User Training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Presentations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Third Party Updates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29600" cy="46482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858000" cy="58674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91400" cy="44196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72400" cy="4876799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391400" cy="57150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96200" cy="48006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924800" cy="42672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r="18472"/>
          <a:stretch>
            <a:fillRect/>
          </a:stretch>
        </p:blipFill>
        <p:spPr bwMode="auto">
          <a:xfrm>
            <a:off x="685800" y="1295400"/>
            <a:ext cx="7848600" cy="378841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077200" cy="38100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6096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Now it’s time to define the members.  For each step, enter the data for both the exterior beam and interior beam before moving on the next step.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571807" cy="584835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304800"/>
            <a:ext cx="5924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4800" dirty="0" smtClean="0"/>
              <a:t>Agenda Development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3600" dirty="0" smtClean="0"/>
              <a:t>State </a:t>
            </a:r>
            <a:r>
              <a:rPr lang="en-US" sz="3600" dirty="0" smtClean="0"/>
              <a:t>Presentations</a:t>
            </a:r>
            <a:r>
              <a:rPr lang="en-US" sz="3500" dirty="0" smtClean="0"/>
              <a:t>:</a:t>
            </a:r>
            <a:endParaRPr lang="en-US" sz="35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How are states using Virtis Opis</a:t>
            </a:r>
            <a:r>
              <a:rPr lang="en-US" sz="2600" dirty="0" smtClean="0"/>
              <a:t>?</a:t>
            </a:r>
            <a:r>
              <a:rPr lang="en-US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Issues and solutions relating to product.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Other interesting happenings.</a:t>
            </a:r>
            <a:endParaRPr lang="en-US" sz="26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sz="26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What does the user want to see???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Ideas for next years meeting???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Submit ideas to:   jolsen@mt.gov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741352" cy="5941695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09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/>
              <a:t>Control Options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2362200"/>
            <a:ext cx="8229600" cy="243840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I set </a:t>
            </a:r>
            <a:r>
              <a:rPr lang="en-US" sz="2600" dirty="0" smtClean="0"/>
              <a:t>up the control options to our state defaults. </a:t>
            </a:r>
            <a:endParaRPr lang="en-US" sz="2600" dirty="0" smtClean="0"/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The </a:t>
            </a:r>
            <a:r>
              <a:rPr lang="en-US" sz="2600" dirty="0" smtClean="0"/>
              <a:t>designer may alter them for special cases. </a:t>
            </a:r>
            <a:endParaRPr lang="en-US" sz="2600" dirty="0" smtClean="0"/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I </a:t>
            </a:r>
            <a:r>
              <a:rPr lang="en-US" sz="2600" dirty="0" smtClean="0"/>
              <a:t>included a discussion of all options in the tutorial.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53400" cy="48006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153400" cy="43434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609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/>
              <a:t>Enter Beam Details</a:t>
            </a:r>
            <a:endParaRPr lang="en-US" sz="48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620000" cy="5562599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010400" cy="51054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0" y="1810702"/>
            <a:ext cx="6964680" cy="3236595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00200" y="685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mbria" pitchFamily="18" charset="0"/>
              </a:rPr>
              <a:t>Link beams at this point.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5562600"/>
            <a:ext cx="673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mbria" pitchFamily="18" charset="0"/>
              </a:rPr>
              <a:t>Repeat process for interior beam.</a:t>
            </a:r>
            <a:endParaRPr lang="en-US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Enter Deck Details for G1 </a:t>
            </a:r>
            <a:r>
              <a:rPr lang="en-US" sz="3600" dirty="0" smtClean="0">
                <a:latin typeface="Cambria" pitchFamily="18" charset="0"/>
              </a:rPr>
              <a:t>and G2.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248527" cy="48768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577" y="1011745"/>
            <a:ext cx="6252845" cy="4834509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Enter Haunch Details for G1 </a:t>
            </a:r>
            <a:r>
              <a:rPr lang="en-US" sz="3600" dirty="0" smtClean="0">
                <a:latin typeface="Cambria" pitchFamily="18" charset="0"/>
              </a:rPr>
              <a:t>and G2.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924800" cy="32004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Points of Interest</a:t>
            </a:r>
            <a:endParaRPr lang="en-US" sz="36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4800" dirty="0" smtClean="0"/>
              <a:t>So How does Montana use Virtis / Opis?</a:t>
            </a:r>
            <a:endParaRPr lang="en-US" sz="4800" dirty="0" smtClean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819400"/>
            <a:ext cx="8229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Montana has licensed V/O for many years.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Using Virtis for rating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Opis was the “side-kick”  -  never got much action</a:t>
            </a:r>
            <a:endParaRPr lang="en-US" sz="26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sz="26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805" y="1371600"/>
            <a:ext cx="6930390" cy="47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Compute Distribution Factors</a:t>
            </a:r>
            <a:endParaRPr lang="en-US" sz="36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42607" cy="451472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Enter Strand Pattern</a:t>
            </a:r>
            <a:endParaRPr lang="en-US" sz="36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862445" cy="4375531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41965" y="762000"/>
            <a:ext cx="473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Cambria" pitchFamily="18" charset="0"/>
              </a:rPr>
              <a:t>Select Analysis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848600" cy="41910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609600"/>
            <a:ext cx="295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Cambria" pitchFamily="18" charset="0"/>
              </a:rPr>
              <a:t>Analyze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81000"/>
            <a:ext cx="2906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Cambria" pitchFamily="18" charset="0"/>
              </a:rPr>
              <a:t>Check Results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696200" cy="33528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48006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Cambria" pitchFamily="18" charset="0"/>
              </a:rPr>
              <a:t>Summary of the Specification Results and a table for each of the articles checked.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001000" cy="3581399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543800" cy="42672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04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Modify Strands as Necessary -  Tutorial offers guidelines</a:t>
            </a:r>
            <a:endParaRPr lang="en-US" sz="36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mbria" pitchFamily="18" charset="0"/>
              </a:rPr>
              <a:t>Add Shear </a:t>
            </a:r>
            <a:r>
              <a:rPr lang="en-US" sz="3600" dirty="0" smtClean="0">
                <a:latin typeface="Cambria" pitchFamily="18" charset="0"/>
              </a:rPr>
              <a:t>Reinforcement and re-analyze as necessary</a:t>
            </a:r>
            <a:endParaRPr lang="en-US" sz="3600" dirty="0" smtClean="0">
              <a:latin typeface="Cambri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162800" cy="45720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57200"/>
            <a:ext cx="3790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Bridge Rating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7924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3600" dirty="0" smtClean="0"/>
              <a:t>When you are satisfied with the design, check the rating. </a:t>
            </a:r>
            <a:endParaRPr lang="en-US" sz="36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36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3600" dirty="0" smtClean="0"/>
              <a:t>Make any modifications necessary.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mbria" pitchFamily="18" charset="0"/>
              </a:rPr>
              <a:t>Build the Bridge Alternative Model using wizard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5257800" cy="472440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Internal Designs</a:t>
            </a:r>
          </a:p>
          <a:p>
            <a:r>
              <a:rPr lang="en-US" dirty="0" smtClean="0"/>
              <a:t>By completion of design, have bridge modeled in Opis</a:t>
            </a:r>
          </a:p>
          <a:p>
            <a:r>
              <a:rPr lang="en-US" dirty="0" smtClean="0"/>
              <a:t>Rate bridge using Virtis.</a:t>
            </a:r>
          </a:p>
          <a:p>
            <a:r>
              <a:rPr lang="en-US" dirty="0" smtClean="0"/>
              <a:t>Make necessary adjustments to design if required by rating.</a:t>
            </a:r>
          </a:p>
          <a:p>
            <a:pPr>
              <a:buNone/>
            </a:pPr>
            <a:r>
              <a:rPr lang="en-US" sz="3200" dirty="0" smtClean="0"/>
              <a:t>Consultant Designs</a:t>
            </a:r>
          </a:p>
          <a:p>
            <a:r>
              <a:rPr lang="en-US" dirty="0" smtClean="0"/>
              <a:t>Consultants are required provide a rating for with their final design.</a:t>
            </a:r>
          </a:p>
          <a:p>
            <a:r>
              <a:rPr lang="en-US" dirty="0" smtClean="0"/>
              <a:t>MDT enters the bridge into V/O and compares rating.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MDT Policy on Virtis / Opis</a:t>
            </a:r>
            <a:endParaRPr lang="en-US" sz="4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5943600" cy="3484880"/>
          </a:xfrm>
          <a:prstGeom prst="rect">
            <a:avLst/>
          </a:prstGeom>
          <a:noFill/>
          <a:ln w="63500" cap="rnd" cmpd="thickThin">
            <a:solidFill>
              <a:schemeClr val="accent1"/>
            </a:solidFill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609600"/>
            <a:ext cx="6377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mbria" pitchFamily="18" charset="0"/>
              </a:rPr>
              <a:t> Tutorial APPENDIX A - Reports</a:t>
            </a:r>
            <a:endParaRPr lang="en-US" sz="36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915656" cy="568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344" y="1600200"/>
            <a:ext cx="59922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Questions</a:t>
            </a:r>
            <a:endParaRPr kumimoji="0" lang="en-US" sz="5400" b="1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0"/>
            <a:ext cx="7848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Problem 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Building model is cumbersome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Reports are difficult to find data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No standard procedures or guidelines</a:t>
            </a:r>
          </a:p>
          <a:p>
            <a:pPr marL="514350" indent="-514350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sz="28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Goal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Find a way to make input quicker and easier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Some how take the sting out of reports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577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4400" dirty="0" smtClean="0"/>
              <a:t>What could I do to increase usage?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78486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Building Model 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Developed Standard Procedures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Training (training alone proved unsuccessful)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Create Templates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Create Tutorials for using Templates</a:t>
            </a:r>
          </a:p>
          <a:p>
            <a:pPr marL="514350" indent="-514350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sz="28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Reports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Help handout on different report tools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Report Summary – Where do I find it?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971800" y="228600"/>
            <a:ext cx="2690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4800" dirty="0" smtClean="0"/>
              <a:t>Solutions</a:t>
            </a:r>
            <a:endParaRPr lang="en-US" sz="4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In most cases, MDT provides beam details and design stresses in the plan set.</a:t>
            </a:r>
          </a:p>
          <a:p>
            <a:r>
              <a:rPr lang="en-US" dirty="0" smtClean="0"/>
              <a:t>Awarded fabricator designs strand pattern and required concrete strengths.</a:t>
            </a:r>
          </a:p>
          <a:p>
            <a:r>
              <a:rPr lang="en-US" dirty="0" smtClean="0"/>
              <a:t>Shear steel is standardized for each beam type. </a:t>
            </a:r>
          </a:p>
          <a:p>
            <a:r>
              <a:rPr lang="en-US" dirty="0" smtClean="0"/>
              <a:t>Shop drawings are submitted to MDT for approval. </a:t>
            </a:r>
          </a:p>
          <a:p>
            <a:r>
              <a:rPr lang="en-US" dirty="0" smtClean="0"/>
              <a:t>MDT enters final strand pattern into Opis and checks design and rating.</a:t>
            </a:r>
          </a:p>
          <a:p>
            <a:r>
              <a:rPr lang="en-US" dirty="0" smtClean="0"/>
              <a:t>Fabricator modifies and resubmits shop drawings as necessary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Current MDT Policy on Prestress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b="1" dirty="0" smtClean="0"/>
              <a:t> </a:t>
            </a:r>
            <a:endParaRPr lang="en-US" sz="1800" dirty="0" smtClean="0"/>
          </a:p>
          <a:p>
            <a:pPr lvl="0"/>
            <a:r>
              <a:rPr lang="en-US" sz="2800" b="1" dirty="0" smtClean="0"/>
              <a:t>Bridge ID</a:t>
            </a:r>
            <a:r>
              <a:rPr lang="en-US" sz="2800" dirty="0" smtClean="0"/>
              <a:t> box - Input the Structure Number, except replace the "+" with an underscore"_".</a:t>
            </a:r>
          </a:p>
          <a:p>
            <a:pPr lvl="0"/>
            <a:r>
              <a:rPr lang="en-US" sz="2800" b="1" dirty="0" smtClean="0"/>
              <a:t>NBI Structure ID</a:t>
            </a:r>
            <a:r>
              <a:rPr lang="en-US" sz="2800" dirty="0" smtClean="0"/>
              <a:t> box - Input the Structure Number, except replace the "+" with an underscore"_".</a:t>
            </a:r>
          </a:p>
          <a:p>
            <a:pPr lvl="0"/>
            <a:r>
              <a:rPr lang="en-US" sz="2800" b="1" dirty="0" smtClean="0"/>
              <a:t>Name</a:t>
            </a:r>
            <a:r>
              <a:rPr lang="en-US" sz="2800" dirty="0" smtClean="0"/>
              <a:t> box – Use this box to identify the stage your bridge is in.</a:t>
            </a:r>
          </a:p>
          <a:p>
            <a:pPr lvl="1"/>
            <a:r>
              <a:rPr lang="en-US" dirty="0" smtClean="0"/>
              <a:t>While you are entering the bridge, input “Draft Bridge” in this box.</a:t>
            </a:r>
          </a:p>
          <a:p>
            <a:pPr lvl="1"/>
            <a:r>
              <a:rPr lang="en-US" dirty="0" smtClean="0"/>
              <a:t>When the design is complete and you are satisfied with the design and rating, input “Design Complete” in this box.</a:t>
            </a:r>
          </a:p>
          <a:p>
            <a:pPr lvl="1"/>
            <a:r>
              <a:rPr lang="en-US" dirty="0" smtClean="0"/>
              <a:t>When the shop drawings come in and you have made the appropriate revisions, input “Shop Drawings Complete” in this box.</a:t>
            </a:r>
          </a:p>
          <a:p>
            <a:pPr lvl="0"/>
            <a:r>
              <a:rPr lang="en-US" sz="2800" b="1" dirty="0" smtClean="0"/>
              <a:t>Description</a:t>
            </a:r>
            <a:r>
              <a:rPr lang="en-US" sz="2800" dirty="0" smtClean="0"/>
              <a:t> box – Use this box to identify any code or rating failures and explain any exception or justification for those failures.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Naming Procedures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507</Words>
  <Application>Microsoft Office PowerPoint</Application>
  <PresentationFormat>On-screen Show (4:3)</PresentationFormat>
  <Paragraphs>103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Paper</vt:lpstr>
      <vt:lpstr>Using Templates to Increase Efficiency</vt:lpstr>
      <vt:lpstr>Slide 2</vt:lpstr>
      <vt:lpstr>Slide 3</vt:lpstr>
      <vt:lpstr>Slide 4</vt:lpstr>
      <vt:lpstr>MDT Policy on Virtis / Opis</vt:lpstr>
      <vt:lpstr>Slide 6</vt:lpstr>
      <vt:lpstr>Slide 7</vt:lpstr>
      <vt:lpstr>Current MDT Policy on Prestress</vt:lpstr>
      <vt:lpstr>Naming Procedures</vt:lpstr>
      <vt:lpstr>Montana’s Bridge Explorer</vt:lpstr>
      <vt:lpstr>Templates Folder</vt:lpstr>
      <vt:lpstr>Beginning with a Template Bridge</vt:lpstr>
      <vt:lpstr>Naming Procedures</vt:lpstr>
      <vt:lpstr>Bridge Description Window </vt:lpstr>
      <vt:lpstr>Go to Opis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Montana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Templates to Increase Efficiency</dc:title>
  <dc:creator>u6628</dc:creator>
  <cp:lastModifiedBy>bms</cp:lastModifiedBy>
  <cp:revision>78</cp:revision>
  <dcterms:created xsi:type="dcterms:W3CDTF">2010-07-29T18:15:50Z</dcterms:created>
  <dcterms:modified xsi:type="dcterms:W3CDTF">2010-08-04T05:18:19Z</dcterms:modified>
</cp:coreProperties>
</file>