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7"/>
  </p:notesMasterIdLst>
  <p:sldIdLst>
    <p:sldId id="258" r:id="rId6"/>
    <p:sldId id="278" r:id="rId7"/>
    <p:sldId id="279" r:id="rId8"/>
    <p:sldId id="280" r:id="rId9"/>
    <p:sldId id="281" r:id="rId10"/>
    <p:sldId id="282" r:id="rId11"/>
    <p:sldId id="283" r:id="rId12"/>
    <p:sldId id="284" r:id="rId13"/>
    <p:sldId id="285" r:id="rId14"/>
    <p:sldId id="286" r:id="rId15"/>
    <p:sldId id="287" r:id="rId16"/>
    <p:sldId id="288" r:id="rId17"/>
    <p:sldId id="310" r:id="rId18"/>
    <p:sldId id="292" r:id="rId19"/>
    <p:sldId id="289" r:id="rId20"/>
    <p:sldId id="291" r:id="rId21"/>
    <p:sldId id="290" r:id="rId22"/>
    <p:sldId id="294" r:id="rId23"/>
    <p:sldId id="296" r:id="rId24"/>
    <p:sldId id="293" r:id="rId25"/>
    <p:sldId id="297" r:id="rId26"/>
    <p:sldId id="302" r:id="rId27"/>
    <p:sldId id="300" r:id="rId28"/>
    <p:sldId id="299" r:id="rId29"/>
    <p:sldId id="303" r:id="rId30"/>
    <p:sldId id="304" r:id="rId31"/>
    <p:sldId id="305" r:id="rId32"/>
    <p:sldId id="307" r:id="rId33"/>
    <p:sldId id="274" r:id="rId34"/>
    <p:sldId id="309" r:id="rId35"/>
    <p:sldId id="30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ya Watts" initials="OW" lastIdx="1" clrIdx="0">
    <p:extLst>
      <p:ext uri="{19B8F6BF-5375-455C-9EA6-DF929625EA0E}">
        <p15:presenceInfo xmlns:p15="http://schemas.microsoft.com/office/powerpoint/2012/main" userId="S::olya.watts@burgessniple.com::f3308cb1-483f-4c55-8f3a-eeb736703c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73B5"/>
    <a:srgbClr val="606062"/>
    <a:srgbClr val="77BD16"/>
    <a:srgbClr val="032A65"/>
    <a:srgbClr val="0023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2362" autoAdjust="0"/>
  </p:normalViewPr>
  <p:slideViewPr>
    <p:cSldViewPr snapToGrid="0" showGuides="1">
      <p:cViewPr varScale="1">
        <p:scale>
          <a:sx n="105" d="100"/>
          <a:sy n="105" d="100"/>
        </p:scale>
        <p:origin x="70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3E960-4E87-4927-B218-BE725D8C05C7}" type="datetimeFigureOut">
              <a:rPr lang="en-US" smtClean="0"/>
              <a:t>8/1/2022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DA25C-BCC8-4CA9-9B69-13EA3B18A266}" type="slidenum">
              <a:rPr lang="en-US" smtClean="0"/>
              <a:t>‹#›</a:t>
            </a:fld>
            <a:endParaRPr lang="en-US" dirty="0"/>
          </a:p>
        </p:txBody>
      </p:sp>
    </p:spTree>
    <p:extLst>
      <p:ext uri="{BB962C8B-B14F-4D97-AF65-F5344CB8AC3E}">
        <p14:creationId xmlns:p14="http://schemas.microsoft.com/office/powerpoint/2010/main" val="211096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68CD2C-F294-434C-8F31-88265617A31A}" type="slidenum">
              <a:rPr lang="da-DK" smtClean="0"/>
              <a:pPr/>
              <a:t>1</a:t>
            </a:fld>
            <a:endParaRPr lang="da-DK"/>
          </a:p>
        </p:txBody>
      </p:sp>
    </p:spTree>
    <p:extLst>
      <p:ext uri="{BB962C8B-B14F-4D97-AF65-F5344CB8AC3E}">
        <p14:creationId xmlns:p14="http://schemas.microsoft.com/office/powerpoint/2010/main" val="909517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88" y="11976"/>
            <a:ext cx="12138625" cy="6834046"/>
          </a:xfrm>
          <a:prstGeom prst="rect">
            <a:avLst/>
          </a:prstGeom>
        </p:spPr>
      </p:pic>
      <p:sp>
        <p:nvSpPr>
          <p:cNvPr id="2" name="Title 1"/>
          <p:cNvSpPr>
            <a:spLocks noGrp="1"/>
          </p:cNvSpPr>
          <p:nvPr>
            <p:ph type="ctrTitle" hasCustomPrompt="1"/>
          </p:nvPr>
        </p:nvSpPr>
        <p:spPr>
          <a:xfrm>
            <a:off x="250677" y="2350182"/>
            <a:ext cx="9144000" cy="1462217"/>
          </a:xfrm>
        </p:spPr>
        <p:txBody>
          <a:bodyPr anchor="b">
            <a:normAutofit/>
          </a:bodyPr>
          <a:lstStyle>
            <a:lvl1pPr algn="l">
              <a:defRPr sz="4600">
                <a:solidFill>
                  <a:srgbClr val="606062"/>
                </a:solidFill>
                <a:latin typeface="Arial" panose="020B0604020202020204" pitchFamily="34" charset="0"/>
                <a:cs typeface="Arial" panose="020B0604020202020204" pitchFamily="34" charset="0"/>
              </a:defRPr>
            </a:lvl1pPr>
          </a:lstStyle>
          <a:p>
            <a:r>
              <a:rPr lang="en-US" dirty="0"/>
              <a:t>CLICK TO EDIT TITLE</a:t>
            </a:r>
          </a:p>
        </p:txBody>
      </p:sp>
      <p:sp>
        <p:nvSpPr>
          <p:cNvPr id="3" name="Subtitle 2"/>
          <p:cNvSpPr>
            <a:spLocks noGrp="1"/>
          </p:cNvSpPr>
          <p:nvPr>
            <p:ph type="subTitle" idx="1"/>
          </p:nvPr>
        </p:nvSpPr>
        <p:spPr>
          <a:xfrm>
            <a:off x="250677" y="3812399"/>
            <a:ext cx="9144000" cy="409225"/>
          </a:xfrm>
        </p:spPr>
        <p:txBody>
          <a:bodyPr/>
          <a:lstStyle>
            <a:lvl1pPr marL="0" indent="0" algn="l">
              <a:buNone/>
              <a:defRPr sz="2400">
                <a:solidFill>
                  <a:srgbClr val="60606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a:extLst>
              <a:ext uri="{FF2B5EF4-FFF2-40B4-BE49-F238E27FC236}">
                <a16:creationId xmlns:a16="http://schemas.microsoft.com/office/drawing/2014/main" id="{9B1B9E3F-6F12-44FF-80F4-0C9A077E0778}"/>
              </a:ext>
            </a:extLst>
          </p:cNvPr>
          <p:cNvSpPr>
            <a:spLocks noGrp="1"/>
          </p:cNvSpPr>
          <p:nvPr>
            <p:ph type="body" sz="quarter" idx="10" hasCustomPrompt="1"/>
          </p:nvPr>
        </p:nvSpPr>
        <p:spPr>
          <a:xfrm>
            <a:off x="250825" y="4405313"/>
            <a:ext cx="5053013" cy="657225"/>
          </a:xfrm>
        </p:spPr>
        <p:txBody>
          <a:bodyPr>
            <a:normAutofit/>
          </a:bodyPr>
          <a:lstStyle>
            <a:lvl1pPr marL="0" indent="0">
              <a:buFontTx/>
              <a:buNone/>
              <a:defRPr sz="1800">
                <a:solidFill>
                  <a:srgbClr val="0373B5"/>
                </a:solidFill>
                <a:latin typeface="Arial" panose="020B0604020202020204" pitchFamily="34" charset="0"/>
                <a:cs typeface="Arial" panose="020B0604020202020204" pitchFamily="34" charset="0"/>
              </a:defRPr>
            </a:lvl1pPr>
          </a:lstStyle>
          <a:p>
            <a:pPr lvl="0"/>
            <a:r>
              <a:rPr lang="en-US" dirty="0"/>
              <a:t>DATE</a:t>
            </a:r>
          </a:p>
        </p:txBody>
      </p:sp>
    </p:spTree>
    <p:extLst>
      <p:ext uri="{BB962C8B-B14F-4D97-AF65-F5344CB8AC3E}">
        <p14:creationId xmlns:p14="http://schemas.microsoft.com/office/powerpoint/2010/main" val="1753382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5E4CDA-BA6E-4563-8E45-03FD8776C7E1}" type="datetimeFigureOut">
              <a:rPr lang="en-US" smtClean="0"/>
              <a:t>8/1/2022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6BF4F5-044F-45E9-8770-EF8CEE932749}" type="slidenum">
              <a:rPr lang="en-US" smtClean="0"/>
              <a:t>‹#›</a:t>
            </a:fld>
            <a:endParaRPr lang="en-US" dirty="0"/>
          </a:p>
        </p:txBody>
      </p:sp>
    </p:spTree>
    <p:extLst>
      <p:ext uri="{BB962C8B-B14F-4D97-AF65-F5344CB8AC3E}">
        <p14:creationId xmlns:p14="http://schemas.microsoft.com/office/powerpoint/2010/main" val="350866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5E4CDA-BA6E-4563-8E45-03FD8776C7E1}" type="datetimeFigureOut">
              <a:rPr lang="en-US" smtClean="0"/>
              <a:t>8/1/2022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6BF4F5-044F-45E9-8770-EF8CEE932749}" type="slidenum">
              <a:rPr lang="en-US" smtClean="0"/>
              <a:t>‹#›</a:t>
            </a:fld>
            <a:endParaRPr lang="en-US" dirty="0"/>
          </a:p>
        </p:txBody>
      </p:sp>
    </p:spTree>
    <p:extLst>
      <p:ext uri="{BB962C8B-B14F-4D97-AF65-F5344CB8AC3E}">
        <p14:creationId xmlns:p14="http://schemas.microsoft.com/office/powerpoint/2010/main" val="3887037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5E4CDA-BA6E-4563-8E45-03FD8776C7E1}" type="datetimeFigureOut">
              <a:rPr lang="en-US" smtClean="0"/>
              <a:t>8/1/2022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6BF4F5-044F-45E9-8770-EF8CEE932749}" type="slidenum">
              <a:rPr lang="en-US" smtClean="0"/>
              <a:t>‹#›</a:t>
            </a:fld>
            <a:endParaRPr lang="en-US" dirty="0"/>
          </a:p>
        </p:txBody>
      </p:sp>
    </p:spTree>
    <p:extLst>
      <p:ext uri="{BB962C8B-B14F-4D97-AF65-F5344CB8AC3E}">
        <p14:creationId xmlns:p14="http://schemas.microsoft.com/office/powerpoint/2010/main" val="2907878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5E4CDA-BA6E-4563-8E45-03FD8776C7E1}" type="datetimeFigureOut">
              <a:rPr lang="en-US" smtClean="0"/>
              <a:t>8/1/2022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6BF4F5-044F-45E9-8770-EF8CEE932749}" type="slidenum">
              <a:rPr lang="en-US" smtClean="0"/>
              <a:t>‹#›</a:t>
            </a:fld>
            <a:endParaRPr lang="en-US" dirty="0"/>
          </a:p>
        </p:txBody>
      </p:sp>
    </p:spTree>
    <p:extLst>
      <p:ext uri="{BB962C8B-B14F-4D97-AF65-F5344CB8AC3E}">
        <p14:creationId xmlns:p14="http://schemas.microsoft.com/office/powerpoint/2010/main" val="289794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16" y="7603"/>
            <a:ext cx="12164966" cy="6842793"/>
          </a:xfrm>
          <a:prstGeom prst="rect">
            <a:avLst/>
          </a:prstGeom>
        </p:spPr>
      </p:pic>
      <p:sp>
        <p:nvSpPr>
          <p:cNvPr id="2" name="Title 1"/>
          <p:cNvSpPr>
            <a:spLocks noGrp="1"/>
          </p:cNvSpPr>
          <p:nvPr>
            <p:ph type="title"/>
          </p:nvPr>
        </p:nvSpPr>
        <p:spPr>
          <a:xfrm>
            <a:off x="838200" y="599047"/>
            <a:ext cx="10515600" cy="483961"/>
          </a:xfrm>
        </p:spPr>
        <p:txBody>
          <a:bodyPr/>
          <a:lstStyle>
            <a:lvl1pPr>
              <a:defRPr>
                <a:solidFill>
                  <a:srgbClr val="6060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2425148"/>
            <a:ext cx="10515600" cy="2274074"/>
          </a:xfrm>
        </p:spPr>
        <p:txBody>
          <a:bodyPr/>
          <a:lstStyle>
            <a:lvl1pPr marL="228600" indent="-228600">
              <a:buClr>
                <a:srgbClr val="0373B5"/>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0373B5"/>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0373B5"/>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0373B5"/>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0373B5"/>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78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ra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56" y="9313"/>
            <a:ext cx="12158885" cy="6839373"/>
          </a:xfrm>
          <a:prstGeom prst="rect">
            <a:avLst/>
          </a:prstGeom>
        </p:spPr>
      </p:pic>
      <p:sp>
        <p:nvSpPr>
          <p:cNvPr id="3" name="Content Placeholder 2"/>
          <p:cNvSpPr>
            <a:spLocks noGrp="1"/>
          </p:cNvSpPr>
          <p:nvPr>
            <p:ph idx="1"/>
          </p:nvPr>
        </p:nvSpPr>
        <p:spPr>
          <a:xfrm>
            <a:off x="838200" y="2425148"/>
            <a:ext cx="10515600" cy="2274074"/>
          </a:xfrm>
        </p:spPr>
        <p:txBody>
          <a:bodyPr/>
          <a:lstStyle>
            <a:lvl1pPr marL="228600" indent="-228600">
              <a:buClr>
                <a:srgbClr val="0373B5"/>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0373B5"/>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0373B5"/>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0373B5"/>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0373B5"/>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D83C6B8-E3D8-443E-B794-67019CE6BE85}"/>
              </a:ext>
            </a:extLst>
          </p:cNvPr>
          <p:cNvSpPr>
            <a:spLocks noGrp="1"/>
          </p:cNvSpPr>
          <p:nvPr>
            <p:ph type="title"/>
          </p:nvPr>
        </p:nvSpPr>
        <p:spPr>
          <a:xfrm>
            <a:off x="838200" y="599047"/>
            <a:ext cx="10515600" cy="483961"/>
          </a:xfrm>
        </p:spPr>
        <p:txBody>
          <a:bodyPr/>
          <a:lstStyle>
            <a:lvl1pPr>
              <a:defRPr>
                <a:solidFill>
                  <a:srgbClr val="606062"/>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2057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64CDAB-C44E-4434-8EE2-DB17FB93F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1172" cy="6857999"/>
          </a:xfrm>
          <a:prstGeom prst="rect">
            <a:avLst/>
          </a:prstGeom>
        </p:spPr>
      </p:pic>
      <p:sp>
        <p:nvSpPr>
          <p:cNvPr id="5" name="Title 1">
            <a:extLst>
              <a:ext uri="{FF2B5EF4-FFF2-40B4-BE49-F238E27FC236}">
                <a16:creationId xmlns:a16="http://schemas.microsoft.com/office/drawing/2014/main" id="{D4004590-B404-46F5-9F3C-AAC22D673DA4}"/>
              </a:ext>
            </a:extLst>
          </p:cNvPr>
          <p:cNvSpPr>
            <a:spLocks noGrp="1"/>
          </p:cNvSpPr>
          <p:nvPr>
            <p:ph type="ctrTitle" hasCustomPrompt="1"/>
          </p:nvPr>
        </p:nvSpPr>
        <p:spPr>
          <a:xfrm>
            <a:off x="250677" y="2350182"/>
            <a:ext cx="9144000" cy="1462217"/>
          </a:xfrm>
        </p:spPr>
        <p:txBody>
          <a:bodyPr anchor="b">
            <a:normAutofit/>
          </a:bodyPr>
          <a:lstStyle>
            <a:lvl1pPr algn="l">
              <a:defRPr sz="4600">
                <a:solidFill>
                  <a:srgbClr val="606062"/>
                </a:solidFill>
                <a:latin typeface="Arial" panose="020B0604020202020204" pitchFamily="34" charset="0"/>
                <a:cs typeface="Arial" panose="020B0604020202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BB94E6EC-A7EA-42C7-AB0B-F3D95DF0A68F}"/>
              </a:ext>
            </a:extLst>
          </p:cNvPr>
          <p:cNvSpPr>
            <a:spLocks noGrp="1"/>
          </p:cNvSpPr>
          <p:nvPr>
            <p:ph type="body" sz="quarter" idx="10" hasCustomPrompt="1"/>
          </p:nvPr>
        </p:nvSpPr>
        <p:spPr>
          <a:xfrm>
            <a:off x="250825" y="3813175"/>
            <a:ext cx="8261350" cy="484188"/>
          </a:xfrm>
        </p:spPr>
        <p:txBody>
          <a:bodyPr>
            <a:normAutofit/>
          </a:bodyPr>
          <a:lstStyle>
            <a:lvl1pPr marL="0" indent="0">
              <a:buNone/>
              <a:defRPr sz="2400">
                <a:solidFill>
                  <a:srgbClr val="606062"/>
                </a:solidFill>
                <a:latin typeface="Arial" panose="020B0604020202020204" pitchFamily="34" charset="0"/>
                <a:cs typeface="Arial" panose="020B0604020202020204" pitchFamily="34" charset="0"/>
              </a:defRPr>
            </a:lvl1pPr>
          </a:lstStyle>
          <a:p>
            <a:pPr lvl="0"/>
            <a:r>
              <a:rPr lang="en-US" dirty="0"/>
              <a:t>Click to add subtitle</a:t>
            </a:r>
          </a:p>
        </p:txBody>
      </p:sp>
    </p:spTree>
    <p:extLst>
      <p:ext uri="{BB962C8B-B14F-4D97-AF65-F5344CB8AC3E}">
        <p14:creationId xmlns:p14="http://schemas.microsoft.com/office/powerpoint/2010/main" val="375443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32A6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75808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5E4CDA-BA6E-4563-8E45-03FD8776C7E1}" type="datetimeFigureOut">
              <a:rPr lang="en-US" smtClean="0"/>
              <a:t>8/1/2022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6BF4F5-044F-45E9-8770-EF8CEE932749}" type="slidenum">
              <a:rPr lang="en-US" smtClean="0"/>
              <a:t>‹#›</a:t>
            </a:fld>
            <a:endParaRPr lang="en-US" dirty="0"/>
          </a:p>
        </p:txBody>
      </p:sp>
    </p:spTree>
    <p:extLst>
      <p:ext uri="{BB962C8B-B14F-4D97-AF65-F5344CB8AC3E}">
        <p14:creationId xmlns:p14="http://schemas.microsoft.com/office/powerpoint/2010/main" val="123097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5E4CDA-BA6E-4563-8E45-03FD8776C7E1}" type="datetimeFigureOut">
              <a:rPr lang="en-US" smtClean="0"/>
              <a:t>8/1/2022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6BF4F5-044F-45E9-8770-EF8CEE932749}" type="slidenum">
              <a:rPr lang="en-US" smtClean="0"/>
              <a:t>‹#›</a:t>
            </a:fld>
            <a:endParaRPr lang="en-US" dirty="0"/>
          </a:p>
        </p:txBody>
      </p:sp>
    </p:spTree>
    <p:extLst>
      <p:ext uri="{BB962C8B-B14F-4D97-AF65-F5344CB8AC3E}">
        <p14:creationId xmlns:p14="http://schemas.microsoft.com/office/powerpoint/2010/main" val="2068206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5E4CDA-BA6E-4563-8E45-03FD8776C7E1}" type="datetimeFigureOut">
              <a:rPr lang="en-US" smtClean="0"/>
              <a:t>8/1/2022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6BF4F5-044F-45E9-8770-EF8CEE932749}" type="slidenum">
              <a:rPr lang="en-US" smtClean="0"/>
              <a:t>‹#›</a:t>
            </a:fld>
            <a:endParaRPr lang="en-US" dirty="0"/>
          </a:p>
        </p:txBody>
      </p:sp>
    </p:spTree>
    <p:extLst>
      <p:ext uri="{BB962C8B-B14F-4D97-AF65-F5344CB8AC3E}">
        <p14:creationId xmlns:p14="http://schemas.microsoft.com/office/powerpoint/2010/main" val="364831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E4CDA-BA6E-4563-8E45-03FD8776C7E1}" type="datetimeFigureOut">
              <a:rPr lang="en-US" smtClean="0"/>
              <a:t>8/1/2022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6BF4F5-044F-45E9-8770-EF8CEE932749}" type="slidenum">
              <a:rPr lang="en-US" smtClean="0"/>
              <a:t>‹#›</a:t>
            </a:fld>
            <a:endParaRPr lang="en-US" dirty="0"/>
          </a:p>
        </p:txBody>
      </p:sp>
    </p:spTree>
    <p:extLst>
      <p:ext uri="{BB962C8B-B14F-4D97-AF65-F5344CB8AC3E}">
        <p14:creationId xmlns:p14="http://schemas.microsoft.com/office/powerpoint/2010/main" val="225675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E4CDA-BA6E-4563-8E45-03FD8776C7E1}" type="datetimeFigureOut">
              <a:rPr lang="en-US" smtClean="0"/>
              <a:t>8/1/2022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BF4F5-044F-45E9-8770-EF8CEE932749}" type="slidenum">
              <a:rPr lang="en-US" smtClean="0"/>
              <a:t>‹#›</a:t>
            </a:fld>
            <a:endParaRPr lang="en-US" dirty="0"/>
          </a:p>
        </p:txBody>
      </p:sp>
    </p:spTree>
    <p:extLst>
      <p:ext uri="{BB962C8B-B14F-4D97-AF65-F5344CB8AC3E}">
        <p14:creationId xmlns:p14="http://schemas.microsoft.com/office/powerpoint/2010/main" val="1951314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cid:image001.png@01D82F14.BA4ED6D0"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DEBDEF-3524-4D36-9C9A-6980DA6F2237}"/>
              </a:ext>
            </a:extLst>
          </p:cNvPr>
          <p:cNvSpPr/>
          <p:nvPr/>
        </p:nvSpPr>
        <p:spPr>
          <a:xfrm>
            <a:off x="304800" y="168705"/>
            <a:ext cx="10274300" cy="954107"/>
          </a:xfrm>
          <a:prstGeom prst="rect">
            <a:avLst/>
          </a:prstGeom>
        </p:spPr>
        <p:txBody>
          <a:bodyPr wrap="square">
            <a:spAutoFit/>
          </a:bodyPr>
          <a:lstStyle/>
          <a:p>
            <a:r>
              <a:rPr lang="en-US" sz="2800" b="1" dirty="0">
                <a:latin typeface="Franklin Gothic Book" panose="020B0503020102020204" pitchFamily="34" charset="0"/>
                <a:ea typeface="Calibri" panose="020F0502020204030204" pitchFamily="34" charset="0"/>
                <a:cs typeface="Calibri" panose="020F0502020204030204" pitchFamily="34" charset="0"/>
              </a:rPr>
              <a:t>Development of Simplified Factors for Lateral Distribution</a:t>
            </a:r>
          </a:p>
          <a:p>
            <a:r>
              <a:rPr lang="en-US" sz="2800" b="1" dirty="0">
                <a:latin typeface="Franklin Gothic Book" panose="020B0503020102020204" pitchFamily="34" charset="0"/>
                <a:ea typeface="Calibri" panose="020F0502020204030204" pitchFamily="34" charset="0"/>
                <a:cs typeface="Calibri" panose="020F0502020204030204" pitchFamily="34" charset="0"/>
              </a:rPr>
              <a:t>of Loads of Non-Standard Gauge (NSG) Axles – PID 114241</a:t>
            </a:r>
          </a:p>
        </p:txBody>
      </p:sp>
      <p:cxnSp>
        <p:nvCxnSpPr>
          <p:cNvPr id="14" name="Straight Connector 13">
            <a:extLst>
              <a:ext uri="{FF2B5EF4-FFF2-40B4-BE49-F238E27FC236}">
                <a16:creationId xmlns:a16="http://schemas.microsoft.com/office/drawing/2014/main" id="{C3223B87-4D37-4C5D-A7FC-960444B24C57}"/>
              </a:ext>
            </a:extLst>
          </p:cNvPr>
          <p:cNvCxnSpPr>
            <a:cxnSpLocks/>
          </p:cNvCxnSpPr>
          <p:nvPr/>
        </p:nvCxnSpPr>
        <p:spPr>
          <a:xfrm>
            <a:off x="393793" y="1214750"/>
            <a:ext cx="9010089" cy="0"/>
          </a:xfrm>
          <a:prstGeom prst="line">
            <a:avLst/>
          </a:prstGeom>
          <a:ln w="254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FD5DDB6-AE25-4198-8192-9E922BDDBDEF}"/>
              </a:ext>
            </a:extLst>
          </p:cNvPr>
          <p:cNvPicPr>
            <a:picLocks noChangeAspect="1"/>
          </p:cNvPicPr>
          <p:nvPr/>
        </p:nvPicPr>
        <p:blipFill rotWithShape="1">
          <a:blip r:embed="rId3">
            <a:extLst>
              <a:ext uri="{28A0092B-C50C-407E-A947-70E740481C1C}">
                <a14:useLocalDpi xmlns:a14="http://schemas.microsoft.com/office/drawing/2010/main" val="0"/>
              </a:ext>
            </a:extLst>
          </a:blip>
          <a:srcRect t="27949" b="7069"/>
          <a:stretch/>
        </p:blipFill>
        <p:spPr bwMode="auto">
          <a:xfrm>
            <a:off x="393792" y="1812825"/>
            <a:ext cx="7351659" cy="3582943"/>
          </a:xfrm>
          <a:prstGeom prst="rect">
            <a:avLst/>
          </a:prstGeom>
          <a:noFill/>
          <a:ln w="12700">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57F6782B-FBA3-4A8F-9CC5-DD9DDE3A3B6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492" y="5660740"/>
            <a:ext cx="1242443" cy="973366"/>
          </a:xfrm>
          <a:prstGeom prst="rect">
            <a:avLst/>
          </a:prstGeom>
        </p:spPr>
      </p:pic>
      <p:pic>
        <p:nvPicPr>
          <p:cNvPr id="8" name="Picture 7">
            <a:extLst>
              <a:ext uri="{FF2B5EF4-FFF2-40B4-BE49-F238E27FC236}">
                <a16:creationId xmlns:a16="http://schemas.microsoft.com/office/drawing/2014/main" id="{9AD966B0-5D19-4617-84AF-2F970685DCB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1210" y="5864309"/>
            <a:ext cx="4004367" cy="566227"/>
          </a:xfrm>
          <a:prstGeom prst="rect">
            <a:avLst/>
          </a:prstGeom>
        </p:spPr>
      </p:pic>
      <p:pic>
        <p:nvPicPr>
          <p:cNvPr id="9" name="Picture 8" descr="Burgess &amp; Niple Logo">
            <a:extLst>
              <a:ext uri="{FF2B5EF4-FFF2-40B4-BE49-F238E27FC236}">
                <a16:creationId xmlns:a16="http://schemas.microsoft.com/office/drawing/2014/main" id="{017FD332-8D20-42E8-B60B-C7112B454D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4555" y="5781395"/>
            <a:ext cx="2932995" cy="732489"/>
          </a:xfrm>
          <a:prstGeom prst="rect">
            <a:avLst/>
          </a:prstGeom>
        </p:spPr>
      </p:pic>
      <p:sp>
        <p:nvSpPr>
          <p:cNvPr id="18" name="Text Placeholder 8">
            <a:extLst>
              <a:ext uri="{FF2B5EF4-FFF2-40B4-BE49-F238E27FC236}">
                <a16:creationId xmlns:a16="http://schemas.microsoft.com/office/drawing/2014/main" id="{885445E3-9200-42BD-ADEB-072FE5CF991D}"/>
              </a:ext>
            </a:extLst>
          </p:cNvPr>
          <p:cNvSpPr txBox="1">
            <a:spLocks/>
          </p:cNvSpPr>
          <p:nvPr/>
        </p:nvSpPr>
        <p:spPr>
          <a:xfrm>
            <a:off x="8262072" y="1812825"/>
            <a:ext cx="2663227" cy="13460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80"/>
              </a:lnSpc>
              <a:spcBef>
                <a:spcPts val="0"/>
              </a:spcBef>
              <a:buNone/>
            </a:pPr>
            <a:r>
              <a:rPr lang="en-US" sz="2400" b="1" dirty="0">
                <a:latin typeface="Franklin Gothic Book" panose="020B0503020102020204" pitchFamily="34" charset="0"/>
              </a:rPr>
              <a:t>Presenter: </a:t>
            </a:r>
          </a:p>
          <a:p>
            <a:pPr marL="0" indent="0">
              <a:lnSpc>
                <a:spcPts val="2880"/>
              </a:lnSpc>
              <a:spcBef>
                <a:spcPts val="0"/>
              </a:spcBef>
              <a:buNone/>
            </a:pPr>
            <a:r>
              <a:rPr lang="en-US" sz="2400" b="1" dirty="0">
                <a:latin typeface="Franklin Gothic Book" panose="020B0503020102020204" pitchFamily="34" charset="0"/>
              </a:rPr>
              <a:t>Travis Butz, PE</a:t>
            </a:r>
          </a:p>
        </p:txBody>
      </p:sp>
    </p:spTree>
    <p:extLst>
      <p:ext uri="{BB962C8B-B14F-4D97-AF65-F5344CB8AC3E}">
        <p14:creationId xmlns:p14="http://schemas.microsoft.com/office/powerpoint/2010/main" val="2283384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EEF-C6B0-4C86-9C87-2727DDC7F1EB}"/>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Past Research Applicability</a:t>
            </a:r>
          </a:p>
        </p:txBody>
      </p:sp>
      <p:sp>
        <p:nvSpPr>
          <p:cNvPr id="3" name="Content Placeholder 2">
            <a:extLst>
              <a:ext uri="{FF2B5EF4-FFF2-40B4-BE49-F238E27FC236}">
                <a16:creationId xmlns:a16="http://schemas.microsoft.com/office/drawing/2014/main" id="{20DC800C-C4F9-4D2E-90C3-8CCBBCC14430}"/>
              </a:ext>
            </a:extLst>
          </p:cNvPr>
          <p:cNvSpPr>
            <a:spLocks noGrp="1"/>
          </p:cNvSpPr>
          <p:nvPr>
            <p:ph idx="1"/>
          </p:nvPr>
        </p:nvSpPr>
        <p:spPr>
          <a:xfrm>
            <a:off x="485775" y="1764524"/>
            <a:ext cx="3429000" cy="4872496"/>
          </a:xfrm>
        </p:spPr>
        <p:txBody>
          <a:bodyPr>
            <a:normAutofit/>
          </a:bodyPr>
          <a:lstStyle/>
          <a:p>
            <a:pPr>
              <a:lnSpc>
                <a:spcPct val="95000"/>
              </a:lnSpc>
              <a:spcBef>
                <a:spcPts val="0"/>
              </a:spcBef>
              <a:spcAft>
                <a:spcPts val="1200"/>
              </a:spcAft>
            </a:pPr>
            <a:r>
              <a:rPr lang="en-US" sz="2000" dirty="0">
                <a:latin typeface="Trebuchet MS" panose="020B0603020202020204" pitchFamily="34" charset="0"/>
                <a:ea typeface="Times New Roman" panose="02020603050405020304" pitchFamily="18" charset="0"/>
              </a:rPr>
              <a:t>Past studies are not fully compatible with the project goals, data cannot be directly incorporated</a:t>
            </a:r>
          </a:p>
          <a:p>
            <a:pPr>
              <a:lnSpc>
                <a:spcPct val="95000"/>
              </a:lnSpc>
              <a:spcBef>
                <a:spcPts val="0"/>
              </a:spcBef>
              <a:spcAft>
                <a:spcPts val="1200"/>
              </a:spcAft>
            </a:pPr>
            <a:r>
              <a:rPr lang="en-US" sz="2000" dirty="0">
                <a:latin typeface="Trebuchet MS" panose="020B0603020202020204" pitchFamily="34" charset="0"/>
                <a:ea typeface="Times New Roman" panose="02020603050405020304" pitchFamily="18" charset="0"/>
              </a:rPr>
              <a:t>Provide useful information regarding the impact of various parameters</a:t>
            </a:r>
          </a:p>
          <a:p>
            <a:pPr>
              <a:lnSpc>
                <a:spcPct val="95000"/>
              </a:lnSpc>
              <a:spcBef>
                <a:spcPts val="0"/>
              </a:spcBef>
              <a:spcAft>
                <a:spcPts val="1200"/>
              </a:spcAft>
            </a:pPr>
            <a:r>
              <a:rPr lang="en-US" sz="2000" dirty="0">
                <a:latin typeface="Trebuchet MS" panose="020B0603020202020204" pitchFamily="34" charset="0"/>
                <a:ea typeface="Times New Roman" panose="02020603050405020304" pitchFamily="18" charset="0"/>
              </a:rPr>
              <a:t>Parameters from past studies were tabulated and considered for inclusion in the current project</a:t>
            </a:r>
          </a:p>
        </p:txBody>
      </p:sp>
      <p:pic>
        <p:nvPicPr>
          <p:cNvPr id="8" name="Picture 7" descr="parameters included in the parametric study">
            <a:extLst>
              <a:ext uri="{FF2B5EF4-FFF2-40B4-BE49-F238E27FC236}">
                <a16:creationId xmlns:a16="http://schemas.microsoft.com/office/drawing/2014/main" id="{D506FABD-0011-4B2D-A742-CAC9139064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14850" y="1736789"/>
            <a:ext cx="7528560" cy="4980889"/>
          </a:xfrm>
          <a:prstGeom prst="rect">
            <a:avLst/>
          </a:prstGeom>
          <a:noFill/>
          <a:ln>
            <a:noFill/>
          </a:ln>
        </p:spPr>
      </p:pic>
    </p:spTree>
    <p:extLst>
      <p:ext uri="{BB962C8B-B14F-4D97-AF65-F5344CB8AC3E}">
        <p14:creationId xmlns:p14="http://schemas.microsoft.com/office/powerpoint/2010/main" val="144947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EEF-C6B0-4C86-9C87-2727DDC7F1EB}"/>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ODOT OHPS Process</a:t>
            </a:r>
          </a:p>
        </p:txBody>
      </p:sp>
      <p:sp>
        <p:nvSpPr>
          <p:cNvPr id="3" name="Content Placeholder 2">
            <a:extLst>
              <a:ext uri="{FF2B5EF4-FFF2-40B4-BE49-F238E27FC236}">
                <a16:creationId xmlns:a16="http://schemas.microsoft.com/office/drawing/2014/main" id="{20DC800C-C4F9-4D2E-90C3-8CCBBCC14430}"/>
              </a:ext>
            </a:extLst>
          </p:cNvPr>
          <p:cNvSpPr>
            <a:spLocks noGrp="1"/>
          </p:cNvSpPr>
          <p:nvPr>
            <p:ph idx="1"/>
          </p:nvPr>
        </p:nvSpPr>
        <p:spPr>
          <a:xfrm>
            <a:off x="485775" y="1764524"/>
            <a:ext cx="5697311" cy="4872496"/>
          </a:xfrm>
        </p:spPr>
        <p:txBody>
          <a:bodyPr>
            <a:normAutofit/>
          </a:bodyPr>
          <a:lstStyle/>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NSG axles are evaluated as standard gauge, with reduction factors applied based on a table provided by Kansas DOT.</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The table references the research paper “Effective Width Method for Determining the Lateral Distribution of Wheel Loads for Non-AASHTO Axles” (McLelland) as the source of the reduction factors.</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The research team examined the research paper and found no direct link to the values in the table.</a:t>
            </a:r>
          </a:p>
        </p:txBody>
      </p:sp>
      <p:graphicFrame>
        <p:nvGraphicFramePr>
          <p:cNvPr id="4" name="Table 3">
            <a:extLst>
              <a:ext uri="{FF2B5EF4-FFF2-40B4-BE49-F238E27FC236}">
                <a16:creationId xmlns:a16="http://schemas.microsoft.com/office/drawing/2014/main" id="{59196590-5A53-48CC-BEBA-010F0223F392}"/>
              </a:ext>
            </a:extLst>
          </p:cNvPr>
          <p:cNvGraphicFramePr>
            <a:graphicFrameLocks noGrp="1"/>
          </p:cNvGraphicFramePr>
          <p:nvPr>
            <p:extLst>
              <p:ext uri="{D42A27DB-BD31-4B8C-83A1-F6EECF244321}">
                <p14:modId xmlns:p14="http://schemas.microsoft.com/office/powerpoint/2010/main" val="644529860"/>
              </p:ext>
            </p:extLst>
          </p:nvPr>
        </p:nvGraphicFramePr>
        <p:xfrm>
          <a:off x="7496174" y="2410855"/>
          <a:ext cx="4053841" cy="3193573"/>
        </p:xfrm>
        <a:graphic>
          <a:graphicData uri="http://schemas.openxmlformats.org/drawingml/2006/table">
            <a:tbl>
              <a:tblPr firstRow="1" firstCol="1" bandRow="1">
                <a:tableStyleId>{5C22544A-7EE6-4342-B048-85BDC9FD1C3A}</a:tableStyleId>
              </a:tblPr>
              <a:tblGrid>
                <a:gridCol w="1567143">
                  <a:extLst>
                    <a:ext uri="{9D8B030D-6E8A-4147-A177-3AD203B41FA5}">
                      <a16:colId xmlns:a16="http://schemas.microsoft.com/office/drawing/2014/main" val="2989973249"/>
                    </a:ext>
                  </a:extLst>
                </a:gridCol>
                <a:gridCol w="1268005">
                  <a:extLst>
                    <a:ext uri="{9D8B030D-6E8A-4147-A177-3AD203B41FA5}">
                      <a16:colId xmlns:a16="http://schemas.microsoft.com/office/drawing/2014/main" val="2880239050"/>
                    </a:ext>
                  </a:extLst>
                </a:gridCol>
                <a:gridCol w="1218693">
                  <a:extLst>
                    <a:ext uri="{9D8B030D-6E8A-4147-A177-3AD203B41FA5}">
                      <a16:colId xmlns:a16="http://schemas.microsoft.com/office/drawing/2014/main" val="2059597866"/>
                    </a:ext>
                  </a:extLst>
                </a:gridCol>
              </a:tblGrid>
              <a:tr h="515481">
                <a:tc>
                  <a:txBody>
                    <a:bodyPr/>
                    <a:lstStyle/>
                    <a:p>
                      <a:pPr marL="0" marR="0" algn="ctr">
                        <a:lnSpc>
                          <a:spcPct val="95000"/>
                        </a:lnSpc>
                        <a:spcBef>
                          <a:spcPts val="0"/>
                        </a:spcBef>
                        <a:spcAft>
                          <a:spcPts val="0"/>
                        </a:spcAft>
                      </a:pPr>
                      <a:r>
                        <a:rPr lang="en-US" sz="2000" dirty="0">
                          <a:effectLst/>
                        </a:rPr>
                        <a:t>Gauge</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Number of tires</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Reduction factor</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40359616"/>
                  </a:ext>
                </a:extLst>
              </a:tr>
              <a:tr h="257740">
                <a:tc>
                  <a:txBody>
                    <a:bodyPr/>
                    <a:lstStyle/>
                    <a:p>
                      <a:pPr marL="0" marR="0" algn="ctr">
                        <a:lnSpc>
                          <a:spcPct val="95000"/>
                        </a:lnSpc>
                        <a:spcBef>
                          <a:spcPts val="0"/>
                        </a:spcBef>
                        <a:spcAft>
                          <a:spcPts val="0"/>
                        </a:spcAft>
                      </a:pPr>
                      <a:r>
                        <a:rPr lang="en-US" sz="2000" dirty="0">
                          <a:effectLst/>
                        </a:rPr>
                        <a:t>7 – 8</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4</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.945</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18854253"/>
                  </a:ext>
                </a:extLst>
              </a:tr>
              <a:tr h="257740">
                <a:tc>
                  <a:txBody>
                    <a:bodyPr/>
                    <a:lstStyle/>
                    <a:p>
                      <a:pPr marL="0" marR="0" algn="ctr">
                        <a:lnSpc>
                          <a:spcPct val="95000"/>
                        </a:lnSpc>
                        <a:spcBef>
                          <a:spcPts val="0"/>
                        </a:spcBef>
                        <a:spcAft>
                          <a:spcPts val="0"/>
                        </a:spcAft>
                      </a:pPr>
                      <a:r>
                        <a:rPr lang="en-US" sz="2000" dirty="0">
                          <a:effectLst/>
                        </a:rPr>
                        <a:t>8 – 9</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4</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.900</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59783106"/>
                  </a:ext>
                </a:extLst>
              </a:tr>
              <a:tr h="257740">
                <a:tc>
                  <a:txBody>
                    <a:bodyPr/>
                    <a:lstStyle/>
                    <a:p>
                      <a:pPr marL="0" marR="0" algn="ctr">
                        <a:lnSpc>
                          <a:spcPct val="95000"/>
                        </a:lnSpc>
                        <a:spcBef>
                          <a:spcPts val="0"/>
                        </a:spcBef>
                        <a:spcAft>
                          <a:spcPts val="0"/>
                        </a:spcAft>
                      </a:pPr>
                      <a:r>
                        <a:rPr lang="en-US" sz="2000" dirty="0">
                          <a:effectLst/>
                        </a:rPr>
                        <a:t>9 – 10</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4</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.851</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07039254"/>
                  </a:ext>
                </a:extLst>
              </a:tr>
              <a:tr h="257740">
                <a:tc>
                  <a:txBody>
                    <a:bodyPr/>
                    <a:lstStyle/>
                    <a:p>
                      <a:pPr marL="0" marR="0" algn="ctr">
                        <a:lnSpc>
                          <a:spcPct val="95000"/>
                        </a:lnSpc>
                        <a:spcBef>
                          <a:spcPts val="0"/>
                        </a:spcBef>
                        <a:spcAft>
                          <a:spcPts val="0"/>
                        </a:spcAft>
                      </a:pPr>
                      <a:r>
                        <a:rPr lang="en-US" sz="2000" dirty="0">
                          <a:effectLst/>
                        </a:rPr>
                        <a:t>10 and over</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4</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.811</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86677665"/>
                  </a:ext>
                </a:extLst>
              </a:tr>
              <a:tr h="257740">
                <a:tc>
                  <a:txBody>
                    <a:bodyPr/>
                    <a:lstStyle/>
                    <a:p>
                      <a:pPr marL="0" marR="0" algn="ctr">
                        <a:lnSpc>
                          <a:spcPct val="95000"/>
                        </a:lnSpc>
                        <a:spcBef>
                          <a:spcPts val="0"/>
                        </a:spcBef>
                        <a:spcAft>
                          <a:spcPts val="0"/>
                        </a:spcAft>
                      </a:pPr>
                      <a:r>
                        <a:rPr lang="en-US" sz="2000" dirty="0">
                          <a:effectLst/>
                        </a:rPr>
                        <a:t>10 - 11</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8</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.811</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91537582"/>
                  </a:ext>
                </a:extLst>
              </a:tr>
              <a:tr h="257740">
                <a:tc>
                  <a:txBody>
                    <a:bodyPr/>
                    <a:lstStyle/>
                    <a:p>
                      <a:pPr marL="0" marR="0" algn="ctr">
                        <a:lnSpc>
                          <a:spcPct val="95000"/>
                        </a:lnSpc>
                        <a:spcBef>
                          <a:spcPts val="0"/>
                        </a:spcBef>
                        <a:spcAft>
                          <a:spcPts val="0"/>
                        </a:spcAft>
                      </a:pPr>
                      <a:r>
                        <a:rPr lang="en-US" sz="2000" dirty="0">
                          <a:effectLst/>
                        </a:rPr>
                        <a:t>11 - 12</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8</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.771</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28719035"/>
                  </a:ext>
                </a:extLst>
              </a:tr>
              <a:tr h="257740">
                <a:tc>
                  <a:txBody>
                    <a:bodyPr/>
                    <a:lstStyle/>
                    <a:p>
                      <a:pPr marL="0" marR="0" algn="ctr">
                        <a:lnSpc>
                          <a:spcPct val="95000"/>
                        </a:lnSpc>
                        <a:spcBef>
                          <a:spcPts val="0"/>
                        </a:spcBef>
                        <a:spcAft>
                          <a:spcPts val="0"/>
                        </a:spcAft>
                      </a:pPr>
                      <a:r>
                        <a:rPr lang="en-US" sz="2000" dirty="0">
                          <a:effectLst/>
                        </a:rPr>
                        <a:t>12 – 13</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8</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.740</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17033944"/>
                  </a:ext>
                </a:extLst>
              </a:tr>
              <a:tr h="257740">
                <a:tc>
                  <a:txBody>
                    <a:bodyPr/>
                    <a:lstStyle/>
                    <a:p>
                      <a:pPr marL="0" marR="0" algn="ctr">
                        <a:lnSpc>
                          <a:spcPct val="95000"/>
                        </a:lnSpc>
                        <a:spcBef>
                          <a:spcPts val="0"/>
                        </a:spcBef>
                        <a:spcAft>
                          <a:spcPts val="0"/>
                        </a:spcAft>
                      </a:pPr>
                      <a:r>
                        <a:rPr lang="en-US" sz="2000" dirty="0">
                          <a:effectLst/>
                        </a:rPr>
                        <a:t>13 - 14</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8</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.681</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34545134"/>
                  </a:ext>
                </a:extLst>
              </a:tr>
              <a:tr h="297973">
                <a:tc>
                  <a:txBody>
                    <a:bodyPr/>
                    <a:lstStyle/>
                    <a:p>
                      <a:pPr marL="0" marR="0" algn="ctr">
                        <a:lnSpc>
                          <a:spcPct val="95000"/>
                        </a:lnSpc>
                        <a:spcBef>
                          <a:spcPts val="0"/>
                        </a:spcBef>
                        <a:spcAft>
                          <a:spcPts val="0"/>
                        </a:spcAft>
                      </a:pPr>
                      <a:r>
                        <a:rPr lang="en-US" sz="2000" dirty="0">
                          <a:effectLst/>
                        </a:rPr>
                        <a:t>14 and over</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8</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95000"/>
                        </a:lnSpc>
                        <a:spcBef>
                          <a:spcPts val="0"/>
                        </a:spcBef>
                        <a:spcAft>
                          <a:spcPts val="0"/>
                        </a:spcAft>
                      </a:pPr>
                      <a:r>
                        <a:rPr lang="en-US" sz="2000" dirty="0">
                          <a:effectLst/>
                        </a:rPr>
                        <a:t>.631</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6951527"/>
                  </a:ext>
                </a:extLst>
              </a:tr>
            </a:tbl>
          </a:graphicData>
        </a:graphic>
      </p:graphicFrame>
      <p:sp>
        <p:nvSpPr>
          <p:cNvPr id="7" name="TextBox 6">
            <a:extLst>
              <a:ext uri="{FF2B5EF4-FFF2-40B4-BE49-F238E27FC236}">
                <a16:creationId xmlns:a16="http://schemas.microsoft.com/office/drawing/2014/main" id="{6D2555F1-B41E-4463-AD7A-A14C31CA6CE9}"/>
              </a:ext>
            </a:extLst>
          </p:cNvPr>
          <p:cNvSpPr txBox="1"/>
          <p:nvPr/>
        </p:nvSpPr>
        <p:spPr>
          <a:xfrm>
            <a:off x="7418070" y="1764524"/>
            <a:ext cx="3573780" cy="646331"/>
          </a:xfrm>
          <a:prstGeom prst="rect">
            <a:avLst/>
          </a:prstGeom>
          <a:noFill/>
        </p:spPr>
        <p:txBody>
          <a:bodyPr wrap="square">
            <a:spAutoFit/>
          </a:bodyPr>
          <a:lstStyle/>
          <a:p>
            <a:r>
              <a:rPr lang="en-US" sz="1800" dirty="0">
                <a:effectLst/>
                <a:latin typeface="Trebuchet MS" panose="020B0603020202020204" pitchFamily="34" charset="0"/>
                <a:ea typeface="Times New Roman" panose="02020603050405020304" pitchFamily="18" charset="0"/>
                <a:cs typeface="Arial" panose="020B0604020202020204" pitchFamily="34" charset="0"/>
              </a:rPr>
              <a:t>Table of NSG axle reduction factors from Kansas DOT:</a:t>
            </a:r>
            <a:endParaRPr lang="en-US" dirty="0"/>
          </a:p>
        </p:txBody>
      </p:sp>
    </p:spTree>
    <p:extLst>
      <p:ext uri="{BB962C8B-B14F-4D97-AF65-F5344CB8AC3E}">
        <p14:creationId xmlns:p14="http://schemas.microsoft.com/office/powerpoint/2010/main" val="387976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EEF-C6B0-4C86-9C87-2727DDC7F1EB}"/>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ODOT OHPS Process</a:t>
            </a:r>
          </a:p>
        </p:txBody>
      </p:sp>
      <p:sp>
        <p:nvSpPr>
          <p:cNvPr id="3" name="Content Placeholder 2">
            <a:extLst>
              <a:ext uri="{FF2B5EF4-FFF2-40B4-BE49-F238E27FC236}">
                <a16:creationId xmlns:a16="http://schemas.microsoft.com/office/drawing/2014/main" id="{20DC800C-C4F9-4D2E-90C3-8CCBBCC14430}"/>
              </a:ext>
            </a:extLst>
          </p:cNvPr>
          <p:cNvSpPr>
            <a:spLocks noGrp="1"/>
          </p:cNvSpPr>
          <p:nvPr>
            <p:ph idx="1"/>
          </p:nvPr>
        </p:nvSpPr>
        <p:spPr>
          <a:xfrm>
            <a:off x="485776" y="1764524"/>
            <a:ext cx="5295900" cy="4872496"/>
          </a:xfrm>
        </p:spPr>
        <p:txBody>
          <a:bodyPr>
            <a:normAutofit/>
          </a:bodyPr>
          <a:lstStyle/>
          <a:p>
            <a:pPr>
              <a:lnSpc>
                <a:spcPct val="95000"/>
              </a:lnSpc>
              <a:spcBef>
                <a:spcPts val="0"/>
              </a:spcBef>
              <a:spcAft>
                <a:spcPts val="600"/>
              </a:spcAft>
            </a:pPr>
            <a:r>
              <a:rPr lang="en-US" sz="2000" dirty="0">
                <a:latin typeface="Trebuchet MS" panose="020B0603020202020204" pitchFamily="34" charset="0"/>
                <a:ea typeface="Times New Roman" panose="02020603050405020304" pitchFamily="18" charset="0"/>
              </a:rPr>
              <a:t>Axle data and reduction factors are entered using the input screen shown.</a:t>
            </a:r>
          </a:p>
          <a:p>
            <a:pPr>
              <a:lnSpc>
                <a:spcPct val="95000"/>
              </a:lnSpc>
              <a:spcBef>
                <a:spcPts val="0"/>
              </a:spcBef>
              <a:spcAft>
                <a:spcPts val="600"/>
              </a:spcAft>
            </a:pPr>
            <a:r>
              <a:rPr lang="en-US" sz="2000" dirty="0">
                <a:latin typeface="Trebuchet MS" panose="020B0603020202020204" pitchFamily="34" charset="0"/>
                <a:ea typeface="Times New Roman" panose="02020603050405020304" pitchFamily="18" charset="0"/>
              </a:rPr>
              <a:t>The Promiles software system uses this data to evaluate all bridges on the proposed route.</a:t>
            </a:r>
          </a:p>
          <a:p>
            <a:pPr>
              <a:lnSpc>
                <a:spcPct val="95000"/>
              </a:lnSpc>
              <a:spcBef>
                <a:spcPts val="0"/>
              </a:spcBef>
              <a:spcAft>
                <a:spcPts val="600"/>
              </a:spcAft>
            </a:pPr>
            <a:r>
              <a:rPr lang="en-US" sz="2000" dirty="0">
                <a:latin typeface="Trebuchet MS" panose="020B0603020202020204" pitchFamily="34" charset="0"/>
                <a:ea typeface="Times New Roman" panose="02020603050405020304" pitchFamily="18" charset="0"/>
              </a:rPr>
              <a:t>Bridge specific data can not be considered in the determination of the reduction factor.</a:t>
            </a:r>
          </a:p>
          <a:p>
            <a:pPr>
              <a:lnSpc>
                <a:spcPct val="95000"/>
              </a:lnSpc>
              <a:spcBef>
                <a:spcPts val="0"/>
              </a:spcBef>
              <a:spcAft>
                <a:spcPts val="600"/>
              </a:spcAft>
            </a:pPr>
            <a:r>
              <a:rPr lang="en-US" sz="2000" dirty="0">
                <a:latin typeface="Trebuchet MS" panose="020B0603020202020204" pitchFamily="34" charset="0"/>
                <a:ea typeface="Times New Roman" panose="02020603050405020304" pitchFamily="18" charset="0"/>
              </a:rPr>
              <a:t>Promiles identifies bridges that do not pass the automated evaluation, and bridges that require manual analysis.</a:t>
            </a:r>
          </a:p>
          <a:p>
            <a:pPr>
              <a:lnSpc>
                <a:spcPct val="95000"/>
              </a:lnSpc>
              <a:spcBef>
                <a:spcPts val="0"/>
              </a:spcBef>
              <a:spcAft>
                <a:spcPts val="600"/>
              </a:spcAft>
            </a:pPr>
            <a:endParaRPr lang="en-US" sz="2400" dirty="0">
              <a:latin typeface="Trebuchet MS" panose="020B0603020202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6D2555F1-B41E-4463-AD7A-A14C31CA6CE9}"/>
              </a:ext>
            </a:extLst>
          </p:cNvPr>
          <p:cNvSpPr txBox="1"/>
          <p:nvPr/>
        </p:nvSpPr>
        <p:spPr>
          <a:xfrm>
            <a:off x="6019801" y="1764524"/>
            <a:ext cx="5556313" cy="369332"/>
          </a:xfrm>
          <a:prstGeom prst="rect">
            <a:avLst/>
          </a:prstGeom>
          <a:noFill/>
        </p:spPr>
        <p:txBody>
          <a:bodyPr wrap="square">
            <a:spAutoFit/>
          </a:bodyPr>
          <a:lstStyle/>
          <a:p>
            <a:r>
              <a:rPr lang="en-US" sz="1800" dirty="0">
                <a:effectLst/>
                <a:latin typeface="Trebuchet MS" panose="020B0603020202020204" pitchFamily="34" charset="0"/>
                <a:ea typeface="Times New Roman" panose="02020603050405020304" pitchFamily="18" charset="0"/>
                <a:cs typeface="Arial" panose="020B0604020202020204" pitchFamily="34" charset="0"/>
              </a:rPr>
              <a:t>Input data for NSG vehicle in ODOT OHPS system:</a:t>
            </a:r>
            <a:endParaRPr lang="en-US" dirty="0"/>
          </a:p>
        </p:txBody>
      </p:sp>
      <p:pic>
        <p:nvPicPr>
          <p:cNvPr id="6" name="Picture 5" descr="ODOT OHPS system example">
            <a:extLst>
              <a:ext uri="{FF2B5EF4-FFF2-40B4-BE49-F238E27FC236}">
                <a16:creationId xmlns:a16="http://schemas.microsoft.com/office/drawing/2014/main" id="{0C3E24CE-A62C-493C-B9F8-190B71140CA7}"/>
              </a:ext>
            </a:extLst>
          </p:cNvPr>
          <p:cNvPicPr>
            <a:picLocks noChangeAspect="1"/>
          </p:cNvPicPr>
          <p:nvPr/>
        </p:nvPicPr>
        <p:blipFill rotWithShape="1">
          <a:blip r:embed="rId2" r:link="rId3">
            <a:extLst>
              <a:ext uri="{28A0092B-C50C-407E-A947-70E740481C1C}">
                <a14:useLocalDpi xmlns:a14="http://schemas.microsoft.com/office/drawing/2010/main" val="0"/>
              </a:ext>
            </a:extLst>
          </a:blip>
          <a:srcRect t="5329" b="2419"/>
          <a:stretch/>
        </p:blipFill>
        <p:spPr bwMode="auto">
          <a:xfrm>
            <a:off x="6096000" y="2187196"/>
            <a:ext cx="5791819" cy="35563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6512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EEF-C6B0-4C86-9C87-2727DDC7F1EB}"/>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Parametric Study</a:t>
            </a:r>
          </a:p>
        </p:txBody>
      </p:sp>
      <p:sp>
        <p:nvSpPr>
          <p:cNvPr id="4" name="Content Placeholder 2">
            <a:extLst>
              <a:ext uri="{FF2B5EF4-FFF2-40B4-BE49-F238E27FC236}">
                <a16:creationId xmlns:a16="http://schemas.microsoft.com/office/drawing/2014/main" id="{36036D88-9C70-4D3D-9C85-5CC536967913}"/>
              </a:ext>
            </a:extLst>
          </p:cNvPr>
          <p:cNvSpPr>
            <a:spLocks noGrp="1"/>
          </p:cNvSpPr>
          <p:nvPr>
            <p:ph idx="1"/>
          </p:nvPr>
        </p:nvSpPr>
        <p:spPr>
          <a:xfrm>
            <a:off x="485775" y="1764524"/>
            <a:ext cx="5838825" cy="4872496"/>
          </a:xfrm>
        </p:spPr>
        <p:txBody>
          <a:bodyPr>
            <a:normAutofit/>
          </a:bodyPr>
          <a:lstStyle/>
          <a:p>
            <a:pPr>
              <a:lnSpc>
                <a:spcPct val="95000"/>
              </a:lnSpc>
              <a:spcBef>
                <a:spcPts val="0"/>
              </a:spcBef>
              <a:spcAft>
                <a:spcPts val="600"/>
              </a:spcAft>
            </a:pPr>
            <a:r>
              <a:rPr lang="en-US" sz="2000" dirty="0">
                <a:latin typeface="Trebuchet MS" panose="020B0603020202020204" pitchFamily="34" charset="0"/>
                <a:ea typeface="Times New Roman" panose="02020603050405020304" pitchFamily="18" charset="0"/>
              </a:rPr>
              <a:t>A parametric study was designed and performed to generate data for development of correction matrix for NSG vehicles.</a:t>
            </a:r>
          </a:p>
          <a:p>
            <a:pPr>
              <a:lnSpc>
                <a:spcPct val="95000"/>
              </a:lnSpc>
              <a:spcBef>
                <a:spcPts val="0"/>
              </a:spcBef>
              <a:spcAft>
                <a:spcPts val="600"/>
              </a:spcAft>
            </a:pPr>
            <a:r>
              <a:rPr lang="en-US" sz="2000" dirty="0">
                <a:latin typeface="Trebuchet MS" panose="020B0603020202020204" pitchFamily="34" charset="0"/>
                <a:ea typeface="Times New Roman" panose="02020603050405020304" pitchFamily="18" charset="0"/>
              </a:rPr>
              <a:t>The study consisted of a series of finite element analyses that isolated various parameters that could potentially influence live load distribution.</a:t>
            </a:r>
          </a:p>
          <a:p>
            <a:pPr>
              <a:lnSpc>
                <a:spcPct val="95000"/>
              </a:lnSpc>
              <a:spcBef>
                <a:spcPts val="0"/>
              </a:spcBef>
              <a:spcAft>
                <a:spcPts val="600"/>
              </a:spcAft>
            </a:pPr>
            <a:r>
              <a:rPr lang="en-US" sz="2000" dirty="0">
                <a:latin typeface="Trebuchet MS" panose="020B0603020202020204" pitchFamily="34" charset="0"/>
                <a:ea typeface="Times New Roman" panose="02020603050405020304" pitchFamily="18" charset="0"/>
              </a:rPr>
              <a:t>A common set of vehicles was applied to each structure to evaluate the impact of axle gauge variations and variations in the number of wheel lines.</a:t>
            </a:r>
          </a:p>
          <a:p>
            <a:pPr>
              <a:lnSpc>
                <a:spcPct val="95000"/>
              </a:lnSpc>
              <a:spcBef>
                <a:spcPts val="0"/>
              </a:spcBef>
              <a:spcAft>
                <a:spcPts val="600"/>
              </a:spcAft>
            </a:pPr>
            <a:r>
              <a:rPr lang="en-US" sz="2000" dirty="0">
                <a:latin typeface="Trebuchet MS" panose="020B0603020202020204" pitchFamily="34" charset="0"/>
                <a:ea typeface="Times New Roman" panose="02020603050405020304" pitchFamily="18" charset="0"/>
              </a:rPr>
              <a:t>Bridge parameters and member sizes were based on a review of ODOT standard drawings and on existing plan sets for similar span configurations.</a:t>
            </a:r>
          </a:p>
          <a:p>
            <a:pPr marL="0" indent="0">
              <a:lnSpc>
                <a:spcPct val="95000"/>
              </a:lnSpc>
              <a:spcBef>
                <a:spcPts val="0"/>
              </a:spcBef>
              <a:spcAft>
                <a:spcPts val="600"/>
              </a:spcAft>
              <a:buNone/>
            </a:pPr>
            <a:endParaRPr lang="en-US" sz="2000" dirty="0">
              <a:latin typeface="Trebuchet MS" panose="020B0603020202020204" pitchFamily="34" charset="0"/>
              <a:ea typeface="Times New Roman" panose="02020603050405020304" pitchFamily="18" charset="0"/>
            </a:endParaRPr>
          </a:p>
          <a:p>
            <a:pPr marL="0" indent="0">
              <a:lnSpc>
                <a:spcPct val="95000"/>
              </a:lnSpc>
              <a:spcBef>
                <a:spcPts val="600"/>
              </a:spcBef>
              <a:spcAft>
                <a:spcPts val="600"/>
              </a:spcAft>
              <a:buNone/>
            </a:pPr>
            <a:endParaRPr lang="en-US" sz="2400" dirty="0">
              <a:latin typeface="Trebuchet MS" panose="020B0603020202020204" pitchFamily="34" charset="0"/>
              <a:ea typeface="Times New Roman" panose="02020603050405020304" pitchFamily="18" charset="0"/>
            </a:endParaRPr>
          </a:p>
        </p:txBody>
      </p:sp>
      <p:sp>
        <p:nvSpPr>
          <p:cNvPr id="5" name="Rectangle 4">
            <a:extLst>
              <a:ext uri="{FF2B5EF4-FFF2-40B4-BE49-F238E27FC236}">
                <a16:creationId xmlns:a16="http://schemas.microsoft.com/office/drawing/2014/main" id="{5FF00E24-9727-42A6-A929-9D4439BFF839}"/>
              </a:ext>
            </a:extLst>
          </p:cNvPr>
          <p:cNvSpPr/>
          <p:nvPr/>
        </p:nvSpPr>
        <p:spPr>
          <a:xfrm>
            <a:off x="7442834" y="1882140"/>
            <a:ext cx="3857625" cy="1661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u="sng" dirty="0">
                <a:solidFill>
                  <a:schemeClr val="tx1"/>
                </a:solidFill>
              </a:rPr>
              <a:t>Parametric Study Data:</a:t>
            </a:r>
          </a:p>
          <a:p>
            <a:r>
              <a:rPr lang="en-US" sz="2000" dirty="0">
                <a:solidFill>
                  <a:schemeClr val="tx1"/>
                </a:solidFill>
              </a:rPr>
              <a:t>Number of Bridges: 168</a:t>
            </a:r>
          </a:p>
          <a:p>
            <a:r>
              <a:rPr lang="en-US" sz="2000" dirty="0">
                <a:solidFill>
                  <a:schemeClr val="tx1"/>
                </a:solidFill>
              </a:rPr>
              <a:t>Number of Bridge Types: 4</a:t>
            </a:r>
          </a:p>
          <a:p>
            <a:r>
              <a:rPr lang="en-US" sz="2000" dirty="0">
                <a:solidFill>
                  <a:schemeClr val="tx1"/>
                </a:solidFill>
              </a:rPr>
              <a:t>Number of Axle Configurations: 34</a:t>
            </a:r>
          </a:p>
          <a:p>
            <a:r>
              <a:rPr lang="en-US" sz="2000" dirty="0">
                <a:solidFill>
                  <a:schemeClr val="tx1"/>
                </a:solidFill>
              </a:rPr>
              <a:t>Modeling Software: Midas Civil</a:t>
            </a:r>
          </a:p>
          <a:p>
            <a:endParaRPr lang="en-US" dirty="0">
              <a:solidFill>
                <a:schemeClr val="tx1"/>
              </a:solidFill>
            </a:endParaRPr>
          </a:p>
          <a:p>
            <a:endParaRPr lang="en-US" dirty="0">
              <a:solidFill>
                <a:schemeClr val="tx1"/>
              </a:solidFill>
            </a:endParaRPr>
          </a:p>
        </p:txBody>
      </p:sp>
      <p:pic>
        <p:nvPicPr>
          <p:cNvPr id="21" name="Picture 20">
            <a:extLst>
              <a:ext uri="{FF2B5EF4-FFF2-40B4-BE49-F238E27FC236}">
                <a16:creationId xmlns:a16="http://schemas.microsoft.com/office/drawing/2014/main" id="{849E2616-6811-4486-984A-99CEF0D329B9}"/>
              </a:ext>
            </a:extLst>
          </p:cNvPr>
          <p:cNvPicPr/>
          <p:nvPr/>
        </p:nvPicPr>
        <p:blipFill rotWithShape="1">
          <a:blip r:embed="rId2"/>
          <a:srcRect l="26118" t="28403" r="18602" b="16775"/>
          <a:stretch/>
        </p:blipFill>
        <p:spPr bwMode="auto">
          <a:xfrm>
            <a:off x="7581900" y="3898658"/>
            <a:ext cx="3476625" cy="21211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8316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EEF-C6B0-4C86-9C87-2727DDC7F1EB}"/>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Parametric Study: Bridges</a:t>
            </a:r>
          </a:p>
        </p:txBody>
      </p:sp>
      <p:sp>
        <p:nvSpPr>
          <p:cNvPr id="4" name="Content Placeholder 2">
            <a:extLst>
              <a:ext uri="{FF2B5EF4-FFF2-40B4-BE49-F238E27FC236}">
                <a16:creationId xmlns:a16="http://schemas.microsoft.com/office/drawing/2014/main" id="{36036D88-9C70-4D3D-9C85-5CC536967913}"/>
              </a:ext>
            </a:extLst>
          </p:cNvPr>
          <p:cNvSpPr>
            <a:spLocks noGrp="1"/>
          </p:cNvSpPr>
          <p:nvPr>
            <p:ph idx="1"/>
          </p:nvPr>
        </p:nvSpPr>
        <p:spPr>
          <a:xfrm>
            <a:off x="485775" y="1764524"/>
            <a:ext cx="5808345" cy="4872496"/>
          </a:xfrm>
        </p:spPr>
        <p:txBody>
          <a:bodyPr>
            <a:normAutofit/>
          </a:bodyPr>
          <a:lstStyle/>
          <a:p>
            <a:pPr marL="0" indent="0">
              <a:lnSpc>
                <a:spcPct val="95000"/>
              </a:lnSpc>
              <a:spcBef>
                <a:spcPts val="600"/>
              </a:spcBef>
              <a:spcAft>
                <a:spcPts val="600"/>
              </a:spcAft>
              <a:buNone/>
            </a:pPr>
            <a:r>
              <a:rPr lang="en-US" sz="2000" b="1" u="sng" dirty="0">
                <a:latin typeface="Trebuchet MS" panose="020B0603020202020204" pitchFamily="34" charset="0"/>
                <a:ea typeface="Times New Roman" panose="02020603050405020304" pitchFamily="18" charset="0"/>
              </a:rPr>
              <a:t>Bridge Types to be included:</a:t>
            </a:r>
          </a:p>
          <a:p>
            <a:pPr marL="0" indent="0">
              <a:lnSpc>
                <a:spcPct val="95000"/>
              </a:lnSpc>
              <a:spcBef>
                <a:spcPts val="600"/>
              </a:spcBef>
              <a:buNone/>
            </a:pPr>
            <a:r>
              <a:rPr lang="en-US" sz="2000" dirty="0">
                <a:latin typeface="Trebuchet MS" panose="020B0603020202020204" pitchFamily="34" charset="0"/>
                <a:ea typeface="Times New Roman" panose="02020603050405020304" pitchFamily="18" charset="0"/>
              </a:rPr>
              <a:t>Side-by-side prestressed concrete box beam</a:t>
            </a:r>
          </a:p>
          <a:p>
            <a:pPr marL="0" indent="0">
              <a:lnSpc>
                <a:spcPct val="95000"/>
              </a:lnSpc>
              <a:spcBef>
                <a:spcPts val="0"/>
              </a:spcBef>
              <a:buNone/>
            </a:pPr>
            <a:r>
              <a:rPr lang="en-US" sz="2000" dirty="0">
                <a:latin typeface="Trebuchet MS" panose="020B0603020202020204" pitchFamily="34" charset="0"/>
                <a:ea typeface="Times New Roman" panose="02020603050405020304" pitchFamily="18" charset="0"/>
              </a:rPr>
              <a:t>(composite and non-composite)</a:t>
            </a:r>
          </a:p>
          <a:p>
            <a:pPr marL="0" indent="0">
              <a:lnSpc>
                <a:spcPct val="95000"/>
              </a:lnSpc>
              <a:spcBef>
                <a:spcPts val="0"/>
              </a:spcBef>
              <a:buNone/>
            </a:pPr>
            <a:endParaRPr lang="en-US" sz="3200" dirty="0">
              <a:latin typeface="Trebuchet MS" panose="020B0603020202020204" pitchFamily="34" charset="0"/>
              <a:ea typeface="Times New Roman" panose="02020603050405020304" pitchFamily="18" charset="0"/>
            </a:endParaRPr>
          </a:p>
          <a:p>
            <a:pPr marL="0" indent="0">
              <a:lnSpc>
                <a:spcPct val="95000"/>
              </a:lnSpc>
              <a:spcBef>
                <a:spcPts val="0"/>
              </a:spcBef>
              <a:buNone/>
            </a:pPr>
            <a:r>
              <a:rPr lang="en-US" sz="2000" dirty="0">
                <a:latin typeface="Trebuchet MS" panose="020B0603020202020204" pitchFamily="34" charset="0"/>
                <a:ea typeface="Times New Roman" panose="02020603050405020304" pitchFamily="18" charset="0"/>
              </a:rPr>
              <a:t>Concrete slab</a:t>
            </a:r>
          </a:p>
          <a:p>
            <a:pPr marL="0" indent="0">
              <a:lnSpc>
                <a:spcPct val="95000"/>
              </a:lnSpc>
              <a:spcBef>
                <a:spcPts val="0"/>
              </a:spcBef>
              <a:buNone/>
            </a:pPr>
            <a:r>
              <a:rPr lang="en-US" sz="2000" dirty="0">
                <a:latin typeface="Trebuchet MS" panose="020B0603020202020204" pitchFamily="34" charset="0"/>
                <a:ea typeface="Times New Roman" panose="02020603050405020304" pitchFamily="18" charset="0"/>
              </a:rPr>
              <a:t>(simple span and continuous)</a:t>
            </a:r>
          </a:p>
          <a:p>
            <a:pPr marL="0" indent="0">
              <a:lnSpc>
                <a:spcPct val="95000"/>
              </a:lnSpc>
              <a:spcBef>
                <a:spcPts val="0"/>
              </a:spcBef>
              <a:buNone/>
            </a:pPr>
            <a:endParaRPr lang="en-US" sz="3200" dirty="0">
              <a:latin typeface="Trebuchet MS" panose="020B0603020202020204" pitchFamily="34" charset="0"/>
              <a:ea typeface="Times New Roman" panose="02020603050405020304" pitchFamily="18" charset="0"/>
            </a:endParaRPr>
          </a:p>
          <a:p>
            <a:pPr marL="0" indent="0">
              <a:lnSpc>
                <a:spcPct val="95000"/>
              </a:lnSpc>
              <a:spcBef>
                <a:spcPts val="0"/>
              </a:spcBef>
              <a:buNone/>
            </a:pPr>
            <a:r>
              <a:rPr lang="en-US" sz="2000" dirty="0">
                <a:latin typeface="Trebuchet MS" panose="020B0603020202020204" pitchFamily="34" charset="0"/>
                <a:ea typeface="Times New Roman" panose="02020603050405020304" pitchFamily="18" charset="0"/>
              </a:rPr>
              <a:t>Prestressed concrete I-beam</a:t>
            </a:r>
          </a:p>
          <a:p>
            <a:pPr marL="0" indent="0">
              <a:lnSpc>
                <a:spcPct val="95000"/>
              </a:lnSpc>
              <a:spcBef>
                <a:spcPts val="0"/>
              </a:spcBef>
              <a:buNone/>
            </a:pPr>
            <a:r>
              <a:rPr lang="en-US" sz="2000" dirty="0">
                <a:latin typeface="Trebuchet MS" panose="020B0603020202020204" pitchFamily="34" charset="0"/>
                <a:ea typeface="Times New Roman" panose="02020603050405020304" pitchFamily="18" charset="0"/>
              </a:rPr>
              <a:t>(simple span and continuous)</a:t>
            </a:r>
          </a:p>
          <a:p>
            <a:pPr marL="0" indent="0">
              <a:lnSpc>
                <a:spcPct val="95000"/>
              </a:lnSpc>
              <a:spcBef>
                <a:spcPts val="0"/>
              </a:spcBef>
              <a:buNone/>
            </a:pPr>
            <a:endParaRPr lang="en-US" sz="3200" dirty="0">
              <a:latin typeface="Trebuchet MS" panose="020B0603020202020204" pitchFamily="34" charset="0"/>
              <a:ea typeface="Times New Roman" panose="02020603050405020304" pitchFamily="18" charset="0"/>
            </a:endParaRPr>
          </a:p>
          <a:p>
            <a:pPr marL="0" indent="0">
              <a:lnSpc>
                <a:spcPct val="95000"/>
              </a:lnSpc>
              <a:spcBef>
                <a:spcPts val="0"/>
              </a:spcBef>
              <a:buNone/>
            </a:pPr>
            <a:r>
              <a:rPr lang="en-US" sz="2000" dirty="0">
                <a:latin typeface="Trebuchet MS" panose="020B0603020202020204" pitchFamily="34" charset="0"/>
                <a:ea typeface="Times New Roman" panose="02020603050405020304" pitchFamily="18" charset="0"/>
              </a:rPr>
              <a:t>Steel multi-beam</a:t>
            </a:r>
          </a:p>
          <a:p>
            <a:pPr marL="0" indent="0">
              <a:lnSpc>
                <a:spcPct val="95000"/>
              </a:lnSpc>
              <a:spcBef>
                <a:spcPts val="0"/>
              </a:spcBef>
              <a:buNone/>
            </a:pPr>
            <a:r>
              <a:rPr lang="en-US" sz="2000" dirty="0">
                <a:latin typeface="Trebuchet MS" panose="020B0603020202020204" pitchFamily="34" charset="0"/>
                <a:ea typeface="Times New Roman" panose="02020603050405020304" pitchFamily="18" charset="0"/>
              </a:rPr>
              <a:t>(simple span and continuous)</a:t>
            </a:r>
          </a:p>
          <a:p>
            <a:pPr marL="0" indent="0">
              <a:lnSpc>
                <a:spcPct val="95000"/>
              </a:lnSpc>
              <a:spcBef>
                <a:spcPts val="0"/>
              </a:spcBef>
              <a:spcAft>
                <a:spcPts val="600"/>
              </a:spcAft>
              <a:buNone/>
            </a:pPr>
            <a:endParaRPr lang="en-US" sz="2000" dirty="0">
              <a:latin typeface="Trebuchet MS" panose="020B0603020202020204" pitchFamily="34" charset="0"/>
              <a:ea typeface="Times New Roman" panose="02020603050405020304" pitchFamily="18" charset="0"/>
            </a:endParaRPr>
          </a:p>
          <a:p>
            <a:pPr marL="0" indent="0">
              <a:lnSpc>
                <a:spcPct val="95000"/>
              </a:lnSpc>
              <a:spcBef>
                <a:spcPts val="0"/>
              </a:spcBef>
              <a:spcAft>
                <a:spcPts val="600"/>
              </a:spcAft>
              <a:buNone/>
            </a:pPr>
            <a:endParaRPr lang="en-US" sz="2000" dirty="0">
              <a:latin typeface="Trebuchet MS" panose="020B0603020202020204" pitchFamily="34" charset="0"/>
              <a:ea typeface="Times New Roman" panose="02020603050405020304" pitchFamily="18" charset="0"/>
            </a:endParaRPr>
          </a:p>
          <a:p>
            <a:pPr marL="0" indent="0">
              <a:lnSpc>
                <a:spcPct val="95000"/>
              </a:lnSpc>
              <a:spcBef>
                <a:spcPts val="600"/>
              </a:spcBef>
              <a:spcAft>
                <a:spcPts val="600"/>
              </a:spcAft>
              <a:buNone/>
            </a:pPr>
            <a:endParaRPr lang="en-US" sz="2400" dirty="0">
              <a:latin typeface="Trebuchet MS" panose="020B0603020202020204" pitchFamily="34" charset="0"/>
              <a:ea typeface="Times New Roman" panose="02020603050405020304" pitchFamily="18" charset="0"/>
            </a:endParaRPr>
          </a:p>
        </p:txBody>
      </p:sp>
      <p:grpSp>
        <p:nvGrpSpPr>
          <p:cNvPr id="31" name="Group 30">
            <a:extLst>
              <a:ext uri="{FF2B5EF4-FFF2-40B4-BE49-F238E27FC236}">
                <a16:creationId xmlns:a16="http://schemas.microsoft.com/office/drawing/2014/main" id="{51488B36-9755-4224-BB91-A7CE788A114E}"/>
              </a:ext>
            </a:extLst>
          </p:cNvPr>
          <p:cNvGrpSpPr/>
          <p:nvPr/>
        </p:nvGrpSpPr>
        <p:grpSpPr>
          <a:xfrm>
            <a:off x="4754880" y="4887236"/>
            <a:ext cx="3948112" cy="1599247"/>
            <a:chOff x="4922520" y="4877753"/>
            <a:chExt cx="3948112" cy="1599247"/>
          </a:xfrm>
        </p:grpSpPr>
        <p:pic>
          <p:nvPicPr>
            <p:cNvPr id="23" name="Picture 22">
              <a:extLst>
                <a:ext uri="{FF2B5EF4-FFF2-40B4-BE49-F238E27FC236}">
                  <a16:creationId xmlns:a16="http://schemas.microsoft.com/office/drawing/2014/main" id="{F49BE06A-2A4A-40FA-97D2-FF19C86D43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0641" b="35565"/>
            <a:stretch/>
          </p:blipFill>
          <p:spPr bwMode="auto">
            <a:xfrm>
              <a:off x="4922520" y="4877753"/>
              <a:ext cx="3528060" cy="1500187"/>
            </a:xfrm>
            <a:prstGeom prst="rect">
              <a:avLst/>
            </a:prstGeom>
            <a:noFill/>
            <a:ln>
              <a:noFill/>
            </a:ln>
          </p:spPr>
        </p:pic>
        <p:sp>
          <p:nvSpPr>
            <p:cNvPr id="3" name="Isosceles Triangle 2">
              <a:extLst>
                <a:ext uri="{FF2B5EF4-FFF2-40B4-BE49-F238E27FC236}">
                  <a16:creationId xmlns:a16="http://schemas.microsoft.com/office/drawing/2014/main" id="{8017C25F-7024-4E6C-804A-8A5B57C10FAA}"/>
                </a:ext>
              </a:extLst>
            </p:cNvPr>
            <p:cNvSpPr/>
            <p:nvPr/>
          </p:nvSpPr>
          <p:spPr>
            <a:xfrm>
              <a:off x="7871460" y="5623560"/>
              <a:ext cx="999172" cy="853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D3DC17A1-F09A-4A97-A30F-9F16D97A125B}"/>
              </a:ext>
            </a:extLst>
          </p:cNvPr>
          <p:cNvGrpSpPr/>
          <p:nvPr/>
        </p:nvGrpSpPr>
        <p:grpSpPr>
          <a:xfrm>
            <a:off x="5040857" y="2815354"/>
            <a:ext cx="3527607" cy="1611995"/>
            <a:chOff x="5289685" y="2946996"/>
            <a:chExt cx="3527607" cy="1611995"/>
          </a:xfrm>
        </p:grpSpPr>
        <p:pic>
          <p:nvPicPr>
            <p:cNvPr id="14" name="Picture 13">
              <a:extLst>
                <a:ext uri="{FF2B5EF4-FFF2-40B4-BE49-F238E27FC236}">
                  <a16:creationId xmlns:a16="http://schemas.microsoft.com/office/drawing/2014/main" id="{E6CEA2CC-BE4E-469A-8E5B-471C6E5B77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1270" b="34016"/>
            <a:stretch/>
          </p:blipFill>
          <p:spPr bwMode="auto">
            <a:xfrm>
              <a:off x="5289685" y="2946996"/>
              <a:ext cx="3105173" cy="1438028"/>
            </a:xfrm>
            <a:prstGeom prst="rect">
              <a:avLst/>
            </a:prstGeom>
            <a:noFill/>
            <a:ln>
              <a:noFill/>
            </a:ln>
            <a:extLst>
              <a:ext uri="{53640926-AAD7-44D8-BBD7-CCE9431645EC}">
                <a14:shadowObscured xmlns:a14="http://schemas.microsoft.com/office/drawing/2010/main"/>
              </a:ext>
            </a:extLst>
          </p:spPr>
        </p:pic>
        <p:sp>
          <p:nvSpPr>
            <p:cNvPr id="26" name="Isosceles Triangle 25">
              <a:extLst>
                <a:ext uri="{FF2B5EF4-FFF2-40B4-BE49-F238E27FC236}">
                  <a16:creationId xmlns:a16="http://schemas.microsoft.com/office/drawing/2014/main" id="{D75FD644-282B-4FE2-8646-B5F2BC08B538}"/>
                </a:ext>
              </a:extLst>
            </p:cNvPr>
            <p:cNvSpPr/>
            <p:nvPr/>
          </p:nvSpPr>
          <p:spPr>
            <a:xfrm>
              <a:off x="7818120" y="3705551"/>
              <a:ext cx="999172" cy="853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26C71E6C-02A2-489E-980A-1FE3AFF112ED}"/>
              </a:ext>
            </a:extLst>
          </p:cNvPr>
          <p:cNvGrpSpPr/>
          <p:nvPr/>
        </p:nvGrpSpPr>
        <p:grpSpPr>
          <a:xfrm>
            <a:off x="8386275" y="3986609"/>
            <a:ext cx="3653789" cy="1646434"/>
            <a:chOff x="8538210" y="3977127"/>
            <a:chExt cx="3653789" cy="1646434"/>
          </a:xfrm>
        </p:grpSpPr>
        <p:pic>
          <p:nvPicPr>
            <p:cNvPr id="19" name="Picture 18">
              <a:extLst>
                <a:ext uri="{FF2B5EF4-FFF2-40B4-BE49-F238E27FC236}">
                  <a16:creationId xmlns:a16="http://schemas.microsoft.com/office/drawing/2014/main" id="{42E0B5EC-F784-4CF2-B3F8-BEC754E232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2046" b="38972"/>
            <a:stretch/>
          </p:blipFill>
          <p:spPr bwMode="auto">
            <a:xfrm>
              <a:off x="8538210" y="3977127"/>
              <a:ext cx="3442335" cy="1586904"/>
            </a:xfrm>
            <a:prstGeom prst="rect">
              <a:avLst/>
            </a:prstGeom>
            <a:noFill/>
            <a:ln>
              <a:noFill/>
            </a:ln>
          </p:spPr>
        </p:pic>
        <p:sp>
          <p:nvSpPr>
            <p:cNvPr id="27" name="Isosceles Triangle 26">
              <a:extLst>
                <a:ext uri="{FF2B5EF4-FFF2-40B4-BE49-F238E27FC236}">
                  <a16:creationId xmlns:a16="http://schemas.microsoft.com/office/drawing/2014/main" id="{99B0CD25-B1F6-41FF-A9DC-29C2B146BF24}"/>
                </a:ext>
              </a:extLst>
            </p:cNvPr>
            <p:cNvSpPr/>
            <p:nvPr/>
          </p:nvSpPr>
          <p:spPr>
            <a:xfrm>
              <a:off x="11419999" y="4693921"/>
              <a:ext cx="772000" cy="929640"/>
            </a:xfrm>
            <a:prstGeom prst="triangle">
              <a:avLst>
                <a:gd name="adj" fmla="val 521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B7AAF476-22D8-4629-87D7-45468AB244BD}"/>
              </a:ext>
            </a:extLst>
          </p:cNvPr>
          <p:cNvGrpSpPr/>
          <p:nvPr/>
        </p:nvGrpSpPr>
        <p:grpSpPr>
          <a:xfrm>
            <a:off x="8497717" y="2025849"/>
            <a:ext cx="3330893" cy="1403151"/>
            <a:chOff x="8870632" y="1904442"/>
            <a:chExt cx="3330893" cy="1403151"/>
          </a:xfrm>
        </p:grpSpPr>
        <p:pic>
          <p:nvPicPr>
            <p:cNvPr id="10" name="Picture 9">
              <a:extLst>
                <a:ext uri="{FF2B5EF4-FFF2-40B4-BE49-F238E27FC236}">
                  <a16:creationId xmlns:a16="http://schemas.microsoft.com/office/drawing/2014/main" id="{34AE5C83-C216-415F-AF9E-E08F84481C6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443" t="8499" r="39064" b="33561"/>
            <a:stretch/>
          </p:blipFill>
          <p:spPr bwMode="auto">
            <a:xfrm>
              <a:off x="8870632" y="1904442"/>
              <a:ext cx="3048953" cy="1260776"/>
            </a:xfrm>
            <a:prstGeom prst="rect">
              <a:avLst/>
            </a:prstGeom>
            <a:noFill/>
            <a:ln>
              <a:noFill/>
            </a:ln>
          </p:spPr>
        </p:pic>
        <p:sp>
          <p:nvSpPr>
            <p:cNvPr id="28" name="Isosceles Triangle 27">
              <a:extLst>
                <a:ext uri="{FF2B5EF4-FFF2-40B4-BE49-F238E27FC236}">
                  <a16:creationId xmlns:a16="http://schemas.microsoft.com/office/drawing/2014/main" id="{C72654B1-5D87-4371-9623-67A4876204E4}"/>
                </a:ext>
              </a:extLst>
            </p:cNvPr>
            <p:cNvSpPr/>
            <p:nvPr/>
          </p:nvSpPr>
          <p:spPr>
            <a:xfrm>
              <a:off x="11429524" y="2454153"/>
              <a:ext cx="772001" cy="853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4" name="Straight Arrow Connector 33">
            <a:extLst>
              <a:ext uri="{FF2B5EF4-FFF2-40B4-BE49-F238E27FC236}">
                <a16:creationId xmlns:a16="http://schemas.microsoft.com/office/drawing/2014/main" id="{36F30CA0-ADE4-471F-A661-06C0D0903738}"/>
              </a:ext>
            </a:extLst>
          </p:cNvPr>
          <p:cNvCxnSpPr>
            <a:cxnSpLocks/>
          </p:cNvCxnSpPr>
          <p:nvPr/>
        </p:nvCxnSpPr>
        <p:spPr>
          <a:xfrm>
            <a:off x="5743575" y="2366144"/>
            <a:ext cx="3042285" cy="7108"/>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57504BB-FA24-49C2-BE6F-93F309FD9F63}"/>
              </a:ext>
            </a:extLst>
          </p:cNvPr>
          <p:cNvCxnSpPr>
            <a:cxnSpLocks/>
          </p:cNvCxnSpPr>
          <p:nvPr/>
        </p:nvCxnSpPr>
        <p:spPr>
          <a:xfrm>
            <a:off x="3921329" y="4484669"/>
            <a:ext cx="4864531" cy="0"/>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8C98810-AA24-4524-9551-C43C5EEDC3CF}"/>
              </a:ext>
            </a:extLst>
          </p:cNvPr>
          <p:cNvCxnSpPr>
            <a:cxnSpLocks/>
          </p:cNvCxnSpPr>
          <p:nvPr/>
        </p:nvCxnSpPr>
        <p:spPr>
          <a:xfrm>
            <a:off x="2188845" y="3429000"/>
            <a:ext cx="3168015" cy="0"/>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7CF2911-1F8F-4689-A586-490DB8EAF7E4}"/>
              </a:ext>
            </a:extLst>
          </p:cNvPr>
          <p:cNvCxnSpPr>
            <a:cxnSpLocks/>
          </p:cNvCxnSpPr>
          <p:nvPr/>
        </p:nvCxnSpPr>
        <p:spPr>
          <a:xfrm>
            <a:off x="2646045" y="5516880"/>
            <a:ext cx="2527935" cy="0"/>
          </a:xfrm>
          <a:prstGeom prst="straightConnector1">
            <a:avLst/>
          </a:prstGeom>
          <a:ln w="158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001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EEF-C6B0-4C86-9C87-2727DDC7F1EB}"/>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Parametric Study: Bridges</a:t>
            </a:r>
          </a:p>
        </p:txBody>
      </p:sp>
      <p:graphicFrame>
        <p:nvGraphicFramePr>
          <p:cNvPr id="8" name="Table 7">
            <a:extLst>
              <a:ext uri="{FF2B5EF4-FFF2-40B4-BE49-F238E27FC236}">
                <a16:creationId xmlns:a16="http://schemas.microsoft.com/office/drawing/2014/main" id="{A09D8BC6-67C8-4CCA-9820-6CE631A8C261}"/>
              </a:ext>
            </a:extLst>
          </p:cNvPr>
          <p:cNvGraphicFramePr>
            <a:graphicFrameLocks noGrp="1"/>
          </p:cNvGraphicFramePr>
          <p:nvPr>
            <p:extLst>
              <p:ext uri="{D42A27DB-BD31-4B8C-83A1-F6EECF244321}">
                <p14:modId xmlns:p14="http://schemas.microsoft.com/office/powerpoint/2010/main" val="812961567"/>
              </p:ext>
            </p:extLst>
          </p:nvPr>
        </p:nvGraphicFramePr>
        <p:xfrm>
          <a:off x="1310640" y="2217420"/>
          <a:ext cx="9197340" cy="3238500"/>
        </p:xfrm>
        <a:graphic>
          <a:graphicData uri="http://schemas.openxmlformats.org/drawingml/2006/table">
            <a:tbl>
              <a:tblPr firstRow="1" firstCol="1" bandRow="1">
                <a:tableStyleId>{5C22544A-7EE6-4342-B048-85BDC9FD1C3A}</a:tableStyleId>
              </a:tblPr>
              <a:tblGrid>
                <a:gridCol w="3648500">
                  <a:extLst>
                    <a:ext uri="{9D8B030D-6E8A-4147-A177-3AD203B41FA5}">
                      <a16:colId xmlns:a16="http://schemas.microsoft.com/office/drawing/2014/main" val="660738894"/>
                    </a:ext>
                  </a:extLst>
                </a:gridCol>
                <a:gridCol w="848998">
                  <a:extLst>
                    <a:ext uri="{9D8B030D-6E8A-4147-A177-3AD203B41FA5}">
                      <a16:colId xmlns:a16="http://schemas.microsoft.com/office/drawing/2014/main" val="1848524440"/>
                    </a:ext>
                  </a:extLst>
                </a:gridCol>
                <a:gridCol w="996522">
                  <a:extLst>
                    <a:ext uri="{9D8B030D-6E8A-4147-A177-3AD203B41FA5}">
                      <a16:colId xmlns:a16="http://schemas.microsoft.com/office/drawing/2014/main" val="2865014919"/>
                    </a:ext>
                  </a:extLst>
                </a:gridCol>
                <a:gridCol w="1866900">
                  <a:extLst>
                    <a:ext uri="{9D8B030D-6E8A-4147-A177-3AD203B41FA5}">
                      <a16:colId xmlns:a16="http://schemas.microsoft.com/office/drawing/2014/main" val="739726733"/>
                    </a:ext>
                  </a:extLst>
                </a:gridCol>
                <a:gridCol w="1836420">
                  <a:extLst>
                    <a:ext uri="{9D8B030D-6E8A-4147-A177-3AD203B41FA5}">
                      <a16:colId xmlns:a16="http://schemas.microsoft.com/office/drawing/2014/main" val="2977358241"/>
                    </a:ext>
                  </a:extLst>
                </a:gridCol>
              </a:tblGrid>
              <a:tr h="647700">
                <a:tc>
                  <a:txBody>
                    <a:bodyPr/>
                    <a:lstStyle/>
                    <a:p>
                      <a:pPr marL="0" marR="0" algn="ctr">
                        <a:lnSpc>
                          <a:spcPct val="95000"/>
                        </a:lnSpc>
                        <a:spcBef>
                          <a:spcPts val="0"/>
                        </a:spcBef>
                        <a:spcAft>
                          <a:spcPts val="0"/>
                        </a:spcAft>
                      </a:pPr>
                      <a:r>
                        <a:rPr lang="en-US" sz="2000" dirty="0">
                          <a:effectLst/>
                        </a:rPr>
                        <a:t>Bridge Type</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No. of Spans</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No. of Bridges</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Span Range</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Beam Spacing</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0386697"/>
                  </a:ext>
                </a:extLst>
              </a:tr>
              <a:tr h="342900">
                <a:tc>
                  <a:txBody>
                    <a:bodyPr/>
                    <a:lstStyle/>
                    <a:p>
                      <a:pPr marL="0" marR="0" algn="ctr">
                        <a:lnSpc>
                          <a:spcPct val="95000"/>
                        </a:lnSpc>
                        <a:spcBef>
                          <a:spcPts val="0"/>
                        </a:spcBef>
                        <a:spcAft>
                          <a:spcPts val="0"/>
                        </a:spcAft>
                      </a:pPr>
                      <a:r>
                        <a:rPr lang="en-US" sz="2000" dirty="0">
                          <a:effectLst/>
                        </a:rPr>
                        <a:t>Non-Composite Box Beam</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1</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6</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33 ft - 100 ft</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4 ft</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6531502"/>
                  </a:ext>
                </a:extLst>
              </a:tr>
              <a:tr h="320040">
                <a:tc>
                  <a:txBody>
                    <a:bodyPr/>
                    <a:lstStyle/>
                    <a:p>
                      <a:pPr marL="0" marR="0" algn="ctr">
                        <a:lnSpc>
                          <a:spcPct val="95000"/>
                        </a:lnSpc>
                        <a:spcBef>
                          <a:spcPts val="0"/>
                        </a:spcBef>
                        <a:spcAft>
                          <a:spcPts val="0"/>
                        </a:spcAft>
                      </a:pPr>
                      <a:r>
                        <a:rPr lang="en-US" sz="2000" dirty="0">
                          <a:effectLst/>
                        </a:rPr>
                        <a:t>Composite Box Beam</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1</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6</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47 ft - 115 ft</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4 ft</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64833195"/>
                  </a:ext>
                </a:extLst>
              </a:tr>
              <a:tr h="289560">
                <a:tc>
                  <a:txBody>
                    <a:bodyPr/>
                    <a:lstStyle/>
                    <a:p>
                      <a:pPr marL="0" marR="0" algn="ctr">
                        <a:lnSpc>
                          <a:spcPct val="95000"/>
                        </a:lnSpc>
                        <a:spcBef>
                          <a:spcPts val="0"/>
                        </a:spcBef>
                        <a:spcAft>
                          <a:spcPts val="0"/>
                        </a:spcAft>
                      </a:pPr>
                      <a:r>
                        <a:rPr lang="en-US" sz="2000" dirty="0">
                          <a:effectLst/>
                        </a:rPr>
                        <a:t>Concrete Slab</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1</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6</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11 ft - 38 ft</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22387626"/>
                  </a:ext>
                </a:extLst>
              </a:tr>
              <a:tr h="350520">
                <a:tc>
                  <a:txBody>
                    <a:bodyPr/>
                    <a:lstStyle/>
                    <a:p>
                      <a:pPr marL="0" marR="0" algn="ctr">
                        <a:lnSpc>
                          <a:spcPct val="95000"/>
                        </a:lnSpc>
                        <a:spcBef>
                          <a:spcPts val="0"/>
                        </a:spcBef>
                        <a:spcAft>
                          <a:spcPts val="0"/>
                        </a:spcAft>
                      </a:pPr>
                      <a:r>
                        <a:rPr lang="en-US" sz="2000" dirty="0">
                          <a:effectLst/>
                        </a:rPr>
                        <a:t>Concrete Slab (continuous)</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3</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6</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17.5 ft - 57.5 ft</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74659134"/>
                  </a:ext>
                </a:extLst>
              </a:tr>
              <a:tr h="320040">
                <a:tc>
                  <a:txBody>
                    <a:bodyPr/>
                    <a:lstStyle/>
                    <a:p>
                      <a:pPr marL="0" marR="0" algn="ctr">
                        <a:lnSpc>
                          <a:spcPct val="95000"/>
                        </a:lnSpc>
                        <a:spcBef>
                          <a:spcPts val="0"/>
                        </a:spcBef>
                        <a:spcAft>
                          <a:spcPts val="0"/>
                        </a:spcAft>
                      </a:pPr>
                      <a:r>
                        <a:rPr lang="en-US" sz="2000" dirty="0">
                          <a:effectLst/>
                        </a:rPr>
                        <a:t>Concrete I-Beam</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1</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36</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50 ft - 140 ft</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7 ft, 9.5 ft, 12 ft</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30918255"/>
                  </a:ext>
                </a:extLst>
              </a:tr>
              <a:tr h="342900">
                <a:tc>
                  <a:txBody>
                    <a:bodyPr/>
                    <a:lstStyle/>
                    <a:p>
                      <a:pPr marL="0" marR="0" algn="ctr">
                        <a:lnSpc>
                          <a:spcPct val="95000"/>
                        </a:lnSpc>
                        <a:spcBef>
                          <a:spcPts val="0"/>
                        </a:spcBef>
                        <a:spcAft>
                          <a:spcPts val="0"/>
                        </a:spcAft>
                      </a:pPr>
                      <a:r>
                        <a:rPr lang="en-US" sz="2000" dirty="0">
                          <a:effectLst/>
                        </a:rPr>
                        <a:t>Concrete I-Beam (continuous)</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2</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36</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50 ft - 140 ft</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7 ft, 9.5 ft, 12 ft</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774155675"/>
                  </a:ext>
                </a:extLst>
              </a:tr>
              <a:tr h="304800">
                <a:tc>
                  <a:txBody>
                    <a:bodyPr/>
                    <a:lstStyle/>
                    <a:p>
                      <a:pPr marL="0" marR="0" algn="ctr">
                        <a:lnSpc>
                          <a:spcPct val="95000"/>
                        </a:lnSpc>
                        <a:spcBef>
                          <a:spcPts val="0"/>
                        </a:spcBef>
                        <a:spcAft>
                          <a:spcPts val="0"/>
                        </a:spcAft>
                      </a:pPr>
                      <a:r>
                        <a:rPr lang="en-US" sz="2000" dirty="0">
                          <a:effectLst/>
                        </a:rPr>
                        <a:t>Steel Multi-Beam</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1</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36</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50 ft - 180 ft</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7 ft, 9.5 ft, 12 ft</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321547594"/>
                  </a:ext>
                </a:extLst>
              </a:tr>
              <a:tr h="320040">
                <a:tc>
                  <a:txBody>
                    <a:bodyPr/>
                    <a:lstStyle/>
                    <a:p>
                      <a:pPr marL="0" marR="0" algn="ctr">
                        <a:lnSpc>
                          <a:spcPct val="95000"/>
                        </a:lnSpc>
                        <a:spcBef>
                          <a:spcPts val="0"/>
                        </a:spcBef>
                        <a:spcAft>
                          <a:spcPts val="0"/>
                        </a:spcAft>
                      </a:pPr>
                      <a:r>
                        <a:rPr lang="en-US" sz="2000" dirty="0">
                          <a:effectLst/>
                        </a:rPr>
                        <a:t>Steel Multi-Beam (continuous)</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2</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36</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50 ft - 180 ft</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7 ft, 9.5 ft, 12 ft</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65530431"/>
                  </a:ext>
                </a:extLst>
              </a:tr>
            </a:tbl>
          </a:graphicData>
        </a:graphic>
      </p:graphicFrame>
    </p:spTree>
    <p:extLst>
      <p:ext uri="{BB962C8B-B14F-4D97-AF65-F5344CB8AC3E}">
        <p14:creationId xmlns:p14="http://schemas.microsoft.com/office/powerpoint/2010/main" val="1881560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EEF-C6B0-4C86-9C87-2727DDC7F1EB}"/>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Parametric Study: Vehicles</a:t>
            </a:r>
          </a:p>
        </p:txBody>
      </p:sp>
      <p:sp>
        <p:nvSpPr>
          <p:cNvPr id="3" name="Content Placeholder 2">
            <a:extLst>
              <a:ext uri="{FF2B5EF4-FFF2-40B4-BE49-F238E27FC236}">
                <a16:creationId xmlns:a16="http://schemas.microsoft.com/office/drawing/2014/main" id="{20DC800C-C4F9-4D2E-90C3-8CCBBCC14430}"/>
              </a:ext>
            </a:extLst>
          </p:cNvPr>
          <p:cNvSpPr>
            <a:spLocks noGrp="1"/>
          </p:cNvSpPr>
          <p:nvPr>
            <p:ph idx="1"/>
          </p:nvPr>
        </p:nvSpPr>
        <p:spPr>
          <a:xfrm>
            <a:off x="485775" y="1764524"/>
            <a:ext cx="5785485" cy="4872496"/>
          </a:xfrm>
        </p:spPr>
        <p:txBody>
          <a:bodyPr>
            <a:normAutofit/>
          </a:bodyPr>
          <a:lstStyle/>
          <a:p>
            <a:pPr>
              <a:lnSpc>
                <a:spcPct val="95000"/>
              </a:lnSpc>
              <a:spcBef>
                <a:spcPts val="0"/>
              </a:spcBef>
              <a:spcAft>
                <a:spcPts val="600"/>
              </a:spcAft>
            </a:pPr>
            <a:endParaRPr lang="en-US" sz="2400" dirty="0">
              <a:latin typeface="Trebuchet MS" panose="020B0603020202020204" pitchFamily="34" charset="0"/>
              <a:ea typeface="Times New Roman" panose="02020603050405020304" pitchFamily="18" charset="0"/>
            </a:endParaRPr>
          </a:p>
          <a:p>
            <a:pPr>
              <a:lnSpc>
                <a:spcPct val="95000"/>
              </a:lnSpc>
              <a:spcBef>
                <a:spcPts val="0"/>
              </a:spcBef>
              <a:spcAft>
                <a:spcPts val="600"/>
              </a:spcAft>
            </a:pPr>
            <a:endParaRPr lang="en-US" sz="2400" dirty="0">
              <a:latin typeface="Trebuchet MS" panose="020B0603020202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6D2555F1-B41E-4463-AD7A-A14C31CA6CE9}"/>
              </a:ext>
            </a:extLst>
          </p:cNvPr>
          <p:cNvSpPr txBox="1"/>
          <p:nvPr/>
        </p:nvSpPr>
        <p:spPr>
          <a:xfrm>
            <a:off x="6271260" y="2061877"/>
            <a:ext cx="4810758" cy="369332"/>
          </a:xfrm>
          <a:prstGeom prst="rect">
            <a:avLst/>
          </a:prstGeom>
          <a:noFill/>
        </p:spPr>
        <p:txBody>
          <a:bodyPr wrap="square">
            <a:spAutoFit/>
          </a:bodyPr>
          <a:lstStyle/>
          <a:p>
            <a:r>
              <a:rPr lang="en-US" dirty="0">
                <a:latin typeface="Trebuchet MS" panose="020B0603020202020204" pitchFamily="34" charset="0"/>
                <a:ea typeface="Times New Roman" panose="02020603050405020304" pitchFamily="18" charset="0"/>
                <a:cs typeface="Arial" panose="020B0604020202020204" pitchFamily="34" charset="0"/>
              </a:rPr>
              <a:t>NSG axle permit loads provided by ODOT</a:t>
            </a:r>
            <a:r>
              <a:rPr lang="en-US" sz="1800" dirty="0">
                <a:effectLst/>
                <a:latin typeface="Trebuchet MS" panose="020B0603020202020204" pitchFamily="34" charset="0"/>
                <a:ea typeface="Times New Roman" panose="02020603050405020304" pitchFamily="18" charset="0"/>
                <a:cs typeface="Arial" panose="020B0604020202020204" pitchFamily="34" charset="0"/>
              </a:rPr>
              <a:t>:</a:t>
            </a:r>
            <a:endParaRPr lang="en-US" dirty="0"/>
          </a:p>
        </p:txBody>
      </p:sp>
      <p:graphicFrame>
        <p:nvGraphicFramePr>
          <p:cNvPr id="4" name="Table 3">
            <a:extLst>
              <a:ext uri="{FF2B5EF4-FFF2-40B4-BE49-F238E27FC236}">
                <a16:creationId xmlns:a16="http://schemas.microsoft.com/office/drawing/2014/main" id="{039F03FB-51A3-4FA1-8DD4-4701CB25340B}"/>
              </a:ext>
            </a:extLst>
          </p:cNvPr>
          <p:cNvGraphicFramePr>
            <a:graphicFrameLocks noGrp="1"/>
          </p:cNvGraphicFramePr>
          <p:nvPr>
            <p:extLst>
              <p:ext uri="{D42A27DB-BD31-4B8C-83A1-F6EECF244321}">
                <p14:modId xmlns:p14="http://schemas.microsoft.com/office/powerpoint/2010/main" val="2128205537"/>
              </p:ext>
            </p:extLst>
          </p:nvPr>
        </p:nvGraphicFramePr>
        <p:xfrm>
          <a:off x="6375400" y="2501868"/>
          <a:ext cx="5537200" cy="3474720"/>
        </p:xfrm>
        <a:graphic>
          <a:graphicData uri="http://schemas.openxmlformats.org/drawingml/2006/table">
            <a:tbl>
              <a:tblPr firstRow="1" firstCol="1" bandRow="1">
                <a:tableStyleId>{5C22544A-7EE6-4342-B048-85BDC9FD1C3A}</a:tableStyleId>
              </a:tblPr>
              <a:tblGrid>
                <a:gridCol w="1384300">
                  <a:extLst>
                    <a:ext uri="{9D8B030D-6E8A-4147-A177-3AD203B41FA5}">
                      <a16:colId xmlns:a16="http://schemas.microsoft.com/office/drawing/2014/main" val="869871136"/>
                    </a:ext>
                  </a:extLst>
                </a:gridCol>
                <a:gridCol w="1384300">
                  <a:extLst>
                    <a:ext uri="{9D8B030D-6E8A-4147-A177-3AD203B41FA5}">
                      <a16:colId xmlns:a16="http://schemas.microsoft.com/office/drawing/2014/main" val="2808378133"/>
                    </a:ext>
                  </a:extLst>
                </a:gridCol>
                <a:gridCol w="1615440">
                  <a:extLst>
                    <a:ext uri="{9D8B030D-6E8A-4147-A177-3AD203B41FA5}">
                      <a16:colId xmlns:a16="http://schemas.microsoft.com/office/drawing/2014/main" val="3960226802"/>
                    </a:ext>
                  </a:extLst>
                </a:gridCol>
                <a:gridCol w="1153160">
                  <a:extLst>
                    <a:ext uri="{9D8B030D-6E8A-4147-A177-3AD203B41FA5}">
                      <a16:colId xmlns:a16="http://schemas.microsoft.com/office/drawing/2014/main" val="1069047655"/>
                    </a:ext>
                  </a:extLst>
                </a:gridCol>
              </a:tblGrid>
              <a:tr h="200025">
                <a:tc>
                  <a:txBody>
                    <a:bodyPr/>
                    <a:lstStyle/>
                    <a:p>
                      <a:pPr marL="0" marR="0" algn="ctr">
                        <a:lnSpc>
                          <a:spcPct val="95000"/>
                        </a:lnSpc>
                        <a:spcBef>
                          <a:spcPts val="0"/>
                        </a:spcBef>
                        <a:spcAft>
                          <a:spcPts val="0"/>
                        </a:spcAft>
                      </a:pPr>
                      <a:r>
                        <a:rPr lang="en-US" sz="2000" dirty="0">
                          <a:effectLst/>
                        </a:rPr>
                        <a:t>Vehicle No.</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Widest Axle Gauge (ft)</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No. of Wheel Lines in Widest Axle</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Vehicle Weight (kips)</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35057506"/>
                  </a:ext>
                </a:extLst>
              </a:tr>
              <a:tr h="201295">
                <a:tc>
                  <a:txBody>
                    <a:bodyPr/>
                    <a:lstStyle/>
                    <a:p>
                      <a:pPr marL="0" marR="0" algn="ctr">
                        <a:lnSpc>
                          <a:spcPct val="95000"/>
                        </a:lnSpc>
                        <a:spcBef>
                          <a:spcPts val="0"/>
                        </a:spcBef>
                        <a:spcAft>
                          <a:spcPts val="0"/>
                        </a:spcAft>
                      </a:pPr>
                      <a:r>
                        <a:rPr lang="en-US" sz="2000" dirty="0">
                          <a:effectLst/>
                        </a:rPr>
                        <a:t>1</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7.25</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2</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148</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884594083"/>
                  </a:ext>
                </a:extLst>
              </a:tr>
              <a:tr h="201295">
                <a:tc>
                  <a:txBody>
                    <a:bodyPr/>
                    <a:lstStyle/>
                    <a:p>
                      <a:pPr marL="0" marR="0" algn="ctr">
                        <a:lnSpc>
                          <a:spcPct val="95000"/>
                        </a:lnSpc>
                        <a:spcBef>
                          <a:spcPts val="0"/>
                        </a:spcBef>
                        <a:spcAft>
                          <a:spcPts val="0"/>
                        </a:spcAft>
                      </a:pPr>
                      <a:r>
                        <a:rPr lang="en-US" sz="2000" dirty="0">
                          <a:effectLst/>
                        </a:rPr>
                        <a:t>2</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9</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2</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151.5</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29077085"/>
                  </a:ext>
                </a:extLst>
              </a:tr>
              <a:tr h="201295">
                <a:tc>
                  <a:txBody>
                    <a:bodyPr/>
                    <a:lstStyle/>
                    <a:p>
                      <a:pPr marL="0" marR="0" algn="ctr">
                        <a:lnSpc>
                          <a:spcPct val="95000"/>
                        </a:lnSpc>
                        <a:spcBef>
                          <a:spcPts val="0"/>
                        </a:spcBef>
                        <a:spcAft>
                          <a:spcPts val="0"/>
                        </a:spcAft>
                      </a:pPr>
                      <a:r>
                        <a:rPr lang="en-US" sz="2000" dirty="0">
                          <a:effectLst/>
                        </a:rPr>
                        <a:t>3</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7.08</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2</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100</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928888527"/>
                  </a:ext>
                </a:extLst>
              </a:tr>
              <a:tr h="201295">
                <a:tc>
                  <a:txBody>
                    <a:bodyPr/>
                    <a:lstStyle/>
                    <a:p>
                      <a:pPr marL="0" marR="0" algn="ctr">
                        <a:lnSpc>
                          <a:spcPct val="95000"/>
                        </a:lnSpc>
                        <a:spcBef>
                          <a:spcPts val="0"/>
                        </a:spcBef>
                        <a:spcAft>
                          <a:spcPts val="0"/>
                        </a:spcAft>
                      </a:pPr>
                      <a:r>
                        <a:rPr lang="en-US" sz="2000" dirty="0">
                          <a:effectLst/>
                        </a:rPr>
                        <a:t>4</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8.33</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2</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132</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36230179"/>
                  </a:ext>
                </a:extLst>
              </a:tr>
              <a:tr h="201295">
                <a:tc>
                  <a:txBody>
                    <a:bodyPr/>
                    <a:lstStyle/>
                    <a:p>
                      <a:pPr marL="0" marR="0" algn="ctr">
                        <a:lnSpc>
                          <a:spcPct val="95000"/>
                        </a:lnSpc>
                        <a:spcBef>
                          <a:spcPts val="0"/>
                        </a:spcBef>
                        <a:spcAft>
                          <a:spcPts val="0"/>
                        </a:spcAft>
                      </a:pPr>
                      <a:r>
                        <a:rPr lang="en-US" sz="2000" dirty="0">
                          <a:effectLst/>
                        </a:rPr>
                        <a:t>5</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6.82</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2</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76</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76924359"/>
                  </a:ext>
                </a:extLst>
              </a:tr>
              <a:tr h="201295">
                <a:tc>
                  <a:txBody>
                    <a:bodyPr/>
                    <a:lstStyle/>
                    <a:p>
                      <a:pPr marL="0" marR="0" algn="ctr">
                        <a:lnSpc>
                          <a:spcPct val="95000"/>
                        </a:lnSpc>
                        <a:spcBef>
                          <a:spcPts val="0"/>
                        </a:spcBef>
                        <a:spcAft>
                          <a:spcPts val="0"/>
                        </a:spcAft>
                      </a:pPr>
                      <a:r>
                        <a:rPr lang="en-US" sz="2000" dirty="0">
                          <a:effectLst/>
                        </a:rPr>
                        <a:t>6</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6.82</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2</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70.13</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34662253"/>
                  </a:ext>
                </a:extLst>
              </a:tr>
              <a:tr h="201295">
                <a:tc>
                  <a:txBody>
                    <a:bodyPr/>
                    <a:lstStyle/>
                    <a:p>
                      <a:pPr marL="0" marR="0" algn="ctr">
                        <a:lnSpc>
                          <a:spcPct val="95000"/>
                        </a:lnSpc>
                        <a:spcBef>
                          <a:spcPts val="0"/>
                        </a:spcBef>
                        <a:spcAft>
                          <a:spcPts val="0"/>
                        </a:spcAft>
                      </a:pPr>
                      <a:r>
                        <a:rPr lang="en-US" sz="2000" dirty="0">
                          <a:effectLst/>
                        </a:rPr>
                        <a:t>7</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14.5</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4</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334</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6045891"/>
                  </a:ext>
                </a:extLst>
              </a:tr>
              <a:tr h="201295">
                <a:tc>
                  <a:txBody>
                    <a:bodyPr/>
                    <a:lstStyle/>
                    <a:p>
                      <a:pPr marL="0" marR="0" algn="ctr">
                        <a:lnSpc>
                          <a:spcPct val="95000"/>
                        </a:lnSpc>
                        <a:spcBef>
                          <a:spcPts val="0"/>
                        </a:spcBef>
                        <a:spcAft>
                          <a:spcPts val="0"/>
                        </a:spcAft>
                      </a:pPr>
                      <a:r>
                        <a:rPr lang="en-US" sz="2000" dirty="0">
                          <a:effectLst/>
                        </a:rPr>
                        <a:t>8</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14.58</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6</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900.8</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92546977"/>
                  </a:ext>
                </a:extLst>
              </a:tr>
              <a:tr h="201295">
                <a:tc>
                  <a:txBody>
                    <a:bodyPr/>
                    <a:lstStyle/>
                    <a:p>
                      <a:pPr marL="0" marR="0" algn="ctr">
                        <a:lnSpc>
                          <a:spcPct val="95000"/>
                        </a:lnSpc>
                        <a:spcBef>
                          <a:spcPts val="0"/>
                        </a:spcBef>
                        <a:spcAft>
                          <a:spcPts val="0"/>
                        </a:spcAft>
                      </a:pPr>
                      <a:r>
                        <a:rPr lang="en-US" sz="2000" dirty="0">
                          <a:effectLst/>
                        </a:rPr>
                        <a:t>9</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24</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8</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95000"/>
                        </a:lnSpc>
                        <a:spcBef>
                          <a:spcPts val="0"/>
                        </a:spcBef>
                        <a:spcAft>
                          <a:spcPts val="0"/>
                        </a:spcAft>
                      </a:pPr>
                      <a:r>
                        <a:rPr lang="en-US" sz="2000" dirty="0">
                          <a:effectLst/>
                        </a:rPr>
                        <a:t>673.6</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4695240"/>
                  </a:ext>
                </a:extLst>
              </a:tr>
            </a:tbl>
          </a:graphicData>
        </a:graphic>
      </p:graphicFrame>
      <p:sp>
        <p:nvSpPr>
          <p:cNvPr id="8" name="Content Placeholder 2">
            <a:extLst>
              <a:ext uri="{FF2B5EF4-FFF2-40B4-BE49-F238E27FC236}">
                <a16:creationId xmlns:a16="http://schemas.microsoft.com/office/drawing/2014/main" id="{9335B894-3876-40B7-8313-A6FED00B10CD}"/>
              </a:ext>
            </a:extLst>
          </p:cNvPr>
          <p:cNvSpPr txBox="1">
            <a:spLocks/>
          </p:cNvSpPr>
          <p:nvPr/>
        </p:nvSpPr>
        <p:spPr>
          <a:xfrm>
            <a:off x="638175" y="1916924"/>
            <a:ext cx="5335905" cy="4872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373B5"/>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73B5"/>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73B5"/>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73B5"/>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73B5"/>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A set of typical NSG axle permit loads was requested by the research team and provided by ODOT.</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Based on the vehicles provided and discussions with ODOT, the range of axle gauges to be studied was set to vary from 3.5 ft to 24 ft.</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Vehicles in the study would consist of single axle lines, rather than multi-axle configurations.</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The study would include axles with 2, 4, 6, and 8 wheel lines.</a:t>
            </a:r>
          </a:p>
          <a:p>
            <a:pPr>
              <a:lnSpc>
                <a:spcPct val="95000"/>
              </a:lnSpc>
              <a:spcBef>
                <a:spcPts val="0"/>
              </a:spcBef>
              <a:spcAft>
                <a:spcPts val="600"/>
              </a:spcAft>
            </a:pPr>
            <a:endParaRPr lang="en-US" sz="2400" dirty="0">
              <a:latin typeface="Trebuchet MS" panose="020B0603020202020204" pitchFamily="34" charset="0"/>
              <a:ea typeface="Times New Roman" panose="02020603050405020304" pitchFamily="18" charset="0"/>
            </a:endParaRPr>
          </a:p>
          <a:p>
            <a:pPr>
              <a:lnSpc>
                <a:spcPct val="95000"/>
              </a:lnSpc>
              <a:spcBef>
                <a:spcPts val="0"/>
              </a:spcBef>
              <a:spcAft>
                <a:spcPts val="600"/>
              </a:spcAft>
            </a:pPr>
            <a:endParaRPr lang="en-US" sz="2400" dirty="0">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62086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EEF-C6B0-4C86-9C87-2727DDC7F1EB}"/>
              </a:ext>
            </a:extLst>
          </p:cNvPr>
          <p:cNvSpPr>
            <a:spLocks noGrp="1"/>
          </p:cNvSpPr>
          <p:nvPr>
            <p:ph type="title"/>
          </p:nvPr>
        </p:nvSpPr>
        <p:spPr>
          <a:xfrm>
            <a:off x="485775" y="608572"/>
            <a:ext cx="4612005" cy="991628"/>
          </a:xfrm>
        </p:spPr>
        <p:txBody>
          <a:bodyPr>
            <a:normAutofit/>
          </a:bodyPr>
          <a:lstStyle/>
          <a:p>
            <a:r>
              <a:rPr lang="en-US" sz="3200" b="1" dirty="0">
                <a:solidFill>
                  <a:schemeClr val="tx1"/>
                </a:solidFill>
              </a:rPr>
              <a:t>Parametric Study: Vehicles</a:t>
            </a:r>
          </a:p>
        </p:txBody>
      </p:sp>
      <p:pic>
        <p:nvPicPr>
          <p:cNvPr id="4" name="Picture 3" descr="axle configurations">
            <a:extLst>
              <a:ext uri="{FF2B5EF4-FFF2-40B4-BE49-F238E27FC236}">
                <a16:creationId xmlns:a16="http://schemas.microsoft.com/office/drawing/2014/main" id="{FDE7AE3E-1430-4DEA-9026-E1F2E4DBFA31}"/>
              </a:ext>
            </a:extLst>
          </p:cNvPr>
          <p:cNvPicPr>
            <a:picLocks noChangeAspect="1"/>
          </p:cNvPicPr>
          <p:nvPr/>
        </p:nvPicPr>
        <p:blipFill rotWithShape="1">
          <a:blip r:embed="rId2">
            <a:extLst>
              <a:ext uri="{28A0092B-C50C-407E-A947-70E740481C1C}">
                <a14:useLocalDpi xmlns:a14="http://schemas.microsoft.com/office/drawing/2010/main" val="0"/>
              </a:ext>
            </a:extLst>
          </a:blip>
          <a:srcRect l="1393" t="15185" r="1403" b="1621"/>
          <a:stretch/>
        </p:blipFill>
        <p:spPr bwMode="auto">
          <a:xfrm>
            <a:off x="5393004" y="57194"/>
            <a:ext cx="6730415" cy="6743611"/>
          </a:xfrm>
          <a:prstGeom prst="rect">
            <a:avLst/>
          </a:prstGeom>
          <a:ln w="12700">
            <a:solidFill>
              <a:sysClr val="windowText" lastClr="000000"/>
            </a:solidFill>
          </a:ln>
          <a:extLst>
            <a:ext uri="{53640926-AAD7-44D8-BBD7-CCE9431645EC}">
              <a14:shadowObscured xmlns:a14="http://schemas.microsoft.com/office/drawing/2010/main"/>
            </a:ext>
          </a:extLst>
        </p:spPr>
      </p:pic>
      <p:sp>
        <p:nvSpPr>
          <p:cNvPr id="5" name="Content Placeholder 2">
            <a:extLst>
              <a:ext uri="{FF2B5EF4-FFF2-40B4-BE49-F238E27FC236}">
                <a16:creationId xmlns:a16="http://schemas.microsoft.com/office/drawing/2014/main" id="{4D232AB8-A215-4547-80AB-424A4061AEE1}"/>
              </a:ext>
            </a:extLst>
          </p:cNvPr>
          <p:cNvSpPr>
            <a:spLocks noGrp="1"/>
          </p:cNvSpPr>
          <p:nvPr>
            <p:ph idx="1"/>
          </p:nvPr>
        </p:nvSpPr>
        <p:spPr>
          <a:xfrm>
            <a:off x="485775" y="1764524"/>
            <a:ext cx="4665345" cy="4872496"/>
          </a:xfrm>
        </p:spPr>
        <p:txBody>
          <a:bodyPr>
            <a:normAutofit/>
          </a:bodyPr>
          <a:lstStyle/>
          <a:p>
            <a:pPr marL="0" indent="0">
              <a:lnSpc>
                <a:spcPct val="95000"/>
              </a:lnSpc>
              <a:spcBef>
                <a:spcPts val="600"/>
              </a:spcBef>
              <a:spcAft>
                <a:spcPts val="600"/>
              </a:spcAft>
              <a:buNone/>
            </a:pPr>
            <a:r>
              <a:rPr lang="en-US" sz="2000" b="1" u="sng" dirty="0">
                <a:latin typeface="Trebuchet MS" panose="020B0603020202020204" pitchFamily="34" charset="0"/>
                <a:ea typeface="Times New Roman" panose="02020603050405020304" pitchFamily="18" charset="0"/>
              </a:rPr>
              <a:t>Terminology</a:t>
            </a:r>
          </a:p>
          <a:p>
            <a:pPr marL="0" indent="0">
              <a:lnSpc>
                <a:spcPct val="95000"/>
              </a:lnSpc>
              <a:spcBef>
                <a:spcPts val="600"/>
              </a:spcBef>
              <a:spcAft>
                <a:spcPts val="600"/>
              </a:spcAft>
              <a:buNone/>
            </a:pPr>
            <a:r>
              <a:rPr lang="en-US" sz="2000" b="1" dirty="0">
                <a:latin typeface="Trebuchet MS" panose="020B0603020202020204" pitchFamily="34" charset="0"/>
                <a:ea typeface="Times New Roman" panose="02020603050405020304" pitchFamily="18" charset="0"/>
              </a:rPr>
              <a:t>Axle</a:t>
            </a:r>
            <a:r>
              <a:rPr lang="en-US" sz="2000" dirty="0">
                <a:latin typeface="Trebuchet MS" panose="020B0603020202020204" pitchFamily="34" charset="0"/>
                <a:ea typeface="Times New Roman" panose="02020603050405020304" pitchFamily="18" charset="0"/>
              </a:rPr>
              <a:t> – A line of transverse loads on a vehicle. Consists of multiple wheel lines.</a:t>
            </a:r>
          </a:p>
          <a:p>
            <a:pPr marL="0" indent="0">
              <a:lnSpc>
                <a:spcPct val="95000"/>
              </a:lnSpc>
              <a:spcBef>
                <a:spcPts val="600"/>
              </a:spcBef>
              <a:spcAft>
                <a:spcPts val="600"/>
              </a:spcAft>
              <a:buNone/>
            </a:pPr>
            <a:r>
              <a:rPr lang="en-US" sz="2000" b="1" dirty="0">
                <a:latin typeface="Trebuchet MS" panose="020B0603020202020204" pitchFamily="34" charset="0"/>
                <a:ea typeface="Times New Roman" panose="02020603050405020304" pitchFamily="18" charset="0"/>
              </a:rPr>
              <a:t>Wheel Line </a:t>
            </a:r>
            <a:r>
              <a:rPr lang="en-US" sz="2000" dirty="0">
                <a:latin typeface="Trebuchet MS" panose="020B0603020202020204" pitchFamily="34" charset="0"/>
                <a:ea typeface="Times New Roman" panose="02020603050405020304" pitchFamily="18" charset="0"/>
              </a:rPr>
              <a:t>– Load point on an axle. Can consist of a single tire or a set of dual tires.</a:t>
            </a:r>
          </a:p>
          <a:p>
            <a:pPr marL="0" indent="0">
              <a:lnSpc>
                <a:spcPct val="95000"/>
              </a:lnSpc>
              <a:spcBef>
                <a:spcPts val="600"/>
              </a:spcBef>
              <a:spcAft>
                <a:spcPts val="600"/>
              </a:spcAft>
              <a:buNone/>
            </a:pPr>
            <a:endParaRPr lang="en-US" sz="2000" dirty="0">
              <a:latin typeface="Trebuchet MS" panose="020B0603020202020204" pitchFamily="34" charset="0"/>
              <a:ea typeface="Times New Roman" panose="02020603050405020304" pitchFamily="18" charset="0"/>
            </a:endParaRPr>
          </a:p>
          <a:p>
            <a:pPr marL="0" indent="0">
              <a:lnSpc>
                <a:spcPct val="95000"/>
              </a:lnSpc>
              <a:spcBef>
                <a:spcPts val="600"/>
              </a:spcBef>
              <a:spcAft>
                <a:spcPts val="600"/>
              </a:spcAft>
              <a:buNone/>
            </a:pPr>
            <a:r>
              <a:rPr lang="en-US" sz="2000" dirty="0">
                <a:latin typeface="Trebuchet MS" panose="020B0603020202020204" pitchFamily="34" charset="0"/>
                <a:ea typeface="Times New Roman" panose="02020603050405020304" pitchFamily="18" charset="0"/>
              </a:rPr>
              <a:t>Each “type” represents a single axle with a specified number of wheel lines.</a:t>
            </a:r>
          </a:p>
        </p:txBody>
      </p:sp>
    </p:spTree>
    <p:extLst>
      <p:ext uri="{BB962C8B-B14F-4D97-AF65-F5344CB8AC3E}">
        <p14:creationId xmlns:p14="http://schemas.microsoft.com/office/powerpoint/2010/main" val="766010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D232AB8-A215-4547-80AB-424A4061AEE1}"/>
              </a:ext>
            </a:extLst>
          </p:cNvPr>
          <p:cNvSpPr>
            <a:spLocks noGrp="1"/>
          </p:cNvSpPr>
          <p:nvPr>
            <p:ph idx="1"/>
          </p:nvPr>
        </p:nvSpPr>
        <p:spPr>
          <a:xfrm>
            <a:off x="485776" y="1764524"/>
            <a:ext cx="5256824" cy="4872496"/>
          </a:xfrm>
        </p:spPr>
        <p:txBody>
          <a:bodyPr>
            <a:normAutofit/>
          </a:bodyPr>
          <a:lstStyle/>
          <a:p>
            <a:pPr marL="0" indent="0">
              <a:lnSpc>
                <a:spcPct val="95000"/>
              </a:lnSpc>
              <a:spcBef>
                <a:spcPts val="600"/>
              </a:spcBef>
              <a:spcAft>
                <a:spcPts val="600"/>
              </a:spcAft>
              <a:buNone/>
            </a:pPr>
            <a:r>
              <a:rPr lang="en-US" sz="2000" b="1" u="sng" dirty="0">
                <a:latin typeface="Trebuchet MS" panose="020B0603020202020204" pitchFamily="34" charset="0"/>
                <a:ea typeface="Times New Roman" panose="02020603050405020304" pitchFamily="18" charset="0"/>
              </a:rPr>
              <a:t>Concrete Slab</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Modeling methods for concrete slabs are well established</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Two-dimensional shell elements, capable of modeling bi-axial bending effects, were used to model the concrete superstructure</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Model refinement level was established based on FHWA guidance and a convergence analysis</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1 ft to 2 ft mesh used for all structures</a:t>
            </a:r>
          </a:p>
        </p:txBody>
      </p:sp>
      <p:sp>
        <p:nvSpPr>
          <p:cNvPr id="16" name="Title 1">
            <a:extLst>
              <a:ext uri="{FF2B5EF4-FFF2-40B4-BE49-F238E27FC236}">
                <a16:creationId xmlns:a16="http://schemas.microsoft.com/office/drawing/2014/main" id="{41632C1B-49EB-48B0-ABB4-CBBAA6FD3CA2}"/>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Parametric Study: Analysis</a:t>
            </a:r>
          </a:p>
        </p:txBody>
      </p:sp>
      <p:grpSp>
        <p:nvGrpSpPr>
          <p:cNvPr id="15" name="Group 14">
            <a:extLst>
              <a:ext uri="{FF2B5EF4-FFF2-40B4-BE49-F238E27FC236}">
                <a16:creationId xmlns:a16="http://schemas.microsoft.com/office/drawing/2014/main" id="{44D3CF9F-A5B0-487D-ADB1-315D4FFCC7A2}"/>
              </a:ext>
            </a:extLst>
          </p:cNvPr>
          <p:cNvGrpSpPr>
            <a:grpSpLocks noChangeAspect="1"/>
          </p:cNvGrpSpPr>
          <p:nvPr/>
        </p:nvGrpSpPr>
        <p:grpSpPr>
          <a:xfrm>
            <a:off x="5768224" y="2537461"/>
            <a:ext cx="5938001" cy="2968308"/>
            <a:chOff x="0" y="0"/>
            <a:chExt cx="4810125" cy="2288468"/>
          </a:xfrm>
        </p:grpSpPr>
        <p:pic>
          <p:nvPicPr>
            <p:cNvPr id="19" name="Picture 18">
              <a:extLst>
                <a:ext uri="{FF2B5EF4-FFF2-40B4-BE49-F238E27FC236}">
                  <a16:creationId xmlns:a16="http://schemas.microsoft.com/office/drawing/2014/main" id="{E0AEEDD3-B66A-43D4-B432-96B151C0DE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70"/>
            <a:stretch/>
          </p:blipFill>
          <p:spPr bwMode="auto">
            <a:xfrm>
              <a:off x="0" y="0"/>
              <a:ext cx="4810125" cy="2143760"/>
            </a:xfrm>
            <a:prstGeom prst="rect">
              <a:avLst/>
            </a:prstGeom>
            <a:noFill/>
            <a:ln>
              <a:noFill/>
            </a:ln>
            <a:extLst>
              <a:ext uri="{53640926-AAD7-44D8-BBD7-CCE9431645EC}">
                <a14:shadowObscured xmlns:a14="http://schemas.microsoft.com/office/drawing/2010/main"/>
              </a:ext>
            </a:extLst>
          </p:spPr>
        </p:pic>
        <p:sp>
          <p:nvSpPr>
            <p:cNvPr id="20" name="Text Box 193">
              <a:extLst>
                <a:ext uri="{FF2B5EF4-FFF2-40B4-BE49-F238E27FC236}">
                  <a16:creationId xmlns:a16="http://schemas.microsoft.com/office/drawing/2014/main" id="{FD0275D0-6733-4E75-881D-E1246482BC4C}"/>
                </a:ext>
              </a:extLst>
            </p:cNvPr>
            <p:cNvSpPr txBox="1"/>
            <p:nvPr/>
          </p:nvSpPr>
          <p:spPr>
            <a:xfrm>
              <a:off x="551794" y="1308538"/>
              <a:ext cx="1375410" cy="2857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1200"/>
                </a:spcAft>
                <a:tabLst>
                  <a:tab pos="5429250" algn="l"/>
                </a:tabLst>
              </a:pPr>
              <a:r>
                <a:rPr lang="en-US" sz="1100" u="sng" dirty="0">
                  <a:effectLst/>
                  <a:latin typeface="Trebuchet MS" panose="020B0603020202020204" pitchFamily="34" charset="0"/>
                  <a:ea typeface="Times New Roman" panose="02020603050405020304" pitchFamily="18" charset="0"/>
                  <a:cs typeface="Times New Roman" panose="02020603050405020304" pitchFamily="18" charset="0"/>
                </a:rPr>
                <a:t>Rendered View</a:t>
              </a:r>
              <a:endParaRPr lang="en-US" sz="11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 name="Text Box 194">
              <a:extLst>
                <a:ext uri="{FF2B5EF4-FFF2-40B4-BE49-F238E27FC236}">
                  <a16:creationId xmlns:a16="http://schemas.microsoft.com/office/drawing/2014/main" id="{5BCD8E06-F72E-47D8-8DC2-88D2CA1C8EEA}"/>
                </a:ext>
              </a:extLst>
            </p:cNvPr>
            <p:cNvSpPr txBox="1"/>
            <p:nvPr/>
          </p:nvSpPr>
          <p:spPr>
            <a:xfrm>
              <a:off x="2743200" y="2002221"/>
              <a:ext cx="1375575" cy="2862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1200"/>
                </a:spcAft>
                <a:tabLst>
                  <a:tab pos="5429250" algn="l"/>
                </a:tabLst>
              </a:pPr>
              <a:r>
                <a:rPr lang="en-US" sz="1100" u="sng" dirty="0">
                  <a:effectLst/>
                  <a:latin typeface="Trebuchet MS" panose="020B0603020202020204" pitchFamily="34" charset="0"/>
                  <a:ea typeface="Times New Roman" panose="02020603050405020304" pitchFamily="18" charset="0"/>
                  <a:cs typeface="Times New Roman" panose="02020603050405020304" pitchFamily="18" charset="0"/>
                </a:rPr>
                <a:t>Wire-Frame View</a:t>
              </a:r>
              <a:endParaRPr lang="en-US" sz="11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66004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D232AB8-A215-4547-80AB-424A4061AEE1}"/>
              </a:ext>
            </a:extLst>
          </p:cNvPr>
          <p:cNvSpPr>
            <a:spLocks noGrp="1"/>
          </p:cNvSpPr>
          <p:nvPr>
            <p:ph idx="1"/>
          </p:nvPr>
        </p:nvSpPr>
        <p:spPr>
          <a:xfrm>
            <a:off x="485775" y="1764524"/>
            <a:ext cx="5610225" cy="4872496"/>
          </a:xfrm>
        </p:spPr>
        <p:txBody>
          <a:bodyPr>
            <a:normAutofit/>
          </a:bodyPr>
          <a:lstStyle/>
          <a:p>
            <a:pPr marL="0" indent="0">
              <a:lnSpc>
                <a:spcPct val="95000"/>
              </a:lnSpc>
              <a:spcBef>
                <a:spcPts val="600"/>
              </a:spcBef>
              <a:spcAft>
                <a:spcPts val="600"/>
              </a:spcAft>
              <a:buNone/>
            </a:pPr>
            <a:r>
              <a:rPr lang="en-US" sz="2000" b="1" u="sng" dirty="0">
                <a:latin typeface="Trebuchet MS" panose="020B0603020202020204" pitchFamily="34" charset="0"/>
                <a:ea typeface="Times New Roman" panose="02020603050405020304" pitchFamily="18" charset="0"/>
              </a:rPr>
              <a:t>Steel Multi-Beam &amp; Prestressed I-Beam</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Models followed recommendations from the </a:t>
            </a:r>
            <a:r>
              <a:rPr lang="en-US" sz="2000" i="1" dirty="0">
                <a:latin typeface="Trebuchet MS" panose="020B0603020202020204" pitchFamily="34" charset="0"/>
                <a:ea typeface="Times New Roman" panose="02020603050405020304" pitchFamily="18" charset="0"/>
              </a:rPr>
              <a:t>FHWA Manual for Refined Analysis in Bridge Design and Evaluation</a:t>
            </a:r>
            <a:endParaRPr lang="en-US" sz="2000" dirty="0">
              <a:latin typeface="Trebuchet MS" panose="020B0603020202020204" pitchFamily="34" charset="0"/>
              <a:ea typeface="Times New Roman" panose="02020603050405020304" pitchFamily="18" charset="0"/>
            </a:endParaRP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Plate and Eccentric Beam type models were used for these bridge types</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Beam elements were used for the steel and concrete beams, two-dimensional shell elements were used for the concrete deck</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Meshing was based on a minimum of 10 elements per span, a minimum of 2 deck elements between each beam line, maintaining an aspect ratio of 2:1 or less</a:t>
            </a:r>
          </a:p>
        </p:txBody>
      </p:sp>
      <p:sp>
        <p:nvSpPr>
          <p:cNvPr id="16" name="Title 1">
            <a:extLst>
              <a:ext uri="{FF2B5EF4-FFF2-40B4-BE49-F238E27FC236}">
                <a16:creationId xmlns:a16="http://schemas.microsoft.com/office/drawing/2014/main" id="{41632C1B-49EB-48B0-ABB4-CBBAA6FD3CA2}"/>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Parametric Study: Analysis</a:t>
            </a:r>
          </a:p>
        </p:txBody>
      </p:sp>
      <p:grpSp>
        <p:nvGrpSpPr>
          <p:cNvPr id="12" name="Group 11">
            <a:extLst>
              <a:ext uri="{FF2B5EF4-FFF2-40B4-BE49-F238E27FC236}">
                <a16:creationId xmlns:a16="http://schemas.microsoft.com/office/drawing/2014/main" id="{90ED58C3-1235-4C35-8D9C-BE91D854A445}"/>
              </a:ext>
            </a:extLst>
          </p:cNvPr>
          <p:cNvGrpSpPr/>
          <p:nvPr/>
        </p:nvGrpSpPr>
        <p:grpSpPr>
          <a:xfrm>
            <a:off x="6019800" y="4327034"/>
            <a:ext cx="5686425" cy="2274270"/>
            <a:chOff x="0" y="0"/>
            <a:chExt cx="5939790" cy="2604145"/>
          </a:xfrm>
        </p:grpSpPr>
        <p:pic>
          <p:nvPicPr>
            <p:cNvPr id="13" name="Picture 12">
              <a:extLst>
                <a:ext uri="{FF2B5EF4-FFF2-40B4-BE49-F238E27FC236}">
                  <a16:creationId xmlns:a16="http://schemas.microsoft.com/office/drawing/2014/main" id="{990D3570-785F-4F33-9330-CE79CC9C17D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939790" cy="2600325"/>
            </a:xfrm>
            <a:prstGeom prst="rect">
              <a:avLst/>
            </a:prstGeom>
            <a:noFill/>
            <a:ln>
              <a:noFill/>
            </a:ln>
          </p:spPr>
        </p:pic>
        <p:sp>
          <p:nvSpPr>
            <p:cNvPr id="14" name="Text Box 21">
              <a:extLst>
                <a:ext uri="{FF2B5EF4-FFF2-40B4-BE49-F238E27FC236}">
                  <a16:creationId xmlns:a16="http://schemas.microsoft.com/office/drawing/2014/main" id="{CC9010A6-3CDA-4BFE-985A-3E47710BAB46}"/>
                </a:ext>
              </a:extLst>
            </p:cNvPr>
            <p:cNvSpPr txBox="1"/>
            <p:nvPr/>
          </p:nvSpPr>
          <p:spPr>
            <a:xfrm>
              <a:off x="861237" y="1584251"/>
              <a:ext cx="1375410" cy="2857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u="sng" dirty="0">
                  <a:solidFill>
                    <a:srgbClr val="181717"/>
                  </a:solidFill>
                  <a:effectLst/>
                  <a:latin typeface="Franklin Gothic Book" panose="020B0503020102020204" pitchFamily="34" charset="0"/>
                  <a:ea typeface="Calibri" panose="020F0502020204030204" pitchFamily="34" charset="0"/>
                  <a:cs typeface="Calibri" panose="020F0502020204030204" pitchFamily="34" charset="0"/>
                </a:rPr>
                <a:t>Rendered View</a:t>
              </a:r>
              <a:endParaRPr lang="en-US" sz="1100" dirty="0">
                <a:solidFill>
                  <a:srgbClr val="181717"/>
                </a:solidFill>
                <a:effectLst/>
                <a:latin typeface="Franklin Gothic Book" panose="020B0503020102020204" pitchFamily="34" charset="0"/>
                <a:ea typeface="Calibri" panose="020F0502020204030204" pitchFamily="34" charset="0"/>
                <a:cs typeface="Calibri" panose="020F0502020204030204" pitchFamily="34" charset="0"/>
              </a:endParaRPr>
            </a:p>
          </p:txBody>
        </p:sp>
        <p:sp>
          <p:nvSpPr>
            <p:cNvPr id="17" name="Text Box 20">
              <a:extLst>
                <a:ext uri="{FF2B5EF4-FFF2-40B4-BE49-F238E27FC236}">
                  <a16:creationId xmlns:a16="http://schemas.microsoft.com/office/drawing/2014/main" id="{4133FC10-6798-4FDD-92F4-6EC95AC23F2B}"/>
                </a:ext>
              </a:extLst>
            </p:cNvPr>
            <p:cNvSpPr txBox="1"/>
            <p:nvPr/>
          </p:nvSpPr>
          <p:spPr>
            <a:xfrm>
              <a:off x="3264196" y="2317898"/>
              <a:ext cx="1375575" cy="2862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u="sng" dirty="0">
                  <a:solidFill>
                    <a:srgbClr val="181717"/>
                  </a:solidFill>
                  <a:effectLst/>
                  <a:latin typeface="Franklin Gothic Book" panose="020B0503020102020204" pitchFamily="34" charset="0"/>
                  <a:ea typeface="Calibri" panose="020F0502020204030204" pitchFamily="34" charset="0"/>
                  <a:cs typeface="Calibri" panose="020F0502020204030204" pitchFamily="34" charset="0"/>
                </a:rPr>
                <a:t>Wire-Frame View</a:t>
              </a:r>
              <a:endParaRPr lang="en-US" sz="1100" dirty="0">
                <a:solidFill>
                  <a:srgbClr val="181717"/>
                </a:solidFill>
                <a:effectLst/>
                <a:latin typeface="Franklin Gothic Book" panose="020B0503020102020204" pitchFamily="34" charset="0"/>
                <a:ea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E8F83D29-5C88-4EB3-A0CB-8C93AD190868}"/>
              </a:ext>
            </a:extLst>
          </p:cNvPr>
          <p:cNvGrpSpPr/>
          <p:nvPr/>
        </p:nvGrpSpPr>
        <p:grpSpPr>
          <a:xfrm>
            <a:off x="6019800" y="1900836"/>
            <a:ext cx="5913120" cy="2439599"/>
            <a:chOff x="0" y="0"/>
            <a:chExt cx="5943600" cy="2497820"/>
          </a:xfrm>
        </p:grpSpPr>
        <p:pic>
          <p:nvPicPr>
            <p:cNvPr id="9" name="Picture 8">
              <a:extLst>
                <a:ext uri="{FF2B5EF4-FFF2-40B4-BE49-F238E27FC236}">
                  <a16:creationId xmlns:a16="http://schemas.microsoft.com/office/drawing/2014/main" id="{F12A46EA-EAD8-445E-B4D2-D117F74F4C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943600" cy="2328545"/>
            </a:xfrm>
            <a:prstGeom prst="rect">
              <a:avLst/>
            </a:prstGeom>
            <a:noFill/>
            <a:ln>
              <a:noFill/>
            </a:ln>
          </p:spPr>
        </p:pic>
        <p:sp>
          <p:nvSpPr>
            <p:cNvPr id="10" name="Text Box 18">
              <a:extLst>
                <a:ext uri="{FF2B5EF4-FFF2-40B4-BE49-F238E27FC236}">
                  <a16:creationId xmlns:a16="http://schemas.microsoft.com/office/drawing/2014/main" id="{3F29DA8F-F448-45AA-89FE-DA1C580149DA}"/>
                </a:ext>
              </a:extLst>
            </p:cNvPr>
            <p:cNvSpPr txBox="1"/>
            <p:nvPr/>
          </p:nvSpPr>
          <p:spPr>
            <a:xfrm>
              <a:off x="999460" y="1509824"/>
              <a:ext cx="1375575" cy="2862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u="sng" dirty="0">
                  <a:solidFill>
                    <a:srgbClr val="181717"/>
                  </a:solidFill>
                  <a:effectLst/>
                  <a:latin typeface="Franklin Gothic Book" panose="020B0503020102020204" pitchFamily="34" charset="0"/>
                  <a:ea typeface="Calibri" panose="020F0502020204030204" pitchFamily="34" charset="0"/>
                  <a:cs typeface="Calibri" panose="020F0502020204030204" pitchFamily="34" charset="0"/>
                </a:rPr>
                <a:t>Rendered View</a:t>
              </a:r>
              <a:endParaRPr lang="en-US" sz="1100" dirty="0">
                <a:solidFill>
                  <a:srgbClr val="181717"/>
                </a:solidFill>
                <a:effectLst/>
                <a:latin typeface="Franklin Gothic Book" panose="020B0503020102020204" pitchFamily="34" charset="0"/>
                <a:ea typeface="Calibri" panose="020F0502020204030204" pitchFamily="34" charset="0"/>
                <a:cs typeface="Calibri" panose="020F0502020204030204" pitchFamily="34" charset="0"/>
              </a:endParaRPr>
            </a:p>
          </p:txBody>
        </p:sp>
        <p:sp>
          <p:nvSpPr>
            <p:cNvPr id="11" name="Text Box 19">
              <a:extLst>
                <a:ext uri="{FF2B5EF4-FFF2-40B4-BE49-F238E27FC236}">
                  <a16:creationId xmlns:a16="http://schemas.microsoft.com/office/drawing/2014/main" id="{6C38534F-1BE6-48D7-BE52-980888551F9B}"/>
                </a:ext>
              </a:extLst>
            </p:cNvPr>
            <p:cNvSpPr txBox="1"/>
            <p:nvPr/>
          </p:nvSpPr>
          <p:spPr>
            <a:xfrm>
              <a:off x="3317358" y="2211573"/>
              <a:ext cx="1375575" cy="2862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u="sng" dirty="0">
                  <a:solidFill>
                    <a:srgbClr val="181717"/>
                  </a:solidFill>
                  <a:effectLst/>
                  <a:latin typeface="Franklin Gothic Book" panose="020B0503020102020204" pitchFamily="34" charset="0"/>
                  <a:ea typeface="Calibri" panose="020F0502020204030204" pitchFamily="34" charset="0"/>
                  <a:cs typeface="Calibri" panose="020F0502020204030204" pitchFamily="34" charset="0"/>
                </a:rPr>
                <a:t>Wire-Frame View</a:t>
              </a:r>
              <a:endParaRPr lang="en-US" sz="1100" dirty="0">
                <a:solidFill>
                  <a:srgbClr val="181717"/>
                </a:solidFill>
                <a:effectLst/>
                <a:latin typeface="Franklin Gothic Book" panose="020B0503020102020204" pitchFamily="34" charset="0"/>
                <a:ea typeface="Calibri" panose="020F0502020204030204" pitchFamily="34" charset="0"/>
                <a:cs typeface="Calibri" panose="020F0502020204030204" pitchFamily="34" charset="0"/>
              </a:endParaRPr>
            </a:p>
          </p:txBody>
        </p:sp>
      </p:grpSp>
      <p:sp>
        <p:nvSpPr>
          <p:cNvPr id="22" name="TextBox 21">
            <a:extLst>
              <a:ext uri="{FF2B5EF4-FFF2-40B4-BE49-F238E27FC236}">
                <a16:creationId xmlns:a16="http://schemas.microsoft.com/office/drawing/2014/main" id="{834D08D2-E55E-43A7-B462-59C1E1F819B4}"/>
              </a:ext>
            </a:extLst>
          </p:cNvPr>
          <p:cNvSpPr txBox="1"/>
          <p:nvPr/>
        </p:nvSpPr>
        <p:spPr>
          <a:xfrm>
            <a:off x="6266817" y="4145291"/>
            <a:ext cx="4810758" cy="369332"/>
          </a:xfrm>
          <a:prstGeom prst="rect">
            <a:avLst/>
          </a:prstGeom>
          <a:noFill/>
        </p:spPr>
        <p:txBody>
          <a:bodyPr wrap="square">
            <a:spAutoFit/>
          </a:bodyPr>
          <a:lstStyle/>
          <a:p>
            <a:r>
              <a:rPr lang="en-US" dirty="0">
                <a:latin typeface="Trebuchet MS" panose="020B0603020202020204" pitchFamily="34" charset="0"/>
                <a:ea typeface="Times New Roman" panose="02020603050405020304" pitchFamily="18" charset="0"/>
                <a:cs typeface="Arial" panose="020B0604020202020204" pitchFamily="34" charset="0"/>
              </a:rPr>
              <a:t>Prestressed I-beam</a:t>
            </a:r>
            <a:r>
              <a:rPr lang="en-US" sz="1800" dirty="0">
                <a:effectLst/>
                <a:latin typeface="Trebuchet MS" panose="020B0603020202020204" pitchFamily="34" charset="0"/>
                <a:ea typeface="Times New Roman" panose="02020603050405020304" pitchFamily="18" charset="0"/>
                <a:cs typeface="Arial" panose="020B0604020202020204" pitchFamily="34" charset="0"/>
              </a:rPr>
              <a:t>:</a:t>
            </a:r>
            <a:endParaRPr lang="en-US" dirty="0"/>
          </a:p>
        </p:txBody>
      </p:sp>
      <p:sp>
        <p:nvSpPr>
          <p:cNvPr id="18" name="TextBox 17">
            <a:extLst>
              <a:ext uri="{FF2B5EF4-FFF2-40B4-BE49-F238E27FC236}">
                <a16:creationId xmlns:a16="http://schemas.microsoft.com/office/drawing/2014/main" id="{2B851F7A-90E6-403F-814C-BAA884B8735C}"/>
              </a:ext>
            </a:extLst>
          </p:cNvPr>
          <p:cNvSpPr txBox="1"/>
          <p:nvPr/>
        </p:nvSpPr>
        <p:spPr>
          <a:xfrm>
            <a:off x="6190617" y="1823057"/>
            <a:ext cx="4810758" cy="369332"/>
          </a:xfrm>
          <a:prstGeom prst="rect">
            <a:avLst/>
          </a:prstGeom>
          <a:noFill/>
        </p:spPr>
        <p:txBody>
          <a:bodyPr wrap="square">
            <a:spAutoFit/>
          </a:bodyPr>
          <a:lstStyle/>
          <a:p>
            <a:r>
              <a:rPr lang="en-US" dirty="0">
                <a:latin typeface="Trebuchet MS" panose="020B0603020202020204" pitchFamily="34" charset="0"/>
                <a:ea typeface="Times New Roman" panose="02020603050405020304" pitchFamily="18" charset="0"/>
                <a:cs typeface="Arial" panose="020B0604020202020204" pitchFamily="34" charset="0"/>
              </a:rPr>
              <a:t>Steel Multi-beam</a:t>
            </a:r>
            <a:r>
              <a:rPr lang="en-US" sz="1800" dirty="0">
                <a:effectLst/>
                <a:latin typeface="Trebuchet MS" panose="020B0603020202020204" pitchFamily="34" charset="0"/>
                <a:ea typeface="Times New Roman" panose="02020603050405020304" pitchFamily="18" charset="0"/>
                <a:cs typeface="Arial" panose="020B0604020202020204" pitchFamily="34" charset="0"/>
              </a:rPr>
              <a:t>:</a:t>
            </a:r>
            <a:endParaRPr lang="en-US" dirty="0"/>
          </a:p>
        </p:txBody>
      </p:sp>
    </p:spTree>
    <p:extLst>
      <p:ext uri="{BB962C8B-B14F-4D97-AF65-F5344CB8AC3E}">
        <p14:creationId xmlns:p14="http://schemas.microsoft.com/office/powerpoint/2010/main" val="104197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EEF-C6B0-4C86-9C87-2727DDC7F1EB}"/>
              </a:ext>
            </a:extLst>
          </p:cNvPr>
          <p:cNvSpPr>
            <a:spLocks noGrp="1"/>
          </p:cNvSpPr>
          <p:nvPr>
            <p:ph type="title"/>
          </p:nvPr>
        </p:nvSpPr>
        <p:spPr>
          <a:xfrm>
            <a:off x="419100" y="665722"/>
            <a:ext cx="10515600" cy="483961"/>
          </a:xfrm>
        </p:spPr>
        <p:txBody>
          <a:bodyPr>
            <a:noAutofit/>
          </a:bodyPr>
          <a:lstStyle/>
          <a:p>
            <a:r>
              <a:rPr lang="en-US" sz="3200" b="1" dirty="0">
                <a:solidFill>
                  <a:schemeClr val="tx1"/>
                </a:solidFill>
              </a:rPr>
              <a:t>Research Team</a:t>
            </a:r>
          </a:p>
        </p:txBody>
      </p:sp>
      <p:sp>
        <p:nvSpPr>
          <p:cNvPr id="3" name="Content Placeholder 2">
            <a:extLst>
              <a:ext uri="{FF2B5EF4-FFF2-40B4-BE49-F238E27FC236}">
                <a16:creationId xmlns:a16="http://schemas.microsoft.com/office/drawing/2014/main" id="{20DC800C-C4F9-4D2E-90C3-8CCBBCC14430}"/>
              </a:ext>
            </a:extLst>
          </p:cNvPr>
          <p:cNvSpPr>
            <a:spLocks noGrp="1"/>
          </p:cNvSpPr>
          <p:nvPr>
            <p:ph idx="1"/>
          </p:nvPr>
        </p:nvSpPr>
        <p:spPr>
          <a:xfrm>
            <a:off x="419100" y="1790254"/>
            <a:ext cx="10515600" cy="5277722"/>
          </a:xfrm>
        </p:spPr>
        <p:txBody>
          <a:bodyPr>
            <a:normAutofit/>
          </a:bodyPr>
          <a:lstStyle/>
          <a:p>
            <a:pPr marL="0" indent="0">
              <a:spcBef>
                <a:spcPts val="600"/>
              </a:spcBef>
              <a:buNone/>
            </a:pPr>
            <a:r>
              <a:rPr lang="en-US" sz="2000" b="1" i="1" dirty="0"/>
              <a:t>Burgess and Niple:  </a:t>
            </a:r>
          </a:p>
          <a:p>
            <a:pPr marL="0" indent="0">
              <a:spcBef>
                <a:spcPts val="600"/>
              </a:spcBef>
              <a:buNone/>
            </a:pPr>
            <a:r>
              <a:rPr lang="en-US" sz="2000" dirty="0"/>
              <a:t>Travis Butz, Olya Watts, Roger Kochman</a:t>
            </a:r>
          </a:p>
          <a:p>
            <a:pPr marL="0" indent="0">
              <a:spcBef>
                <a:spcPts val="600"/>
              </a:spcBef>
              <a:buNone/>
            </a:pPr>
            <a:endParaRPr lang="en-US" sz="2000" b="1" i="1" dirty="0"/>
          </a:p>
          <a:p>
            <a:pPr marL="0" indent="0">
              <a:spcBef>
                <a:spcPts val="400"/>
              </a:spcBef>
              <a:buNone/>
            </a:pPr>
            <a:r>
              <a:rPr lang="en-US" sz="2000" b="1" i="1" dirty="0"/>
              <a:t>ODOT Research:  </a:t>
            </a:r>
          </a:p>
          <a:p>
            <a:pPr marL="0" indent="0">
              <a:spcBef>
                <a:spcPts val="600"/>
              </a:spcBef>
              <a:buNone/>
            </a:pPr>
            <a:r>
              <a:rPr lang="en-US" sz="2000" dirty="0"/>
              <a:t>Vicky Fout, Jennifer Spriggs</a:t>
            </a:r>
            <a:endParaRPr lang="en-US" sz="2000" b="1" i="1" dirty="0"/>
          </a:p>
          <a:p>
            <a:pPr marL="0" indent="0">
              <a:spcBef>
                <a:spcPts val="600"/>
              </a:spcBef>
              <a:buNone/>
            </a:pPr>
            <a:endParaRPr lang="en-US" sz="2000" dirty="0"/>
          </a:p>
          <a:p>
            <a:pPr marL="0" indent="0">
              <a:spcBef>
                <a:spcPts val="400"/>
              </a:spcBef>
              <a:buNone/>
            </a:pPr>
            <a:r>
              <a:rPr lang="en-US" sz="2000" b="1" i="1" dirty="0"/>
              <a:t>Technical Advisory Committee (ODOT):</a:t>
            </a:r>
          </a:p>
          <a:p>
            <a:pPr marL="0" indent="0">
              <a:spcBef>
                <a:spcPts val="400"/>
              </a:spcBef>
              <a:buNone/>
            </a:pPr>
            <a:r>
              <a:rPr lang="en-US" sz="2000" dirty="0"/>
              <a:t>Amjad Waheed		Office of Structural Engineering</a:t>
            </a:r>
          </a:p>
          <a:p>
            <a:pPr marL="0" indent="0">
              <a:spcBef>
                <a:spcPts val="400"/>
              </a:spcBef>
              <a:buNone/>
            </a:pPr>
            <a:r>
              <a:rPr lang="en-US" sz="2000" dirty="0"/>
              <a:t>Alex Young		Office of Structural Engineering</a:t>
            </a:r>
          </a:p>
          <a:p>
            <a:pPr marL="0" indent="0">
              <a:spcBef>
                <a:spcPts val="400"/>
              </a:spcBef>
              <a:buNone/>
            </a:pPr>
            <a:r>
              <a:rPr lang="en-US" sz="2000" dirty="0"/>
              <a:t>Brad Noll		Office of Structural Engineering</a:t>
            </a:r>
          </a:p>
          <a:p>
            <a:pPr marL="0" indent="0">
              <a:spcBef>
                <a:spcPts val="400"/>
              </a:spcBef>
              <a:buNone/>
            </a:pPr>
            <a:r>
              <a:rPr lang="en-US" sz="2000" dirty="0"/>
              <a:t>Josh Thieman		Permits</a:t>
            </a:r>
          </a:p>
          <a:p>
            <a:pPr marL="0" indent="0">
              <a:spcBef>
                <a:spcPts val="400"/>
              </a:spcBef>
              <a:buNone/>
            </a:pPr>
            <a:r>
              <a:rPr lang="en-US" sz="2000" dirty="0"/>
              <a:t>Mike Moreland		Maintenance Administration</a:t>
            </a:r>
          </a:p>
        </p:txBody>
      </p:sp>
    </p:spTree>
    <p:extLst>
      <p:ext uri="{BB962C8B-B14F-4D97-AF65-F5344CB8AC3E}">
        <p14:creationId xmlns:p14="http://schemas.microsoft.com/office/powerpoint/2010/main" val="3170097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DEC132C-8670-438B-88FD-08F967C2FDC8}"/>
              </a:ext>
            </a:extLst>
          </p:cNvPr>
          <p:cNvGrpSpPr/>
          <p:nvPr/>
        </p:nvGrpSpPr>
        <p:grpSpPr>
          <a:xfrm>
            <a:off x="5313352" y="4050983"/>
            <a:ext cx="6289040" cy="2520315"/>
            <a:chOff x="5386707" y="3830003"/>
            <a:chExt cx="6289040" cy="2520315"/>
          </a:xfrm>
        </p:grpSpPr>
        <p:grpSp>
          <p:nvGrpSpPr>
            <p:cNvPr id="6" name="Group 5">
              <a:extLst>
                <a:ext uri="{FF2B5EF4-FFF2-40B4-BE49-F238E27FC236}">
                  <a16:creationId xmlns:a16="http://schemas.microsoft.com/office/drawing/2014/main" id="{1CE5C7C7-8D86-4019-B87F-D6CFB57C6F7F}"/>
                </a:ext>
              </a:extLst>
            </p:cNvPr>
            <p:cNvGrpSpPr/>
            <p:nvPr/>
          </p:nvGrpSpPr>
          <p:grpSpPr>
            <a:xfrm>
              <a:off x="5386707" y="3830003"/>
              <a:ext cx="6289040" cy="2520315"/>
              <a:chOff x="0" y="0"/>
              <a:chExt cx="6289482" cy="2520564"/>
            </a:xfrm>
          </p:grpSpPr>
          <p:grpSp>
            <p:nvGrpSpPr>
              <p:cNvPr id="7" name="Group 6">
                <a:extLst>
                  <a:ext uri="{FF2B5EF4-FFF2-40B4-BE49-F238E27FC236}">
                    <a16:creationId xmlns:a16="http://schemas.microsoft.com/office/drawing/2014/main" id="{2B9779CD-3DF1-4E82-8CDD-5FE372A7128D}"/>
                  </a:ext>
                </a:extLst>
              </p:cNvPr>
              <p:cNvGrpSpPr/>
              <p:nvPr/>
            </p:nvGrpSpPr>
            <p:grpSpPr>
              <a:xfrm>
                <a:off x="0" y="0"/>
                <a:ext cx="5773420" cy="2520564"/>
                <a:chOff x="0" y="228600"/>
                <a:chExt cx="5932805" cy="2611661"/>
              </a:xfrm>
            </p:grpSpPr>
            <p:pic>
              <p:nvPicPr>
                <p:cNvPr id="10" name="Picture 9">
                  <a:extLst>
                    <a:ext uri="{FF2B5EF4-FFF2-40B4-BE49-F238E27FC236}">
                      <a16:creationId xmlns:a16="http://schemas.microsoft.com/office/drawing/2014/main" id="{03FF15E9-47F9-4EFC-A8C5-86EA20B68D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499" b="19"/>
                <a:stretch/>
              </p:blipFill>
              <p:spPr bwMode="auto">
                <a:xfrm>
                  <a:off x="0" y="228600"/>
                  <a:ext cx="5932805" cy="2460748"/>
                </a:xfrm>
                <a:prstGeom prst="rect">
                  <a:avLst/>
                </a:prstGeom>
                <a:noFill/>
                <a:ln>
                  <a:noFill/>
                </a:ln>
              </p:spPr>
            </p:pic>
            <p:sp>
              <p:nvSpPr>
                <p:cNvPr id="11" name="Text Box 28">
                  <a:extLst>
                    <a:ext uri="{FF2B5EF4-FFF2-40B4-BE49-F238E27FC236}">
                      <a16:creationId xmlns:a16="http://schemas.microsoft.com/office/drawing/2014/main" id="{D06931D9-6404-447C-82C5-EA2A5FB768EE}"/>
                    </a:ext>
                  </a:extLst>
                </p:cNvPr>
                <p:cNvSpPr txBox="1"/>
                <p:nvPr/>
              </p:nvSpPr>
              <p:spPr>
                <a:xfrm>
                  <a:off x="1087821" y="1813035"/>
                  <a:ext cx="1375410" cy="2857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1200"/>
                    </a:spcAft>
                    <a:tabLst>
                      <a:tab pos="5429250" algn="l"/>
                    </a:tabLst>
                  </a:pPr>
                  <a:r>
                    <a:rPr lang="en-US" sz="1100" u="sng" dirty="0">
                      <a:effectLst/>
                      <a:latin typeface="Trebuchet MS" panose="020B0603020202020204" pitchFamily="34" charset="0"/>
                      <a:ea typeface="Times New Roman" panose="02020603050405020304" pitchFamily="18" charset="0"/>
                      <a:cs typeface="Times New Roman" panose="02020603050405020304" pitchFamily="18" charset="0"/>
                    </a:rPr>
                    <a:t>Rendered View</a:t>
                  </a:r>
                  <a:endParaRPr lang="en-US" sz="11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2" name="Text Box 29">
                  <a:extLst>
                    <a:ext uri="{FF2B5EF4-FFF2-40B4-BE49-F238E27FC236}">
                      <a16:creationId xmlns:a16="http://schemas.microsoft.com/office/drawing/2014/main" id="{3E664EDF-8365-4F45-BB6B-B808A61489FE}"/>
                    </a:ext>
                  </a:extLst>
                </p:cNvPr>
                <p:cNvSpPr txBox="1"/>
                <p:nvPr/>
              </p:nvSpPr>
              <p:spPr>
                <a:xfrm>
                  <a:off x="3421118" y="2554014"/>
                  <a:ext cx="1375575" cy="2862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1200"/>
                    </a:spcAft>
                    <a:tabLst>
                      <a:tab pos="5429250" algn="l"/>
                    </a:tabLst>
                  </a:pPr>
                  <a:r>
                    <a:rPr lang="en-US" sz="1100" u="sng" dirty="0">
                      <a:effectLst/>
                      <a:latin typeface="Trebuchet MS" panose="020B0603020202020204" pitchFamily="34" charset="0"/>
                      <a:ea typeface="Times New Roman" panose="02020603050405020304" pitchFamily="18" charset="0"/>
                      <a:cs typeface="Times New Roman" panose="02020603050405020304" pitchFamily="18" charset="0"/>
                    </a:rPr>
                    <a:t>Wire-Frame View</a:t>
                  </a:r>
                  <a:endParaRPr lang="en-US" sz="11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grpSp>
          <p:sp>
            <p:nvSpPr>
              <p:cNvPr id="8" name="Text Box 33">
                <a:extLst>
                  <a:ext uri="{FF2B5EF4-FFF2-40B4-BE49-F238E27FC236}">
                    <a16:creationId xmlns:a16="http://schemas.microsoft.com/office/drawing/2014/main" id="{9812C97C-28A0-43C6-A23A-40B0450A369E}"/>
                  </a:ext>
                </a:extLst>
              </p:cNvPr>
              <p:cNvSpPr txBox="1"/>
              <p:nvPr/>
            </p:nvSpPr>
            <p:spPr>
              <a:xfrm>
                <a:off x="4587903" y="333955"/>
                <a:ext cx="1701579" cy="46117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1200"/>
                  </a:spcAft>
                  <a:tabLst>
                    <a:tab pos="5429250" algn="l"/>
                  </a:tabLst>
                </a:pPr>
                <a:r>
                  <a:rPr lang="en-US" sz="1100" dirty="0">
                    <a:effectLst/>
                    <a:latin typeface="Trebuchet MS" panose="020B0603020202020204" pitchFamily="34" charset="0"/>
                    <a:ea typeface="Times New Roman" panose="02020603050405020304" pitchFamily="18" charset="0"/>
                    <a:cs typeface="Times New Roman" panose="02020603050405020304" pitchFamily="18" charset="0"/>
                  </a:rPr>
                  <a:t>Beam lines connected with rigid elastic links</a:t>
                </a:r>
              </a:p>
            </p:txBody>
          </p:sp>
          <p:cxnSp>
            <p:nvCxnSpPr>
              <p:cNvPr id="9" name="Straight Connector 8">
                <a:extLst>
                  <a:ext uri="{FF2B5EF4-FFF2-40B4-BE49-F238E27FC236}">
                    <a16:creationId xmlns:a16="http://schemas.microsoft.com/office/drawing/2014/main" id="{1F30AD61-E5E3-44BC-B22E-7D3FABAD74C6}"/>
                  </a:ext>
                </a:extLst>
              </p:cNvPr>
              <p:cNvCxnSpPr/>
              <p:nvPr/>
            </p:nvCxnSpPr>
            <p:spPr>
              <a:xfrm>
                <a:off x="4055166" y="1359673"/>
                <a:ext cx="254441" cy="0"/>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807A8D72-7748-4B58-ABB8-A3B193CD7FFE}"/>
                </a:ext>
              </a:extLst>
            </p:cNvPr>
            <p:cNvCxnSpPr/>
            <p:nvPr/>
          </p:nvCxnSpPr>
          <p:spPr>
            <a:xfrm flipH="1">
              <a:off x="9557728" y="4371027"/>
              <a:ext cx="416560" cy="818515"/>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grpSp>
      <p:pic>
        <p:nvPicPr>
          <p:cNvPr id="14" name="Picture 13">
            <a:extLst>
              <a:ext uri="{FF2B5EF4-FFF2-40B4-BE49-F238E27FC236}">
                <a16:creationId xmlns:a16="http://schemas.microsoft.com/office/drawing/2014/main" id="{F283C0C8-49E2-4548-9B04-539591AF4FE5}"/>
              </a:ext>
            </a:extLst>
          </p:cNvPr>
          <p:cNvPicPr/>
          <p:nvPr/>
        </p:nvPicPr>
        <p:blipFill rotWithShape="1">
          <a:blip r:embed="rId3"/>
          <a:srcRect l="23256" t="45114" r="16634" b="21972"/>
          <a:stretch/>
        </p:blipFill>
        <p:spPr bwMode="auto">
          <a:xfrm>
            <a:off x="5743575" y="2110459"/>
            <a:ext cx="5773420" cy="1717040"/>
          </a:xfrm>
          <a:prstGeom prst="rect">
            <a:avLst/>
          </a:prstGeom>
          <a:ln>
            <a:noFill/>
          </a:ln>
          <a:extLst>
            <a:ext uri="{53640926-AAD7-44D8-BBD7-CCE9431645EC}">
              <a14:shadowObscured xmlns:a14="http://schemas.microsoft.com/office/drawing/2010/main"/>
            </a:ext>
          </a:extLst>
        </p:spPr>
      </p:pic>
      <p:sp>
        <p:nvSpPr>
          <p:cNvPr id="16" name="Title 1">
            <a:extLst>
              <a:ext uri="{FF2B5EF4-FFF2-40B4-BE49-F238E27FC236}">
                <a16:creationId xmlns:a16="http://schemas.microsoft.com/office/drawing/2014/main" id="{41632C1B-49EB-48B0-ABB4-CBBAA6FD3CA2}"/>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Parametric Study: Analysis</a:t>
            </a:r>
          </a:p>
        </p:txBody>
      </p:sp>
      <p:sp>
        <p:nvSpPr>
          <p:cNvPr id="18" name="TextBox 17">
            <a:extLst>
              <a:ext uri="{FF2B5EF4-FFF2-40B4-BE49-F238E27FC236}">
                <a16:creationId xmlns:a16="http://schemas.microsoft.com/office/drawing/2014/main" id="{BEA8A3E0-0546-4B39-8986-8D8FA705A59B}"/>
              </a:ext>
            </a:extLst>
          </p:cNvPr>
          <p:cNvSpPr txBox="1"/>
          <p:nvPr/>
        </p:nvSpPr>
        <p:spPr>
          <a:xfrm>
            <a:off x="5743575" y="1726382"/>
            <a:ext cx="4810758" cy="369332"/>
          </a:xfrm>
          <a:prstGeom prst="rect">
            <a:avLst/>
          </a:prstGeom>
          <a:noFill/>
        </p:spPr>
        <p:txBody>
          <a:bodyPr wrap="square">
            <a:spAutoFit/>
          </a:bodyPr>
          <a:lstStyle/>
          <a:p>
            <a:r>
              <a:rPr lang="en-US" dirty="0">
                <a:latin typeface="Trebuchet MS" panose="020B0603020202020204" pitchFamily="34" charset="0"/>
                <a:ea typeface="Times New Roman" panose="02020603050405020304" pitchFamily="18" charset="0"/>
                <a:cs typeface="Arial" panose="020B0604020202020204" pitchFamily="34" charset="0"/>
              </a:rPr>
              <a:t>AASHTO LRFD Table 4.6.2.2.1-1:</a:t>
            </a:r>
            <a:endParaRPr lang="en-US" dirty="0"/>
          </a:p>
        </p:txBody>
      </p:sp>
      <p:sp>
        <p:nvSpPr>
          <p:cNvPr id="5" name="Content Placeholder 2">
            <a:extLst>
              <a:ext uri="{FF2B5EF4-FFF2-40B4-BE49-F238E27FC236}">
                <a16:creationId xmlns:a16="http://schemas.microsoft.com/office/drawing/2014/main" id="{4D232AB8-A215-4547-80AB-424A4061AEE1}"/>
              </a:ext>
            </a:extLst>
          </p:cNvPr>
          <p:cNvSpPr>
            <a:spLocks noGrp="1"/>
          </p:cNvSpPr>
          <p:nvPr>
            <p:ph idx="1"/>
          </p:nvPr>
        </p:nvSpPr>
        <p:spPr>
          <a:xfrm>
            <a:off x="485775" y="1764524"/>
            <a:ext cx="5076825" cy="4872496"/>
          </a:xfrm>
        </p:spPr>
        <p:txBody>
          <a:bodyPr>
            <a:normAutofit fontScale="92500"/>
          </a:bodyPr>
          <a:lstStyle/>
          <a:p>
            <a:pPr marL="0" indent="0">
              <a:lnSpc>
                <a:spcPct val="95000"/>
              </a:lnSpc>
              <a:spcBef>
                <a:spcPts val="600"/>
              </a:spcBef>
              <a:spcAft>
                <a:spcPts val="600"/>
              </a:spcAft>
              <a:buNone/>
            </a:pPr>
            <a:r>
              <a:rPr lang="en-US" sz="2000" b="1" u="sng" dirty="0">
                <a:latin typeface="Trebuchet MS" panose="020B0603020202020204" pitchFamily="34" charset="0"/>
                <a:ea typeface="Times New Roman" panose="02020603050405020304" pitchFamily="18" charset="0"/>
              </a:rPr>
              <a:t>Prestressed Side-by-Side Box Beam</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Distribution factors in AASHTO LRFD are based on NCHRP Report 12-26/1</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Distribution factor equations assume the structure acts as a monolithic unit</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No differentiation between composite and non-composite</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Longitudinal beam elements transversely connected by rigid elastic links</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Links released for moment to allow beams to rotate independently</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Models showed good agreement with AASHTO single-lane distribution factor equations</a:t>
            </a:r>
          </a:p>
        </p:txBody>
      </p:sp>
    </p:spTree>
    <p:extLst>
      <p:ext uri="{BB962C8B-B14F-4D97-AF65-F5344CB8AC3E}">
        <p14:creationId xmlns:p14="http://schemas.microsoft.com/office/powerpoint/2010/main" val="268957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D232AB8-A215-4547-80AB-424A4061AEE1}"/>
              </a:ext>
            </a:extLst>
          </p:cNvPr>
          <p:cNvSpPr>
            <a:spLocks noGrp="1"/>
          </p:cNvSpPr>
          <p:nvPr>
            <p:ph idx="1"/>
          </p:nvPr>
        </p:nvSpPr>
        <p:spPr>
          <a:xfrm>
            <a:off x="485775" y="1764524"/>
            <a:ext cx="9252585" cy="4712476"/>
          </a:xfrm>
        </p:spPr>
        <p:txBody>
          <a:bodyPr>
            <a:normAutofit/>
          </a:bodyPr>
          <a:lstStyle/>
          <a:p>
            <a:pPr marL="0" indent="0">
              <a:lnSpc>
                <a:spcPct val="95000"/>
              </a:lnSpc>
              <a:spcBef>
                <a:spcPts val="600"/>
              </a:spcBef>
              <a:spcAft>
                <a:spcPts val="600"/>
              </a:spcAft>
              <a:buNone/>
            </a:pPr>
            <a:r>
              <a:rPr lang="en-US" sz="2000" b="1" u="sng" dirty="0">
                <a:latin typeface="Trebuchet MS" panose="020B0603020202020204" pitchFamily="34" charset="0"/>
                <a:ea typeface="Times New Roman" panose="02020603050405020304" pitchFamily="18" charset="0"/>
              </a:rPr>
              <a:t>Analysis Results</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Correction factors for the various analyses by comparing peak section forces (moments/shears) between standard gauge and non-standard gauge vehicles.</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Correction factor = (Section force due to NSG loading) / (Section force due to standard gauge loading) </a:t>
            </a:r>
          </a:p>
          <a:p>
            <a:pPr marL="0" indent="0">
              <a:lnSpc>
                <a:spcPct val="95000"/>
              </a:lnSpc>
              <a:spcBef>
                <a:spcPts val="600"/>
              </a:spcBef>
              <a:spcAft>
                <a:spcPts val="600"/>
              </a:spcAft>
              <a:buNone/>
            </a:pPr>
            <a:r>
              <a:rPr lang="en-US" sz="2000" b="1" u="sng" dirty="0">
                <a:latin typeface="Trebuchet MS" panose="020B0603020202020204" pitchFamily="34" charset="0"/>
                <a:ea typeface="Times New Roman" panose="02020603050405020304" pitchFamily="18" charset="0"/>
              </a:rPr>
              <a:t>Section Forces Collected</a:t>
            </a:r>
          </a:p>
          <a:p>
            <a:pPr marL="0" marR="0" indent="0">
              <a:lnSpc>
                <a:spcPct val="95000"/>
              </a:lnSpc>
              <a:spcBef>
                <a:spcPts val="600"/>
              </a:spcBef>
              <a:spcAft>
                <a:spcPts val="0"/>
              </a:spcAft>
              <a:buNone/>
              <a:tabLst>
                <a:tab pos="171450" algn="l"/>
                <a:tab pos="2857500" algn="l"/>
                <a:tab pos="4114800" algn="l"/>
              </a:tabLst>
            </a:pPr>
            <a:r>
              <a:rPr lang="en-US" sz="1800" dirty="0">
                <a:effectLst/>
                <a:latin typeface="Trebuchet MS" panose="020B0603020202020204" pitchFamily="34" charset="0"/>
                <a:ea typeface="Times New Roman" panose="02020603050405020304" pitchFamily="18" charset="0"/>
                <a:cs typeface="Arial" panose="020B0604020202020204" pitchFamily="34" charset="0"/>
              </a:rPr>
              <a:t>Composite / Non-Comp. Box Beam:	Maximum Moment						Maximum Shear </a:t>
            </a:r>
          </a:p>
          <a:p>
            <a:pPr marL="0" marR="0" indent="0">
              <a:lnSpc>
                <a:spcPct val="95000"/>
              </a:lnSpc>
              <a:spcBef>
                <a:spcPts val="600"/>
              </a:spcBef>
              <a:spcAft>
                <a:spcPts val="0"/>
              </a:spcAft>
              <a:buNone/>
              <a:tabLst>
                <a:tab pos="171450" algn="l"/>
                <a:tab pos="2857500" algn="l"/>
                <a:tab pos="4114800" algn="l"/>
              </a:tabLst>
            </a:pPr>
            <a:r>
              <a:rPr lang="en-US" sz="1800" dirty="0">
                <a:effectLst/>
                <a:latin typeface="Trebuchet MS" panose="020B0603020202020204" pitchFamily="34" charset="0"/>
                <a:ea typeface="Times New Roman" panose="02020603050405020304" pitchFamily="18" charset="0"/>
                <a:cs typeface="Arial" panose="020B0604020202020204" pitchFamily="34" charset="0"/>
              </a:rPr>
              <a:t>Concrete Slab:		Maximum Unit Moment</a:t>
            </a:r>
          </a:p>
          <a:p>
            <a:pPr marL="0" marR="0" indent="0">
              <a:lnSpc>
                <a:spcPct val="95000"/>
              </a:lnSpc>
              <a:spcBef>
                <a:spcPts val="0"/>
              </a:spcBef>
              <a:spcAft>
                <a:spcPts val="600"/>
              </a:spcAft>
              <a:buNone/>
              <a:tabLst>
                <a:tab pos="171450" algn="l"/>
                <a:tab pos="2857500" algn="l"/>
                <a:tab pos="4114800" algn="l"/>
              </a:tabLst>
            </a:pPr>
            <a:r>
              <a:rPr lang="en-US" sz="1800" dirty="0">
                <a:effectLst/>
                <a:latin typeface="Trebuchet MS" panose="020B0603020202020204" pitchFamily="34" charset="0"/>
                <a:ea typeface="Times New Roman" panose="02020603050405020304" pitchFamily="18" charset="0"/>
                <a:cs typeface="Arial" panose="020B0604020202020204" pitchFamily="34" charset="0"/>
              </a:rPr>
              <a:t>			Minimum Unit Moment</a:t>
            </a:r>
          </a:p>
          <a:p>
            <a:pPr marL="0" marR="0" indent="0">
              <a:lnSpc>
                <a:spcPct val="95000"/>
              </a:lnSpc>
              <a:spcBef>
                <a:spcPts val="0"/>
              </a:spcBef>
              <a:spcAft>
                <a:spcPts val="0"/>
              </a:spcAft>
              <a:buNone/>
              <a:tabLst>
                <a:tab pos="171450" algn="l"/>
                <a:tab pos="2857500" algn="l"/>
                <a:tab pos="4114800" algn="l"/>
              </a:tabLst>
            </a:pPr>
            <a:r>
              <a:rPr lang="en-US" sz="1800" dirty="0">
                <a:effectLst/>
                <a:latin typeface="Trebuchet MS" panose="020B0603020202020204" pitchFamily="34" charset="0"/>
                <a:ea typeface="Times New Roman" panose="02020603050405020304" pitchFamily="18" charset="0"/>
                <a:cs typeface="Arial" panose="020B0604020202020204" pitchFamily="34" charset="0"/>
              </a:rPr>
              <a:t>Concrete I-Beam / Steel Multi-Beam:	Maximum Moment</a:t>
            </a:r>
            <a:r>
              <a:rPr lang="en-US" sz="1800" dirty="0">
                <a:latin typeface="Trebuchet MS" panose="020B0603020202020204" pitchFamily="34" charset="0"/>
                <a:ea typeface="Times New Roman" panose="02020603050405020304" pitchFamily="18" charset="0"/>
              </a:rPr>
              <a:t>						</a:t>
            </a:r>
            <a:r>
              <a:rPr lang="en-US" sz="1800" dirty="0">
                <a:effectLst/>
                <a:latin typeface="Trebuchet MS" panose="020B0603020202020204" pitchFamily="34" charset="0"/>
                <a:ea typeface="Times New Roman" panose="02020603050405020304" pitchFamily="18" charset="0"/>
                <a:cs typeface="Arial" panose="020B0604020202020204" pitchFamily="34" charset="0"/>
              </a:rPr>
              <a:t>Minimum Moment</a:t>
            </a:r>
            <a:r>
              <a:rPr lang="en-US" sz="1800" dirty="0">
                <a:latin typeface="Trebuchet MS" panose="020B0603020202020204" pitchFamily="34" charset="0"/>
                <a:ea typeface="Times New Roman" panose="02020603050405020304" pitchFamily="18" charset="0"/>
              </a:rPr>
              <a:t>						</a:t>
            </a:r>
            <a:r>
              <a:rPr lang="en-US" sz="1800" dirty="0">
                <a:effectLst/>
                <a:latin typeface="Trebuchet MS" panose="020B0603020202020204" pitchFamily="34" charset="0"/>
                <a:ea typeface="Times New Roman" panose="02020603050405020304" pitchFamily="18" charset="0"/>
                <a:cs typeface="Arial" panose="020B0604020202020204" pitchFamily="34" charset="0"/>
              </a:rPr>
              <a:t>Maximum Shear</a:t>
            </a:r>
            <a:endParaRPr lang="en-US" sz="2000" b="1" u="sng" dirty="0">
              <a:latin typeface="Trebuchet MS" panose="020B0603020202020204" pitchFamily="34" charset="0"/>
              <a:ea typeface="Times New Roman" panose="02020603050405020304" pitchFamily="18" charset="0"/>
            </a:endParaRPr>
          </a:p>
        </p:txBody>
      </p:sp>
      <p:sp>
        <p:nvSpPr>
          <p:cNvPr id="16" name="Title 1">
            <a:extLst>
              <a:ext uri="{FF2B5EF4-FFF2-40B4-BE49-F238E27FC236}">
                <a16:creationId xmlns:a16="http://schemas.microsoft.com/office/drawing/2014/main" id="{41632C1B-49EB-48B0-ABB4-CBBAA6FD3CA2}"/>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Parametric Study: Results</a:t>
            </a:r>
          </a:p>
        </p:txBody>
      </p:sp>
    </p:spTree>
    <p:extLst>
      <p:ext uri="{BB962C8B-B14F-4D97-AF65-F5344CB8AC3E}">
        <p14:creationId xmlns:p14="http://schemas.microsoft.com/office/powerpoint/2010/main" val="85825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 of moment and shear correction factors for steel multi-beam bridges">
            <a:extLst>
              <a:ext uri="{FF2B5EF4-FFF2-40B4-BE49-F238E27FC236}">
                <a16:creationId xmlns:a16="http://schemas.microsoft.com/office/drawing/2014/main" id="{38A3C11D-B017-4EE1-9D77-F541CFB414D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27295" y="2025260"/>
            <a:ext cx="6821804" cy="4489835"/>
          </a:xfrm>
          <a:prstGeom prst="rect">
            <a:avLst/>
          </a:prstGeom>
          <a:noFill/>
        </p:spPr>
      </p:pic>
      <p:sp>
        <p:nvSpPr>
          <p:cNvPr id="5" name="Content Placeholder 2">
            <a:extLst>
              <a:ext uri="{FF2B5EF4-FFF2-40B4-BE49-F238E27FC236}">
                <a16:creationId xmlns:a16="http://schemas.microsoft.com/office/drawing/2014/main" id="{4D232AB8-A215-4547-80AB-424A4061AEE1}"/>
              </a:ext>
            </a:extLst>
          </p:cNvPr>
          <p:cNvSpPr>
            <a:spLocks noGrp="1"/>
          </p:cNvSpPr>
          <p:nvPr>
            <p:ph idx="1"/>
          </p:nvPr>
        </p:nvSpPr>
        <p:spPr>
          <a:xfrm>
            <a:off x="485775" y="1764524"/>
            <a:ext cx="4398645" cy="4872496"/>
          </a:xfrm>
        </p:spPr>
        <p:txBody>
          <a:bodyPr>
            <a:normAutofit lnSpcReduction="10000"/>
          </a:bodyPr>
          <a:lstStyle/>
          <a:p>
            <a:pPr marL="0" indent="0">
              <a:lnSpc>
                <a:spcPct val="95000"/>
              </a:lnSpc>
              <a:spcBef>
                <a:spcPts val="600"/>
              </a:spcBef>
              <a:spcAft>
                <a:spcPts val="600"/>
              </a:spcAft>
              <a:buNone/>
            </a:pPr>
            <a:r>
              <a:rPr lang="en-US" sz="2000" b="1" u="sng" dirty="0">
                <a:latin typeface="Trebuchet MS" panose="020B0603020202020204" pitchFamily="34" charset="0"/>
                <a:ea typeface="Times New Roman" panose="02020603050405020304" pitchFamily="18" charset="0"/>
              </a:rPr>
              <a:t>Prestressed I-Beam / Steel Multi-Beam Bridges:</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Similar results were obtained for steel multi-beam and prestressed I-beam superstructures.</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Steady reduction in moment correction factor as gauge width increases.</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Shear correction factor is directly linked to the ratio of beam spacing to gauge width. (Sharp decline over 12 ft)</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Correction factors do not differentiate between interior and exterior beam lines</a:t>
            </a:r>
          </a:p>
        </p:txBody>
      </p:sp>
      <p:sp>
        <p:nvSpPr>
          <p:cNvPr id="16" name="Title 1">
            <a:extLst>
              <a:ext uri="{FF2B5EF4-FFF2-40B4-BE49-F238E27FC236}">
                <a16:creationId xmlns:a16="http://schemas.microsoft.com/office/drawing/2014/main" id="{41632C1B-49EB-48B0-ABB4-CBBAA6FD3CA2}"/>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Parametric Study: Results</a:t>
            </a:r>
          </a:p>
        </p:txBody>
      </p:sp>
      <p:sp>
        <p:nvSpPr>
          <p:cNvPr id="6" name="TextBox 5">
            <a:extLst>
              <a:ext uri="{FF2B5EF4-FFF2-40B4-BE49-F238E27FC236}">
                <a16:creationId xmlns:a16="http://schemas.microsoft.com/office/drawing/2014/main" id="{04275638-4397-479B-8C1A-43079284BC09}"/>
              </a:ext>
            </a:extLst>
          </p:cNvPr>
          <p:cNvSpPr txBox="1"/>
          <p:nvPr/>
        </p:nvSpPr>
        <p:spPr>
          <a:xfrm>
            <a:off x="4941569" y="1655931"/>
            <a:ext cx="6364605" cy="369332"/>
          </a:xfrm>
          <a:prstGeom prst="rect">
            <a:avLst/>
          </a:prstGeom>
          <a:noFill/>
        </p:spPr>
        <p:txBody>
          <a:bodyPr wrap="square">
            <a:spAutoFit/>
          </a:bodyPr>
          <a:lstStyle/>
          <a:p>
            <a:r>
              <a:rPr lang="en-US" dirty="0">
                <a:latin typeface="Trebuchet MS" panose="020B0603020202020204" pitchFamily="34" charset="0"/>
                <a:ea typeface="Times New Roman" panose="02020603050405020304" pitchFamily="18" charset="0"/>
                <a:cs typeface="Arial" panose="020B0604020202020204" pitchFamily="34" charset="0"/>
              </a:rPr>
              <a:t>Correction Factors for Steel Multi-Beam Bridges:</a:t>
            </a:r>
            <a:endParaRPr lang="en-US" dirty="0"/>
          </a:p>
        </p:txBody>
      </p:sp>
    </p:spTree>
    <p:extLst>
      <p:ext uri="{BB962C8B-B14F-4D97-AF65-F5344CB8AC3E}">
        <p14:creationId xmlns:p14="http://schemas.microsoft.com/office/powerpoint/2010/main" val="709592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 of positive and negative moment correction factors for slab bridges">
            <a:extLst>
              <a:ext uri="{FF2B5EF4-FFF2-40B4-BE49-F238E27FC236}">
                <a16:creationId xmlns:a16="http://schemas.microsoft.com/office/drawing/2014/main" id="{2023DB33-4548-494C-B7C1-ADD3A89D45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84420" y="2025261"/>
            <a:ext cx="6821804" cy="4489836"/>
          </a:xfrm>
          <a:prstGeom prst="rect">
            <a:avLst/>
          </a:prstGeom>
          <a:noFill/>
        </p:spPr>
      </p:pic>
      <p:sp>
        <p:nvSpPr>
          <p:cNvPr id="5" name="Content Placeholder 2">
            <a:extLst>
              <a:ext uri="{FF2B5EF4-FFF2-40B4-BE49-F238E27FC236}">
                <a16:creationId xmlns:a16="http://schemas.microsoft.com/office/drawing/2014/main" id="{4D232AB8-A215-4547-80AB-424A4061AEE1}"/>
              </a:ext>
            </a:extLst>
          </p:cNvPr>
          <p:cNvSpPr>
            <a:spLocks noGrp="1"/>
          </p:cNvSpPr>
          <p:nvPr>
            <p:ph idx="1"/>
          </p:nvPr>
        </p:nvSpPr>
        <p:spPr>
          <a:xfrm>
            <a:off x="485775" y="1764524"/>
            <a:ext cx="4116705" cy="4872496"/>
          </a:xfrm>
        </p:spPr>
        <p:txBody>
          <a:bodyPr>
            <a:normAutofit/>
          </a:bodyPr>
          <a:lstStyle/>
          <a:p>
            <a:pPr marL="0" indent="0">
              <a:lnSpc>
                <a:spcPct val="95000"/>
              </a:lnSpc>
              <a:spcBef>
                <a:spcPts val="600"/>
              </a:spcBef>
              <a:spcAft>
                <a:spcPts val="600"/>
              </a:spcAft>
              <a:buNone/>
            </a:pPr>
            <a:r>
              <a:rPr lang="en-US" sz="2000" b="1" u="sng" dirty="0">
                <a:latin typeface="Trebuchet MS" panose="020B0603020202020204" pitchFamily="34" charset="0"/>
                <a:ea typeface="Times New Roman" panose="02020603050405020304" pitchFamily="18" charset="0"/>
              </a:rPr>
              <a:t>Concrete Slab Bridges:</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Similar correction factors for negative and positive moment</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Gradual decrease in correction factors for axles with 2 wheel lines up to 12 ft gauge</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Significant reduction when additional wheel lines are added (gauge &gt; 12 ft)</a:t>
            </a:r>
          </a:p>
        </p:txBody>
      </p:sp>
      <p:sp>
        <p:nvSpPr>
          <p:cNvPr id="16" name="Title 1">
            <a:extLst>
              <a:ext uri="{FF2B5EF4-FFF2-40B4-BE49-F238E27FC236}">
                <a16:creationId xmlns:a16="http://schemas.microsoft.com/office/drawing/2014/main" id="{41632C1B-49EB-48B0-ABB4-CBBAA6FD3CA2}"/>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Parametric Study: Results</a:t>
            </a:r>
          </a:p>
        </p:txBody>
      </p:sp>
      <p:sp>
        <p:nvSpPr>
          <p:cNvPr id="6" name="TextBox 5">
            <a:extLst>
              <a:ext uri="{FF2B5EF4-FFF2-40B4-BE49-F238E27FC236}">
                <a16:creationId xmlns:a16="http://schemas.microsoft.com/office/drawing/2014/main" id="{04275638-4397-479B-8C1A-43079284BC09}"/>
              </a:ext>
            </a:extLst>
          </p:cNvPr>
          <p:cNvSpPr txBox="1"/>
          <p:nvPr/>
        </p:nvSpPr>
        <p:spPr>
          <a:xfrm>
            <a:off x="4798694" y="1655931"/>
            <a:ext cx="6364605" cy="369332"/>
          </a:xfrm>
          <a:prstGeom prst="rect">
            <a:avLst/>
          </a:prstGeom>
          <a:noFill/>
        </p:spPr>
        <p:txBody>
          <a:bodyPr wrap="square">
            <a:spAutoFit/>
          </a:bodyPr>
          <a:lstStyle/>
          <a:p>
            <a:r>
              <a:rPr lang="en-US" dirty="0">
                <a:latin typeface="Trebuchet MS" panose="020B0603020202020204" pitchFamily="34" charset="0"/>
                <a:ea typeface="Times New Roman" panose="02020603050405020304" pitchFamily="18" charset="0"/>
                <a:cs typeface="Arial" panose="020B0604020202020204" pitchFamily="34" charset="0"/>
              </a:rPr>
              <a:t>Correction Factors for Concrete Slab Bridges:</a:t>
            </a:r>
            <a:endParaRPr lang="en-US" dirty="0"/>
          </a:p>
        </p:txBody>
      </p:sp>
    </p:spTree>
    <p:extLst>
      <p:ext uri="{BB962C8B-B14F-4D97-AF65-F5344CB8AC3E}">
        <p14:creationId xmlns:p14="http://schemas.microsoft.com/office/powerpoint/2010/main" val="2590288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D232AB8-A215-4547-80AB-424A4061AEE1}"/>
              </a:ext>
            </a:extLst>
          </p:cNvPr>
          <p:cNvSpPr>
            <a:spLocks noGrp="1"/>
          </p:cNvSpPr>
          <p:nvPr>
            <p:ph idx="1"/>
          </p:nvPr>
        </p:nvSpPr>
        <p:spPr>
          <a:xfrm>
            <a:off x="485775" y="1764524"/>
            <a:ext cx="4312919" cy="5093476"/>
          </a:xfrm>
        </p:spPr>
        <p:txBody>
          <a:bodyPr>
            <a:normAutofit/>
          </a:bodyPr>
          <a:lstStyle/>
          <a:p>
            <a:pPr marL="0" indent="0">
              <a:lnSpc>
                <a:spcPct val="95000"/>
              </a:lnSpc>
              <a:spcBef>
                <a:spcPts val="600"/>
              </a:spcBef>
              <a:spcAft>
                <a:spcPts val="600"/>
              </a:spcAft>
              <a:buNone/>
            </a:pPr>
            <a:r>
              <a:rPr lang="en-US" sz="2000" b="1" u="sng" dirty="0">
                <a:latin typeface="Trebuchet MS" panose="020B0603020202020204" pitchFamily="34" charset="0"/>
                <a:ea typeface="Times New Roman" panose="02020603050405020304" pitchFamily="18" charset="0"/>
              </a:rPr>
              <a:t>Side-by-Side Prestressed Box Beam Bridges:</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Composite and Non-composite showed similar results</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Very gradual reduction in moment as the axle gauge increases</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Force reduction is small because side-by-side box beams provide a high level of load sharing under both standard gauge and NSG loading</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Correction factors are significantly higher than for other bridge types</a:t>
            </a:r>
          </a:p>
        </p:txBody>
      </p:sp>
      <p:sp>
        <p:nvSpPr>
          <p:cNvPr id="16" name="Title 1">
            <a:extLst>
              <a:ext uri="{FF2B5EF4-FFF2-40B4-BE49-F238E27FC236}">
                <a16:creationId xmlns:a16="http://schemas.microsoft.com/office/drawing/2014/main" id="{41632C1B-49EB-48B0-ABB4-CBBAA6FD3CA2}"/>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Parametric Study: Results</a:t>
            </a:r>
          </a:p>
        </p:txBody>
      </p:sp>
      <p:pic>
        <p:nvPicPr>
          <p:cNvPr id="12" name="Picture 11" descr="graph of moment and shear correction factors for non-composite box beam bridges">
            <a:extLst>
              <a:ext uri="{FF2B5EF4-FFF2-40B4-BE49-F238E27FC236}">
                <a16:creationId xmlns:a16="http://schemas.microsoft.com/office/drawing/2014/main" id="{0B002861-07F3-4004-B201-20185299AF5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84420" y="2025262"/>
            <a:ext cx="6821804" cy="4489837"/>
          </a:xfrm>
          <a:prstGeom prst="rect">
            <a:avLst/>
          </a:prstGeom>
          <a:noFill/>
        </p:spPr>
      </p:pic>
      <p:sp>
        <p:nvSpPr>
          <p:cNvPr id="6" name="TextBox 5">
            <a:extLst>
              <a:ext uri="{FF2B5EF4-FFF2-40B4-BE49-F238E27FC236}">
                <a16:creationId xmlns:a16="http://schemas.microsoft.com/office/drawing/2014/main" id="{04275638-4397-479B-8C1A-43079284BC09}"/>
              </a:ext>
            </a:extLst>
          </p:cNvPr>
          <p:cNvSpPr txBox="1"/>
          <p:nvPr/>
        </p:nvSpPr>
        <p:spPr>
          <a:xfrm>
            <a:off x="4798694" y="1655931"/>
            <a:ext cx="6364605" cy="369332"/>
          </a:xfrm>
          <a:prstGeom prst="rect">
            <a:avLst/>
          </a:prstGeom>
          <a:noFill/>
        </p:spPr>
        <p:txBody>
          <a:bodyPr wrap="square">
            <a:spAutoFit/>
          </a:bodyPr>
          <a:lstStyle/>
          <a:p>
            <a:r>
              <a:rPr lang="en-US" dirty="0">
                <a:latin typeface="Trebuchet MS" panose="020B0603020202020204" pitchFamily="34" charset="0"/>
                <a:ea typeface="Times New Roman" panose="02020603050405020304" pitchFamily="18" charset="0"/>
                <a:cs typeface="Arial" panose="020B0604020202020204" pitchFamily="34" charset="0"/>
              </a:rPr>
              <a:t>Correction Factors for Non-Composite Box Beam Bridges:</a:t>
            </a:r>
            <a:endParaRPr lang="en-US" dirty="0"/>
          </a:p>
        </p:txBody>
      </p:sp>
    </p:spTree>
    <p:extLst>
      <p:ext uri="{BB962C8B-B14F-4D97-AF65-F5344CB8AC3E}">
        <p14:creationId xmlns:p14="http://schemas.microsoft.com/office/powerpoint/2010/main" val="1247833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D232AB8-A215-4547-80AB-424A4061AEE1}"/>
              </a:ext>
            </a:extLst>
          </p:cNvPr>
          <p:cNvSpPr>
            <a:spLocks noGrp="1"/>
          </p:cNvSpPr>
          <p:nvPr>
            <p:ph idx="1"/>
          </p:nvPr>
        </p:nvSpPr>
        <p:spPr>
          <a:xfrm>
            <a:off x="485775" y="1724025"/>
            <a:ext cx="4445635" cy="5324475"/>
          </a:xfrm>
        </p:spPr>
        <p:txBody>
          <a:bodyPr>
            <a:normAutofit/>
          </a:bodyPr>
          <a:lstStyle/>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Pearson’s product-moment coefficient measures correlation on a scale from -1.0 to +1.0</a:t>
            </a:r>
          </a:p>
          <a:p>
            <a:pPr marL="342900" indent="0">
              <a:lnSpc>
                <a:spcPct val="95000"/>
              </a:lnSpc>
              <a:spcBef>
                <a:spcPts val="0"/>
              </a:spcBef>
              <a:buNone/>
              <a:tabLst>
                <a:tab pos="914400" algn="l"/>
                <a:tab pos="1143000" algn="l"/>
              </a:tabLst>
            </a:pPr>
            <a:r>
              <a:rPr lang="en-US" sz="2000" dirty="0">
                <a:latin typeface="Trebuchet MS" panose="020B0603020202020204" pitchFamily="34" charset="0"/>
                <a:ea typeface="Times New Roman" panose="02020603050405020304" pitchFamily="18" charset="0"/>
              </a:rPr>
              <a:t>-1.0 	= 	perfect neg. correlation</a:t>
            </a:r>
          </a:p>
          <a:p>
            <a:pPr marL="342900" indent="0">
              <a:lnSpc>
                <a:spcPct val="95000"/>
              </a:lnSpc>
              <a:spcBef>
                <a:spcPts val="0"/>
              </a:spcBef>
              <a:buNone/>
              <a:tabLst>
                <a:tab pos="914400" algn="l"/>
                <a:tab pos="1143000" algn="l"/>
              </a:tabLst>
            </a:pPr>
            <a:r>
              <a:rPr lang="en-US" sz="2000" dirty="0">
                <a:latin typeface="Trebuchet MS" panose="020B0603020202020204" pitchFamily="34" charset="0"/>
                <a:ea typeface="Times New Roman" panose="02020603050405020304" pitchFamily="18" charset="0"/>
              </a:rPr>
              <a:t>+1.0 	= 	perfect pos. correlation</a:t>
            </a:r>
          </a:p>
          <a:p>
            <a:pPr marL="342900" indent="0">
              <a:lnSpc>
                <a:spcPct val="95000"/>
              </a:lnSpc>
              <a:spcBef>
                <a:spcPts val="0"/>
              </a:spcBef>
              <a:buNone/>
              <a:tabLst>
                <a:tab pos="914400" algn="l"/>
                <a:tab pos="1143000" algn="l"/>
              </a:tabLst>
            </a:pPr>
            <a:r>
              <a:rPr lang="en-US" sz="2000" dirty="0">
                <a:latin typeface="Trebuchet MS" panose="020B0603020202020204" pitchFamily="34" charset="0"/>
                <a:ea typeface="Times New Roman" panose="02020603050405020304" pitchFamily="18" charset="0"/>
              </a:rPr>
              <a:t> 0.0 	= 	no correlation</a:t>
            </a:r>
          </a:p>
          <a:p>
            <a:pPr>
              <a:lnSpc>
                <a:spcPct val="95000"/>
              </a:lnSpc>
              <a:spcBef>
                <a:spcPts val="400"/>
              </a:spcBef>
              <a:spcAft>
                <a:spcPts val="400"/>
              </a:spcAft>
              <a:tabLst>
                <a:tab pos="571500" algn="l"/>
                <a:tab pos="800100" algn="l"/>
              </a:tabLst>
            </a:pPr>
            <a:r>
              <a:rPr lang="en-US" sz="2000" dirty="0">
                <a:latin typeface="Trebuchet MS" panose="020B0603020202020204" pitchFamily="34" charset="0"/>
                <a:ea typeface="Times New Roman" panose="02020603050405020304" pitchFamily="18" charset="0"/>
              </a:rPr>
              <a:t>Correction Factors for all structures show strong negative (inverse) correlation with gauge width and number of wheel lines</a:t>
            </a:r>
          </a:p>
          <a:p>
            <a:pPr>
              <a:lnSpc>
                <a:spcPct val="95000"/>
              </a:lnSpc>
              <a:spcBef>
                <a:spcPts val="400"/>
              </a:spcBef>
              <a:spcAft>
                <a:spcPts val="400"/>
              </a:spcAft>
              <a:tabLst>
                <a:tab pos="571500" algn="l"/>
                <a:tab pos="800100" algn="l"/>
              </a:tabLst>
            </a:pPr>
            <a:r>
              <a:rPr lang="en-US" sz="2000" dirty="0">
                <a:latin typeface="Trebuchet MS" panose="020B0603020202020204" pitchFamily="34" charset="0"/>
                <a:ea typeface="Times New Roman" panose="02020603050405020304" pitchFamily="18" charset="0"/>
              </a:rPr>
              <a:t>Box beam structures show weak positive correlation with span length and beam stiffness</a:t>
            </a:r>
          </a:p>
          <a:p>
            <a:pPr>
              <a:lnSpc>
                <a:spcPct val="95000"/>
              </a:lnSpc>
              <a:spcBef>
                <a:spcPts val="400"/>
              </a:spcBef>
              <a:spcAft>
                <a:spcPts val="400"/>
              </a:spcAft>
              <a:tabLst>
                <a:tab pos="571500" algn="l"/>
                <a:tab pos="800100" algn="l"/>
              </a:tabLst>
            </a:pPr>
            <a:r>
              <a:rPr lang="en-US" sz="2000" dirty="0">
                <a:latin typeface="Trebuchet MS" panose="020B0603020202020204" pitchFamily="34" charset="0"/>
                <a:ea typeface="Times New Roman" panose="02020603050405020304" pitchFamily="18" charset="0"/>
              </a:rPr>
              <a:t>Other bridge characteristics show little to no correlation with correction factors</a:t>
            </a:r>
          </a:p>
        </p:txBody>
      </p:sp>
      <p:sp>
        <p:nvSpPr>
          <p:cNvPr id="16" name="Title 1">
            <a:extLst>
              <a:ext uri="{FF2B5EF4-FFF2-40B4-BE49-F238E27FC236}">
                <a16:creationId xmlns:a16="http://schemas.microsoft.com/office/drawing/2014/main" id="{41632C1B-49EB-48B0-ABB4-CBBAA6FD3CA2}"/>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Parametric Study: Data Analysis</a:t>
            </a:r>
          </a:p>
        </p:txBody>
      </p:sp>
      <p:sp>
        <p:nvSpPr>
          <p:cNvPr id="6" name="TextBox 5">
            <a:extLst>
              <a:ext uri="{FF2B5EF4-FFF2-40B4-BE49-F238E27FC236}">
                <a16:creationId xmlns:a16="http://schemas.microsoft.com/office/drawing/2014/main" id="{04275638-4397-479B-8C1A-43079284BC09}"/>
              </a:ext>
            </a:extLst>
          </p:cNvPr>
          <p:cNvSpPr txBox="1"/>
          <p:nvPr/>
        </p:nvSpPr>
        <p:spPr>
          <a:xfrm>
            <a:off x="4859654" y="1655931"/>
            <a:ext cx="6364605" cy="369332"/>
          </a:xfrm>
          <a:prstGeom prst="rect">
            <a:avLst/>
          </a:prstGeom>
          <a:noFill/>
        </p:spPr>
        <p:txBody>
          <a:bodyPr wrap="square">
            <a:spAutoFit/>
          </a:bodyPr>
          <a:lstStyle/>
          <a:p>
            <a:r>
              <a:rPr lang="en-US" dirty="0">
                <a:latin typeface="Trebuchet MS" panose="020B0603020202020204" pitchFamily="34" charset="0"/>
                <a:ea typeface="Times New Roman" panose="02020603050405020304" pitchFamily="18" charset="0"/>
                <a:cs typeface="Arial" panose="020B0604020202020204" pitchFamily="34" charset="0"/>
              </a:rPr>
              <a:t>Correction Factor Correlation Coefficients per Bridge Type:</a:t>
            </a:r>
          </a:p>
        </p:txBody>
      </p:sp>
      <p:pic>
        <p:nvPicPr>
          <p:cNvPr id="7" name="Picture 6" descr="Table showing correlation coefficients between correction factors, span length, beam stiffness, beam spacing, gauge width, and number of wheel lines.">
            <a:extLst>
              <a:ext uri="{FF2B5EF4-FFF2-40B4-BE49-F238E27FC236}">
                <a16:creationId xmlns:a16="http://schemas.microsoft.com/office/drawing/2014/main" id="{07C350FA-C75C-4D50-BC5F-B8CF2FE161A1}"/>
              </a:ext>
            </a:extLst>
          </p:cNvPr>
          <p:cNvPicPr>
            <a:picLocks noChangeAspect="1"/>
          </p:cNvPicPr>
          <p:nvPr/>
        </p:nvPicPr>
        <p:blipFill rotWithShape="1">
          <a:blip r:embed="rId2">
            <a:extLst>
              <a:ext uri="{28A0092B-C50C-407E-A947-70E740481C1C}">
                <a14:useLocalDpi xmlns:a14="http://schemas.microsoft.com/office/drawing/2010/main" val="0"/>
              </a:ext>
            </a:extLst>
          </a:blip>
          <a:srcRect b="1648"/>
          <a:stretch/>
        </p:blipFill>
        <p:spPr bwMode="auto">
          <a:xfrm>
            <a:off x="4931410" y="2025263"/>
            <a:ext cx="6858576" cy="43660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2187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D232AB8-A215-4547-80AB-424A4061AEE1}"/>
              </a:ext>
            </a:extLst>
          </p:cNvPr>
          <p:cNvSpPr>
            <a:spLocks noGrp="1"/>
          </p:cNvSpPr>
          <p:nvPr>
            <p:ph idx="1"/>
          </p:nvPr>
        </p:nvSpPr>
        <p:spPr>
          <a:xfrm>
            <a:off x="485774" y="1202302"/>
            <a:ext cx="5343527" cy="4872496"/>
          </a:xfrm>
        </p:spPr>
        <p:txBody>
          <a:bodyPr>
            <a:normAutofit lnSpcReduction="10000"/>
          </a:bodyPr>
          <a:lstStyle/>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A review of the results was conducted prior to development of the final correction factor matrix.</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Study results showed that the Type 2 (4 wheel lines) correction factors were controlled by axle configurations with closely spaced wheel lines.</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ODOT conducted a follow-up review of recent permit vehicles and determined that some of the axle configurations in the parametric study are rarely or never encountered in practice.</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Based on this review, the vehicles shaded in red were not included in the final correction factor matrix.</a:t>
            </a:r>
          </a:p>
        </p:txBody>
      </p:sp>
      <p:sp>
        <p:nvSpPr>
          <p:cNvPr id="16" name="Title 1">
            <a:extLst>
              <a:ext uri="{FF2B5EF4-FFF2-40B4-BE49-F238E27FC236}">
                <a16:creationId xmlns:a16="http://schemas.microsoft.com/office/drawing/2014/main" id="{41632C1B-49EB-48B0-ABB4-CBBAA6FD3CA2}"/>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Correction Matrix</a:t>
            </a:r>
          </a:p>
        </p:txBody>
      </p:sp>
      <p:pic>
        <p:nvPicPr>
          <p:cNvPr id="7" name="Picture 6">
            <a:extLst>
              <a:ext uri="{FF2B5EF4-FFF2-40B4-BE49-F238E27FC236}">
                <a16:creationId xmlns:a16="http://schemas.microsoft.com/office/drawing/2014/main" id="{CB64A6FA-CF3C-45E4-8BD7-234B48EC10B4}"/>
              </a:ext>
            </a:extLst>
          </p:cNvPr>
          <p:cNvPicPr>
            <a:picLocks noChangeAspect="1"/>
          </p:cNvPicPr>
          <p:nvPr/>
        </p:nvPicPr>
        <p:blipFill rotWithShape="1">
          <a:blip r:embed="rId2">
            <a:extLst>
              <a:ext uri="{28A0092B-C50C-407E-A947-70E740481C1C}">
                <a14:useLocalDpi xmlns:a14="http://schemas.microsoft.com/office/drawing/2010/main" val="0"/>
              </a:ext>
            </a:extLst>
          </a:blip>
          <a:srcRect l="45307" t="18345" r="1015" b="518"/>
          <a:stretch/>
        </p:blipFill>
        <p:spPr bwMode="auto">
          <a:xfrm>
            <a:off x="8945880" y="-9689"/>
            <a:ext cx="3027043" cy="6772439"/>
          </a:xfrm>
          <a:prstGeom prst="rect">
            <a:avLst/>
          </a:prstGeom>
          <a:noFill/>
          <a:ln>
            <a:noFill/>
          </a:ln>
        </p:spPr>
      </p:pic>
      <p:sp>
        <p:nvSpPr>
          <p:cNvPr id="2" name="Rectangle 1">
            <a:extLst>
              <a:ext uri="{FF2B5EF4-FFF2-40B4-BE49-F238E27FC236}">
                <a16:creationId xmlns:a16="http://schemas.microsoft.com/office/drawing/2014/main" id="{85709FE6-D313-478D-9D06-B4A900BCE005}"/>
              </a:ext>
            </a:extLst>
          </p:cNvPr>
          <p:cNvSpPr/>
          <p:nvPr/>
        </p:nvSpPr>
        <p:spPr>
          <a:xfrm>
            <a:off x="9033507" y="1842293"/>
            <a:ext cx="2906080" cy="161925"/>
          </a:xfrm>
          <a:prstGeom prst="rect">
            <a:avLst/>
          </a:prstGeom>
          <a:solidFill>
            <a:srgbClr val="FF0000">
              <a:alpha val="25000"/>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F7F315-B850-494B-B2CC-7C2943D818D1}"/>
              </a:ext>
            </a:extLst>
          </p:cNvPr>
          <p:cNvSpPr/>
          <p:nvPr/>
        </p:nvSpPr>
        <p:spPr>
          <a:xfrm>
            <a:off x="9033507" y="2333626"/>
            <a:ext cx="2906080" cy="501649"/>
          </a:xfrm>
          <a:prstGeom prst="rect">
            <a:avLst/>
          </a:prstGeom>
          <a:solidFill>
            <a:srgbClr val="FF0000">
              <a:alpha val="25000"/>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3ED0E76-2962-415A-8088-0E742A0F1FA8}"/>
              </a:ext>
            </a:extLst>
          </p:cNvPr>
          <p:cNvSpPr/>
          <p:nvPr/>
        </p:nvSpPr>
        <p:spPr>
          <a:xfrm>
            <a:off x="9033506" y="3326608"/>
            <a:ext cx="2906081" cy="526419"/>
          </a:xfrm>
          <a:prstGeom prst="rect">
            <a:avLst/>
          </a:prstGeom>
          <a:solidFill>
            <a:srgbClr val="FF0000">
              <a:alpha val="25000"/>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024F5822-4E9B-4793-8C51-F87CBD903471}"/>
              </a:ext>
            </a:extLst>
          </p:cNvPr>
          <p:cNvPicPr>
            <a:picLocks noChangeAspect="1"/>
          </p:cNvPicPr>
          <p:nvPr/>
        </p:nvPicPr>
        <p:blipFill rotWithShape="1">
          <a:blip r:embed="rId2">
            <a:extLst>
              <a:ext uri="{28A0092B-C50C-407E-A947-70E740481C1C}">
                <a14:useLocalDpi xmlns:a14="http://schemas.microsoft.com/office/drawing/2010/main" val="0"/>
              </a:ext>
            </a:extLst>
          </a:blip>
          <a:srcRect l="880" t="27122" r="53612" b="517"/>
          <a:stretch/>
        </p:blipFill>
        <p:spPr bwMode="auto">
          <a:xfrm>
            <a:off x="6335735" y="306665"/>
            <a:ext cx="2566332" cy="6039885"/>
          </a:xfrm>
          <a:prstGeom prst="rect">
            <a:avLst/>
          </a:prstGeom>
          <a:noFill/>
          <a:ln>
            <a:noFill/>
          </a:ln>
        </p:spPr>
      </p:pic>
    </p:spTree>
    <p:extLst>
      <p:ext uri="{BB962C8B-B14F-4D97-AF65-F5344CB8AC3E}">
        <p14:creationId xmlns:p14="http://schemas.microsoft.com/office/powerpoint/2010/main" val="38295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D232AB8-A215-4547-80AB-424A4061AEE1}"/>
              </a:ext>
            </a:extLst>
          </p:cNvPr>
          <p:cNvSpPr>
            <a:spLocks noGrp="1"/>
          </p:cNvSpPr>
          <p:nvPr>
            <p:ph idx="1"/>
          </p:nvPr>
        </p:nvSpPr>
        <p:spPr>
          <a:xfrm>
            <a:off x="485776" y="1202302"/>
            <a:ext cx="5353050" cy="4872496"/>
          </a:xfrm>
        </p:spPr>
        <p:txBody>
          <a:bodyPr>
            <a:normAutofit/>
          </a:bodyPr>
          <a:lstStyle/>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The correction factor matrix was developed based on the worst-case (highest) correction factors among the remaining vehicles.</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Results were tabulated based on gauge width and the number of wheel lines per axle.</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This matrix was largely controlled by correction factors for side-by-side prestressed box beams.</a:t>
            </a:r>
          </a:p>
        </p:txBody>
      </p:sp>
      <p:sp>
        <p:nvSpPr>
          <p:cNvPr id="16" name="Title 1">
            <a:extLst>
              <a:ext uri="{FF2B5EF4-FFF2-40B4-BE49-F238E27FC236}">
                <a16:creationId xmlns:a16="http://schemas.microsoft.com/office/drawing/2014/main" id="{41632C1B-49EB-48B0-ABB4-CBBAA6FD3CA2}"/>
              </a:ext>
            </a:extLst>
          </p:cNvPr>
          <p:cNvSpPr>
            <a:spLocks noGrp="1"/>
          </p:cNvSpPr>
          <p:nvPr>
            <p:ph type="title"/>
          </p:nvPr>
        </p:nvSpPr>
        <p:spPr>
          <a:xfrm>
            <a:off x="485775" y="608572"/>
            <a:ext cx="5203825" cy="483961"/>
          </a:xfrm>
        </p:spPr>
        <p:txBody>
          <a:bodyPr>
            <a:noAutofit/>
          </a:bodyPr>
          <a:lstStyle/>
          <a:p>
            <a:r>
              <a:rPr lang="en-US" sz="3200" b="1" dirty="0">
                <a:solidFill>
                  <a:schemeClr val="tx1"/>
                </a:solidFill>
              </a:rPr>
              <a:t>Correction Matrix</a:t>
            </a:r>
          </a:p>
        </p:txBody>
      </p:sp>
      <p:pic>
        <p:nvPicPr>
          <p:cNvPr id="17" name="Picture 16">
            <a:extLst>
              <a:ext uri="{FF2B5EF4-FFF2-40B4-BE49-F238E27FC236}">
                <a16:creationId xmlns:a16="http://schemas.microsoft.com/office/drawing/2014/main" id="{F2DF8EBD-E1B0-4338-B532-C54ECF0510DA}"/>
              </a:ext>
            </a:extLst>
          </p:cNvPr>
          <p:cNvPicPr>
            <a:picLocks noChangeAspect="1"/>
          </p:cNvPicPr>
          <p:nvPr/>
        </p:nvPicPr>
        <p:blipFill rotWithShape="1">
          <a:blip r:embed="rId2">
            <a:extLst>
              <a:ext uri="{28A0092B-C50C-407E-A947-70E740481C1C}">
                <a14:useLocalDpi xmlns:a14="http://schemas.microsoft.com/office/drawing/2010/main" val="0"/>
              </a:ext>
            </a:extLst>
          </a:blip>
          <a:srcRect l="14795" r="12746" b="58971"/>
          <a:stretch/>
        </p:blipFill>
        <p:spPr bwMode="auto">
          <a:xfrm>
            <a:off x="6096001" y="268474"/>
            <a:ext cx="5820616" cy="4160990"/>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79FDBAD5-CFCC-4068-B996-6ED390B916BA}"/>
              </a:ext>
            </a:extLst>
          </p:cNvPr>
          <p:cNvPicPr>
            <a:picLocks noChangeAspect="1"/>
          </p:cNvPicPr>
          <p:nvPr/>
        </p:nvPicPr>
        <p:blipFill rotWithShape="1">
          <a:blip r:embed="rId2">
            <a:extLst>
              <a:ext uri="{28A0092B-C50C-407E-A947-70E740481C1C}">
                <a14:useLocalDpi xmlns:a14="http://schemas.microsoft.com/office/drawing/2010/main" val="0"/>
              </a:ext>
            </a:extLst>
          </a:blip>
          <a:srcRect l="31710" t="84101" r="33041" b="328"/>
          <a:stretch/>
        </p:blipFill>
        <p:spPr bwMode="auto">
          <a:xfrm>
            <a:off x="7680959" y="4859968"/>
            <a:ext cx="2787015" cy="1554297"/>
          </a:xfrm>
          <a:prstGeom prst="rect">
            <a:avLst/>
          </a:prstGeom>
          <a:ln w="9525" cap="flat" cmpd="sng" algn="ctr">
            <a:no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1190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D232AB8-A215-4547-80AB-424A4061AEE1}"/>
              </a:ext>
            </a:extLst>
          </p:cNvPr>
          <p:cNvSpPr>
            <a:spLocks noGrp="1"/>
          </p:cNvSpPr>
          <p:nvPr>
            <p:ph idx="1"/>
          </p:nvPr>
        </p:nvSpPr>
        <p:spPr>
          <a:xfrm>
            <a:off x="485775" y="1202302"/>
            <a:ext cx="5071877" cy="4872496"/>
          </a:xfrm>
        </p:spPr>
        <p:txBody>
          <a:bodyPr>
            <a:normAutofit/>
          </a:bodyPr>
          <a:lstStyle/>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A second version of the matrix was developed with the side-by-side prestressed box beam results excluded.</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This version of the matrix provides less conservative factors for use on the other bridge types when side-by-side prestressed box beam bridges will not be analyzed.</a:t>
            </a:r>
          </a:p>
        </p:txBody>
      </p:sp>
      <p:sp>
        <p:nvSpPr>
          <p:cNvPr id="16" name="Title 1">
            <a:extLst>
              <a:ext uri="{FF2B5EF4-FFF2-40B4-BE49-F238E27FC236}">
                <a16:creationId xmlns:a16="http://schemas.microsoft.com/office/drawing/2014/main" id="{41632C1B-49EB-48B0-ABB4-CBBAA6FD3CA2}"/>
              </a:ext>
            </a:extLst>
          </p:cNvPr>
          <p:cNvSpPr>
            <a:spLocks noGrp="1"/>
          </p:cNvSpPr>
          <p:nvPr>
            <p:ph type="title"/>
          </p:nvPr>
        </p:nvSpPr>
        <p:spPr>
          <a:xfrm>
            <a:off x="485775" y="608572"/>
            <a:ext cx="6133856" cy="483961"/>
          </a:xfrm>
        </p:spPr>
        <p:txBody>
          <a:bodyPr>
            <a:noAutofit/>
          </a:bodyPr>
          <a:lstStyle/>
          <a:p>
            <a:r>
              <a:rPr lang="en-US" sz="3200" b="1" dirty="0">
                <a:solidFill>
                  <a:schemeClr val="tx1"/>
                </a:solidFill>
              </a:rPr>
              <a:t>Correction Matrix</a:t>
            </a:r>
          </a:p>
        </p:txBody>
      </p:sp>
      <p:pic>
        <p:nvPicPr>
          <p:cNvPr id="6" name="Picture 5">
            <a:extLst>
              <a:ext uri="{FF2B5EF4-FFF2-40B4-BE49-F238E27FC236}">
                <a16:creationId xmlns:a16="http://schemas.microsoft.com/office/drawing/2014/main" id="{81B6B445-F001-4781-99FF-643E9A99E6F7}"/>
              </a:ext>
            </a:extLst>
          </p:cNvPr>
          <p:cNvPicPr>
            <a:picLocks noChangeAspect="1"/>
          </p:cNvPicPr>
          <p:nvPr/>
        </p:nvPicPr>
        <p:blipFill rotWithShape="1">
          <a:blip r:embed="rId2">
            <a:extLst>
              <a:ext uri="{28A0092B-C50C-407E-A947-70E740481C1C}">
                <a14:useLocalDpi xmlns:a14="http://schemas.microsoft.com/office/drawing/2010/main" val="0"/>
              </a:ext>
            </a:extLst>
          </a:blip>
          <a:srcRect l="11805" t="928" r="12108" b="57711"/>
          <a:stretch/>
        </p:blipFill>
        <p:spPr bwMode="auto">
          <a:xfrm>
            <a:off x="6096000" y="268474"/>
            <a:ext cx="5826704" cy="4199636"/>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2FE7231-0F6A-46EA-B8FE-71D8BB82046F}"/>
              </a:ext>
            </a:extLst>
          </p:cNvPr>
          <p:cNvPicPr>
            <a:picLocks noChangeAspect="1"/>
          </p:cNvPicPr>
          <p:nvPr/>
        </p:nvPicPr>
        <p:blipFill rotWithShape="1">
          <a:blip r:embed="rId3">
            <a:extLst>
              <a:ext uri="{28A0092B-C50C-407E-A947-70E740481C1C}">
                <a14:useLocalDpi xmlns:a14="http://schemas.microsoft.com/office/drawing/2010/main" val="0"/>
              </a:ext>
            </a:extLst>
          </a:blip>
          <a:srcRect l="31710" t="84101" r="33041" b="328"/>
          <a:stretch/>
        </p:blipFill>
        <p:spPr bwMode="auto">
          <a:xfrm>
            <a:off x="7680959" y="4859968"/>
            <a:ext cx="2787015" cy="1554297"/>
          </a:xfrm>
          <a:prstGeom prst="rect">
            <a:avLst/>
          </a:prstGeom>
          <a:ln w="9525" cap="flat" cmpd="sng" algn="ctr">
            <a:no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5936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D9D39E-F542-4947-B2CE-352568DD8E9D}"/>
              </a:ext>
            </a:extLst>
          </p:cNvPr>
          <p:cNvPicPr>
            <a:picLocks noChangeAspect="1"/>
          </p:cNvPicPr>
          <p:nvPr/>
        </p:nvPicPr>
        <p:blipFill rotWithShape="1">
          <a:blip r:embed="rId2">
            <a:extLst>
              <a:ext uri="{28A0092B-C50C-407E-A947-70E740481C1C}">
                <a14:useLocalDpi xmlns:a14="http://schemas.microsoft.com/office/drawing/2010/main" val="0"/>
              </a:ext>
            </a:extLst>
          </a:blip>
          <a:srcRect l="11688" t="928" r="11241" b="57886"/>
          <a:stretch/>
        </p:blipFill>
        <p:spPr bwMode="auto">
          <a:xfrm>
            <a:off x="6218712" y="1214166"/>
            <a:ext cx="5610571" cy="3975351"/>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F822EECB-F5D4-4F80-BCA6-4265F8E4FB73}"/>
              </a:ext>
            </a:extLst>
          </p:cNvPr>
          <p:cNvPicPr>
            <a:picLocks noChangeAspect="1"/>
          </p:cNvPicPr>
          <p:nvPr/>
        </p:nvPicPr>
        <p:blipFill rotWithShape="1">
          <a:blip r:embed="rId3">
            <a:extLst>
              <a:ext uri="{28A0092B-C50C-407E-A947-70E740481C1C}">
                <a14:useLocalDpi xmlns:a14="http://schemas.microsoft.com/office/drawing/2010/main" val="0"/>
              </a:ext>
            </a:extLst>
          </a:blip>
          <a:srcRect l="13928" t="-1047" r="11498" b="60248"/>
          <a:stretch/>
        </p:blipFill>
        <p:spPr bwMode="auto">
          <a:xfrm>
            <a:off x="362717" y="1214166"/>
            <a:ext cx="5706344" cy="3941313"/>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4" name="Title 1">
            <a:extLst>
              <a:ext uri="{FF2B5EF4-FFF2-40B4-BE49-F238E27FC236}">
                <a16:creationId xmlns:a16="http://schemas.microsoft.com/office/drawing/2014/main" id="{42F9BFCF-2975-41AC-B68F-9065F04B40C2}"/>
              </a:ext>
            </a:extLst>
          </p:cNvPr>
          <p:cNvSpPr>
            <a:spLocks noGrp="1"/>
          </p:cNvSpPr>
          <p:nvPr>
            <p:ph type="title"/>
          </p:nvPr>
        </p:nvSpPr>
        <p:spPr>
          <a:xfrm>
            <a:off x="485775" y="608572"/>
            <a:ext cx="6133856" cy="483961"/>
          </a:xfrm>
        </p:spPr>
        <p:txBody>
          <a:bodyPr>
            <a:noAutofit/>
          </a:bodyPr>
          <a:lstStyle/>
          <a:p>
            <a:r>
              <a:rPr lang="en-US" sz="3200" b="1" dirty="0">
                <a:solidFill>
                  <a:schemeClr val="tx1"/>
                </a:solidFill>
              </a:rPr>
              <a:t>Matrix Comparison:</a:t>
            </a:r>
          </a:p>
        </p:txBody>
      </p:sp>
    </p:spTree>
    <p:extLst>
      <p:ext uri="{BB962C8B-B14F-4D97-AF65-F5344CB8AC3E}">
        <p14:creationId xmlns:p14="http://schemas.microsoft.com/office/powerpoint/2010/main" val="195273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EEF-C6B0-4C86-9C87-2727DDC7F1EB}"/>
              </a:ext>
            </a:extLst>
          </p:cNvPr>
          <p:cNvSpPr>
            <a:spLocks noGrp="1"/>
          </p:cNvSpPr>
          <p:nvPr>
            <p:ph type="title"/>
          </p:nvPr>
        </p:nvSpPr>
        <p:spPr>
          <a:xfrm>
            <a:off x="457200" y="637147"/>
            <a:ext cx="10515600" cy="483961"/>
          </a:xfrm>
        </p:spPr>
        <p:txBody>
          <a:bodyPr>
            <a:noAutofit/>
          </a:bodyPr>
          <a:lstStyle/>
          <a:p>
            <a:r>
              <a:rPr lang="en-US" sz="3200" b="1" dirty="0">
                <a:solidFill>
                  <a:schemeClr val="tx1"/>
                </a:solidFill>
              </a:rPr>
              <a:t>Problem Statement</a:t>
            </a:r>
          </a:p>
        </p:txBody>
      </p:sp>
      <p:sp>
        <p:nvSpPr>
          <p:cNvPr id="3" name="Content Placeholder 2">
            <a:extLst>
              <a:ext uri="{FF2B5EF4-FFF2-40B4-BE49-F238E27FC236}">
                <a16:creationId xmlns:a16="http://schemas.microsoft.com/office/drawing/2014/main" id="{20DC800C-C4F9-4D2E-90C3-8CCBBCC14430}"/>
              </a:ext>
            </a:extLst>
          </p:cNvPr>
          <p:cNvSpPr>
            <a:spLocks noGrp="1"/>
          </p:cNvSpPr>
          <p:nvPr>
            <p:ph idx="1"/>
          </p:nvPr>
        </p:nvSpPr>
        <p:spPr>
          <a:xfrm>
            <a:off x="457201" y="1802623"/>
            <a:ext cx="7223759" cy="4813698"/>
          </a:xfrm>
        </p:spPr>
        <p:txBody>
          <a:bodyPr>
            <a:normAutofit/>
          </a:bodyPr>
          <a:lstStyle/>
          <a:p>
            <a:pPr>
              <a:lnSpc>
                <a:spcPct val="95000"/>
              </a:lnSpc>
              <a:spcBef>
                <a:spcPts val="0"/>
              </a:spcBef>
              <a:spcAft>
                <a:spcPts val="1200"/>
              </a:spcAft>
            </a:pPr>
            <a:r>
              <a:rPr lang="en-US" sz="2000" dirty="0">
                <a:effectLst/>
                <a:latin typeface="Trebuchet MS" panose="020B0603020202020204" pitchFamily="34" charset="0"/>
                <a:ea typeface="Times New Roman" panose="02020603050405020304" pitchFamily="18" charset="0"/>
                <a:cs typeface="Arial" panose="020B0604020202020204" pitchFamily="34" charset="0"/>
              </a:rPr>
              <a:t>The Ohio Hauling Permit System (OHPS) is an automated system used to evaluate more than 335,000 permit loads each year. </a:t>
            </a:r>
          </a:p>
          <a:p>
            <a:pPr>
              <a:lnSpc>
                <a:spcPct val="95000"/>
              </a:lnSpc>
              <a:spcBef>
                <a:spcPts val="0"/>
              </a:spcBef>
              <a:spcAft>
                <a:spcPts val="1200"/>
              </a:spcAft>
            </a:pPr>
            <a:r>
              <a:rPr lang="en-US" sz="2000" dirty="0">
                <a:effectLst/>
                <a:latin typeface="Trebuchet MS" panose="020B0603020202020204" pitchFamily="34" charset="0"/>
                <a:ea typeface="Times New Roman" panose="02020603050405020304" pitchFamily="18" charset="0"/>
                <a:cs typeface="Arial" panose="020B0604020202020204" pitchFamily="34" charset="0"/>
              </a:rPr>
              <a:t>Many permits involve non-standard gauge (NSG) axle loads, meaning vehicles with gauge widths not equal to 6 feet.</a:t>
            </a:r>
          </a:p>
          <a:p>
            <a:pPr>
              <a:lnSpc>
                <a:spcPct val="95000"/>
              </a:lnSpc>
              <a:spcBef>
                <a:spcPts val="0"/>
              </a:spcBef>
              <a:spcAft>
                <a:spcPts val="1200"/>
              </a:spcAft>
            </a:pPr>
            <a:r>
              <a:rPr lang="en-US" sz="2000" dirty="0">
                <a:latin typeface="Trebuchet MS" panose="020B0603020202020204" pitchFamily="34" charset="0"/>
                <a:ea typeface="Times New Roman" panose="02020603050405020304" pitchFamily="18" charset="0"/>
              </a:rPr>
              <a:t>NSG axle loads are evaluated</a:t>
            </a:r>
            <a:r>
              <a:rPr lang="en-US" sz="2000" dirty="0">
                <a:effectLst/>
                <a:latin typeface="Trebuchet MS" panose="020B0603020202020204" pitchFamily="34" charset="0"/>
                <a:ea typeface="Times New Roman" panose="02020603050405020304" pitchFamily="18" charset="0"/>
                <a:cs typeface="Arial" panose="020B0604020202020204" pitchFamily="34" charset="0"/>
              </a:rPr>
              <a:t> by applying modifiers to AASHTO live load distribution factors prior to running the OHPS analysis process. </a:t>
            </a:r>
          </a:p>
          <a:p>
            <a:pPr>
              <a:lnSpc>
                <a:spcPct val="95000"/>
              </a:lnSpc>
              <a:spcBef>
                <a:spcPts val="0"/>
              </a:spcBef>
              <a:spcAft>
                <a:spcPts val="1200"/>
              </a:spcAft>
            </a:pPr>
            <a:r>
              <a:rPr lang="en-US" sz="2000" dirty="0">
                <a:effectLst/>
                <a:latin typeface="Trebuchet MS" panose="020B0603020202020204" pitchFamily="34" charset="0"/>
                <a:ea typeface="Times New Roman" panose="02020603050405020304" pitchFamily="18" charset="0"/>
                <a:cs typeface="Arial" panose="020B0604020202020204" pitchFamily="34" charset="0"/>
              </a:rPr>
              <a:t>When results indicate that structures are incapable of carrying a load, ODOT engineers either apply restrictions on hauling or perform more rigorous and time-consuming evaluations of individual structures.</a:t>
            </a:r>
          </a:p>
          <a:p>
            <a:pPr>
              <a:lnSpc>
                <a:spcPct val="95000"/>
              </a:lnSpc>
              <a:spcBef>
                <a:spcPts val="0"/>
              </a:spcBef>
              <a:spcAft>
                <a:spcPts val="1200"/>
              </a:spcAft>
            </a:pPr>
            <a:r>
              <a:rPr lang="en-US" sz="2000" dirty="0">
                <a:latin typeface="Trebuchet MS" panose="020B0603020202020204" pitchFamily="34" charset="0"/>
                <a:ea typeface="Times New Roman" panose="02020603050405020304" pitchFamily="18" charset="0"/>
              </a:rPr>
              <a:t>M</a:t>
            </a:r>
            <a:r>
              <a:rPr lang="en-US" sz="2000" dirty="0">
                <a:effectLst/>
                <a:latin typeface="Trebuchet MS" panose="020B0603020202020204" pitchFamily="34" charset="0"/>
                <a:ea typeface="Times New Roman" panose="02020603050405020304" pitchFamily="18" charset="0"/>
                <a:cs typeface="Arial" panose="020B0604020202020204" pitchFamily="34" charset="0"/>
              </a:rPr>
              <a:t>odifiers used for the NSG axle loads are based on historical precedent and not supported by research.</a:t>
            </a:r>
          </a:p>
        </p:txBody>
      </p:sp>
      <p:pic>
        <p:nvPicPr>
          <p:cNvPr id="8" name="Picture 7">
            <a:extLst>
              <a:ext uri="{FF2B5EF4-FFF2-40B4-BE49-F238E27FC236}">
                <a16:creationId xmlns:a16="http://schemas.microsoft.com/office/drawing/2014/main" id="{38EF6EA7-AB87-4E88-9BA6-7962D5D75D82}"/>
              </a:ext>
            </a:extLst>
          </p:cNvPr>
          <p:cNvPicPr>
            <a:picLocks noChangeAspect="1"/>
          </p:cNvPicPr>
          <p:nvPr/>
        </p:nvPicPr>
        <p:blipFill>
          <a:blip r:embed="rId2"/>
          <a:stretch>
            <a:fillRect/>
          </a:stretch>
        </p:blipFill>
        <p:spPr>
          <a:xfrm>
            <a:off x="7856203" y="2057069"/>
            <a:ext cx="3453165" cy="4304805"/>
          </a:xfrm>
          <a:prstGeom prst="rect">
            <a:avLst/>
          </a:prstGeom>
        </p:spPr>
      </p:pic>
    </p:spTree>
    <p:extLst>
      <p:ext uri="{BB962C8B-B14F-4D97-AF65-F5344CB8AC3E}">
        <p14:creationId xmlns:p14="http://schemas.microsoft.com/office/powerpoint/2010/main" val="1666846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D232AB8-A215-4547-80AB-424A4061AEE1}"/>
              </a:ext>
            </a:extLst>
          </p:cNvPr>
          <p:cNvSpPr>
            <a:spLocks noGrp="1"/>
          </p:cNvSpPr>
          <p:nvPr>
            <p:ph idx="1"/>
          </p:nvPr>
        </p:nvSpPr>
        <p:spPr>
          <a:xfrm>
            <a:off x="485775" y="1202302"/>
            <a:ext cx="4549363" cy="3761584"/>
          </a:xfrm>
        </p:spPr>
        <p:txBody>
          <a:bodyPr>
            <a:normAutofit/>
          </a:bodyPr>
          <a:lstStyle/>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In addition to the overall matrix, correction factors for each axle type analyzed were tabulated by structure type and section force.</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The factors in these tables can be applied to specific combinations of vehicles and structures to obtain less conservative results.</a:t>
            </a:r>
          </a:p>
          <a:p>
            <a:pPr>
              <a:lnSpc>
                <a:spcPct val="95000"/>
              </a:lnSpc>
              <a:spcBef>
                <a:spcPts val="600"/>
              </a:spcBef>
              <a:spcAft>
                <a:spcPts val="600"/>
              </a:spcAft>
            </a:pPr>
            <a:r>
              <a:rPr lang="en-US" sz="2000" dirty="0">
                <a:latin typeface="Trebuchet MS" panose="020B0603020202020204" pitchFamily="34" charset="0"/>
                <a:ea typeface="Times New Roman" panose="02020603050405020304" pitchFamily="18" charset="0"/>
              </a:rPr>
              <a:t>These tables are included in the Appendix of the final report.</a:t>
            </a:r>
          </a:p>
        </p:txBody>
      </p:sp>
      <p:sp>
        <p:nvSpPr>
          <p:cNvPr id="16" name="Title 1">
            <a:extLst>
              <a:ext uri="{FF2B5EF4-FFF2-40B4-BE49-F238E27FC236}">
                <a16:creationId xmlns:a16="http://schemas.microsoft.com/office/drawing/2014/main" id="{41632C1B-49EB-48B0-ABB4-CBBAA6FD3CA2}"/>
              </a:ext>
            </a:extLst>
          </p:cNvPr>
          <p:cNvSpPr>
            <a:spLocks noGrp="1"/>
          </p:cNvSpPr>
          <p:nvPr>
            <p:ph type="title"/>
          </p:nvPr>
        </p:nvSpPr>
        <p:spPr>
          <a:xfrm>
            <a:off x="485775" y="608572"/>
            <a:ext cx="6133856" cy="483961"/>
          </a:xfrm>
        </p:spPr>
        <p:txBody>
          <a:bodyPr>
            <a:noAutofit/>
          </a:bodyPr>
          <a:lstStyle/>
          <a:p>
            <a:r>
              <a:rPr lang="en-US" sz="3200" b="1" dirty="0">
                <a:solidFill>
                  <a:schemeClr val="tx1"/>
                </a:solidFill>
              </a:rPr>
              <a:t>Correction Matrix</a:t>
            </a:r>
          </a:p>
        </p:txBody>
      </p:sp>
      <p:pic>
        <p:nvPicPr>
          <p:cNvPr id="7" name="Picture 6" descr="correction matrix, axle configuration 12">
            <a:extLst>
              <a:ext uri="{FF2B5EF4-FFF2-40B4-BE49-F238E27FC236}">
                <a16:creationId xmlns:a16="http://schemas.microsoft.com/office/drawing/2014/main" id="{9D1D2778-F1E3-4007-A998-3AB876B70ABB}"/>
              </a:ext>
            </a:extLst>
          </p:cNvPr>
          <p:cNvPicPr>
            <a:picLocks noChangeAspect="1"/>
          </p:cNvPicPr>
          <p:nvPr/>
        </p:nvPicPr>
        <p:blipFill rotWithShape="1">
          <a:blip r:embed="rId2">
            <a:extLst>
              <a:ext uri="{28A0092B-C50C-407E-A947-70E740481C1C}">
                <a14:useLocalDpi xmlns:a14="http://schemas.microsoft.com/office/drawing/2010/main" val="0"/>
              </a:ext>
            </a:extLst>
          </a:blip>
          <a:srcRect b="35386"/>
          <a:stretch/>
        </p:blipFill>
        <p:spPr bwMode="auto">
          <a:xfrm>
            <a:off x="5499117" y="168284"/>
            <a:ext cx="6392917" cy="6339393"/>
          </a:xfrm>
          <a:prstGeom prst="rect">
            <a:avLst/>
          </a:prstGeom>
          <a:noFill/>
          <a:ln>
            <a:noFill/>
          </a:ln>
        </p:spPr>
      </p:pic>
    </p:spTree>
    <p:extLst>
      <p:ext uri="{BB962C8B-B14F-4D97-AF65-F5344CB8AC3E}">
        <p14:creationId xmlns:p14="http://schemas.microsoft.com/office/powerpoint/2010/main" val="3975488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1632C1B-49EB-48B0-ABB4-CBBAA6FD3CA2}"/>
              </a:ext>
            </a:extLst>
          </p:cNvPr>
          <p:cNvSpPr>
            <a:spLocks noGrp="1"/>
          </p:cNvSpPr>
          <p:nvPr>
            <p:ph type="ctrTitle"/>
          </p:nvPr>
        </p:nvSpPr>
        <p:spPr>
          <a:xfrm>
            <a:off x="4671079" y="3618898"/>
            <a:ext cx="4043965" cy="650926"/>
          </a:xfrm>
        </p:spPr>
        <p:txBody>
          <a:bodyPr>
            <a:noAutofit/>
          </a:bodyPr>
          <a:lstStyle/>
          <a:p>
            <a:pPr algn="ctr"/>
            <a:r>
              <a:rPr lang="en-US" sz="4800" b="1" dirty="0">
                <a:solidFill>
                  <a:schemeClr val="tx1"/>
                </a:solidFill>
              </a:rPr>
              <a:t>Questions?</a:t>
            </a:r>
          </a:p>
        </p:txBody>
      </p:sp>
      <p:pic>
        <p:nvPicPr>
          <p:cNvPr id="9" name="Picture 8">
            <a:extLst>
              <a:ext uri="{FF2B5EF4-FFF2-40B4-BE49-F238E27FC236}">
                <a16:creationId xmlns:a16="http://schemas.microsoft.com/office/drawing/2014/main" id="{6DBB0A1A-B063-4587-A791-A69B4A0E7E5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3533" y="249435"/>
            <a:ext cx="1589529" cy="1245283"/>
          </a:xfrm>
          <a:prstGeom prst="rect">
            <a:avLst/>
          </a:prstGeom>
          <a:ln>
            <a:solidFill>
              <a:sysClr val="windowText" lastClr="000000"/>
            </a:solidFill>
          </a:ln>
        </p:spPr>
      </p:pic>
      <p:pic>
        <p:nvPicPr>
          <p:cNvPr id="10" name="Picture 9">
            <a:extLst>
              <a:ext uri="{FF2B5EF4-FFF2-40B4-BE49-F238E27FC236}">
                <a16:creationId xmlns:a16="http://schemas.microsoft.com/office/drawing/2014/main" id="{39B24595-BB7F-4066-A0EE-7102586F5FA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212" y="588964"/>
            <a:ext cx="4004367" cy="566227"/>
          </a:xfrm>
          <a:prstGeom prst="rect">
            <a:avLst/>
          </a:prstGeom>
          <a:ln>
            <a:solidFill>
              <a:sysClr val="windowText" lastClr="000000"/>
            </a:solidFill>
          </a:ln>
        </p:spPr>
      </p:pic>
      <p:pic>
        <p:nvPicPr>
          <p:cNvPr id="14" name="Picture 13">
            <a:extLst>
              <a:ext uri="{FF2B5EF4-FFF2-40B4-BE49-F238E27FC236}">
                <a16:creationId xmlns:a16="http://schemas.microsoft.com/office/drawing/2014/main" id="{4A238B5D-93B6-4B22-951E-D833F71B93CE}"/>
              </a:ext>
            </a:extLst>
          </p:cNvPr>
          <p:cNvPicPr>
            <a:picLocks noChangeAspect="1"/>
          </p:cNvPicPr>
          <p:nvPr/>
        </p:nvPicPr>
        <p:blipFill>
          <a:blip r:embed="rId4"/>
          <a:stretch>
            <a:fillRect/>
          </a:stretch>
        </p:blipFill>
        <p:spPr>
          <a:xfrm>
            <a:off x="917283" y="1760219"/>
            <a:ext cx="3459506" cy="4368285"/>
          </a:xfrm>
          <a:prstGeom prst="rect">
            <a:avLst/>
          </a:prstGeom>
        </p:spPr>
      </p:pic>
    </p:spTree>
    <p:extLst>
      <p:ext uri="{BB962C8B-B14F-4D97-AF65-F5344CB8AC3E}">
        <p14:creationId xmlns:p14="http://schemas.microsoft.com/office/powerpoint/2010/main" val="52013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EEF-C6B0-4C86-9C87-2727DDC7F1EB}"/>
              </a:ext>
            </a:extLst>
          </p:cNvPr>
          <p:cNvSpPr>
            <a:spLocks noGrp="1"/>
          </p:cNvSpPr>
          <p:nvPr>
            <p:ph type="title"/>
          </p:nvPr>
        </p:nvSpPr>
        <p:spPr>
          <a:xfrm>
            <a:off x="523875" y="618097"/>
            <a:ext cx="10515600" cy="483961"/>
          </a:xfrm>
        </p:spPr>
        <p:txBody>
          <a:bodyPr>
            <a:noAutofit/>
          </a:bodyPr>
          <a:lstStyle/>
          <a:p>
            <a:r>
              <a:rPr lang="en-US" sz="3200" b="1" dirty="0">
                <a:solidFill>
                  <a:schemeClr val="tx1"/>
                </a:solidFill>
              </a:rPr>
              <a:t>Goals and Objectives</a:t>
            </a:r>
          </a:p>
        </p:txBody>
      </p:sp>
      <p:sp>
        <p:nvSpPr>
          <p:cNvPr id="3" name="Content Placeholder 2">
            <a:extLst>
              <a:ext uri="{FF2B5EF4-FFF2-40B4-BE49-F238E27FC236}">
                <a16:creationId xmlns:a16="http://schemas.microsoft.com/office/drawing/2014/main" id="{20DC800C-C4F9-4D2E-90C3-8CCBBCC14430}"/>
              </a:ext>
            </a:extLst>
          </p:cNvPr>
          <p:cNvSpPr>
            <a:spLocks noGrp="1"/>
          </p:cNvSpPr>
          <p:nvPr>
            <p:ph idx="1"/>
          </p:nvPr>
        </p:nvSpPr>
        <p:spPr>
          <a:xfrm>
            <a:off x="523877" y="1783573"/>
            <a:ext cx="7294244" cy="4784867"/>
          </a:xfrm>
        </p:spPr>
        <p:txBody>
          <a:bodyPr>
            <a:normAutofit/>
          </a:bodyPr>
          <a:lstStyle/>
          <a:p>
            <a:pPr>
              <a:lnSpc>
                <a:spcPct val="95000"/>
              </a:lnSpc>
              <a:spcBef>
                <a:spcPts val="0"/>
              </a:spcBef>
              <a:spcAft>
                <a:spcPts val="1200"/>
              </a:spcAft>
            </a:pPr>
            <a:r>
              <a:rPr lang="en-US" sz="2000" dirty="0">
                <a:effectLst/>
                <a:latin typeface="Trebuchet MS" panose="020B0603020202020204" pitchFamily="34" charset="0"/>
                <a:ea typeface="Times New Roman" panose="02020603050405020304" pitchFamily="18" charset="0"/>
                <a:cs typeface="Arial" panose="020B0604020202020204" pitchFamily="34" charset="0"/>
              </a:rPr>
              <a:t>Produce an accurate and simplified method that would improve ODOT’s process of analyzing NSG axle permit vehicles.</a:t>
            </a:r>
          </a:p>
          <a:p>
            <a:pPr>
              <a:lnSpc>
                <a:spcPct val="95000"/>
              </a:lnSpc>
              <a:spcBef>
                <a:spcPts val="0"/>
              </a:spcBef>
              <a:spcAft>
                <a:spcPts val="1200"/>
              </a:spcAft>
            </a:pPr>
            <a:r>
              <a:rPr lang="en-US" sz="2000" dirty="0">
                <a:latin typeface="Trebuchet MS" panose="020B0603020202020204" pitchFamily="34" charset="0"/>
                <a:ea typeface="Times New Roman" panose="02020603050405020304" pitchFamily="18" charset="0"/>
              </a:rPr>
              <a:t>D</a:t>
            </a:r>
            <a:r>
              <a:rPr lang="en-US" sz="2000" dirty="0">
                <a:effectLst/>
                <a:latin typeface="Trebuchet MS" panose="020B0603020202020204" pitchFamily="34" charset="0"/>
                <a:ea typeface="Times New Roman" panose="02020603050405020304" pitchFamily="18" charset="0"/>
                <a:cs typeface="Arial" panose="020B0604020202020204" pitchFamily="34" charset="0"/>
              </a:rPr>
              <a:t>evelop a table or matrix of live load correction factors that could be applied to both AASHTO Load Factor Design (LFD) and Load and Resistance Factor Design (LRFD) distribution factors and incorporated into the OHPS.</a:t>
            </a:r>
          </a:p>
          <a:p>
            <a:pPr>
              <a:lnSpc>
                <a:spcPct val="95000"/>
              </a:lnSpc>
              <a:spcBef>
                <a:spcPts val="0"/>
              </a:spcBef>
              <a:spcAft>
                <a:spcPts val="1200"/>
              </a:spcAft>
            </a:pPr>
            <a:r>
              <a:rPr lang="en-US" sz="2000" dirty="0">
                <a:effectLst/>
                <a:latin typeface="Trebuchet MS" panose="020B0603020202020204" pitchFamily="34" charset="0"/>
                <a:ea typeface="Times New Roman" panose="02020603050405020304" pitchFamily="18" charset="0"/>
                <a:cs typeface="Arial" panose="020B0604020202020204" pitchFamily="34" charset="0"/>
              </a:rPr>
              <a:t>Examined gauge widths ranged from 3.5 feet to 24 feet</a:t>
            </a:r>
          </a:p>
          <a:p>
            <a:pPr>
              <a:lnSpc>
                <a:spcPct val="95000"/>
              </a:lnSpc>
              <a:spcBef>
                <a:spcPts val="0"/>
              </a:spcBef>
              <a:spcAft>
                <a:spcPts val="1200"/>
              </a:spcAft>
            </a:pPr>
            <a:r>
              <a:rPr lang="en-US" sz="2000" dirty="0">
                <a:effectLst/>
                <a:latin typeface="Trebuchet MS" panose="020B0603020202020204" pitchFamily="34" charset="0"/>
                <a:ea typeface="Times New Roman" panose="02020603050405020304" pitchFamily="18" charset="0"/>
                <a:cs typeface="Arial" panose="020B0604020202020204" pitchFamily="34" charset="0"/>
              </a:rPr>
              <a:t>The scope includes four structure types: </a:t>
            </a:r>
          </a:p>
          <a:p>
            <a:pPr marL="457200" lvl="1" indent="0">
              <a:lnSpc>
                <a:spcPct val="95000"/>
              </a:lnSpc>
              <a:spcBef>
                <a:spcPts val="0"/>
              </a:spcBef>
              <a:spcAft>
                <a:spcPts val="300"/>
              </a:spcAft>
              <a:buNone/>
            </a:pPr>
            <a:r>
              <a:rPr lang="en-US" sz="2000" dirty="0">
                <a:effectLst/>
                <a:latin typeface="Trebuchet MS" panose="020B0603020202020204" pitchFamily="34" charset="0"/>
                <a:ea typeface="Times New Roman" panose="02020603050405020304" pitchFamily="18" charset="0"/>
                <a:cs typeface="Arial" panose="020B0604020202020204" pitchFamily="34" charset="0"/>
              </a:rPr>
              <a:t>Reinforced Concrete Slab Bridges </a:t>
            </a:r>
          </a:p>
          <a:p>
            <a:pPr marL="457200" lvl="1" indent="0">
              <a:lnSpc>
                <a:spcPct val="95000"/>
              </a:lnSpc>
              <a:spcBef>
                <a:spcPts val="0"/>
              </a:spcBef>
              <a:spcAft>
                <a:spcPts val="300"/>
              </a:spcAft>
              <a:buNone/>
            </a:pPr>
            <a:r>
              <a:rPr lang="en-US" sz="2000" dirty="0">
                <a:effectLst/>
                <a:latin typeface="Trebuchet MS" panose="020B0603020202020204" pitchFamily="34" charset="0"/>
                <a:ea typeface="Times New Roman" panose="02020603050405020304" pitchFamily="18" charset="0"/>
                <a:cs typeface="Arial" panose="020B0604020202020204" pitchFamily="34" charset="0"/>
              </a:rPr>
              <a:t>Prestressed Concrete side-by-side box beam bridges </a:t>
            </a:r>
          </a:p>
          <a:p>
            <a:pPr marL="457200" lvl="1" indent="0">
              <a:lnSpc>
                <a:spcPct val="95000"/>
              </a:lnSpc>
              <a:spcBef>
                <a:spcPts val="0"/>
              </a:spcBef>
              <a:spcAft>
                <a:spcPts val="300"/>
              </a:spcAft>
              <a:buNone/>
            </a:pPr>
            <a:r>
              <a:rPr lang="en-US" sz="2000" dirty="0">
                <a:effectLst/>
                <a:latin typeface="Trebuchet MS" panose="020B0603020202020204" pitchFamily="34" charset="0"/>
                <a:ea typeface="Times New Roman" panose="02020603050405020304" pitchFamily="18" charset="0"/>
                <a:cs typeface="Arial" panose="020B0604020202020204" pitchFamily="34" charset="0"/>
              </a:rPr>
              <a:t>Prestressed I-beam bridges</a:t>
            </a:r>
          </a:p>
          <a:p>
            <a:pPr marL="457200" lvl="1" indent="0">
              <a:lnSpc>
                <a:spcPct val="95000"/>
              </a:lnSpc>
              <a:spcBef>
                <a:spcPts val="0"/>
              </a:spcBef>
              <a:spcAft>
                <a:spcPts val="300"/>
              </a:spcAft>
              <a:buNone/>
            </a:pPr>
            <a:r>
              <a:rPr lang="en-US" sz="2000" dirty="0">
                <a:latin typeface="Trebuchet MS" panose="020B0603020202020204" pitchFamily="34" charset="0"/>
                <a:ea typeface="Times New Roman" panose="02020603050405020304" pitchFamily="18" charset="0"/>
              </a:rPr>
              <a:t>S</a:t>
            </a:r>
            <a:r>
              <a:rPr lang="en-US" sz="2000" dirty="0">
                <a:effectLst/>
                <a:latin typeface="Trebuchet MS" panose="020B0603020202020204" pitchFamily="34" charset="0"/>
                <a:ea typeface="Times New Roman" panose="02020603050405020304" pitchFamily="18" charset="0"/>
                <a:cs typeface="Arial" panose="020B0604020202020204" pitchFamily="34" charset="0"/>
              </a:rPr>
              <a:t>teel multi-beam bridges with a concrete deck</a:t>
            </a:r>
          </a:p>
          <a:p>
            <a:pPr>
              <a:lnSpc>
                <a:spcPct val="95000"/>
              </a:lnSpc>
              <a:spcBef>
                <a:spcPts val="0"/>
              </a:spcBef>
              <a:spcAft>
                <a:spcPts val="1200"/>
              </a:spcAft>
            </a:pPr>
            <a:endParaRPr lang="en-US" sz="1800" dirty="0">
              <a:effectLst/>
              <a:latin typeface="Trebuchet MS" panose="020B0603020202020204" pitchFamily="34" charset="0"/>
              <a:ea typeface="Times New Roman" panose="02020603050405020304" pitchFamily="18" charset="0"/>
              <a:cs typeface="Arial" panose="020B0604020202020204" pitchFamily="34" charset="0"/>
            </a:endParaRPr>
          </a:p>
          <a:p>
            <a:pPr>
              <a:lnSpc>
                <a:spcPct val="95000"/>
              </a:lnSpc>
              <a:spcBef>
                <a:spcPts val="0"/>
              </a:spcBef>
              <a:spcAft>
                <a:spcPts val="1200"/>
              </a:spcAft>
            </a:pPr>
            <a:endParaRPr lang="en-US" sz="2400" dirty="0">
              <a:effectLst/>
              <a:latin typeface="Trebuchet MS" panose="020B0603020202020204" pitchFamily="34" charset="0"/>
              <a:ea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id="{FCAB8D18-4B5E-4219-BA52-27C8BD2C8882}"/>
              </a:ext>
            </a:extLst>
          </p:cNvPr>
          <p:cNvPicPr>
            <a:picLocks noChangeAspect="1"/>
          </p:cNvPicPr>
          <p:nvPr/>
        </p:nvPicPr>
        <p:blipFill>
          <a:blip r:embed="rId2"/>
          <a:stretch>
            <a:fillRect/>
          </a:stretch>
        </p:blipFill>
        <p:spPr>
          <a:xfrm rot="5400000">
            <a:off x="8252154" y="2121901"/>
            <a:ext cx="3477253" cy="3722012"/>
          </a:xfrm>
          <a:prstGeom prst="rect">
            <a:avLst/>
          </a:prstGeom>
        </p:spPr>
      </p:pic>
    </p:spTree>
    <p:extLst>
      <p:ext uri="{BB962C8B-B14F-4D97-AF65-F5344CB8AC3E}">
        <p14:creationId xmlns:p14="http://schemas.microsoft.com/office/powerpoint/2010/main" val="1083271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EEF-C6B0-4C86-9C87-2727DDC7F1EB}"/>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AASHTO Guidance</a:t>
            </a:r>
          </a:p>
        </p:txBody>
      </p:sp>
      <p:sp>
        <p:nvSpPr>
          <p:cNvPr id="3" name="Content Placeholder 2">
            <a:extLst>
              <a:ext uri="{FF2B5EF4-FFF2-40B4-BE49-F238E27FC236}">
                <a16:creationId xmlns:a16="http://schemas.microsoft.com/office/drawing/2014/main" id="{20DC800C-C4F9-4D2E-90C3-8CCBBCC14430}"/>
              </a:ext>
            </a:extLst>
          </p:cNvPr>
          <p:cNvSpPr>
            <a:spLocks noGrp="1"/>
          </p:cNvSpPr>
          <p:nvPr>
            <p:ph idx="1"/>
          </p:nvPr>
        </p:nvSpPr>
        <p:spPr>
          <a:xfrm>
            <a:off x="485776" y="1764524"/>
            <a:ext cx="8877300" cy="3750452"/>
          </a:xfrm>
        </p:spPr>
        <p:txBody>
          <a:bodyPr>
            <a:normAutofit/>
          </a:bodyPr>
          <a:lstStyle/>
          <a:p>
            <a:pPr marR="0">
              <a:lnSpc>
                <a:spcPct val="95000"/>
              </a:lnSpc>
              <a:spcBef>
                <a:spcPts val="0"/>
              </a:spcBef>
              <a:spcAft>
                <a:spcPts val="600"/>
              </a:spcAft>
            </a:pPr>
            <a:r>
              <a:rPr lang="en-US" sz="2000" b="1" dirty="0">
                <a:effectLst/>
                <a:latin typeface="Trebuchet MS" panose="020B0603020202020204" pitchFamily="34" charset="0"/>
                <a:ea typeface="Times New Roman" panose="02020603050405020304" pitchFamily="18" charset="0"/>
                <a:cs typeface="Arial" panose="020B0604020202020204" pitchFamily="34" charset="0"/>
              </a:rPr>
              <a:t>Distribution factors</a:t>
            </a:r>
            <a:r>
              <a:rPr lang="en-US" sz="2000" dirty="0">
                <a:effectLst/>
                <a:latin typeface="Trebuchet MS" panose="020B0603020202020204" pitchFamily="34" charset="0"/>
                <a:ea typeface="Times New Roman" panose="02020603050405020304" pitchFamily="18" charset="0"/>
                <a:cs typeface="Arial" panose="020B0604020202020204" pitchFamily="34" charset="0"/>
              </a:rPr>
              <a:t> define the fraction of the live load assigned to a specific portion of the bridge. Distribution factors simplify analysis by assigning live load to individual bridge components.</a:t>
            </a:r>
          </a:p>
          <a:p>
            <a:pPr marR="0">
              <a:lnSpc>
                <a:spcPct val="95000"/>
              </a:lnSpc>
              <a:spcBef>
                <a:spcPts val="0"/>
              </a:spcBef>
              <a:spcAft>
                <a:spcPts val="600"/>
              </a:spcAft>
            </a:pPr>
            <a:r>
              <a:rPr lang="en-US" sz="2000" dirty="0">
                <a:effectLst/>
                <a:latin typeface="Trebuchet MS" panose="020B0603020202020204" pitchFamily="34" charset="0"/>
                <a:ea typeface="Times New Roman" panose="02020603050405020304" pitchFamily="18" charset="0"/>
                <a:cs typeface="Arial" panose="020B0604020202020204" pitchFamily="34" charset="0"/>
              </a:rPr>
              <a:t>Distribution factors are defined in both the AASHTO Standard Specifications and the AASHTO LRFD Bridge Design Specifications.</a:t>
            </a:r>
          </a:p>
          <a:p>
            <a:pPr marR="0">
              <a:lnSpc>
                <a:spcPct val="95000"/>
              </a:lnSpc>
              <a:spcBef>
                <a:spcPts val="0"/>
              </a:spcBef>
              <a:spcAft>
                <a:spcPts val="600"/>
              </a:spcAft>
            </a:pPr>
            <a:r>
              <a:rPr lang="en-US" sz="2000" dirty="0">
                <a:effectLst/>
                <a:latin typeface="Trebuchet MS" panose="020B0603020202020204" pitchFamily="34" charset="0"/>
                <a:ea typeface="Times New Roman" panose="02020603050405020304" pitchFamily="18" charset="0"/>
                <a:cs typeface="Arial" panose="020B0604020202020204" pitchFamily="34" charset="0"/>
              </a:rPr>
              <a:t>Distribution factor equations are derived for standard gauge axles. NSG axles are not addressed.</a:t>
            </a:r>
          </a:p>
          <a:p>
            <a:pPr marR="0">
              <a:lnSpc>
                <a:spcPct val="95000"/>
              </a:lnSpc>
              <a:spcBef>
                <a:spcPts val="0"/>
              </a:spcBef>
              <a:spcAft>
                <a:spcPts val="600"/>
              </a:spcAft>
            </a:pPr>
            <a:r>
              <a:rPr lang="en-US" sz="2000" dirty="0">
                <a:effectLst/>
                <a:latin typeface="Trebuchet MS" panose="020B0603020202020204" pitchFamily="34" charset="0"/>
                <a:ea typeface="Times New Roman" panose="02020603050405020304" pitchFamily="18" charset="0"/>
                <a:cs typeface="Arial" panose="020B0604020202020204" pitchFamily="34" charset="0"/>
              </a:rPr>
              <a:t>The AASHTO Manual for Bridge Evaluation, which provides guidance for evaluation of permit loads, includes commentary on NSG loading (C6A.3.2):</a:t>
            </a:r>
            <a:endParaRPr lang="en-US" sz="2400" dirty="0">
              <a:effectLst/>
              <a:latin typeface="Trebuchet MS" panose="020B0603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54BB7501-FF61-4A13-B339-6221DB4785E8}"/>
              </a:ext>
            </a:extLst>
          </p:cNvPr>
          <p:cNvPicPr>
            <a:picLocks noChangeAspect="1"/>
          </p:cNvPicPr>
          <p:nvPr/>
        </p:nvPicPr>
        <p:blipFill>
          <a:blip r:embed="rId2"/>
          <a:stretch>
            <a:fillRect/>
          </a:stretch>
        </p:blipFill>
        <p:spPr>
          <a:xfrm>
            <a:off x="9573432" y="1873015"/>
            <a:ext cx="2409018" cy="3111969"/>
          </a:xfrm>
          <a:prstGeom prst="rect">
            <a:avLst/>
          </a:prstGeom>
        </p:spPr>
      </p:pic>
      <p:sp>
        <p:nvSpPr>
          <p:cNvPr id="7" name="Content Placeholder 2">
            <a:extLst>
              <a:ext uri="{FF2B5EF4-FFF2-40B4-BE49-F238E27FC236}">
                <a16:creationId xmlns:a16="http://schemas.microsoft.com/office/drawing/2014/main" id="{94FE0268-0F46-479A-83B7-5D25F663170A}"/>
              </a:ext>
            </a:extLst>
          </p:cNvPr>
          <p:cNvSpPr txBox="1">
            <a:spLocks/>
          </p:cNvSpPr>
          <p:nvPr/>
        </p:nvSpPr>
        <p:spPr>
          <a:xfrm>
            <a:off x="650132" y="5106428"/>
            <a:ext cx="10058400" cy="1999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373B5"/>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73B5"/>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73B5"/>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73B5"/>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73B5"/>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95000"/>
              </a:lnSpc>
              <a:spcBef>
                <a:spcPts val="0"/>
              </a:spcBef>
              <a:spcAft>
                <a:spcPts val="1000"/>
              </a:spcAft>
              <a:buNone/>
            </a:pPr>
            <a:r>
              <a:rPr lang="en-US" sz="2000" i="1" dirty="0">
                <a:latin typeface="Trebuchet MS" panose="020B0603020202020204" pitchFamily="34" charset="0"/>
                <a:ea typeface="Times New Roman" panose="02020603050405020304" pitchFamily="18" charset="0"/>
              </a:rPr>
              <a:t>“</a:t>
            </a:r>
            <a:r>
              <a:rPr lang="en-US" sz="2000" i="1" dirty="0">
                <a:effectLst/>
                <a:latin typeface="Trebuchet MS" panose="020B0603020202020204" pitchFamily="34" charset="0"/>
                <a:ea typeface="Times New Roman" panose="02020603050405020304" pitchFamily="18" charset="0"/>
                <a:cs typeface="Arial" panose="020B0604020202020204" pitchFamily="34" charset="0"/>
              </a:rPr>
              <a:t>AASHTO LRFD distribution factors were developed using . . . a standard 6-ft gauge width. Sensitivity studies . . . indicate that most parameters such as gross weight, number of axles, and axle spacings have only a small effect on the load distribution factor for flexure. It was found that the single most important parameter is gauge width. The distribution factor is generally lower for increased gauge widths.”</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a:p>
            <a:pPr marL="0" indent="0">
              <a:lnSpc>
                <a:spcPct val="95000"/>
              </a:lnSpc>
              <a:spcBef>
                <a:spcPts val="0"/>
              </a:spcBef>
              <a:spcAft>
                <a:spcPts val="1200"/>
              </a:spcAft>
              <a:buFont typeface="Wingdings" panose="05000000000000000000" pitchFamily="2" charset="2"/>
              <a:buNone/>
            </a:pPr>
            <a:endParaRPr lang="en-US" sz="4400" dirty="0">
              <a:latin typeface="Trebuchet MS" panose="020B0603020202020204" pitchFamily="34" charset="0"/>
              <a:ea typeface="Times New Roman" panose="02020603050405020304" pitchFamily="18" charset="0"/>
            </a:endParaRPr>
          </a:p>
          <a:p>
            <a:pPr>
              <a:lnSpc>
                <a:spcPct val="95000"/>
              </a:lnSpc>
              <a:spcBef>
                <a:spcPts val="0"/>
              </a:spcBef>
              <a:spcAft>
                <a:spcPts val="1200"/>
              </a:spcAft>
            </a:pPr>
            <a:endParaRPr lang="en-US" sz="2400" dirty="0">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980274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EEF-C6B0-4C86-9C87-2727DDC7F1EB}"/>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Past Research</a:t>
            </a:r>
          </a:p>
        </p:txBody>
      </p:sp>
      <p:sp>
        <p:nvSpPr>
          <p:cNvPr id="3" name="Content Placeholder 2">
            <a:extLst>
              <a:ext uri="{FF2B5EF4-FFF2-40B4-BE49-F238E27FC236}">
                <a16:creationId xmlns:a16="http://schemas.microsoft.com/office/drawing/2014/main" id="{20DC800C-C4F9-4D2E-90C3-8CCBBCC14430}"/>
              </a:ext>
            </a:extLst>
          </p:cNvPr>
          <p:cNvSpPr>
            <a:spLocks noGrp="1"/>
          </p:cNvSpPr>
          <p:nvPr>
            <p:ph idx="1"/>
          </p:nvPr>
        </p:nvSpPr>
        <p:spPr>
          <a:xfrm>
            <a:off x="485776" y="1764523"/>
            <a:ext cx="7103744" cy="4331475"/>
          </a:xfrm>
        </p:spPr>
        <p:txBody>
          <a:bodyPr>
            <a:normAutofit/>
          </a:bodyPr>
          <a:lstStyle/>
          <a:p>
            <a:pPr marL="0" marR="0" indent="0">
              <a:lnSpc>
                <a:spcPct val="95000"/>
              </a:lnSpc>
              <a:spcBef>
                <a:spcPts val="0"/>
              </a:spcBef>
              <a:spcAft>
                <a:spcPts val="600"/>
              </a:spcAft>
              <a:buNone/>
            </a:pPr>
            <a:r>
              <a:rPr lang="en-US" sz="2000" b="1" i="1" dirty="0">
                <a:effectLst/>
                <a:latin typeface="Trebuchet MS" panose="020B0603020202020204" pitchFamily="34" charset="0"/>
                <a:ea typeface="Times New Roman" panose="02020603050405020304" pitchFamily="18" charset="0"/>
                <a:cs typeface="Arial" panose="020B0604020202020204" pitchFamily="34" charset="0"/>
              </a:rPr>
              <a:t>NCHRP Synthesis 359, Bridge Rating Practices and Policies for Overweight Vehicles (2006)</a:t>
            </a:r>
          </a:p>
          <a:p>
            <a:pPr>
              <a:lnSpc>
                <a:spcPct val="95000"/>
              </a:lnSpc>
              <a:spcBef>
                <a:spcPts val="0"/>
              </a:spcBef>
              <a:spcAft>
                <a:spcPts val="600"/>
              </a:spcAft>
            </a:pPr>
            <a:r>
              <a:rPr lang="en-US" sz="2000" dirty="0">
                <a:latin typeface="Trebuchet MS" panose="020B0603020202020204" pitchFamily="34" charset="0"/>
                <a:ea typeface="Times New Roman" panose="02020603050405020304" pitchFamily="18" charset="0"/>
              </a:rPr>
              <a:t>Collected information from US States and Canadian Provinces concerning permit policies</a:t>
            </a:r>
          </a:p>
          <a:p>
            <a:pPr>
              <a:lnSpc>
                <a:spcPct val="95000"/>
              </a:lnSpc>
              <a:spcBef>
                <a:spcPts val="0"/>
              </a:spcBef>
              <a:spcAft>
                <a:spcPts val="600"/>
              </a:spcAft>
            </a:pPr>
            <a:r>
              <a:rPr lang="en-US" sz="2000" dirty="0">
                <a:latin typeface="Trebuchet MS" panose="020B0603020202020204" pitchFamily="34" charset="0"/>
                <a:ea typeface="Times New Roman" panose="02020603050405020304" pitchFamily="18" charset="0"/>
              </a:rPr>
              <a:t>For NSG axle vehicles, concluded that there is “no national specification for lateral distribution”</a:t>
            </a:r>
          </a:p>
          <a:p>
            <a:pPr>
              <a:lnSpc>
                <a:spcPct val="95000"/>
              </a:lnSpc>
              <a:spcBef>
                <a:spcPts val="0"/>
              </a:spcBef>
              <a:spcAft>
                <a:spcPts val="600"/>
              </a:spcAft>
            </a:pPr>
            <a:r>
              <a:rPr lang="en-US" sz="2000" dirty="0">
                <a:effectLst/>
                <a:latin typeface="Trebuchet MS" panose="020B0603020202020204" pitchFamily="34" charset="0"/>
                <a:ea typeface="Times New Roman" panose="02020603050405020304" pitchFamily="18" charset="0"/>
                <a:cs typeface="Arial" panose="020B0604020202020204" pitchFamily="34" charset="0"/>
              </a:rPr>
              <a:t>Noted that there was cons</a:t>
            </a:r>
            <a:r>
              <a:rPr lang="en-US" sz="2000" dirty="0">
                <a:latin typeface="Trebuchet MS" panose="020B0603020202020204" pitchFamily="34" charset="0"/>
                <a:ea typeface="Times New Roman" panose="02020603050405020304" pitchFamily="18" charset="0"/>
              </a:rPr>
              <a:t>iderable disparity between states in how NSG axle loads were applied</a:t>
            </a:r>
          </a:p>
          <a:p>
            <a:pPr>
              <a:lnSpc>
                <a:spcPct val="95000"/>
              </a:lnSpc>
              <a:spcBef>
                <a:spcPts val="0"/>
              </a:spcBef>
              <a:spcAft>
                <a:spcPts val="600"/>
              </a:spcAft>
            </a:pPr>
            <a:r>
              <a:rPr lang="en-US" sz="2000" dirty="0">
                <a:effectLst/>
                <a:latin typeface="Trebuchet MS" panose="020B0603020202020204" pitchFamily="34" charset="0"/>
                <a:ea typeface="Times New Roman" panose="02020603050405020304" pitchFamily="18" charset="0"/>
                <a:cs typeface="Arial" panose="020B0604020202020204" pitchFamily="34" charset="0"/>
              </a:rPr>
              <a:t>Appendix includes a table summarizing how various states address NSG axle vehicles</a:t>
            </a:r>
          </a:p>
        </p:txBody>
      </p:sp>
      <p:pic>
        <p:nvPicPr>
          <p:cNvPr id="2050" name="Picture 2">
            <a:extLst>
              <a:ext uri="{FF2B5EF4-FFF2-40B4-BE49-F238E27FC236}">
                <a16:creationId xmlns:a16="http://schemas.microsoft.com/office/drawing/2014/main" id="{0DFD5DB0-E97E-46B7-ABE1-626477B6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849" y="1887147"/>
            <a:ext cx="3476625" cy="4496435"/>
          </a:xfrm>
          <a:prstGeom prst="rect">
            <a:avLst/>
          </a:prstGeom>
          <a:noFill/>
          <a:ln>
            <a:solidFill>
              <a:sysClr val="windowText" lastClr="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57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EEF-C6B0-4C86-9C87-2727DDC7F1EB}"/>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Past Research</a:t>
            </a:r>
          </a:p>
        </p:txBody>
      </p:sp>
      <p:sp>
        <p:nvSpPr>
          <p:cNvPr id="3" name="Content Placeholder 2">
            <a:extLst>
              <a:ext uri="{FF2B5EF4-FFF2-40B4-BE49-F238E27FC236}">
                <a16:creationId xmlns:a16="http://schemas.microsoft.com/office/drawing/2014/main" id="{20DC800C-C4F9-4D2E-90C3-8CCBBCC14430}"/>
              </a:ext>
            </a:extLst>
          </p:cNvPr>
          <p:cNvSpPr>
            <a:spLocks noGrp="1"/>
          </p:cNvSpPr>
          <p:nvPr>
            <p:ph idx="1"/>
          </p:nvPr>
        </p:nvSpPr>
        <p:spPr>
          <a:xfrm>
            <a:off x="485776" y="1764524"/>
            <a:ext cx="6496050" cy="4045726"/>
          </a:xfrm>
        </p:spPr>
        <p:txBody>
          <a:bodyPr>
            <a:normAutofit/>
          </a:bodyPr>
          <a:lstStyle/>
          <a:p>
            <a:pPr marL="0" marR="0" indent="0">
              <a:lnSpc>
                <a:spcPct val="95000"/>
              </a:lnSpc>
              <a:spcBef>
                <a:spcPts val="0"/>
              </a:spcBef>
              <a:spcAft>
                <a:spcPts val="600"/>
              </a:spcAft>
              <a:buNone/>
            </a:pPr>
            <a:r>
              <a:rPr lang="en-US" sz="2000" b="1" i="1" dirty="0">
                <a:effectLst/>
                <a:latin typeface="Trebuchet MS" panose="020B0603020202020204" pitchFamily="34" charset="0"/>
                <a:ea typeface="Times New Roman" panose="02020603050405020304" pitchFamily="18" charset="0"/>
                <a:cs typeface="Arial" panose="020B0604020202020204" pitchFamily="34" charset="0"/>
              </a:rPr>
              <a:t>Moment and Shear Load Distribution Factors for Multi-Girder Bridges Subjected to Overloads, Bae and Oliva (2012)</a:t>
            </a:r>
          </a:p>
          <a:p>
            <a:pPr>
              <a:lnSpc>
                <a:spcPct val="95000"/>
              </a:lnSpc>
              <a:spcBef>
                <a:spcPts val="0"/>
              </a:spcBef>
              <a:spcAft>
                <a:spcPts val="600"/>
              </a:spcAft>
            </a:pPr>
            <a:r>
              <a:rPr lang="en-US" sz="2000" dirty="0">
                <a:latin typeface="Trebuchet MS" panose="020B0603020202020204" pitchFamily="34" charset="0"/>
                <a:ea typeface="Times New Roman" panose="02020603050405020304" pitchFamily="18" charset="0"/>
              </a:rPr>
              <a:t>Developed distribution factor equations for multi-girder bridges for NSG axle vehicles</a:t>
            </a:r>
          </a:p>
          <a:p>
            <a:pPr>
              <a:lnSpc>
                <a:spcPct val="95000"/>
              </a:lnSpc>
              <a:spcBef>
                <a:spcPts val="0"/>
              </a:spcBef>
              <a:spcAft>
                <a:spcPts val="600"/>
              </a:spcAft>
            </a:pPr>
            <a:r>
              <a:rPr lang="en-US" sz="2000" dirty="0">
                <a:effectLst/>
                <a:latin typeface="Trebuchet MS" panose="020B0603020202020204" pitchFamily="34" charset="0"/>
                <a:ea typeface="Times New Roman" panose="02020603050405020304" pitchFamily="18" charset="0"/>
                <a:cs typeface="Arial" panose="020B0604020202020204" pitchFamily="34" charset="0"/>
              </a:rPr>
              <a:t>Considered span length, gi</a:t>
            </a:r>
            <a:r>
              <a:rPr lang="en-US" sz="2000" dirty="0">
                <a:latin typeface="Trebuchet MS" panose="020B0603020202020204" pitchFamily="34" charset="0"/>
                <a:ea typeface="Times New Roman" panose="02020603050405020304" pitchFamily="18" charset="0"/>
              </a:rPr>
              <a:t>rder spacing, girder stiffness, gauge width, skew, and number of spans</a:t>
            </a:r>
          </a:p>
          <a:p>
            <a:pPr>
              <a:lnSpc>
                <a:spcPct val="95000"/>
              </a:lnSpc>
              <a:spcBef>
                <a:spcPts val="0"/>
              </a:spcBef>
              <a:spcAft>
                <a:spcPts val="600"/>
              </a:spcAft>
            </a:pPr>
            <a:r>
              <a:rPr lang="en-US" sz="2000" dirty="0">
                <a:effectLst/>
                <a:latin typeface="Trebuchet MS" panose="020B0603020202020204" pitchFamily="34" charset="0"/>
                <a:ea typeface="Times New Roman" panose="02020603050405020304" pitchFamily="18" charset="0"/>
                <a:cs typeface="Arial" panose="020B0604020202020204" pitchFamily="34" charset="0"/>
              </a:rPr>
              <a:t>FE analysis of 118 multi-girder bridges, 16 </a:t>
            </a:r>
            <a:r>
              <a:rPr lang="en-US" sz="2000" dirty="0">
                <a:latin typeface="Trebuchet MS" panose="020B0603020202020204" pitchFamily="34" charset="0"/>
                <a:ea typeface="Times New Roman" panose="02020603050405020304" pitchFamily="18" charset="0"/>
              </a:rPr>
              <a:t>load cases</a:t>
            </a:r>
          </a:p>
          <a:p>
            <a:pPr>
              <a:lnSpc>
                <a:spcPct val="95000"/>
              </a:lnSpc>
              <a:spcBef>
                <a:spcPts val="0"/>
              </a:spcBef>
              <a:spcAft>
                <a:spcPts val="600"/>
              </a:spcAft>
            </a:pPr>
            <a:r>
              <a:rPr lang="en-US" sz="2000" dirty="0">
                <a:effectLst/>
                <a:latin typeface="Trebuchet MS" panose="020B0603020202020204" pitchFamily="34" charset="0"/>
                <a:ea typeface="Times New Roman" panose="02020603050405020304" pitchFamily="18" charset="0"/>
                <a:cs typeface="Arial" panose="020B0604020202020204" pitchFamily="34" charset="0"/>
              </a:rPr>
              <a:t>Distribution factor equations developed by curve fitting</a:t>
            </a:r>
          </a:p>
        </p:txBody>
      </p:sp>
      <p:pic>
        <p:nvPicPr>
          <p:cNvPr id="8" name="Picture 7">
            <a:extLst>
              <a:ext uri="{FF2B5EF4-FFF2-40B4-BE49-F238E27FC236}">
                <a16:creationId xmlns:a16="http://schemas.microsoft.com/office/drawing/2014/main" id="{0E2DBA54-F277-4B31-9EEE-E0E97E6FB108}"/>
              </a:ext>
            </a:extLst>
          </p:cNvPr>
          <p:cNvPicPr>
            <a:picLocks noChangeAspect="1"/>
          </p:cNvPicPr>
          <p:nvPr/>
        </p:nvPicPr>
        <p:blipFill rotWithShape="1">
          <a:blip r:embed="rId2"/>
          <a:srcRect l="5035"/>
          <a:stretch/>
        </p:blipFill>
        <p:spPr>
          <a:xfrm>
            <a:off x="7410450" y="2266010"/>
            <a:ext cx="4530721" cy="3659082"/>
          </a:xfrm>
          <a:prstGeom prst="rect">
            <a:avLst/>
          </a:prstGeom>
        </p:spPr>
      </p:pic>
      <p:pic>
        <p:nvPicPr>
          <p:cNvPr id="10" name="Picture 9">
            <a:extLst>
              <a:ext uri="{FF2B5EF4-FFF2-40B4-BE49-F238E27FC236}">
                <a16:creationId xmlns:a16="http://schemas.microsoft.com/office/drawing/2014/main" id="{DC22FCB6-F4CC-48C3-867E-47814D24FD5B}"/>
              </a:ext>
            </a:extLst>
          </p:cNvPr>
          <p:cNvPicPr>
            <a:picLocks noChangeAspect="1"/>
          </p:cNvPicPr>
          <p:nvPr/>
        </p:nvPicPr>
        <p:blipFill rotWithShape="1">
          <a:blip r:embed="rId3"/>
          <a:srcRect t="58408" r="4551" b="945"/>
          <a:stretch/>
        </p:blipFill>
        <p:spPr>
          <a:xfrm>
            <a:off x="1443484" y="5925092"/>
            <a:ext cx="4333032" cy="557149"/>
          </a:xfrm>
          <a:prstGeom prst="rect">
            <a:avLst/>
          </a:prstGeom>
        </p:spPr>
      </p:pic>
      <p:pic>
        <p:nvPicPr>
          <p:cNvPr id="11" name="Picture 10">
            <a:extLst>
              <a:ext uri="{FF2B5EF4-FFF2-40B4-BE49-F238E27FC236}">
                <a16:creationId xmlns:a16="http://schemas.microsoft.com/office/drawing/2014/main" id="{B49EFFFF-0851-4931-A9B0-1C3AF2D267F7}"/>
              </a:ext>
            </a:extLst>
          </p:cNvPr>
          <p:cNvPicPr>
            <a:picLocks noChangeAspect="1"/>
          </p:cNvPicPr>
          <p:nvPr/>
        </p:nvPicPr>
        <p:blipFill rotWithShape="1">
          <a:blip r:embed="rId3"/>
          <a:srcRect t="-5534" r="7875" b="63094"/>
          <a:stretch/>
        </p:blipFill>
        <p:spPr>
          <a:xfrm>
            <a:off x="1374868" y="5312792"/>
            <a:ext cx="4401648" cy="612300"/>
          </a:xfrm>
          <a:prstGeom prst="rect">
            <a:avLst/>
          </a:prstGeom>
        </p:spPr>
      </p:pic>
    </p:spTree>
    <p:extLst>
      <p:ext uri="{BB962C8B-B14F-4D97-AF65-F5344CB8AC3E}">
        <p14:creationId xmlns:p14="http://schemas.microsoft.com/office/powerpoint/2010/main" val="1890316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EEF-C6B0-4C86-9C87-2727DDC7F1EB}"/>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Past Research</a:t>
            </a:r>
          </a:p>
        </p:txBody>
      </p:sp>
      <p:sp>
        <p:nvSpPr>
          <p:cNvPr id="3" name="Content Placeholder 2">
            <a:extLst>
              <a:ext uri="{FF2B5EF4-FFF2-40B4-BE49-F238E27FC236}">
                <a16:creationId xmlns:a16="http://schemas.microsoft.com/office/drawing/2014/main" id="{20DC800C-C4F9-4D2E-90C3-8CCBBCC14430}"/>
              </a:ext>
            </a:extLst>
          </p:cNvPr>
          <p:cNvSpPr>
            <a:spLocks noGrp="1"/>
          </p:cNvSpPr>
          <p:nvPr>
            <p:ph idx="1"/>
          </p:nvPr>
        </p:nvSpPr>
        <p:spPr>
          <a:xfrm>
            <a:off x="485776" y="1764524"/>
            <a:ext cx="6515100" cy="4045726"/>
          </a:xfrm>
        </p:spPr>
        <p:txBody>
          <a:bodyPr>
            <a:normAutofit lnSpcReduction="10000"/>
          </a:bodyPr>
          <a:lstStyle/>
          <a:p>
            <a:pPr marL="0" marR="0" indent="0">
              <a:lnSpc>
                <a:spcPct val="95000"/>
              </a:lnSpc>
              <a:spcBef>
                <a:spcPts val="0"/>
              </a:spcBef>
              <a:spcAft>
                <a:spcPts val="600"/>
              </a:spcAft>
              <a:buNone/>
            </a:pPr>
            <a:r>
              <a:rPr lang="en-US" sz="2000" b="1" i="1" dirty="0">
                <a:effectLst/>
                <a:latin typeface="Trebuchet MS" panose="020B0603020202020204" pitchFamily="34" charset="0"/>
                <a:ea typeface="Times New Roman" panose="02020603050405020304" pitchFamily="18" charset="0"/>
                <a:cs typeface="Arial" panose="020B0604020202020204" pitchFamily="34" charset="0"/>
              </a:rPr>
              <a:t>Investigation of the Impact of Dual-Lane Axle Spacing on Lateral Load Distribution, Deng, Phares, and Lu (2016)</a:t>
            </a:r>
          </a:p>
          <a:p>
            <a:pPr>
              <a:lnSpc>
                <a:spcPct val="95000"/>
              </a:lnSpc>
              <a:spcBef>
                <a:spcPts val="0"/>
              </a:spcBef>
              <a:spcAft>
                <a:spcPts val="600"/>
              </a:spcAft>
            </a:pPr>
            <a:r>
              <a:rPr lang="en-US" sz="2000" dirty="0">
                <a:latin typeface="Trebuchet MS" panose="020B0603020202020204" pitchFamily="34" charset="0"/>
                <a:ea typeface="Times New Roman" panose="02020603050405020304" pitchFamily="18" charset="0"/>
              </a:rPr>
              <a:t>Investigated the impact of wheel line spacing for the Iowa Department of Transportation</a:t>
            </a:r>
          </a:p>
          <a:p>
            <a:pPr>
              <a:lnSpc>
                <a:spcPct val="95000"/>
              </a:lnSpc>
              <a:spcBef>
                <a:spcPts val="0"/>
              </a:spcBef>
              <a:spcAft>
                <a:spcPts val="600"/>
              </a:spcAft>
            </a:pPr>
            <a:r>
              <a:rPr lang="en-US" sz="2000" dirty="0">
                <a:effectLst/>
                <a:latin typeface="Trebuchet MS" panose="020B0603020202020204" pitchFamily="34" charset="0"/>
                <a:ea typeface="Times New Roman" panose="02020603050405020304" pitchFamily="18" charset="0"/>
                <a:cs typeface="Arial" panose="020B0604020202020204" pitchFamily="34" charset="0"/>
              </a:rPr>
              <a:t>FE analysis of 20 prestressed concrete, 20 steel, and 20 slab bridges randomly sampled from Iowa database</a:t>
            </a:r>
          </a:p>
          <a:p>
            <a:pPr>
              <a:lnSpc>
                <a:spcPct val="95000"/>
              </a:lnSpc>
              <a:spcBef>
                <a:spcPts val="0"/>
              </a:spcBef>
              <a:spcAft>
                <a:spcPts val="600"/>
              </a:spcAft>
            </a:pPr>
            <a:r>
              <a:rPr lang="en-US" sz="2000" dirty="0">
                <a:effectLst/>
                <a:latin typeface="Trebuchet MS" panose="020B0603020202020204" pitchFamily="34" charset="0"/>
                <a:ea typeface="Times New Roman" panose="02020603050405020304" pitchFamily="18" charset="0"/>
                <a:cs typeface="Arial" panose="020B0604020202020204" pitchFamily="34" charset="0"/>
              </a:rPr>
              <a:t>Loaded with 22 types of single-axle and four-wheel-line loads</a:t>
            </a:r>
          </a:p>
          <a:p>
            <a:pPr>
              <a:lnSpc>
                <a:spcPct val="95000"/>
              </a:lnSpc>
              <a:spcBef>
                <a:spcPts val="0"/>
              </a:spcBef>
              <a:spcAft>
                <a:spcPts val="600"/>
              </a:spcAft>
            </a:pPr>
            <a:r>
              <a:rPr lang="en-US" sz="2000" dirty="0">
                <a:latin typeface="Trebuchet MS" panose="020B0603020202020204" pitchFamily="34" charset="0"/>
                <a:ea typeface="Times New Roman" panose="02020603050405020304" pitchFamily="18" charset="0"/>
              </a:rPr>
              <a:t>Results were used to establish maximum allowable axle loads for NSG vehicles based on comparison to a baseline load</a:t>
            </a:r>
            <a:endParaRPr lang="en-US" sz="2000" dirty="0">
              <a:effectLst/>
              <a:latin typeface="Trebuchet MS" panose="020B0603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C0ED635D-5FAC-406A-8C68-CA4CECA4F989}"/>
              </a:ext>
            </a:extLst>
          </p:cNvPr>
          <p:cNvPicPr>
            <a:picLocks noChangeAspect="1"/>
          </p:cNvPicPr>
          <p:nvPr/>
        </p:nvPicPr>
        <p:blipFill>
          <a:blip r:embed="rId2"/>
          <a:stretch>
            <a:fillRect/>
          </a:stretch>
        </p:blipFill>
        <p:spPr>
          <a:xfrm>
            <a:off x="8034519" y="1817864"/>
            <a:ext cx="3528443" cy="4556760"/>
          </a:xfrm>
          <a:prstGeom prst="rect">
            <a:avLst/>
          </a:prstGeom>
          <a:ln>
            <a:solidFill>
              <a:sysClr val="windowText" lastClr="000000"/>
            </a:solidFill>
          </a:ln>
        </p:spPr>
      </p:pic>
    </p:spTree>
    <p:extLst>
      <p:ext uri="{BB962C8B-B14F-4D97-AF65-F5344CB8AC3E}">
        <p14:creationId xmlns:p14="http://schemas.microsoft.com/office/powerpoint/2010/main" val="17773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EEF-C6B0-4C86-9C87-2727DDC7F1EB}"/>
              </a:ext>
            </a:extLst>
          </p:cNvPr>
          <p:cNvSpPr>
            <a:spLocks noGrp="1"/>
          </p:cNvSpPr>
          <p:nvPr>
            <p:ph type="title"/>
          </p:nvPr>
        </p:nvSpPr>
        <p:spPr>
          <a:xfrm>
            <a:off x="485775" y="608572"/>
            <a:ext cx="10515600" cy="483961"/>
          </a:xfrm>
        </p:spPr>
        <p:txBody>
          <a:bodyPr>
            <a:noAutofit/>
          </a:bodyPr>
          <a:lstStyle/>
          <a:p>
            <a:r>
              <a:rPr lang="en-US" sz="3200" b="1" dirty="0">
                <a:solidFill>
                  <a:schemeClr val="tx1"/>
                </a:solidFill>
              </a:rPr>
              <a:t>Past Research</a:t>
            </a:r>
          </a:p>
        </p:txBody>
      </p:sp>
      <p:sp>
        <p:nvSpPr>
          <p:cNvPr id="3" name="Content Placeholder 2">
            <a:extLst>
              <a:ext uri="{FF2B5EF4-FFF2-40B4-BE49-F238E27FC236}">
                <a16:creationId xmlns:a16="http://schemas.microsoft.com/office/drawing/2014/main" id="{20DC800C-C4F9-4D2E-90C3-8CCBBCC14430}"/>
              </a:ext>
            </a:extLst>
          </p:cNvPr>
          <p:cNvSpPr>
            <a:spLocks noGrp="1"/>
          </p:cNvSpPr>
          <p:nvPr>
            <p:ph idx="1"/>
          </p:nvPr>
        </p:nvSpPr>
        <p:spPr>
          <a:xfrm>
            <a:off x="485775" y="1764524"/>
            <a:ext cx="6379845" cy="4872496"/>
          </a:xfrm>
        </p:spPr>
        <p:txBody>
          <a:bodyPr>
            <a:normAutofit/>
          </a:bodyPr>
          <a:lstStyle/>
          <a:p>
            <a:pPr marL="0" marR="0" indent="0">
              <a:lnSpc>
                <a:spcPct val="95000"/>
              </a:lnSpc>
              <a:spcBef>
                <a:spcPts val="0"/>
              </a:spcBef>
              <a:spcAft>
                <a:spcPts val="600"/>
              </a:spcAft>
              <a:buNone/>
            </a:pPr>
            <a:r>
              <a:rPr lang="en-US" sz="2000" b="1" i="1" dirty="0">
                <a:effectLst/>
                <a:latin typeface="Trebuchet MS" panose="020B0603020202020204" pitchFamily="34" charset="0"/>
                <a:ea typeface="Times New Roman" panose="02020603050405020304" pitchFamily="18" charset="0"/>
                <a:cs typeface="Arial" panose="020B0604020202020204" pitchFamily="34" charset="0"/>
              </a:rPr>
              <a:t>Load Distribution in Short Bridges Subjected to Oversize Vehicles, Tabsh (2019)</a:t>
            </a:r>
          </a:p>
          <a:p>
            <a:pPr>
              <a:lnSpc>
                <a:spcPct val="95000"/>
              </a:lnSpc>
              <a:spcBef>
                <a:spcPts val="0"/>
              </a:spcBef>
              <a:spcAft>
                <a:spcPts val="600"/>
              </a:spcAft>
            </a:pPr>
            <a:r>
              <a:rPr lang="en-US" sz="2000" dirty="0">
                <a:latin typeface="Trebuchet MS" panose="020B0603020202020204" pitchFamily="34" charset="0"/>
                <a:ea typeface="Times New Roman" panose="02020603050405020304" pitchFamily="18" charset="0"/>
              </a:rPr>
              <a:t>Parametric study of nine composite steel girder bridges</a:t>
            </a:r>
          </a:p>
          <a:p>
            <a:pPr>
              <a:lnSpc>
                <a:spcPct val="95000"/>
              </a:lnSpc>
              <a:spcBef>
                <a:spcPts val="0"/>
              </a:spcBef>
              <a:spcAft>
                <a:spcPts val="600"/>
              </a:spcAft>
            </a:pPr>
            <a:r>
              <a:rPr lang="en-US" sz="2000" dirty="0">
                <a:latin typeface="Trebuchet MS" panose="020B0603020202020204" pitchFamily="34" charset="0"/>
                <a:ea typeface="Times New Roman" panose="02020603050405020304" pitchFamily="18" charset="0"/>
              </a:rPr>
              <a:t>Loaded using 2- and 4-wheel line vehicles with axle widths of 6, 8, 10 and 12 ft</a:t>
            </a:r>
          </a:p>
          <a:p>
            <a:pPr>
              <a:lnSpc>
                <a:spcPct val="95000"/>
              </a:lnSpc>
              <a:spcBef>
                <a:spcPts val="0"/>
              </a:spcBef>
              <a:spcAft>
                <a:spcPts val="600"/>
              </a:spcAft>
            </a:pPr>
            <a:r>
              <a:rPr lang="en-US" sz="2000" dirty="0">
                <a:latin typeface="Trebuchet MS" panose="020B0603020202020204" pitchFamily="34" charset="0"/>
                <a:ea typeface="Times New Roman" panose="02020603050405020304" pitchFamily="18" charset="0"/>
              </a:rPr>
              <a:t>Distribution factor equations were developed in a similar format to the AASHTO LRFD equations</a:t>
            </a:r>
          </a:p>
        </p:txBody>
      </p:sp>
      <p:pic>
        <p:nvPicPr>
          <p:cNvPr id="6" name="Picture 5">
            <a:extLst>
              <a:ext uri="{FF2B5EF4-FFF2-40B4-BE49-F238E27FC236}">
                <a16:creationId xmlns:a16="http://schemas.microsoft.com/office/drawing/2014/main" id="{04867CAC-7754-4035-989A-5AA7689C2156}"/>
              </a:ext>
            </a:extLst>
          </p:cNvPr>
          <p:cNvPicPr>
            <a:picLocks noChangeAspect="1"/>
          </p:cNvPicPr>
          <p:nvPr/>
        </p:nvPicPr>
        <p:blipFill>
          <a:blip r:embed="rId2"/>
          <a:stretch>
            <a:fillRect/>
          </a:stretch>
        </p:blipFill>
        <p:spPr>
          <a:xfrm>
            <a:off x="7046740" y="1957672"/>
            <a:ext cx="4659485" cy="4486199"/>
          </a:xfrm>
          <a:prstGeom prst="rect">
            <a:avLst/>
          </a:prstGeom>
        </p:spPr>
      </p:pic>
      <p:pic>
        <p:nvPicPr>
          <p:cNvPr id="12" name="Picture 11">
            <a:extLst>
              <a:ext uri="{FF2B5EF4-FFF2-40B4-BE49-F238E27FC236}">
                <a16:creationId xmlns:a16="http://schemas.microsoft.com/office/drawing/2014/main" id="{CC4D534F-A28B-4CEC-87DB-4735DA72BC8A}"/>
              </a:ext>
            </a:extLst>
          </p:cNvPr>
          <p:cNvPicPr>
            <a:picLocks noChangeAspect="1"/>
          </p:cNvPicPr>
          <p:nvPr/>
        </p:nvPicPr>
        <p:blipFill>
          <a:blip r:embed="rId3"/>
          <a:stretch>
            <a:fillRect/>
          </a:stretch>
        </p:blipFill>
        <p:spPr>
          <a:xfrm>
            <a:off x="1196721" y="4805422"/>
            <a:ext cx="4744591" cy="1444006"/>
          </a:xfrm>
          <a:prstGeom prst="rect">
            <a:avLst/>
          </a:prstGeom>
        </p:spPr>
      </p:pic>
    </p:spTree>
    <p:extLst>
      <p:ext uri="{BB962C8B-B14F-4D97-AF65-F5344CB8AC3E}">
        <p14:creationId xmlns:p14="http://schemas.microsoft.com/office/powerpoint/2010/main" val="3046657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2ad8fed-44e6-49bf-9ee2-cd558aeef571">
      <Terms xmlns="http://schemas.microsoft.com/office/infopath/2007/PartnerControls"/>
    </lcf76f155ced4ddcb4097134ff3c332f>
    <TaxCatchAll xmlns="f963e85d-f413-4ccb-aee4-72b2cb8a147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18FCA3C99F6CE4F94AE78A8974FE050" ma:contentTypeVersion="16" ma:contentTypeDescription="Create a new document." ma:contentTypeScope="" ma:versionID="485b74fcd3313a9245567f3225b230a0">
  <xsd:schema xmlns:xsd="http://www.w3.org/2001/XMLSchema" xmlns:xs="http://www.w3.org/2001/XMLSchema" xmlns:p="http://schemas.microsoft.com/office/2006/metadata/properties" xmlns:ns2="72ad8fed-44e6-49bf-9ee2-cd558aeef571" xmlns:ns3="f963e85d-f413-4ccb-aee4-72b2cb8a147b" targetNamespace="http://schemas.microsoft.com/office/2006/metadata/properties" ma:root="true" ma:fieldsID="7218f5101d89879ae4f37c81918bd950" ns2:_="" ns3:_="">
    <xsd:import namespace="72ad8fed-44e6-49bf-9ee2-cd558aeef571"/>
    <xsd:import namespace="f963e85d-f413-4ccb-aee4-72b2cb8a14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ad8fed-44e6-49bf-9ee2-cd558aeef5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faeaee6-4296-4e86-a8f8-8968b74544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63e85d-f413-4ccb-aee4-72b2cb8a14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f31358-0983-475c-9570-10cf22785111}" ma:internalName="TaxCatchAll" ma:showField="CatchAllData" ma:web="f963e85d-f413-4ccb-aee4-72b2cb8a14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C86ABF-7C21-49DE-9DC2-0B5CEA026F12}"/>
</file>

<file path=customXml/itemProps2.xml><?xml version="1.0" encoding="utf-8"?>
<ds:datastoreItem xmlns:ds="http://schemas.openxmlformats.org/officeDocument/2006/customXml" ds:itemID="{7A9FD733-6FD0-4E49-B37C-4043CE525A4B}"/>
</file>

<file path=customXml/itemProps3.xml><?xml version="1.0" encoding="utf-8"?>
<ds:datastoreItem xmlns:ds="http://schemas.openxmlformats.org/officeDocument/2006/customXml" ds:itemID="{30C86ABF-7C21-49DE-9DC2-0B5CEA026F12}">
  <ds:schemaRefs>
    <ds:schemaRef ds:uri="http://schemas.microsoft.com/sharepoint/v3/contenttype/forms"/>
  </ds:schemaRefs>
</ds:datastoreItem>
</file>

<file path=customXml/itemProps4.xml><?xml version="1.0" encoding="utf-8"?>
<ds:datastoreItem xmlns:ds="http://schemas.openxmlformats.org/officeDocument/2006/customXml" ds:itemID="{6E0C46D7-B713-4A41-BDCA-B32865FC3741}"/>
</file>

<file path=docProps/app.xml><?xml version="1.0" encoding="utf-8"?>
<Properties xmlns="http://schemas.openxmlformats.org/officeDocument/2006/extended-properties" xmlns:vt="http://schemas.openxmlformats.org/officeDocument/2006/docPropsVTypes">
  <TotalTime>3317</TotalTime>
  <Words>2427</Words>
  <Application>Microsoft Office PowerPoint</Application>
  <PresentationFormat>Widescreen</PresentationFormat>
  <Paragraphs>317</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Franklin Gothic Book</vt:lpstr>
      <vt:lpstr>Trebuchet MS</vt:lpstr>
      <vt:lpstr>Wingdings</vt:lpstr>
      <vt:lpstr>Office Theme</vt:lpstr>
      <vt:lpstr>PowerPoint Presentation</vt:lpstr>
      <vt:lpstr>Research Team</vt:lpstr>
      <vt:lpstr>Problem Statement</vt:lpstr>
      <vt:lpstr>Goals and Objectives</vt:lpstr>
      <vt:lpstr>AASHTO Guidance</vt:lpstr>
      <vt:lpstr>Past Research</vt:lpstr>
      <vt:lpstr>Past Research</vt:lpstr>
      <vt:lpstr>Past Research</vt:lpstr>
      <vt:lpstr>Past Research</vt:lpstr>
      <vt:lpstr>Past Research Applicability</vt:lpstr>
      <vt:lpstr>ODOT OHPS Process</vt:lpstr>
      <vt:lpstr>ODOT OHPS Process</vt:lpstr>
      <vt:lpstr>Parametric Study</vt:lpstr>
      <vt:lpstr>Parametric Study: Bridges</vt:lpstr>
      <vt:lpstr>Parametric Study: Bridges</vt:lpstr>
      <vt:lpstr>Parametric Study: Vehicles</vt:lpstr>
      <vt:lpstr>Parametric Study: Vehicles</vt:lpstr>
      <vt:lpstr>Parametric Study: Analysis</vt:lpstr>
      <vt:lpstr>Parametric Study: Analysis</vt:lpstr>
      <vt:lpstr>Parametric Study: Analysis</vt:lpstr>
      <vt:lpstr>Parametric Study: Results</vt:lpstr>
      <vt:lpstr>Parametric Study: Results</vt:lpstr>
      <vt:lpstr>Parametric Study: Results</vt:lpstr>
      <vt:lpstr>Parametric Study: Results</vt:lpstr>
      <vt:lpstr>Parametric Study: Data Analysis</vt:lpstr>
      <vt:lpstr>Correction Matrix</vt:lpstr>
      <vt:lpstr>Correction Matrix</vt:lpstr>
      <vt:lpstr>Correction Matrix</vt:lpstr>
      <vt:lpstr>Matrix Comparison:</vt:lpstr>
      <vt:lpstr>Correction Matrix</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B&amp;N PPT Option 5</dc:title>
  <dc:creator>Zivich, Meg</dc:creator>
  <cp:lastModifiedBy>Travis Butz</cp:lastModifiedBy>
  <cp:revision>138</cp:revision>
  <dcterms:created xsi:type="dcterms:W3CDTF">2016-09-27T18:12:37Z</dcterms:created>
  <dcterms:modified xsi:type="dcterms:W3CDTF">2022-08-02T12:10:18Z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0x0101005139E23A4907C044847C03396679221C</vt:lpwstr>
  </property>
  <property fmtid="{D5CDD505-2E9C-101B-9397-08002B2CF9AE}" pid="3" name="_dlc_DocIdItemGuid">
    <vt:lpwstr>fdfdf840-84b1-4093-bf34-797bab1d58e3</vt:lpwstr>
  </property>
  <property fmtid="{D5CDD505-2E9C-101B-9397-08002B2CF9AE}" pid="4" name="Order">
    <vt:r8>5400</vt:r8>
  </property>
</Properties>
</file>