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2" r:id="rId3"/>
    <p:sldId id="283" r:id="rId4"/>
    <p:sldId id="281" r:id="rId5"/>
    <p:sldId id="272" r:id="rId6"/>
    <p:sldId id="268" r:id="rId7"/>
    <p:sldId id="269" r:id="rId8"/>
    <p:sldId id="295" r:id="rId9"/>
    <p:sldId id="286" r:id="rId10"/>
    <p:sldId id="284" r:id="rId11"/>
    <p:sldId id="285" r:id="rId12"/>
    <p:sldId id="257" r:id="rId13"/>
    <p:sldId id="292" r:id="rId14"/>
    <p:sldId id="275" r:id="rId15"/>
    <p:sldId id="287" r:id="rId16"/>
    <p:sldId id="291" r:id="rId17"/>
    <p:sldId id="278" r:id="rId18"/>
    <p:sldId id="288" r:id="rId19"/>
    <p:sldId id="289" r:id="rId20"/>
    <p:sldId id="290" r:id="rId21"/>
    <p:sldId id="279" r:id="rId22"/>
    <p:sldId id="293" r:id="rId23"/>
    <p:sldId id="294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 Brice" initials="RAB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689" autoAdjust="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A9AAD-2AD0-4856-941B-7A63C5D70DA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7AFE-9E16-463A-8A86-7957A4FE4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7AFE-9E16-463A-8A86-7957A4FE4D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T-19 Sacramento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7AFE-9E16-463A-8A86-7957A4FE4D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Finicky</a:t>
            </a:r>
            <a:r>
              <a:rPr lang="en-US" baseline="0" dirty="0" smtClean="0"/>
              <a:t>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7AFE-9E16-463A-8A86-7957A4FE4D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7AFE-9E16-463A-8A86-7957A4FE4D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2.5% difference</a:t>
            </a:r>
            <a:r>
              <a:rPr lang="en-US" baseline="0" dirty="0" smtClean="0"/>
              <a:t> in PS force made big difference in Service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7AFE-9E16-463A-8A86-7957A4FE4D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969118-C757-477A-A611-5916C1DEF15B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670B22-24E4-4101-8CD5-D1E82575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PGSuper2AASHTOWare</a:t>
            </a:r>
            <a:br>
              <a:rPr lang="en-US" dirty="0" smtClean="0"/>
            </a:br>
            <a:r>
              <a:rPr lang="en-US" dirty="0" smtClean="0"/>
              <a:t>Bridge Data Translator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Richard Pickings, P.E.,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BridgeSight Inc.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Ron Pierce, S.E.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David Evans &amp; Associates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3222287" cy="7620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867400"/>
            <a:ext cx="1714500" cy="793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</a:t>
            </a:r>
            <a:br>
              <a:rPr lang="en-US" dirty="0"/>
            </a:br>
            <a:r>
              <a:rPr lang="en-US" dirty="0" smtClean="0"/>
              <a:t>Misconceptions…</a:t>
            </a:r>
            <a:endParaRPr lang="en-US" dirty="0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1992312" y="2290762"/>
          <a:ext cx="4332288" cy="3119438"/>
        </p:xfrm>
        <a:graphic>
          <a:graphicData uri="http://schemas.openxmlformats.org/presentationml/2006/ole">
            <p:oleObj spid="_x0000_s40962" name="Visio" r:id="rId3" imgW="4332240" imgH="31201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Pgsuper Can Be Used By Anyone!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2578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New DOT Configurations at PGSuper.com</a:t>
            </a:r>
          </a:p>
          <a:p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r="30789"/>
          <a:stretch>
            <a:fillRect/>
          </a:stretch>
        </p:blipFill>
        <p:spPr bwMode="auto">
          <a:xfrm>
            <a:off x="1828800" y="1447800"/>
            <a:ext cx="5181600" cy="35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Extensibility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Four Types Of 3</a:t>
            </a:r>
            <a:r>
              <a:rPr lang="en-US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Party Extensions:</a:t>
            </a:r>
          </a:p>
          <a:p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Plug-in Girder Types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parties can develop and plug-in new types of girders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Requires C++/COM programming (BridgeSight can help with this)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 Plug-ins</a:t>
            </a:r>
          </a:p>
          <a:p>
            <a:pPr lvl="2"/>
            <a:r>
              <a:rPr lang="en-US" dirty="0" smtClean="0"/>
              <a:t>Project Importers</a:t>
            </a:r>
          </a:p>
          <a:p>
            <a:pPr lvl="2"/>
            <a:r>
              <a:rPr lang="en-US" dirty="0" smtClean="0"/>
              <a:t>Data Importers</a:t>
            </a:r>
          </a:p>
          <a:p>
            <a:pPr lvl="2"/>
            <a:r>
              <a:rPr lang="en-US" dirty="0" smtClean="0"/>
              <a:t>Data Exporters (PGSuper2AASHTOWare, </a:t>
            </a:r>
            <a:r>
              <a:rPr lang="en-US" dirty="0" err="1" smtClean="0"/>
              <a:t>LandXML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Extensions (3D Viewer, Custom Reports)</a:t>
            </a:r>
          </a:p>
          <a:p>
            <a:pPr lvl="2"/>
            <a:r>
              <a:rPr lang="en-US" dirty="0" smtClean="0"/>
              <a:t>More Challenging to Develop</a:t>
            </a:r>
          </a:p>
          <a:p>
            <a:pPr lvl="2"/>
            <a:r>
              <a:rPr lang="en-US" dirty="0" smtClean="0"/>
              <a:t>Unlimited Integration Within PGSuper’s User Interface</a:t>
            </a:r>
          </a:p>
          <a:p>
            <a:pPr lvl="2"/>
            <a:r>
              <a:rPr lang="en-US" dirty="0" smtClean="0"/>
              <a:t>Unconstrained Functionality</a:t>
            </a:r>
          </a:p>
          <a:p>
            <a:r>
              <a:rPr lang="en-US" dirty="0" smtClean="0"/>
              <a:t>Applications (Library Editor, TxDOT Optional Girder Analysis)</a:t>
            </a:r>
          </a:p>
          <a:p>
            <a:pPr lvl="2"/>
            <a:r>
              <a:rPr lang="en-US" dirty="0" smtClean="0"/>
              <a:t>Most Challenging To Develop</a:t>
            </a:r>
          </a:p>
          <a:p>
            <a:pPr lvl="2"/>
            <a:r>
              <a:rPr lang="en-US" dirty="0" smtClean="0"/>
              <a:t>Provide Completely New Project Types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2247900" cy="176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WSDOT/TxDOT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PGSuper is a general precast-</a:t>
            </a:r>
            <a:r>
              <a:rPr lang="en-US" dirty="0" err="1" smtClean="0"/>
              <a:t>prestressed</a:t>
            </a:r>
            <a:r>
              <a:rPr lang="en-US" dirty="0" smtClean="0"/>
              <a:t> girder bridge design, analysis and rating tool</a:t>
            </a:r>
          </a:p>
          <a:p>
            <a:r>
              <a:rPr lang="en-US" dirty="0" smtClean="0"/>
              <a:t>WSDOT/TxDOT agency specific features have been moved into 3</a:t>
            </a:r>
            <a:r>
              <a:rPr lang="en-US" baseline="30000" dirty="0" smtClean="0"/>
              <a:t>rd</a:t>
            </a:r>
            <a:r>
              <a:rPr lang="en-US" dirty="0" smtClean="0"/>
              <a:t> party extensions</a:t>
            </a:r>
          </a:p>
          <a:p>
            <a:r>
              <a:rPr lang="en-US" dirty="0" smtClean="0"/>
              <a:t>These features are only available if installed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r>
              <a:rPr lang="en-US" dirty="0" smtClean="0"/>
              <a:t>PGSuper2AASHTOWare</a:t>
            </a:r>
            <a:br>
              <a:rPr lang="en-US" dirty="0" smtClean="0"/>
            </a:br>
            <a:r>
              <a:rPr lang="en-US" sz="2400" dirty="0" smtClean="0"/>
              <a:t>Export PGSuper Bridge Data to Virtis/Opis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PGSuper Data Exporter Plug-in</a:t>
            </a:r>
          </a:p>
        </p:txBody>
      </p:sp>
      <p:pic>
        <p:nvPicPr>
          <p:cNvPr id="21510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2743200"/>
            <a:ext cx="2657475" cy="39084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19400"/>
            <a:ext cx="3562350" cy="365125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2667000" y="3505200"/>
          <a:ext cx="3265487" cy="1012825"/>
        </p:xfrm>
        <a:graphic>
          <a:graphicData uri="http://schemas.openxmlformats.org/presentationml/2006/ole">
            <p:oleObj spid="_x0000_s21516" name="Visio" r:id="rId5" imgW="3259428" imgH="101905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Benefits of Using PGSuper2AASHTOWare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114800"/>
          </a:xfrm>
        </p:spPr>
        <p:txBody>
          <a:bodyPr/>
          <a:lstStyle/>
          <a:p>
            <a:r>
              <a:rPr lang="en-US" dirty="0" smtClean="0"/>
              <a:t>Use PGSuper for Design</a:t>
            </a:r>
          </a:p>
          <a:p>
            <a:pPr lvl="1"/>
            <a:r>
              <a:rPr lang="en-US" dirty="0" smtClean="0"/>
              <a:t>Very Efficient Input UI</a:t>
            </a:r>
          </a:p>
          <a:p>
            <a:pPr lvl="1"/>
            <a:r>
              <a:rPr lang="en-US" dirty="0" smtClean="0"/>
              <a:t>Optimized Design Algorithm</a:t>
            </a:r>
          </a:p>
          <a:p>
            <a:pPr lvl="1"/>
            <a:r>
              <a:rPr lang="en-US" dirty="0" smtClean="0"/>
              <a:t>The Most Robust And Full Featured Prestressed Girder Software Available</a:t>
            </a:r>
          </a:p>
          <a:p>
            <a:r>
              <a:rPr lang="en-US" dirty="0" smtClean="0"/>
              <a:t>Export Data to Opis/Virtis in Seconds!</a:t>
            </a:r>
          </a:p>
          <a:p>
            <a:pPr lvl="1"/>
            <a:r>
              <a:rPr lang="en-US" dirty="0" smtClean="0"/>
              <a:t>Nearly Complete Translation</a:t>
            </a:r>
          </a:p>
          <a:p>
            <a:pPr lvl="1"/>
            <a:r>
              <a:rPr lang="en-US" dirty="0" smtClean="0"/>
              <a:t>Secondary LRFD and LRFR Verification</a:t>
            </a:r>
          </a:p>
          <a:p>
            <a:pPr lvl="1"/>
            <a:r>
              <a:rPr lang="en-US" dirty="0" smtClean="0"/>
              <a:t>On To Virtis and Pontis for Rating and Bridge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486400" y="1981200"/>
          <a:ext cx="3265488" cy="1012825"/>
        </p:xfrm>
        <a:graphic>
          <a:graphicData uri="http://schemas.openxmlformats.org/presentationml/2006/ole">
            <p:oleObj spid="_x0000_s44034" name="Visio" r:id="rId3" imgW="3259428" imgH="1019056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r>
              <a:rPr lang="en-US" dirty="0" smtClean="0"/>
              <a:t>PGSuper Pro™</a:t>
            </a:r>
            <a:br>
              <a:rPr lang="en-US" dirty="0" smtClean="0"/>
            </a:br>
            <a:r>
              <a:rPr lang="en-US" sz="2800" dirty="0" smtClean="0"/>
              <a:t>Enhanced Version of Pgsuper From BridgeSight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Pgsuper Pro Enhancements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Pgsuper2AASHTOWare</a:t>
            </a:r>
            <a:r>
              <a:rPr lang="en-US" dirty="0" smtClean="0"/>
              <a:t> Data Translation</a:t>
            </a:r>
          </a:p>
          <a:p>
            <a:pPr lvl="1"/>
            <a:r>
              <a:rPr lang="en-US" dirty="0" err="1" smtClean="0"/>
              <a:t>LandXML</a:t>
            </a:r>
            <a:r>
              <a:rPr lang="en-US" dirty="0" smtClean="0"/>
              <a:t> Import and Export</a:t>
            </a:r>
          </a:p>
          <a:p>
            <a:pPr lvl="1"/>
            <a:r>
              <a:rPr lang="en-US" dirty="0" smtClean="0"/>
              <a:t>Export Analysis Results to Excel</a:t>
            </a:r>
          </a:p>
          <a:p>
            <a:pPr lvl="1"/>
            <a:r>
              <a:rPr lang="en-US" dirty="0" smtClean="0"/>
              <a:t>Enhanced Reporting</a:t>
            </a:r>
          </a:p>
          <a:p>
            <a:pPr lvl="1"/>
            <a:r>
              <a:rPr lang="en-US" dirty="0" smtClean="0"/>
              <a:t>3D Visualization and Editing</a:t>
            </a:r>
          </a:p>
          <a:p>
            <a:r>
              <a:rPr lang="en-US" dirty="0" smtClean="0"/>
              <a:t>Extended User Manual</a:t>
            </a:r>
          </a:p>
          <a:p>
            <a:r>
              <a:rPr lang="en-US" dirty="0" smtClean="0"/>
              <a:t>Toll-Free Technical Support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PGSuper Pro</a:t>
            </a:r>
            <a:r>
              <a:rPr lang="en-US" sz="2400" dirty="0" smtClean="0"/>
              <a:t>™</a:t>
            </a:r>
            <a:endParaRPr lang="en-US" dirty="0" smtClean="0"/>
          </a:p>
          <a:p>
            <a:pPr lvl="1"/>
            <a:r>
              <a:rPr lang="en-US" dirty="0" smtClean="0"/>
              <a:t>PGSuper2AASHTOWare Data Translator using a Utah DOT Design/Rating Example</a:t>
            </a:r>
          </a:p>
          <a:p>
            <a:pPr lvl="1"/>
            <a:r>
              <a:rPr lang="en-US" dirty="0" smtClean="0"/>
              <a:t>Data Exporters</a:t>
            </a:r>
          </a:p>
          <a:p>
            <a:pPr lvl="1"/>
            <a:r>
              <a:rPr lang="en-US" dirty="0" smtClean="0"/>
              <a:t>3D Viewers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Demo Bridge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Bridge F-723, Cache County, UT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83624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339156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3886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Single 104’-6” Simple Span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Six UDOT Type IV Girders @ 7’-9”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30° Skew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3.2% </a:t>
            </a:r>
            <a:r>
              <a:rPr lang="en-US" dirty="0" err="1" smtClean="0"/>
              <a:t>Superelevation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8.5” Deck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41’ Curb to Curb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Interior Diaphragms at 1/3 points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Special Barrier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962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Girder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48 Strands (38 Straight, 10 Harped)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f’ci = 6.4 ksi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f’c = 7.0 ksi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1295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LRFR Inventory Rating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410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Prescribed Lump Sum Losses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Composite = 35.9 KSI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 = 42.6 KSI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Is PGSuper?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4958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Special Purpose Software For:</a:t>
            </a:r>
          </a:p>
          <a:p>
            <a:pPr algn="ctr">
              <a:buNone/>
            </a:pPr>
            <a:r>
              <a:rPr lang="en-US" dirty="0" smtClean="0"/>
              <a:t>Precast-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restressed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irder </a:t>
            </a:r>
            <a:r>
              <a:rPr lang="en-US" dirty="0" smtClean="0">
                <a:solidFill>
                  <a:srgbClr val="FF0000"/>
                </a:solidFill>
              </a:rPr>
              <a:t>Super</a:t>
            </a:r>
            <a:r>
              <a:rPr lang="en-US" dirty="0" smtClean="0"/>
              <a:t>structures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LRFD </a:t>
            </a:r>
            <a:r>
              <a:rPr lang="en-US" dirty="0" smtClean="0"/>
              <a:t>Girder Design and Analysis</a:t>
            </a:r>
          </a:p>
          <a:p>
            <a:r>
              <a:rPr lang="en-US" dirty="0" smtClean="0"/>
              <a:t>LRFR Rating</a:t>
            </a:r>
          </a:p>
          <a:p>
            <a:r>
              <a:rPr lang="en-US" dirty="0" smtClean="0"/>
              <a:t>Multi-Span, Continuous Structures</a:t>
            </a:r>
          </a:p>
          <a:p>
            <a:r>
              <a:rPr lang="en-US" dirty="0" smtClean="0"/>
              <a:t>Bridge Geometry Modeling</a:t>
            </a:r>
          </a:p>
          <a:p>
            <a:r>
              <a:rPr lang="en-US" dirty="0" smtClean="0"/>
              <a:t>Highly-Efficient Windows User Interface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209800"/>
          <a:ext cx="5562600" cy="1147572"/>
        </p:xfrm>
        <a:graphic>
          <a:graphicData uri="http://schemas.openxmlformats.org/drawingml/2006/table">
            <a:tbl>
              <a:tblPr/>
              <a:tblGrid>
                <a:gridCol w="1390650"/>
                <a:gridCol w="1390650"/>
                <a:gridCol w="1390650"/>
                <a:gridCol w="1390650"/>
              </a:tblGrid>
              <a:tr h="28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Inventory RF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PGSuper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Virtis/BRASS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% Difference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Positive Moment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Shear Capacity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-2.6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Stress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Service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1.69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-0.6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676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Interior Girders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505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Exterior Girders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962400"/>
          <a:ext cx="5638800" cy="99060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  <a:gridCol w="1409700"/>
                <a:gridCol w="1409700"/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Inventory RF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PGSuper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Virtis/BRASS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% Difference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Positive Moment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1.93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Shear Capacity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2.29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-2.7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Stress, Service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772400" cy="3657600"/>
          </a:xfrm>
        </p:spPr>
        <p:txBody>
          <a:bodyPr/>
          <a:lstStyle/>
          <a:p>
            <a:r>
              <a:rPr lang="en-US" dirty="0" smtClean="0"/>
              <a:t>Post-Tensioning</a:t>
            </a:r>
          </a:p>
          <a:p>
            <a:pPr lvl="1"/>
            <a:r>
              <a:rPr lang="en-US" dirty="0" smtClean="0"/>
              <a:t>Continuous Structures</a:t>
            </a:r>
          </a:p>
          <a:p>
            <a:pPr lvl="1"/>
            <a:r>
              <a:rPr lang="en-US" dirty="0" smtClean="0"/>
              <a:t>Spliced Girders</a:t>
            </a:r>
          </a:p>
          <a:p>
            <a:pPr lvl="1"/>
            <a:r>
              <a:rPr lang="en-US" dirty="0" smtClean="0"/>
              <a:t>Multiple Construction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our Beta Test program</a:t>
            </a:r>
          </a:p>
          <a:p>
            <a:pPr lvl="1"/>
            <a:r>
              <a:rPr lang="en-US" dirty="0" smtClean="0"/>
              <a:t>Contact BridgeSight</a:t>
            </a:r>
          </a:p>
          <a:p>
            <a:r>
              <a:rPr lang="en-US" dirty="0" smtClean="0"/>
              <a:t>Join Our Peer-to-peer Support Mailing List at PGSuper.com</a:t>
            </a:r>
          </a:p>
          <a:p>
            <a:r>
              <a:rPr lang="en-US" dirty="0" smtClean="0"/>
              <a:t>Contribute DOT Configurations You’ve Created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BridgeSight 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Tutorials and White Papers at PGSuper.com</a:t>
            </a:r>
          </a:p>
          <a:p>
            <a:pPr lvl="1"/>
            <a:r>
              <a:rPr lang="en-US" dirty="0" smtClean="0"/>
              <a:t>On-site One day PGSuper Training Class</a:t>
            </a:r>
          </a:p>
          <a:p>
            <a:r>
              <a:rPr lang="en-US" dirty="0" smtClean="0"/>
              <a:t>PGSuper Customization</a:t>
            </a:r>
          </a:p>
          <a:p>
            <a:pPr lvl="1"/>
            <a:r>
              <a:rPr lang="en-US" dirty="0" smtClean="0"/>
              <a:t>Customize PGSuper for Your Agency</a:t>
            </a:r>
          </a:p>
          <a:p>
            <a:pPr lvl="2"/>
            <a:r>
              <a:rPr lang="en-US" dirty="0" smtClean="0"/>
              <a:t>Design Policies, Girder Sections, etc</a:t>
            </a:r>
          </a:p>
          <a:p>
            <a:pPr lvl="1"/>
            <a:r>
              <a:rPr lang="en-US" dirty="0" smtClean="0"/>
              <a:t>Develop Plug-ins and Extensions</a:t>
            </a:r>
          </a:p>
          <a:p>
            <a:pPr lvl="1"/>
            <a:r>
              <a:rPr lang="en-US" dirty="0" smtClean="0"/>
              <a:t>Application Branding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029200" cy="1143000"/>
          </a:xfrm>
        </p:spPr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267200"/>
          </a:xfrm>
        </p:spPr>
        <p:txBody>
          <a:bodyPr/>
          <a:lstStyle/>
          <a:p>
            <a:r>
              <a:rPr lang="en-US" dirty="0" smtClean="0"/>
              <a:t>PGSuper is a Very Powerful, </a:t>
            </a:r>
            <a:r>
              <a:rPr lang="en-US" dirty="0" smtClean="0">
                <a:solidFill>
                  <a:srgbClr val="FF0000"/>
                </a:solidFill>
              </a:rPr>
              <a:t>FREE,</a:t>
            </a:r>
            <a:r>
              <a:rPr lang="en-US" dirty="0" smtClean="0"/>
              <a:t>  Prestressed Girder Design Program</a:t>
            </a:r>
          </a:p>
          <a:p>
            <a:r>
              <a:rPr lang="en-US" dirty="0" smtClean="0"/>
              <a:t>PGSuper2AASHTOWare Translator Brings Significant Benefits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solidFill>
                  <a:srgbClr val="FF0000"/>
                </a:solidFill>
              </a:rPr>
              <a:t>www.PGSuper.com</a:t>
            </a:r>
            <a:r>
              <a:rPr lang="en-US" dirty="0" smtClean="0"/>
              <a:t> for More Information</a:t>
            </a:r>
          </a:p>
          <a:p>
            <a:r>
              <a:rPr lang="en-US" dirty="0" smtClean="0"/>
              <a:t>More DOT Configurations and Free Training To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Thank</a:t>
            </a:r>
            <a:r>
              <a:rPr lang="en-US" dirty="0" smtClean="0"/>
              <a:t> </a:t>
            </a:r>
            <a:r>
              <a:rPr lang="en-US" sz="7200" dirty="0" smtClean="0"/>
              <a:t>You</a:t>
            </a:r>
            <a:r>
              <a:rPr lang="en-US" dirty="0" smtClean="0"/>
              <a:t>!!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4876800" cy="2133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Special Thanks: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Terry Leatherwood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AASHTOWare Task Force</a:t>
            </a:r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019800"/>
            <a:ext cx="3222287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Major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r>
              <a:rPr lang="en-US" dirty="0" smtClean="0"/>
              <a:t>Comprehensive LRFD/LRFR Evaluation</a:t>
            </a:r>
          </a:p>
          <a:p>
            <a:pPr lvl="1"/>
            <a:r>
              <a:rPr lang="en-US" dirty="0" smtClean="0"/>
              <a:t>Straight, Harped, and Debonded Strands</a:t>
            </a:r>
          </a:p>
          <a:p>
            <a:pPr lvl="1"/>
            <a:r>
              <a:rPr lang="en-US" dirty="0" smtClean="0"/>
              <a:t>Automated Design Algorithm</a:t>
            </a:r>
          </a:p>
          <a:p>
            <a:pPr lvl="1"/>
            <a:r>
              <a:rPr lang="en-US" dirty="0" smtClean="0"/>
              <a:t>Lifting and Hauling Analysis</a:t>
            </a:r>
          </a:p>
          <a:p>
            <a:r>
              <a:rPr lang="en-US" dirty="0" smtClean="0"/>
              <a:t>Complex Bridge Geometry Modeling</a:t>
            </a:r>
          </a:p>
          <a:p>
            <a:r>
              <a:rPr lang="en-US" dirty="0" smtClean="0"/>
              <a:t>Highly Configurable</a:t>
            </a:r>
          </a:p>
          <a:p>
            <a:pPr lvl="1"/>
            <a:r>
              <a:rPr lang="en-US" dirty="0" smtClean="0"/>
              <a:t>Internet-Based Library and Template Configuration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57150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Sections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5845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5562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Adjacent and Spread Spacing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Enhanced Geometry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03678"/>
            <a:ext cx="7086600" cy="52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4495800" cy="1143000"/>
          </a:xfrm>
        </p:spPr>
        <p:txBody>
          <a:bodyPr/>
          <a:lstStyle/>
          <a:p>
            <a:r>
              <a:rPr lang="en-US" dirty="0" smtClean="0"/>
              <a:t>PGSuper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1997 WSDOT/BridgeSight Begin Development</a:t>
            </a:r>
          </a:p>
          <a:p>
            <a:pPr lvl="1"/>
            <a:r>
              <a:rPr lang="en-US" dirty="0" smtClean="0"/>
              <a:t>1998 Open Source License (ARP)</a:t>
            </a:r>
          </a:p>
          <a:p>
            <a:pPr lvl="1"/>
            <a:r>
              <a:rPr lang="en-US" dirty="0" smtClean="0"/>
              <a:t>2000 Version 1.0</a:t>
            </a:r>
          </a:p>
          <a:p>
            <a:pPr lvl="1"/>
            <a:r>
              <a:rPr lang="en-US" dirty="0" smtClean="0"/>
              <a:t>2006 TxDOT Joins Development Effort</a:t>
            </a:r>
          </a:p>
          <a:p>
            <a:pPr lvl="1"/>
            <a:r>
              <a:rPr lang="en-US" dirty="0" smtClean="0"/>
              <a:t>2007 Multi-Span Continuous</a:t>
            </a:r>
          </a:p>
          <a:p>
            <a:pPr lvl="1"/>
            <a:r>
              <a:rPr lang="en-US" dirty="0" smtClean="0"/>
              <a:t>Aug, 2010 Version 2.4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267200"/>
            <a:ext cx="14430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dirty="0" smtClean="0"/>
              <a:t>Recent Developments</a:t>
            </a:r>
            <a:br>
              <a:rPr lang="en-US" dirty="0" smtClean="0"/>
            </a:br>
            <a:r>
              <a:rPr lang="en-US" dirty="0" smtClean="0"/>
              <a:t>PGSuper 2.4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4419600"/>
          </a:xfrm>
        </p:spPr>
        <p:txBody>
          <a:bodyPr/>
          <a:lstStyle/>
          <a:p>
            <a:r>
              <a:rPr lang="en-US" dirty="0" smtClean="0"/>
              <a:t>Engineering Functionality</a:t>
            </a:r>
          </a:p>
          <a:p>
            <a:pPr lvl="1"/>
            <a:r>
              <a:rPr lang="en-US" dirty="0" smtClean="0"/>
              <a:t>LRFR Load Rating (Version 2.3)</a:t>
            </a:r>
          </a:p>
          <a:p>
            <a:pPr lvl="1"/>
            <a:r>
              <a:rPr lang="en-US" dirty="0" smtClean="0"/>
              <a:t>Lightweight Concrete</a:t>
            </a:r>
          </a:p>
          <a:p>
            <a:pPr lvl="1"/>
            <a:r>
              <a:rPr lang="en-US" dirty="0" smtClean="0"/>
              <a:t>LRFD 5</a:t>
            </a:r>
            <a:r>
              <a:rPr lang="en-US" baseline="30000" dirty="0" smtClean="0"/>
              <a:t>th</a:t>
            </a:r>
            <a:r>
              <a:rPr lang="en-US" dirty="0" smtClean="0"/>
              <a:t> Edition, 2010</a:t>
            </a:r>
          </a:p>
          <a:p>
            <a:pPr lvl="1"/>
            <a:r>
              <a:rPr lang="en-US" dirty="0" smtClean="0"/>
              <a:t>TxDOT Fabricator Optional Girder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Software Extensibility Architecture</a:t>
            </a:r>
          </a:p>
          <a:p>
            <a:pPr lvl="1"/>
            <a:r>
              <a:rPr lang="en-US" dirty="0" smtClean="0"/>
              <a:t>Add New Features and Applications to PGSuper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LRFR Load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495800"/>
          </a:xfrm>
        </p:spPr>
        <p:txBody>
          <a:bodyPr/>
          <a:lstStyle/>
          <a:p>
            <a:r>
              <a:rPr lang="en-US" sz="2800" dirty="0" smtClean="0"/>
              <a:t>Section 6, Part A of the AASHTO Manual for Bridge Evaluation, First Edition, 2008</a:t>
            </a:r>
          </a:p>
          <a:p>
            <a:pPr lvl="1"/>
            <a:r>
              <a:rPr lang="en-US" sz="2400" dirty="0" smtClean="0"/>
              <a:t>Positive/Negative Moment, Shear, and Flexural Stress</a:t>
            </a:r>
          </a:p>
          <a:p>
            <a:pPr lvl="1"/>
            <a:r>
              <a:rPr lang="en-US" sz="2400" dirty="0" smtClean="0"/>
              <a:t>Standard or Custom Vehicles</a:t>
            </a:r>
          </a:p>
          <a:p>
            <a:r>
              <a:rPr lang="en-US" sz="2800" dirty="0" smtClean="0"/>
              <a:t>For:</a:t>
            </a:r>
          </a:p>
          <a:p>
            <a:pPr lvl="1"/>
            <a:r>
              <a:rPr lang="en-US" sz="2400" dirty="0" smtClean="0"/>
              <a:t>Inventory</a:t>
            </a:r>
          </a:p>
          <a:p>
            <a:pPr lvl="1"/>
            <a:r>
              <a:rPr lang="en-US" sz="2400" dirty="0" smtClean="0"/>
              <a:t>Operating</a:t>
            </a:r>
          </a:p>
          <a:p>
            <a:pPr lvl="1"/>
            <a:r>
              <a:rPr lang="en-US" sz="2400" dirty="0" smtClean="0"/>
              <a:t>Legal Loads with Routine Commercial Traffic or Specialized Hauling Vehicles</a:t>
            </a:r>
          </a:p>
          <a:p>
            <a:pPr lvl="1"/>
            <a:r>
              <a:rPr lang="en-US" sz="2400" dirty="0" smtClean="0"/>
              <a:t>Permit Loads for Routine or Annual Permits</a:t>
            </a:r>
          </a:p>
          <a:p>
            <a:pPr lvl="1"/>
            <a:r>
              <a:rPr lang="en-US" sz="2400" dirty="0" smtClean="0"/>
              <a:t>Permit Loads for Special or Limited Crossing Permits</a:t>
            </a:r>
            <a:endParaRPr lang="en-US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3200400" cy="10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PGSuper Resource Center</a:t>
            </a:r>
            <a:br>
              <a:rPr lang="en-US" dirty="0" smtClean="0"/>
            </a:br>
            <a:r>
              <a:rPr lang="en-US" dirty="0" smtClean="0"/>
              <a:t>www.PGSuper.com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7772400" cy="4267200"/>
          </a:xfrm>
        </p:spPr>
        <p:txBody>
          <a:bodyPr/>
          <a:lstStyle/>
          <a:p>
            <a:r>
              <a:rPr lang="en-US" dirty="0" smtClean="0"/>
              <a:t>General Information</a:t>
            </a:r>
          </a:p>
          <a:p>
            <a:pPr lvl="1"/>
            <a:r>
              <a:rPr lang="en-US" dirty="0" smtClean="0"/>
              <a:t>Brochure</a:t>
            </a:r>
          </a:p>
          <a:p>
            <a:pPr lvl="1"/>
            <a:r>
              <a:rPr lang="en-US" dirty="0" smtClean="0"/>
              <a:t>Product Comparison</a:t>
            </a:r>
          </a:p>
          <a:p>
            <a:r>
              <a:rPr lang="en-US" dirty="0" smtClean="0"/>
              <a:t>Free Training</a:t>
            </a:r>
          </a:p>
          <a:p>
            <a:r>
              <a:rPr lang="en-US" dirty="0" smtClean="0"/>
              <a:t>Community-Based Support</a:t>
            </a:r>
          </a:p>
          <a:p>
            <a:r>
              <a:rPr lang="en-US" dirty="0" smtClean="0"/>
              <a:t>Newsletter</a:t>
            </a:r>
          </a:p>
          <a:p>
            <a:r>
              <a:rPr lang="en-US" dirty="0" smtClean="0"/>
              <a:t>DOT Configurations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3082792" cy="312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idgeSight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BridgeSight</Template>
  <TotalTime>6297</TotalTime>
  <Words>743</Words>
  <Application>Microsoft Office PowerPoint</Application>
  <PresentationFormat>On-screen Show (4:3)</PresentationFormat>
  <Paragraphs>203</Paragraphs>
  <Slides>25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BridgeSight</vt:lpstr>
      <vt:lpstr>Visio</vt:lpstr>
      <vt:lpstr>PGSuper2AASHTOWare Bridge Data Translator</vt:lpstr>
      <vt:lpstr>What Is PGSuper?</vt:lpstr>
      <vt:lpstr>Major Features</vt:lpstr>
      <vt:lpstr>Parametric Sections</vt:lpstr>
      <vt:lpstr>Enhanced Geometry</vt:lpstr>
      <vt:lpstr>PGSuper History</vt:lpstr>
      <vt:lpstr>Recent Developments PGSuper 2.4</vt:lpstr>
      <vt:lpstr>LRFR Load Rating</vt:lpstr>
      <vt:lpstr>PGSuper Resource Center www.PGSuper.com</vt:lpstr>
      <vt:lpstr>Past Misconceptions…</vt:lpstr>
      <vt:lpstr>Pgsuper Can Be Used By Anyone!</vt:lpstr>
      <vt:lpstr>Software Extensibility Architecture</vt:lpstr>
      <vt:lpstr>WSDOT/TxDOT Components</vt:lpstr>
      <vt:lpstr>PGSuper2AASHTOWare Export PGSuper Bridge Data to Virtis/Opis</vt:lpstr>
      <vt:lpstr>Benefits of Using PGSuper2AASHTOWare</vt:lpstr>
      <vt:lpstr>PGSuper Pro™ Enhanced Version of Pgsuper From BridgeSight </vt:lpstr>
      <vt:lpstr>Demo</vt:lpstr>
      <vt:lpstr>Demo Bridge</vt:lpstr>
      <vt:lpstr>Bridge F-723, Cache County, UT</vt:lpstr>
      <vt:lpstr>Rating Results</vt:lpstr>
      <vt:lpstr>What’s Next? </vt:lpstr>
      <vt:lpstr>Get Involved</vt:lpstr>
      <vt:lpstr>BridgeSight Inc</vt:lpstr>
      <vt:lpstr>Conclusions</vt:lpstr>
      <vt:lpstr>Thank You!! Questions?</vt:lpstr>
    </vt:vector>
  </TitlesOfParts>
  <Company>WSDOT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PGSuper</dc:title>
  <dc:creator>Rick Brice</dc:creator>
  <cp:lastModifiedBy> Richard Pickings</cp:lastModifiedBy>
  <cp:revision>422</cp:revision>
  <dcterms:created xsi:type="dcterms:W3CDTF">2010-04-28T15:26:14Z</dcterms:created>
  <dcterms:modified xsi:type="dcterms:W3CDTF">2010-08-03T16:52:17Z</dcterms:modified>
</cp:coreProperties>
</file>