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1" r:id="rId6"/>
    <p:sldMasterId id="2147483706" r:id="rId7"/>
    <p:sldMasterId id="2147483708" r:id="rId8"/>
    <p:sldMasterId id="2147483710" r:id="rId9"/>
    <p:sldMasterId id="2147483715" r:id="rId10"/>
    <p:sldMasterId id="2147483717" r:id="rId11"/>
    <p:sldMasterId id="2147483720" r:id="rId12"/>
    <p:sldMasterId id="2147483725" r:id="rId13"/>
  </p:sldMasterIdLst>
  <p:notesMasterIdLst>
    <p:notesMasterId r:id="rId29"/>
  </p:notesMasterIdLst>
  <p:handoutMasterIdLst>
    <p:handoutMasterId r:id="rId30"/>
  </p:handoutMasterIdLst>
  <p:sldIdLst>
    <p:sldId id="400" r:id="rId14"/>
    <p:sldId id="581" r:id="rId15"/>
    <p:sldId id="580" r:id="rId16"/>
    <p:sldId id="424" r:id="rId17"/>
    <p:sldId id="557" r:id="rId18"/>
    <p:sldId id="558" r:id="rId19"/>
    <p:sldId id="584" r:id="rId20"/>
    <p:sldId id="507" r:id="rId21"/>
    <p:sldId id="409" r:id="rId22"/>
    <p:sldId id="407" r:id="rId23"/>
    <p:sldId id="408" r:id="rId24"/>
    <p:sldId id="410" r:id="rId25"/>
    <p:sldId id="411" r:id="rId26"/>
    <p:sldId id="583" r:id="rId27"/>
    <p:sldId id="4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14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1859C"/>
    <a:srgbClr val="008000"/>
    <a:srgbClr val="66FF99"/>
    <a:srgbClr val="FFFF99"/>
    <a:srgbClr val="00CC99"/>
    <a:srgbClr val="DB997F"/>
    <a:srgbClr val="99CCFF"/>
    <a:srgbClr val="66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0" autoAdjust="0"/>
    <p:restoredTop sz="79678" autoAdjust="0"/>
  </p:normalViewPr>
  <p:slideViewPr>
    <p:cSldViewPr>
      <p:cViewPr varScale="1">
        <p:scale>
          <a:sx n="92" d="100"/>
          <a:sy n="92" d="100"/>
        </p:scale>
        <p:origin x="1776" y="78"/>
      </p:cViewPr>
      <p:guideLst>
        <p:guide orient="horz" pos="912"/>
        <p:guide pos="144"/>
      </p:guideLst>
    </p:cSldViewPr>
  </p:slideViewPr>
  <p:notesTextViewPr>
    <p:cViewPr>
      <p:scale>
        <a:sx n="100" d="100"/>
        <a:sy n="100" d="100"/>
      </p:scale>
      <p:origin x="0" y="0"/>
    </p:cViewPr>
  </p:notesTextViewPr>
  <p:notesViewPr>
    <p:cSldViewPr showGuides="1">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515191316580765E-2"/>
          <c:y val="9.9536932883389592E-2"/>
          <c:w val="0.83774353777327371"/>
          <c:h val="0.81679915010623672"/>
        </c:manualLayout>
      </c:layout>
      <c:pie3DChart>
        <c:varyColors val="1"/>
        <c:ser>
          <c:idx val="0"/>
          <c:order val="0"/>
          <c:tx>
            <c:strRef>
              <c:f>Sheet1!$B$1</c:f>
              <c:strCache>
                <c:ptCount val="1"/>
                <c:pt idx="0">
                  <c:v>Column1</c:v>
                </c:pt>
              </c:strCache>
            </c:strRef>
          </c:tx>
          <c:explosion val="25"/>
          <c:dPt>
            <c:idx val="0"/>
            <c:bubble3D val="0"/>
            <c:spPr>
              <a:solidFill>
                <a:schemeClr val="accent3">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018-40EF-A566-B1F618FFB68F}"/>
              </c:ext>
            </c:extLst>
          </c:dPt>
          <c:dPt>
            <c:idx val="1"/>
            <c:bubble3D val="0"/>
            <c:spPr>
              <a:solidFill>
                <a:schemeClr val="accent3">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018-40EF-A566-B1F618FFB68F}"/>
              </c:ext>
            </c:extLst>
          </c:dPt>
          <c:dPt>
            <c:idx val="2"/>
            <c:bubble3D val="0"/>
            <c:explosion val="22"/>
            <c:spPr>
              <a:solidFill>
                <a:schemeClr val="accent3">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018-40EF-A566-B1F618FFB68F}"/>
              </c:ext>
            </c:extLst>
          </c:dPt>
          <c:dPt>
            <c:idx val="3"/>
            <c:bubble3D val="0"/>
            <c:spPr>
              <a:solidFill>
                <a:schemeClr val="accent3">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018-40EF-A566-B1F618FFB68F}"/>
              </c:ext>
            </c:extLst>
          </c:dPt>
          <c:dLbls>
            <c:dLbl>
              <c:idx val="0"/>
              <c:layout>
                <c:manualLayout>
                  <c:x val="-8.7145019235000426E-2"/>
                  <c:y val="0.12758925967587384"/>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9966130397967826E-2"/>
                      <c:h val="9.9735449735449733E-2"/>
                    </c:manualLayout>
                  </c15:layout>
                </c:ext>
                <c:ext xmlns:c16="http://schemas.microsoft.com/office/drawing/2014/chart" uri="{C3380CC4-5D6E-409C-BE32-E72D297353CC}">
                  <c16:uniqueId val="{00000001-5018-40EF-A566-B1F618FFB68F}"/>
                </c:ext>
              </c:extLst>
            </c:dLbl>
            <c:dLbl>
              <c:idx val="1"/>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77%</a:t>
                    </a:r>
                    <a:endParaRPr lang="en-US" dirty="0"/>
                  </a:p>
                </c:rich>
              </c:tx>
              <c:spPr>
                <a:no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018-40EF-A566-B1F618FFB68F}"/>
                </c:ext>
              </c:extLst>
            </c:dLbl>
            <c:dLbl>
              <c:idx val="2"/>
              <c:layout>
                <c:manualLayout>
                  <c:x val="8.7577456712915114E-2"/>
                  <c:y val="0.11973544973544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9%</a:t>
                    </a:r>
                    <a:endParaRPr lang="en-US" dirty="0"/>
                  </a:p>
                </c:rich>
              </c:tx>
              <c:spPr>
                <a:noFill/>
                <a:ln>
                  <a:noFill/>
                </a:ln>
                <a:effectLst>
                  <a:outerShdw blurRad="50800" dist="38100" dir="2700000" algn="tl" rotWithShape="0">
                    <a:prstClr val="black">
                      <a:alpha val="40000"/>
                    </a:prstClr>
                  </a:outerShdw>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8.4716275410535585E-2"/>
                      <c:h val="9.179894179894181E-2"/>
                    </c:manualLayout>
                  </c15:layout>
                </c:ext>
                <c:ext xmlns:c16="http://schemas.microsoft.com/office/drawing/2014/chart" uri="{C3380CC4-5D6E-409C-BE32-E72D297353CC}">
                  <c16:uniqueId val="{00000005-5018-40EF-A566-B1F618FFB68F}"/>
                </c:ext>
              </c:extLst>
            </c:dLbl>
            <c:dLbl>
              <c:idx val="3"/>
              <c:layout>
                <c:manualLayout>
                  <c:x val="0.11127537719935728"/>
                  <c:y val="0.12354226555013957"/>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9796715715362005E-2"/>
                      <c:h val="9.9735449735449733E-2"/>
                    </c:manualLayout>
                  </c15:layout>
                </c:ext>
                <c:ext xmlns:c16="http://schemas.microsoft.com/office/drawing/2014/chart" uri="{C3380CC4-5D6E-409C-BE32-E72D297353CC}">
                  <c16:uniqueId val="{00000007-5018-40EF-A566-B1F618FFB68F}"/>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Design Licenses</c:v>
                </c:pt>
                <c:pt idx="1">
                  <c:v>Rating Licenses</c:v>
                </c:pt>
                <c:pt idx="2">
                  <c:v>Service Units</c:v>
                </c:pt>
              </c:strCache>
            </c:strRef>
          </c:cat>
          <c:val>
            <c:numRef>
              <c:f>Sheet1!$B$2:$B$4</c:f>
              <c:numCache>
                <c:formatCode>0.0%</c:formatCode>
                <c:ptCount val="3"/>
                <c:pt idx="0">
                  <c:v>0.14000000000000001</c:v>
                </c:pt>
                <c:pt idx="1">
                  <c:v>0.71</c:v>
                </c:pt>
                <c:pt idx="2">
                  <c:v>0.15</c:v>
                </c:pt>
              </c:numCache>
            </c:numRef>
          </c:val>
          <c:extLst>
            <c:ext xmlns:c16="http://schemas.microsoft.com/office/drawing/2014/chart" uri="{C3380CC4-5D6E-409C-BE32-E72D297353CC}">
              <c16:uniqueId val="{00000008-5018-40EF-A566-B1F618FFB68F}"/>
            </c:ext>
          </c:extLst>
        </c:ser>
        <c:dLbls>
          <c:dLblPos val="ctr"/>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515191316580765E-2"/>
          <c:y val="9.9536932883389592E-2"/>
          <c:w val="0.83774353777327371"/>
          <c:h val="0.81679915010623672"/>
        </c:manualLayout>
      </c:layout>
      <c:pie3DChart>
        <c:varyColors val="1"/>
        <c:ser>
          <c:idx val="0"/>
          <c:order val="0"/>
          <c:tx>
            <c:strRef>
              <c:f>Sheet1!$B$1</c:f>
              <c:strCache>
                <c:ptCount val="1"/>
                <c:pt idx="0">
                  <c:v>Column1</c:v>
                </c:pt>
              </c:strCache>
            </c:strRef>
          </c:tx>
          <c:explosion val="25"/>
          <c:dPt>
            <c:idx val="0"/>
            <c:bubble3D val="0"/>
            <c:spPr>
              <a:solidFill>
                <a:schemeClr val="accent3">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018-40EF-A566-B1F618FFB68F}"/>
              </c:ext>
            </c:extLst>
          </c:dPt>
          <c:dPt>
            <c:idx val="1"/>
            <c:bubble3D val="0"/>
            <c:spPr>
              <a:solidFill>
                <a:schemeClr val="accent3">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018-40EF-A566-B1F618FFB68F}"/>
              </c:ext>
            </c:extLst>
          </c:dPt>
          <c:dPt>
            <c:idx val="2"/>
            <c:bubble3D val="0"/>
            <c:explosion val="22"/>
            <c:spPr>
              <a:solidFill>
                <a:schemeClr val="accent3">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018-40EF-A566-B1F618FFB68F}"/>
              </c:ext>
            </c:extLst>
          </c:dPt>
          <c:dPt>
            <c:idx val="3"/>
            <c:bubble3D val="0"/>
            <c:spPr>
              <a:solidFill>
                <a:schemeClr val="accent3">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018-40EF-A566-B1F618FFB68F}"/>
              </c:ext>
            </c:extLst>
          </c:dPt>
          <c:dLbls>
            <c:dLbl>
              <c:idx val="0"/>
              <c:layout>
                <c:manualLayout>
                  <c:x val="-7.8677618726956403E-2"/>
                  <c:y val="0.1011342332208474"/>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9966130397967826E-2"/>
                      <c:h val="9.9735449735449733E-2"/>
                    </c:manualLayout>
                  </c15:layout>
                </c:ext>
                <c:ext xmlns:c16="http://schemas.microsoft.com/office/drawing/2014/chart" uri="{C3380CC4-5D6E-409C-BE32-E72D297353CC}">
                  <c16:uniqueId val="{00000001-5018-40EF-A566-B1F618FFB68F}"/>
                </c:ext>
              </c:extLst>
            </c:dLbl>
            <c:dLbl>
              <c:idx val="1"/>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78%</a:t>
                    </a:r>
                    <a:endParaRPr lang="en-US" dirty="0"/>
                  </a:p>
                </c:rich>
              </c:tx>
              <c:spPr>
                <a:no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018-40EF-A566-B1F618FFB68F}"/>
                </c:ext>
              </c:extLst>
            </c:dLbl>
            <c:dLbl>
              <c:idx val="2"/>
              <c:layout>
                <c:manualLayout>
                  <c:x val="6.5562215392000578E-2"/>
                  <c:y val="0.1091534391534391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8%</a:t>
                    </a:r>
                    <a:endParaRPr lang="en-US" dirty="0"/>
                  </a:p>
                </c:rich>
              </c:tx>
              <c:spPr>
                <a:noFill/>
                <a:ln>
                  <a:noFill/>
                </a:ln>
                <a:effectLst>
                  <a:outerShdw blurRad="50800" dist="38100" dir="2700000" algn="tl" rotWithShape="0">
                    <a:prstClr val="black">
                      <a:alpha val="40000"/>
                    </a:prstClr>
                  </a:outerShdw>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8.4716275410535585E-2"/>
                      <c:h val="9.179894179894181E-2"/>
                    </c:manualLayout>
                  </c15:layout>
                </c:ext>
                <c:ext xmlns:c16="http://schemas.microsoft.com/office/drawing/2014/chart" uri="{C3380CC4-5D6E-409C-BE32-E72D297353CC}">
                  <c16:uniqueId val="{00000005-5018-40EF-A566-B1F618FFB68F}"/>
                </c:ext>
              </c:extLst>
            </c:dLbl>
            <c:dLbl>
              <c:idx val="3"/>
              <c:layout>
                <c:manualLayout>
                  <c:x val="0.11127537719935728"/>
                  <c:y val="0.12354226555013957"/>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9796715715362005E-2"/>
                      <c:h val="9.9735449735449733E-2"/>
                    </c:manualLayout>
                  </c15:layout>
                </c:ext>
                <c:ext xmlns:c16="http://schemas.microsoft.com/office/drawing/2014/chart" uri="{C3380CC4-5D6E-409C-BE32-E72D297353CC}">
                  <c16:uniqueId val="{00000007-5018-40EF-A566-B1F618FFB68F}"/>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Design Licenses</c:v>
                </c:pt>
                <c:pt idx="1">
                  <c:v>Rating Licenses</c:v>
                </c:pt>
                <c:pt idx="2">
                  <c:v>Service Units</c:v>
                </c:pt>
              </c:strCache>
            </c:strRef>
          </c:cat>
          <c:val>
            <c:numRef>
              <c:f>Sheet1!$B$2:$B$4</c:f>
              <c:numCache>
                <c:formatCode>0.0%</c:formatCode>
                <c:ptCount val="3"/>
                <c:pt idx="0">
                  <c:v>0.14000000000000001</c:v>
                </c:pt>
                <c:pt idx="1">
                  <c:v>0.77</c:v>
                </c:pt>
                <c:pt idx="2">
                  <c:v>0.09</c:v>
                </c:pt>
              </c:numCache>
            </c:numRef>
          </c:val>
          <c:extLst>
            <c:ext xmlns:c16="http://schemas.microsoft.com/office/drawing/2014/chart" uri="{C3380CC4-5D6E-409C-BE32-E72D297353CC}">
              <c16:uniqueId val="{00000008-5018-40EF-A566-B1F618FFB68F}"/>
            </c:ext>
          </c:extLst>
        </c:ser>
        <c:dLbls>
          <c:dLblPos val="ctr"/>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404632410639391"/>
          <c:y val="0.24758083856269236"/>
          <c:w val="0.83719944800714341"/>
          <c:h val="0.74354390663096048"/>
        </c:manualLayout>
      </c:layout>
      <c:pie3DChart>
        <c:varyColors val="1"/>
        <c:ser>
          <c:idx val="0"/>
          <c:order val="0"/>
          <c:tx>
            <c:strRef>
              <c:f>Sheet1!$B$1</c:f>
              <c:strCache>
                <c:ptCount val="1"/>
                <c:pt idx="0">
                  <c:v>FY2018 Expenditures</c:v>
                </c:pt>
              </c:strCache>
            </c:strRef>
          </c:tx>
          <c:explosion val="35"/>
          <c:dPt>
            <c:idx val="3"/>
            <c:bubble3D val="0"/>
            <c:explosion val="27"/>
            <c:extLst>
              <c:ext xmlns:c16="http://schemas.microsoft.com/office/drawing/2014/chart" uri="{C3380CC4-5D6E-409C-BE32-E72D297353CC}">
                <c16:uniqueId val="{00000000-A01D-498A-A47B-3E648A4366A5}"/>
              </c:ext>
            </c:extLst>
          </c:dPt>
          <c:dPt>
            <c:idx val="4"/>
            <c:bubble3D val="0"/>
            <c:explosion val="29"/>
            <c:extLst>
              <c:ext xmlns:c16="http://schemas.microsoft.com/office/drawing/2014/chart" uri="{C3380CC4-5D6E-409C-BE32-E72D297353CC}">
                <c16:uniqueId val="{00000001-A01D-498A-A47B-3E648A4366A5}"/>
              </c:ext>
            </c:extLst>
          </c:dPt>
          <c:dLbls>
            <c:dLbl>
              <c:idx val="0"/>
              <c:layout>
                <c:manualLayout>
                  <c:x val="-0.45991936574938447"/>
                  <c:y val="0.5536508253727167"/>
                </c:manualLayout>
              </c:layout>
              <c:tx>
                <c:rich>
                  <a:bodyPr/>
                  <a:lstStyle/>
                  <a:p>
                    <a:r>
                      <a:rPr lang="en-US" b="0" dirty="0" smtClean="0"/>
                      <a:t>Task </a:t>
                    </a:r>
                    <a:r>
                      <a:rPr lang="en-US" b="0" dirty="0"/>
                      <a:t>Force Meetings
</a:t>
                    </a:r>
                    <a:r>
                      <a:rPr lang="en-US" b="0" dirty="0" smtClean="0"/>
                      <a:t>0%</a:t>
                    </a:r>
                    <a:endParaRPr lang="en-US" b="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01D-498A-A47B-3E648A4366A5}"/>
                </c:ext>
              </c:extLst>
            </c:dLbl>
            <c:dLbl>
              <c:idx val="1"/>
              <c:layout>
                <c:manualLayout>
                  <c:x val="-0.46339110317395898"/>
                  <c:y val="0.70069087493504933"/>
                </c:manualLayout>
              </c:layout>
              <c:tx>
                <c:rich>
                  <a:bodyPr/>
                  <a:lstStyle/>
                  <a:p>
                    <a:r>
                      <a:rPr lang="en-US" b="0" dirty="0" smtClean="0"/>
                      <a:t>RADBUG</a:t>
                    </a:r>
                    <a:r>
                      <a:rPr lang="en-US" b="0" dirty="0"/>
                      <a:t>
</a:t>
                    </a:r>
                    <a:r>
                      <a:rPr lang="en-US" b="0" dirty="0" smtClean="0"/>
                      <a:t>0%</a:t>
                    </a:r>
                    <a:endParaRPr lang="en-US" b="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1D-498A-A47B-3E648A4366A5}"/>
                </c:ext>
              </c:extLst>
            </c:dLbl>
            <c:dLbl>
              <c:idx val="2"/>
              <c:layout>
                <c:manualLayout>
                  <c:x val="-5.2998890602592268E-2"/>
                  <c:y val="-3.4970422478916026E-2"/>
                </c:manualLayout>
              </c:layout>
              <c:tx>
                <c:rich>
                  <a:bodyPr/>
                  <a:lstStyle/>
                  <a:p>
                    <a:r>
                      <a:rPr lang="en-US" b="0" dirty="0"/>
                      <a:t>AASHTO Admin</a:t>
                    </a:r>
                    <a:r>
                      <a:rPr lang="en-US" b="0" dirty="0" smtClean="0"/>
                      <a:t>/</a:t>
                    </a:r>
                  </a:p>
                  <a:p>
                    <a:r>
                      <a:rPr lang="en-US" b="0" dirty="0" smtClean="0"/>
                      <a:t>Overhead</a:t>
                    </a:r>
                    <a:r>
                      <a:rPr lang="en-US" b="0" dirty="0"/>
                      <a:t>
</a:t>
                    </a:r>
                    <a:r>
                      <a:rPr lang="en-US" b="0" dirty="0" smtClean="0"/>
                      <a:t>5%</a:t>
                    </a:r>
                    <a:endParaRPr lang="en-US" b="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01D-498A-A47B-3E648A4366A5}"/>
                </c:ext>
              </c:extLst>
            </c:dLbl>
            <c:dLbl>
              <c:idx val="3"/>
              <c:layout>
                <c:manualLayout>
                  <c:x val="-5.1547068214412607E-3"/>
                  <c:y val="-0.22893401015228426"/>
                </c:manualLayout>
              </c:layout>
              <c:tx>
                <c:rich>
                  <a:bodyPr/>
                  <a:lstStyle/>
                  <a:p>
                    <a:pPr>
                      <a:defRPr b="1"/>
                    </a:pPr>
                    <a:r>
                      <a:rPr lang="en-US" b="0" dirty="0" smtClean="0"/>
                      <a:t>Maintenance, Support &amp; Enhancements</a:t>
                    </a:r>
                    <a:r>
                      <a:rPr lang="en-US" b="0" baseline="0" dirty="0" smtClean="0"/>
                      <a:t> </a:t>
                    </a:r>
                    <a:r>
                      <a:rPr lang="en-US" b="0" dirty="0" smtClean="0"/>
                      <a:t>
29%</a:t>
                    </a:r>
                    <a:endParaRPr lang="en-US" b="0" dirty="0"/>
                  </a:p>
                </c:rich>
              </c:tx>
              <c:spPr/>
              <c:showLegendKey val="0"/>
              <c:showVal val="1"/>
              <c:showCatName val="1"/>
              <c:showSerName val="0"/>
              <c:showPercent val="1"/>
              <c:showBubbleSize val="0"/>
              <c:extLst>
                <c:ext xmlns:c15="http://schemas.microsoft.com/office/drawing/2012/chart" uri="{CE6537A1-D6FC-4f65-9D91-7224C49458BB}">
                  <c15:layout>
                    <c:manualLayout>
                      <c:w val="0.25784357496550042"/>
                      <c:h val="0.23223350253807107"/>
                    </c:manualLayout>
                  </c15:layout>
                </c:ext>
                <c:ext xmlns:c16="http://schemas.microsoft.com/office/drawing/2014/chart" uri="{C3380CC4-5D6E-409C-BE32-E72D297353CC}">
                  <c16:uniqueId val="{00000000-A01D-498A-A47B-3E648A4366A5}"/>
                </c:ext>
              </c:extLst>
            </c:dLbl>
            <c:dLbl>
              <c:idx val="4"/>
              <c:layout>
                <c:manualLayout>
                  <c:x val="-6.3573883161512024E-2"/>
                  <c:y val="-0.50064870698269315"/>
                </c:manualLayout>
              </c:layout>
              <c:tx>
                <c:rich>
                  <a:bodyPr/>
                  <a:lstStyle/>
                  <a:p>
                    <a:r>
                      <a:rPr lang="en-US" dirty="0" smtClean="0"/>
                      <a:t>Service </a:t>
                    </a:r>
                    <a:r>
                      <a:rPr lang="en-US" dirty="0"/>
                      <a:t>Unit Services
</a:t>
                    </a:r>
                    <a:r>
                      <a:rPr lang="en-US" dirty="0" smtClean="0"/>
                      <a:t>1%</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1D-498A-A47B-3E648A4366A5}"/>
                </c:ext>
              </c:extLst>
            </c:dLbl>
            <c:dLbl>
              <c:idx val="5"/>
              <c:delete val="1"/>
              <c:extLst>
                <c:ext xmlns:c15="http://schemas.microsoft.com/office/drawing/2012/chart" uri="{CE6537A1-D6FC-4f65-9D91-7224C49458BB}"/>
                <c:ext xmlns:c16="http://schemas.microsoft.com/office/drawing/2014/chart" uri="{C3380CC4-5D6E-409C-BE32-E72D297353CC}">
                  <c16:uniqueId val="{00000005-A01D-498A-A47B-3E648A4366A5}"/>
                </c:ext>
              </c:extLst>
            </c:dLbl>
            <c:dLbl>
              <c:idx val="6"/>
              <c:layout>
                <c:manualLayout>
                  <c:x val="-0.16040587710041398"/>
                  <c:y val="-7.67202925776409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A01D-498A-A47B-3E648A4366A5}"/>
                </c:ext>
              </c:extLst>
            </c:dLbl>
            <c:dLbl>
              <c:idx val="7"/>
              <c:layout>
                <c:manualLayout>
                  <c:x val="8.6041886516762724E-3"/>
                  <c:y val="-8.01316999080698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01D-498A-A47B-3E648A4366A5}"/>
                </c:ext>
              </c:extLst>
            </c:dLbl>
            <c:spPr>
              <a:noFill/>
              <a:ln>
                <a:noFill/>
              </a:ln>
              <a:effectLst/>
            </c:spPr>
            <c:txPr>
              <a:bodyPr/>
              <a:lstStyle/>
              <a:p>
                <a:pPr>
                  <a:defRPr b="0"/>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8"/>
                <c:pt idx="0">
                  <c:v>Task Force Meetings</c:v>
                </c:pt>
                <c:pt idx="1">
                  <c:v>RADBUG</c:v>
                </c:pt>
                <c:pt idx="2">
                  <c:v>AASHTO Admin/Overhead</c:v>
                </c:pt>
                <c:pt idx="3">
                  <c:v>Maintenance, Support &amp; Enhancements</c:v>
                </c:pt>
                <c:pt idx="4">
                  <c:v>Modernization</c:v>
                </c:pt>
                <c:pt idx="5">
                  <c:v>Service Unit Services</c:v>
                </c:pt>
                <c:pt idx="6">
                  <c:v>Professional Services</c:v>
                </c:pt>
                <c:pt idx="7">
                  <c:v>Program Development</c:v>
                </c:pt>
              </c:strCache>
            </c:strRef>
          </c:cat>
          <c:val>
            <c:numRef>
              <c:f>Sheet1!$B$2:$B$9</c:f>
              <c:numCache>
                <c:formatCode>0.0%</c:formatCode>
                <c:ptCount val="8"/>
                <c:pt idx="0">
                  <c:v>0</c:v>
                </c:pt>
                <c:pt idx="1">
                  <c:v>0</c:v>
                </c:pt>
                <c:pt idx="2">
                  <c:v>0.05</c:v>
                </c:pt>
                <c:pt idx="3">
                  <c:v>0.28999999999999998</c:v>
                </c:pt>
                <c:pt idx="4">
                  <c:v>0.55000000000000004</c:v>
                </c:pt>
                <c:pt idx="5">
                  <c:v>0.01</c:v>
                </c:pt>
                <c:pt idx="6">
                  <c:v>0.03</c:v>
                </c:pt>
                <c:pt idx="7">
                  <c:v>7.0000000000000007E-2</c:v>
                </c:pt>
              </c:numCache>
            </c:numRef>
          </c:val>
          <c:extLst>
            <c:ext xmlns:c16="http://schemas.microsoft.com/office/drawing/2014/chart" uri="{C3380CC4-5D6E-409C-BE32-E72D297353CC}">
              <c16:uniqueId val="{00000008-A01D-498A-A47B-3E648A4366A5}"/>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404632410639391"/>
          <c:y val="0.24758083856269236"/>
          <c:w val="0.83719944800714341"/>
          <c:h val="0.74354390663096048"/>
        </c:manualLayout>
      </c:layout>
      <c:pie3DChart>
        <c:varyColors val="1"/>
        <c:ser>
          <c:idx val="0"/>
          <c:order val="0"/>
          <c:tx>
            <c:strRef>
              <c:f>Sheet1!$B$1</c:f>
              <c:strCache>
                <c:ptCount val="1"/>
                <c:pt idx="0">
                  <c:v>FY2018 Expenditures</c:v>
                </c:pt>
              </c:strCache>
            </c:strRef>
          </c:tx>
          <c:explosion val="35"/>
          <c:dPt>
            <c:idx val="3"/>
            <c:bubble3D val="0"/>
            <c:explosion val="27"/>
            <c:extLst>
              <c:ext xmlns:c16="http://schemas.microsoft.com/office/drawing/2014/chart" uri="{C3380CC4-5D6E-409C-BE32-E72D297353CC}">
                <c16:uniqueId val="{00000000-A01D-498A-A47B-3E648A4366A5}"/>
              </c:ext>
            </c:extLst>
          </c:dPt>
          <c:dPt>
            <c:idx val="4"/>
            <c:bubble3D val="0"/>
            <c:explosion val="29"/>
            <c:extLst>
              <c:ext xmlns:c16="http://schemas.microsoft.com/office/drawing/2014/chart" uri="{C3380CC4-5D6E-409C-BE32-E72D297353CC}">
                <c16:uniqueId val="{00000001-A01D-498A-A47B-3E648A4366A5}"/>
              </c:ext>
            </c:extLst>
          </c:dPt>
          <c:dLbls>
            <c:dLbl>
              <c:idx val="0"/>
              <c:layout>
                <c:manualLayout>
                  <c:x val="1.6025651432746226E-2"/>
                  <c:y val="-4.5333946200887348E-2"/>
                </c:manualLayout>
              </c:layout>
              <c:tx>
                <c:rich>
                  <a:bodyPr/>
                  <a:lstStyle/>
                  <a:p>
                    <a:r>
                      <a:rPr lang="en-US" b="0" dirty="0" smtClean="0"/>
                      <a:t>Task </a:t>
                    </a:r>
                    <a:r>
                      <a:rPr lang="en-US" b="0" dirty="0"/>
                      <a:t>Force Meetings
</a:t>
                    </a:r>
                    <a:r>
                      <a:rPr lang="en-US" b="0" dirty="0" smtClean="0"/>
                      <a:t>1%</a:t>
                    </a:r>
                    <a:endParaRPr lang="en-US" b="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01D-498A-A47B-3E648A4366A5}"/>
                </c:ext>
              </c:extLst>
            </c:dLbl>
            <c:dLbl>
              <c:idx val="1"/>
              <c:layout>
                <c:manualLayout>
                  <c:x val="-0.50291000351760151"/>
                  <c:y val="0.58140153483352652"/>
                </c:manualLayout>
              </c:layout>
              <c:tx>
                <c:rich>
                  <a:bodyPr/>
                  <a:lstStyle/>
                  <a:p>
                    <a:r>
                      <a:rPr lang="en-US" b="0" dirty="0" smtClean="0"/>
                      <a:t>RADBUG</a:t>
                    </a:r>
                    <a:r>
                      <a:rPr lang="en-US" b="0" dirty="0"/>
                      <a:t>
</a:t>
                    </a:r>
                    <a:r>
                      <a:rPr lang="en-US" b="0" dirty="0" smtClean="0"/>
                      <a:t>0%</a:t>
                    </a:r>
                    <a:endParaRPr lang="en-US" b="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1D-498A-A47B-3E648A4366A5}"/>
                </c:ext>
              </c:extLst>
            </c:dLbl>
            <c:dLbl>
              <c:idx val="2"/>
              <c:layout>
                <c:manualLayout>
                  <c:x val="4.1502827610466218E-2"/>
                  <c:y val="-2.7356209280946481E-2"/>
                </c:manualLayout>
              </c:layout>
              <c:tx>
                <c:rich>
                  <a:bodyPr/>
                  <a:lstStyle/>
                  <a:p>
                    <a:r>
                      <a:rPr lang="en-US" b="0" dirty="0"/>
                      <a:t>AASHTO Admin</a:t>
                    </a:r>
                    <a:r>
                      <a:rPr lang="en-US" b="0" dirty="0" smtClean="0"/>
                      <a:t>/</a:t>
                    </a:r>
                  </a:p>
                  <a:p>
                    <a:r>
                      <a:rPr lang="en-US" b="0" dirty="0" smtClean="0"/>
                      <a:t>Overhead</a:t>
                    </a:r>
                    <a:r>
                      <a:rPr lang="en-US" b="0" dirty="0"/>
                      <a:t>
</a:t>
                    </a:r>
                    <a:r>
                      <a:rPr lang="en-US" b="0" dirty="0" smtClean="0"/>
                      <a:t>5%</a:t>
                    </a:r>
                    <a:endParaRPr lang="en-US" b="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01D-498A-A47B-3E648A4366A5}"/>
                </c:ext>
              </c:extLst>
            </c:dLbl>
            <c:dLbl>
              <c:idx val="3"/>
              <c:layout>
                <c:manualLayout>
                  <c:x val="-5.1547068214412607E-3"/>
                  <c:y val="-0.22893401015228426"/>
                </c:manualLayout>
              </c:layout>
              <c:tx>
                <c:rich>
                  <a:bodyPr/>
                  <a:lstStyle/>
                  <a:p>
                    <a:pPr>
                      <a:defRPr b="1"/>
                    </a:pPr>
                    <a:r>
                      <a:rPr lang="en-US" b="0" dirty="0" smtClean="0"/>
                      <a:t>Maintenance, Support &amp; Enhancements</a:t>
                    </a:r>
                    <a:r>
                      <a:rPr lang="en-US" b="0" baseline="0" dirty="0" smtClean="0"/>
                      <a:t> </a:t>
                    </a:r>
                    <a:r>
                      <a:rPr lang="en-US" b="0" dirty="0" smtClean="0"/>
                      <a:t>
29%</a:t>
                    </a:r>
                    <a:endParaRPr lang="en-US" b="0" dirty="0"/>
                  </a:p>
                </c:rich>
              </c:tx>
              <c:spPr/>
              <c:showLegendKey val="0"/>
              <c:showVal val="1"/>
              <c:showCatName val="1"/>
              <c:showSerName val="0"/>
              <c:showPercent val="1"/>
              <c:showBubbleSize val="0"/>
              <c:extLst>
                <c:ext xmlns:c15="http://schemas.microsoft.com/office/drawing/2012/chart" uri="{CE6537A1-D6FC-4f65-9D91-7224C49458BB}">
                  <c15:layout>
                    <c:manualLayout>
                      <c:w val="0.25784357496550042"/>
                      <c:h val="0.23223350253807107"/>
                    </c:manualLayout>
                  </c15:layout>
                </c:ext>
                <c:ext xmlns:c16="http://schemas.microsoft.com/office/drawing/2014/chart" uri="{C3380CC4-5D6E-409C-BE32-E72D297353CC}">
                  <c16:uniqueId val="{00000000-A01D-498A-A47B-3E648A4366A5}"/>
                </c:ext>
              </c:extLst>
            </c:dLbl>
            <c:dLbl>
              <c:idx val="4"/>
              <c:delete val="1"/>
              <c:extLst>
                <c:ext xmlns:c15="http://schemas.microsoft.com/office/drawing/2012/chart" uri="{CE6537A1-D6FC-4f65-9D91-7224C49458BB}"/>
                <c:ext xmlns:c16="http://schemas.microsoft.com/office/drawing/2014/chart" uri="{C3380CC4-5D6E-409C-BE32-E72D297353CC}">
                  <c16:uniqueId val="{00000001-A01D-498A-A47B-3E648A4366A5}"/>
                </c:ext>
              </c:extLst>
            </c:dLbl>
            <c:dLbl>
              <c:idx val="5"/>
              <c:delete val="1"/>
              <c:extLst>
                <c:ext xmlns:c15="http://schemas.microsoft.com/office/drawing/2012/chart" uri="{CE6537A1-D6FC-4f65-9D91-7224C49458BB}"/>
                <c:ext xmlns:c16="http://schemas.microsoft.com/office/drawing/2014/chart" uri="{C3380CC4-5D6E-409C-BE32-E72D297353CC}">
                  <c16:uniqueId val="{00000005-A01D-498A-A47B-3E648A4366A5}"/>
                </c:ext>
              </c:extLst>
            </c:dLbl>
            <c:dLbl>
              <c:idx val="6"/>
              <c:layout>
                <c:manualLayout>
                  <c:x val="-0.16040587710041398"/>
                  <c:y val="-7.67202925776409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A01D-498A-A47B-3E648A4366A5}"/>
                </c:ext>
              </c:extLst>
            </c:dLbl>
            <c:dLbl>
              <c:idx val="7"/>
              <c:layout>
                <c:manualLayout>
                  <c:x val="8.6041886516762724E-3"/>
                  <c:y val="-8.01316999080698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01D-498A-A47B-3E648A4366A5}"/>
                </c:ext>
              </c:extLst>
            </c:dLbl>
            <c:spPr>
              <a:noFill/>
              <a:ln>
                <a:noFill/>
              </a:ln>
              <a:effectLst/>
            </c:spPr>
            <c:txPr>
              <a:bodyPr/>
              <a:lstStyle/>
              <a:p>
                <a:pPr>
                  <a:defRPr b="0"/>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Sheet1!$A$2:$A$10</c:f>
              <c:strCache>
                <c:ptCount val="9"/>
                <c:pt idx="0">
                  <c:v>Task Force Meetings</c:v>
                </c:pt>
                <c:pt idx="1">
                  <c:v>RADBUG</c:v>
                </c:pt>
                <c:pt idx="2">
                  <c:v>AASHTO Admin/Overhead</c:v>
                </c:pt>
                <c:pt idx="3">
                  <c:v>Maintenance, Support &amp; Enhancements</c:v>
                </c:pt>
                <c:pt idx="4">
                  <c:v>7.1 &amp; 7.2 </c:v>
                </c:pt>
                <c:pt idx="5">
                  <c:v>Version 7.3 </c:v>
                </c:pt>
                <c:pt idx="6">
                  <c:v>Service Unit Services</c:v>
                </c:pt>
                <c:pt idx="7">
                  <c:v>Professional Services</c:v>
                </c:pt>
                <c:pt idx="8">
                  <c:v>Program Development</c:v>
                </c:pt>
              </c:strCache>
            </c:strRef>
          </c:cat>
          <c:val>
            <c:numRef>
              <c:f>Sheet1!$B$2:$B$10</c:f>
              <c:numCache>
                <c:formatCode>0.0%</c:formatCode>
                <c:ptCount val="9"/>
                <c:pt idx="0">
                  <c:v>0.01</c:v>
                </c:pt>
                <c:pt idx="1">
                  <c:v>0</c:v>
                </c:pt>
                <c:pt idx="2">
                  <c:v>0.05</c:v>
                </c:pt>
                <c:pt idx="3">
                  <c:v>0.28999999999999998</c:v>
                </c:pt>
                <c:pt idx="4">
                  <c:v>0.28999999999999998</c:v>
                </c:pt>
                <c:pt idx="5">
                  <c:v>0.25</c:v>
                </c:pt>
                <c:pt idx="6">
                  <c:v>0.01</c:v>
                </c:pt>
                <c:pt idx="7">
                  <c:v>0.03</c:v>
                </c:pt>
                <c:pt idx="8">
                  <c:v>7.0000000000000007E-2</c:v>
                </c:pt>
              </c:numCache>
            </c:numRef>
          </c:val>
          <c:extLst>
            <c:ext xmlns:c16="http://schemas.microsoft.com/office/drawing/2014/chart" uri="{C3380CC4-5D6E-409C-BE32-E72D297353CC}">
              <c16:uniqueId val="{00000008-A01D-498A-A47B-3E648A4366A5}"/>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0.06186</cdr:x>
      <cdr:y>0.22843</cdr:y>
    </cdr:from>
    <cdr:to>
      <cdr:x>0.2268</cdr:x>
      <cdr:y>0.36548</cdr:y>
    </cdr:to>
    <cdr:sp macro="" textlink="">
      <cdr:nvSpPr>
        <cdr:cNvPr id="3" name="TextBox 2"/>
        <cdr:cNvSpPr txBox="1"/>
      </cdr:nvSpPr>
      <cdr:spPr>
        <a:xfrm xmlns:a="http://schemas.openxmlformats.org/drawingml/2006/main">
          <a:off x="457200" y="1143000"/>
          <a:ext cx="12192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0.19588</cdr:x>
      <cdr:y>0.16751</cdr:y>
    </cdr:from>
    <cdr:to>
      <cdr:x>0.36082</cdr:x>
      <cdr:y>0.30072</cdr:y>
    </cdr:to>
    <cdr:cxnSp macro="">
      <cdr:nvCxnSpPr>
        <cdr:cNvPr id="4" name="Straight Connector 3"/>
        <cdr:cNvCxnSpPr/>
      </cdr:nvCxnSpPr>
      <cdr:spPr>
        <a:xfrm xmlns:a="http://schemas.openxmlformats.org/drawingml/2006/main" flipH="1" flipV="1">
          <a:off x="1447828" y="838187"/>
          <a:ext cx="1219172" cy="66656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0.40789</cdr:x>
      <cdr:y>0.14621</cdr:y>
    </cdr:from>
    <cdr:to>
      <cdr:x>0.45301</cdr:x>
      <cdr:y>0.2764</cdr:y>
    </cdr:to>
    <cdr:cxnSp macro="">
      <cdr:nvCxnSpPr>
        <cdr:cNvPr id="5" name="Straight Connector 4"/>
        <cdr:cNvCxnSpPr/>
      </cdr:nvCxnSpPr>
      <cdr:spPr>
        <a:xfrm xmlns:a="http://schemas.openxmlformats.org/drawingml/2006/main" flipH="1" flipV="1">
          <a:off x="3014908" y="731583"/>
          <a:ext cx="333500" cy="65144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0.06186</cdr:x>
      <cdr:y>0.22843</cdr:y>
    </cdr:from>
    <cdr:to>
      <cdr:x>0.2268</cdr:x>
      <cdr:y>0.36548</cdr:y>
    </cdr:to>
    <cdr:sp macro="" textlink="">
      <cdr:nvSpPr>
        <cdr:cNvPr id="3" name="TextBox 2"/>
        <cdr:cNvSpPr txBox="1"/>
      </cdr:nvSpPr>
      <cdr:spPr>
        <a:xfrm xmlns:a="http://schemas.openxmlformats.org/drawingml/2006/main">
          <a:off x="457200" y="1143000"/>
          <a:ext cx="12192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0.31959</cdr:x>
      <cdr:y>0.22843</cdr:y>
    </cdr:from>
    <cdr:to>
      <cdr:x>0.36082</cdr:x>
      <cdr:y>0.30072</cdr:y>
    </cdr:to>
    <cdr:cxnSp macro="">
      <cdr:nvCxnSpPr>
        <cdr:cNvPr id="4" name="Straight Connector 3"/>
        <cdr:cNvCxnSpPr/>
      </cdr:nvCxnSpPr>
      <cdr:spPr>
        <a:xfrm xmlns:a="http://schemas.openxmlformats.org/drawingml/2006/main" flipH="1" flipV="1">
          <a:off x="2362200" y="1143000"/>
          <a:ext cx="304765" cy="36174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0.45301</cdr:x>
      <cdr:y>0.27264</cdr:y>
    </cdr:from>
    <cdr:to>
      <cdr:x>0.45361</cdr:x>
      <cdr:y>0.2764</cdr:y>
    </cdr:to>
    <cdr:cxnSp macro="">
      <cdr:nvCxnSpPr>
        <cdr:cNvPr id="5" name="Straight Connector 4"/>
        <cdr:cNvCxnSpPr/>
      </cdr:nvCxnSpPr>
      <cdr:spPr>
        <a:xfrm xmlns:a="http://schemas.openxmlformats.org/drawingml/2006/main" flipV="1">
          <a:off x="3348378" y="1364225"/>
          <a:ext cx="4422" cy="1882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0.53093</cdr:x>
      <cdr:y>0.2132</cdr:y>
    </cdr:from>
    <cdr:to>
      <cdr:x>0.5567</cdr:x>
      <cdr:y>0.35025</cdr:y>
    </cdr:to>
    <cdr:cxnSp macro="">
      <cdr:nvCxnSpPr>
        <cdr:cNvPr id="9" name="Straight Connector 8"/>
        <cdr:cNvCxnSpPr/>
      </cdr:nvCxnSpPr>
      <cdr:spPr>
        <a:xfrm xmlns:a="http://schemas.openxmlformats.org/drawingml/2006/main" flipH="1">
          <a:off x="3924300" y="1066800"/>
          <a:ext cx="190500" cy="6858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0.17526</cdr:x>
      <cdr:y>0.53299</cdr:y>
    </cdr:from>
    <cdr:to>
      <cdr:x>0.29897</cdr:x>
      <cdr:y>0.71574</cdr:y>
    </cdr:to>
    <cdr:sp macro="" textlink="">
      <cdr:nvSpPr>
        <cdr:cNvPr id="11" name="TextBox 10"/>
        <cdr:cNvSpPr txBox="1"/>
      </cdr:nvSpPr>
      <cdr:spPr>
        <a:xfrm xmlns:a="http://schemas.openxmlformats.org/drawingml/2006/main">
          <a:off x="1295400" y="2667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0.20619</cdr:x>
      <cdr:y>0.45685</cdr:y>
    </cdr:from>
    <cdr:to>
      <cdr:x>0.3299</cdr:x>
      <cdr:y>0.63959</cdr:y>
    </cdr:to>
    <cdr:sp macro="" textlink="">
      <cdr:nvSpPr>
        <cdr:cNvPr id="12" name="TextBox 11"/>
        <cdr:cNvSpPr txBox="1"/>
      </cdr:nvSpPr>
      <cdr:spPr>
        <a:xfrm xmlns:a="http://schemas.openxmlformats.org/drawingml/2006/main">
          <a:off x="1524000" y="2286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7.3</a:t>
          </a:r>
        </a:p>
        <a:p xmlns:a="http://schemas.openxmlformats.org/drawingml/2006/main">
          <a:r>
            <a:rPr lang="en-US" sz="1800" dirty="0" smtClean="0"/>
            <a:t>25%</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F134CD-EEC7-40AB-92AA-A4925A07E5AD}" type="datetimeFigureOut">
              <a:rPr lang="en-US" smtClean="0"/>
              <a:pPr/>
              <a:t>8/8/2022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ECAABD-DB8F-4014-A197-A0431C36BD2F}" type="slidenum">
              <a:rPr lang="en-US" smtClean="0"/>
              <a:pPr/>
              <a:t>‹#›</a:t>
            </a:fld>
            <a:endParaRPr lang="en-US"/>
          </a:p>
        </p:txBody>
      </p:sp>
    </p:spTree>
    <p:extLst>
      <p:ext uri="{BB962C8B-B14F-4D97-AF65-F5344CB8AC3E}">
        <p14:creationId xmlns:p14="http://schemas.microsoft.com/office/powerpoint/2010/main" val="228499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EE2B3-398C-4418-8CF8-20B597858B70}" type="datetimeFigureOut">
              <a:rPr lang="en-US" smtClean="0"/>
              <a:t>8/8/2022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E7D82-F2D9-4036-ABB0-E70219337D29}" type="slidenum">
              <a:rPr lang="en-US" smtClean="0"/>
              <a:t>‹#›</a:t>
            </a:fld>
            <a:endParaRPr lang="en-US"/>
          </a:p>
        </p:txBody>
      </p:sp>
    </p:spTree>
    <p:extLst>
      <p:ext uri="{BB962C8B-B14F-4D97-AF65-F5344CB8AC3E}">
        <p14:creationId xmlns:p14="http://schemas.microsoft.com/office/powerpoint/2010/main" val="308617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E7D82-F2D9-4036-ABB0-E70219337D29}" type="slidenum">
              <a:rPr lang="en-US" smtClean="0"/>
              <a:t>5</a:t>
            </a:fld>
            <a:endParaRPr lang="en-US"/>
          </a:p>
        </p:txBody>
      </p:sp>
    </p:spTree>
    <p:extLst>
      <p:ext uri="{BB962C8B-B14F-4D97-AF65-F5344CB8AC3E}">
        <p14:creationId xmlns:p14="http://schemas.microsoft.com/office/powerpoint/2010/main" val="199611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E7D82-F2D9-4036-ABB0-E70219337D29}" type="slidenum">
              <a:rPr lang="en-US" smtClean="0"/>
              <a:t>6</a:t>
            </a:fld>
            <a:endParaRPr lang="en-US"/>
          </a:p>
        </p:txBody>
      </p:sp>
    </p:spTree>
    <p:extLst>
      <p:ext uri="{BB962C8B-B14F-4D97-AF65-F5344CB8AC3E}">
        <p14:creationId xmlns:p14="http://schemas.microsoft.com/office/powerpoint/2010/main" val="283640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E7D82-F2D9-4036-ABB0-E70219337D29}" type="slidenum">
              <a:rPr lang="en-US" smtClean="0"/>
              <a:t>7</a:t>
            </a:fld>
            <a:endParaRPr lang="en-US"/>
          </a:p>
        </p:txBody>
      </p:sp>
    </p:spTree>
    <p:extLst>
      <p:ext uri="{BB962C8B-B14F-4D97-AF65-F5344CB8AC3E}">
        <p14:creationId xmlns:p14="http://schemas.microsoft.com/office/powerpoint/2010/main" val="212655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b="1" dirty="0" smtClean="0"/>
              <a:t>Board of Directors &amp; Executive Committee  Meet Twice a Year… </a:t>
            </a:r>
            <a:r>
              <a:rPr lang="en-US" dirty="0" smtClean="0"/>
              <a:t>Establishes and revises policies governing the Cooperative Computer Development Program as called for within and consistent with this Administrative Resolution and AASHTO's Governing Documents.  </a:t>
            </a:r>
          </a:p>
          <a:p>
            <a:pPr lvl="0"/>
            <a:endParaRPr lang="en-US" dirty="0" smtClean="0"/>
          </a:p>
          <a:p>
            <a:pPr lvl="1">
              <a:buFont typeface="Arial" pitchFamily="34" charset="0"/>
              <a:buChar char="•"/>
            </a:pPr>
            <a:r>
              <a:rPr lang="en-US" dirty="0" smtClean="0"/>
              <a:t>Approves the creation of projects and products and the revenue and expenditure budgets of the activities within this Program as part of its overall budget approval role.  Approves the appointment by the AASHTO President of the members of the Special Committee on Joint Development.</a:t>
            </a:r>
            <a:endParaRPr lang="en-US" b="1" dirty="0" smtClean="0"/>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Special Committee on Joint Development</a:t>
            </a:r>
            <a:r>
              <a:rPr lang="en-US" dirty="0" smtClean="0"/>
              <a:t> provides management oversight of AASHTOWare Program &amp; Products.  The SCOJD s</a:t>
            </a:r>
            <a:r>
              <a:rPr lang="en-US" sz="1300" dirty="0"/>
              <a:t>tudies all policy issues and topics with respect to the AASHTOWare program in consultation with all active product and project task forces and brings recommendations before the AASHTO Board of Directors and Executive Committee for action, as appropriate.  </a:t>
            </a:r>
          </a:p>
          <a:p>
            <a:pPr>
              <a:lnSpc>
                <a:spcPct val="80000"/>
              </a:lnSpc>
              <a:spcBef>
                <a:spcPct val="40000"/>
              </a:spcBef>
              <a:buClr>
                <a:schemeClr val="tx1"/>
              </a:buClr>
              <a:buSzPct val="75000"/>
              <a:buFont typeface="Wingdings" pitchFamily="2" charset="2"/>
              <a:buChar char="§"/>
            </a:pPr>
            <a:endParaRPr lang="en-US" sz="1300" dirty="0"/>
          </a:p>
          <a:p>
            <a:pPr lvl="1">
              <a:lnSpc>
                <a:spcPct val="80000"/>
              </a:lnSpc>
              <a:spcBef>
                <a:spcPct val="40000"/>
              </a:spcBef>
              <a:buClr>
                <a:schemeClr val="tx1"/>
              </a:buClr>
              <a:buSzPct val="75000"/>
              <a:buFont typeface="Wingdings" pitchFamily="2" charset="2"/>
              <a:buChar char="§"/>
            </a:pPr>
            <a:r>
              <a:rPr lang="en-US" sz="1300" dirty="0"/>
              <a:t>They review and approve all procedural documents, manuals and other guidelines pertaining to the process and management of the AASHTOWare program</a:t>
            </a:r>
          </a:p>
          <a:p>
            <a:pPr>
              <a:lnSpc>
                <a:spcPct val="80000"/>
              </a:lnSpc>
              <a:spcBef>
                <a:spcPct val="40000"/>
              </a:spcBef>
              <a:buClr>
                <a:schemeClr val="tx1"/>
              </a:buClr>
              <a:buSzPct val="75000"/>
              <a:buFont typeface="Wingdings" pitchFamily="2" charset="2"/>
              <a:buChar char="§"/>
            </a:pPr>
            <a:endParaRPr lang="en-US" sz="1300" dirty="0"/>
          </a:p>
          <a:p>
            <a:pPr lvl="1">
              <a:lnSpc>
                <a:spcPct val="80000"/>
              </a:lnSpc>
              <a:spcBef>
                <a:spcPct val="40000"/>
              </a:spcBef>
              <a:buClr>
                <a:schemeClr val="tx1"/>
              </a:buClr>
              <a:buSzPct val="75000"/>
              <a:buFont typeface="Arial" pitchFamily="34" charset="0"/>
              <a:buChar char="•"/>
            </a:pPr>
            <a:r>
              <a:rPr lang="en-US" sz="1300" dirty="0"/>
              <a:t>Include in their charge is the a</a:t>
            </a:r>
            <a:r>
              <a:rPr lang="en-US" dirty="0" smtClean="0"/>
              <a:t>pproval of appointments [and removal] of Product and Project Task Force members as necessary and the designation of chairpersons.  They review project proposals and authorize solicitation of membership for participation and funding for AASHTOWare projects; and, establish advisory and user groups when appropriate on the recommendation of the product and/or project task forces</a:t>
            </a:r>
          </a:p>
          <a:p>
            <a:pPr>
              <a:lnSpc>
                <a:spcPct val="80000"/>
              </a:lnSpc>
              <a:spcBef>
                <a:spcPct val="40000"/>
              </a:spcBef>
              <a:buClr>
                <a:schemeClr val="tx1"/>
              </a:buClr>
              <a:buSzPct val="75000"/>
              <a:buFont typeface="Wingdings" pitchFamily="2" charset="2"/>
              <a:buChar char="§"/>
            </a:pPr>
            <a:endParaRPr lang="en-US" dirty="0" smtClean="0"/>
          </a:p>
          <a:p>
            <a:pPr defTabSz="914140">
              <a:lnSpc>
                <a:spcPct val="80000"/>
              </a:lnSpc>
              <a:spcBef>
                <a:spcPct val="40000"/>
              </a:spcBef>
              <a:buClr>
                <a:schemeClr val="tx1"/>
              </a:buClr>
              <a:buSzPct val="75000"/>
              <a:buFont typeface="Wingdings" pitchFamily="2" charset="2"/>
              <a:buChar char="§"/>
              <a:defRPr/>
            </a:pPr>
            <a:r>
              <a:rPr lang="en-US" dirty="0" smtClean="0"/>
              <a:t>A full-time </a:t>
            </a:r>
            <a:r>
              <a:rPr lang="en-US" b="1" dirty="0" smtClean="0"/>
              <a:t>AASHTOWare Project Manager</a:t>
            </a:r>
            <a:r>
              <a:rPr lang="en-US" dirty="0" smtClean="0"/>
              <a:t> is retained to coordinate product/project activities, and fulfill contract administration and project management functions.   </a:t>
            </a:r>
          </a:p>
          <a:p>
            <a:pPr defTabSz="914140">
              <a:lnSpc>
                <a:spcPct val="80000"/>
              </a:lnSpc>
              <a:spcBef>
                <a:spcPct val="40000"/>
              </a:spcBef>
              <a:buClr>
                <a:schemeClr val="tx1"/>
              </a:buClr>
              <a:buSzPct val="75000"/>
              <a:buFont typeface="Wingdings" pitchFamily="2" charset="2"/>
              <a:buChar char="§"/>
              <a:defRPr/>
            </a:pPr>
            <a:endParaRPr lang="en-US" dirty="0" smtClean="0"/>
          </a:p>
          <a:p>
            <a:pPr lvl="1" defTabSz="914140">
              <a:lnSpc>
                <a:spcPct val="80000"/>
              </a:lnSpc>
              <a:spcBef>
                <a:spcPct val="40000"/>
              </a:spcBef>
              <a:buClr>
                <a:schemeClr val="tx1"/>
              </a:buClr>
              <a:buSzPct val="75000"/>
              <a:buFont typeface="Wingdings" pitchFamily="2" charset="2"/>
              <a:buChar char="§"/>
              <a:defRPr/>
            </a:pPr>
            <a:r>
              <a:rPr lang="en-US" dirty="0" smtClean="0"/>
              <a:t>As authorized by the executive director, the project manager leads/participates in contract negotiations and revisions; oversees invoices, payments, and other financial transactions; coordinates software development activities with other AASHTO committees; </a:t>
            </a:r>
            <a:r>
              <a:rPr lang="en-US" sz="900" dirty="0"/>
              <a:t>promotes awareness of the product capabilities and gathers potential enhancements for the products</a:t>
            </a:r>
            <a:r>
              <a:rPr lang="en-US" dirty="0" smtClean="0"/>
              <a:t>; and assists the task force in related matters as needed.</a:t>
            </a:r>
          </a:p>
          <a:p>
            <a:pPr>
              <a:lnSpc>
                <a:spcPct val="80000"/>
              </a:lnSpc>
              <a:spcBef>
                <a:spcPct val="40000"/>
              </a:spcBef>
              <a:buClr>
                <a:schemeClr val="tx1"/>
              </a:buClr>
              <a:buSzPct val="75000"/>
              <a:buFont typeface="Wingdings" pitchFamily="2" charset="2"/>
              <a:buChar char="§"/>
            </a:pPr>
            <a:endParaRPr lang="en-US" dirty="0" smtClean="0"/>
          </a:p>
          <a:p>
            <a:pPr>
              <a:lnSpc>
                <a:spcPct val="80000"/>
              </a:lnSpc>
              <a:buClr>
                <a:schemeClr val="tx1"/>
              </a:buClr>
              <a:buSzPct val="75000"/>
              <a:buFont typeface="Wingdings" pitchFamily="2" charset="2"/>
              <a:buChar char="§"/>
            </a:pPr>
            <a:r>
              <a:rPr lang="en-US" dirty="0" smtClean="0"/>
              <a:t>The </a:t>
            </a:r>
            <a:r>
              <a:rPr lang="en-US" b="1" dirty="0" smtClean="0"/>
              <a:t>Task Force</a:t>
            </a:r>
            <a:r>
              <a:rPr lang="en-US" dirty="0" smtClean="0"/>
              <a:t> provides the day to day management of the product.  They guide software support and development services performed by contractors, determine the functionality to be included in enhancements; they oversee the development and execution of the annual work plans, including the associated budget, for the product and work with SCOJD to improve the overall AASHTOWare program.</a:t>
            </a:r>
          </a:p>
          <a:p>
            <a:pPr>
              <a:lnSpc>
                <a:spcPct val="90000"/>
              </a:lnSpc>
            </a:pPr>
            <a:endParaRPr lang="en-US" sz="1100" dirty="0"/>
          </a:p>
          <a:p>
            <a:pPr lvl="1">
              <a:lnSpc>
                <a:spcPct val="90000"/>
              </a:lnSpc>
              <a:buFont typeface="Arial" pitchFamily="34" charset="0"/>
              <a:buChar char="•"/>
            </a:pPr>
            <a:r>
              <a:rPr lang="en-US" sz="1500" dirty="0"/>
              <a:t>The task force typically are comprised of 7 to 9 representatives from the agencies and serve on a rotating basis; they represent expertise in functional areas as well as IT.  Included with their many duties, the task forces are responsible for (1) l</a:t>
            </a:r>
            <a:r>
              <a:rPr lang="en-US" sz="1300" dirty="0"/>
              <a:t>ong range product direction, (2) annual consultant contracts, (3) quality assurance and control, and (4) responding to questions from users.  The task force also determines the appropriate software platforms needed to meet the overall needs of the participating agencies and review and approve product releases.  A typical member is a long-term or high-level administrator or user and has been active in the User Group for several years.</a:t>
            </a:r>
          </a:p>
          <a:p>
            <a:pPr>
              <a:lnSpc>
                <a:spcPct val="90000"/>
              </a:lnSpc>
            </a:pPr>
            <a:endParaRPr lang="en-US" dirty="0" smtClean="0"/>
          </a:p>
          <a:p>
            <a:pPr>
              <a:lnSpc>
                <a:spcPct val="80000"/>
              </a:lnSpc>
              <a:spcBef>
                <a:spcPct val="40000"/>
              </a:spcBef>
              <a:buClr>
                <a:schemeClr val="tx1"/>
              </a:buClr>
              <a:buSzPct val="75000"/>
              <a:buFont typeface="Wingdings" pitchFamily="2" charset="2"/>
              <a:buChar char="§"/>
            </a:pPr>
            <a:r>
              <a:rPr lang="en-US" b="1" dirty="0" smtClean="0"/>
              <a:t> </a:t>
            </a:r>
            <a:r>
              <a:rPr lang="en-US" dirty="0" smtClean="0"/>
              <a:t> The Task Forces are oftentimes assisted by </a:t>
            </a:r>
            <a:r>
              <a:rPr lang="en-US" b="1" dirty="0" smtClean="0"/>
              <a:t>Technical Advisory Groups</a:t>
            </a:r>
            <a:r>
              <a:rPr lang="en-US" dirty="0" smtClean="0"/>
              <a:t> which provide subject matter expertise in defining functionality and software requirements and fulfill a variety of other roles; the TAG’s also oftentimes perform detailed reviews of beta code and make recommendations to the task force on approval of deliverables and product releases.  </a:t>
            </a:r>
          </a:p>
          <a:p>
            <a:pPr>
              <a:lnSpc>
                <a:spcPct val="80000"/>
              </a:lnSpc>
              <a:spcBef>
                <a:spcPct val="40000"/>
              </a:spcBef>
              <a:buClr>
                <a:schemeClr val="tx1"/>
              </a:buClr>
              <a:buSzPct val="75000"/>
              <a:buFont typeface="Wingdings" pitchFamily="2" charset="2"/>
              <a:buChar char="§"/>
            </a:pPr>
            <a:endParaRPr lang="en-US" b="1" dirty="0" smtClean="0"/>
          </a:p>
          <a:p>
            <a:pPr lvl="1">
              <a:lnSpc>
                <a:spcPct val="90000"/>
              </a:lnSpc>
              <a:buFont typeface="Arial" pitchFamily="34" charset="0"/>
              <a:buChar char="•"/>
            </a:pPr>
            <a:r>
              <a:rPr lang="en-US" sz="1500" dirty="0"/>
              <a:t>The Technical Advisory Group(s)s are appointed by the Task Force and a</a:t>
            </a:r>
            <a:r>
              <a:rPr lang="en-US" sz="1300" dirty="0">
                <a:solidFill>
                  <a:schemeClr val="accent1"/>
                </a:solidFill>
              </a:rPr>
              <a:t>ssist the Task Force in working with contractor in development of new product/enhancement(s).  Their composition and the number </a:t>
            </a:r>
            <a:r>
              <a:rPr lang="en-US" sz="1500" dirty="0"/>
              <a:t>of members setting on the TAG are based upon need; the members are u</a:t>
            </a:r>
            <a:r>
              <a:rPr lang="en-US" sz="1300" dirty="0">
                <a:solidFill>
                  <a:schemeClr val="accent1"/>
                </a:solidFill>
              </a:rPr>
              <a:t>sers familiar with the product/functions and are usually from agencies contributing funding.  Their duties/b</a:t>
            </a:r>
            <a:r>
              <a:rPr lang="en-US" sz="1500" dirty="0"/>
              <a:t>usiness is generally conducted by e-mail, conference calls, and [sometimes] face-to-face meeting as required; typically, the TAG is chaired by a Task Force member.</a:t>
            </a:r>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User Groups </a:t>
            </a:r>
            <a:r>
              <a:rPr lang="en-US" dirty="0" smtClean="0"/>
              <a:t>are independent organizations with their own Constitution and/or Bylaws.  The User Group represents member department’s interest in the product, and provides advice and recommendations on the product’s (1) effectiveness, (2) deficiencies, and (3) any needed product enhancements.</a:t>
            </a:r>
          </a:p>
          <a:p>
            <a:pPr>
              <a:lnSpc>
                <a:spcPct val="80000"/>
              </a:lnSpc>
              <a:spcBef>
                <a:spcPct val="40000"/>
              </a:spcBef>
              <a:buClr>
                <a:schemeClr val="tx1"/>
              </a:buClr>
              <a:buSzPct val="75000"/>
              <a:buFont typeface="Wingdings" pitchFamily="2" charset="2"/>
              <a:buChar char="§"/>
            </a:pPr>
            <a:endParaRPr lang="en-US" dirty="0" smtClean="0"/>
          </a:p>
          <a:p>
            <a:pPr lvl="1">
              <a:lnSpc>
                <a:spcPct val="80000"/>
              </a:lnSpc>
              <a:spcBef>
                <a:spcPct val="40000"/>
              </a:spcBef>
              <a:buClr>
                <a:schemeClr val="tx1"/>
              </a:buClr>
              <a:buSzPct val="75000"/>
              <a:buFont typeface="Wingdings" pitchFamily="2" charset="2"/>
              <a:buChar char="§"/>
            </a:pPr>
            <a:r>
              <a:rPr lang="en-US" dirty="0" smtClean="0"/>
              <a:t>  The User Group also recommends product training and support needs, details and recommends prioritized maintenance, enhancement, and support needs.  The outcomes of the User Group are submitted to the Task Force as recommendations and helps for the </a:t>
            </a:r>
            <a:r>
              <a:rPr lang="en-US" sz="900" dirty="0"/>
              <a:t>basis for the upcoming fiscal year’s work plan. </a:t>
            </a:r>
          </a:p>
          <a:p>
            <a:pPr>
              <a:lnSpc>
                <a:spcPct val="80000"/>
              </a:lnSpc>
              <a:spcBef>
                <a:spcPct val="40000"/>
              </a:spcBef>
              <a:buClr>
                <a:schemeClr val="tx1"/>
              </a:buClr>
              <a:buSzPct val="75000"/>
              <a:buFont typeface="Wingdings" pitchFamily="2" charset="2"/>
              <a:buChar char="§"/>
            </a:pPr>
            <a:endParaRPr lang="en-US" sz="9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8</a:t>
            </a:fld>
            <a:endParaRPr lang="en-US" dirty="0"/>
          </a:p>
        </p:txBody>
      </p:sp>
    </p:spTree>
    <p:extLst>
      <p:ext uri="{BB962C8B-B14F-4D97-AF65-F5344CB8AC3E}">
        <p14:creationId xmlns:p14="http://schemas.microsoft.com/office/powerpoint/2010/main" val="19502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b="1" dirty="0" smtClean="0"/>
              <a:t>Board of Directors &amp; Executive Committee  Meet Twice a Year… </a:t>
            </a:r>
            <a:r>
              <a:rPr lang="en-US" dirty="0" smtClean="0"/>
              <a:t>Establishes and revises policies governing the Cooperative Computer Development Program as called for within and consistent with this Administrative Resolution and AASHTO's Governing Documents.  </a:t>
            </a:r>
          </a:p>
          <a:p>
            <a:pPr lvl="0"/>
            <a:endParaRPr lang="en-US" dirty="0" smtClean="0"/>
          </a:p>
          <a:p>
            <a:pPr lvl="1">
              <a:buFont typeface="Arial" pitchFamily="34" charset="0"/>
              <a:buChar char="•"/>
            </a:pPr>
            <a:r>
              <a:rPr lang="en-US" dirty="0" smtClean="0"/>
              <a:t>Approves the creation of projects and products and the revenue and expenditure budgets of the activities within this Program as part of its overall budget approval role.  Approves the appointment by the AASHTO President of the members of the Special Committee on Joint Development.</a:t>
            </a:r>
            <a:endParaRPr lang="en-US" b="1" dirty="0" smtClean="0"/>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Special Committee on Joint Development</a:t>
            </a:r>
            <a:r>
              <a:rPr lang="en-US" dirty="0" smtClean="0"/>
              <a:t> provides management oversight of AASHTOWare Program &amp; Products.  The SCOJD s</a:t>
            </a:r>
            <a:r>
              <a:rPr lang="en-US" sz="1300" dirty="0"/>
              <a:t>tudies all policy issues and topics with respect to the AASHTOWare program in consultation with all active product and project task forces and brings recommendations before the AASHTO Board of Directors and Executive Committee for action, as appropriate.  </a:t>
            </a:r>
          </a:p>
          <a:p>
            <a:pPr>
              <a:lnSpc>
                <a:spcPct val="80000"/>
              </a:lnSpc>
              <a:spcBef>
                <a:spcPct val="40000"/>
              </a:spcBef>
              <a:buClr>
                <a:schemeClr val="tx1"/>
              </a:buClr>
              <a:buSzPct val="75000"/>
              <a:buFont typeface="Wingdings" pitchFamily="2" charset="2"/>
              <a:buChar char="§"/>
            </a:pPr>
            <a:endParaRPr lang="en-US" sz="1300" dirty="0"/>
          </a:p>
          <a:p>
            <a:pPr lvl="1">
              <a:lnSpc>
                <a:spcPct val="80000"/>
              </a:lnSpc>
              <a:spcBef>
                <a:spcPct val="40000"/>
              </a:spcBef>
              <a:buClr>
                <a:schemeClr val="tx1"/>
              </a:buClr>
              <a:buSzPct val="75000"/>
              <a:buFont typeface="Wingdings" pitchFamily="2" charset="2"/>
              <a:buChar char="§"/>
            </a:pPr>
            <a:r>
              <a:rPr lang="en-US" sz="1300" dirty="0"/>
              <a:t>They review and approve all procedural documents, manuals and other guidelines pertaining to the process and management of the AASHTOWare program</a:t>
            </a:r>
          </a:p>
          <a:p>
            <a:pPr>
              <a:lnSpc>
                <a:spcPct val="80000"/>
              </a:lnSpc>
              <a:spcBef>
                <a:spcPct val="40000"/>
              </a:spcBef>
              <a:buClr>
                <a:schemeClr val="tx1"/>
              </a:buClr>
              <a:buSzPct val="75000"/>
              <a:buFont typeface="Wingdings" pitchFamily="2" charset="2"/>
              <a:buChar char="§"/>
            </a:pPr>
            <a:endParaRPr lang="en-US" sz="1300" dirty="0"/>
          </a:p>
          <a:p>
            <a:pPr lvl="1">
              <a:lnSpc>
                <a:spcPct val="80000"/>
              </a:lnSpc>
              <a:spcBef>
                <a:spcPct val="40000"/>
              </a:spcBef>
              <a:buClr>
                <a:schemeClr val="tx1"/>
              </a:buClr>
              <a:buSzPct val="75000"/>
              <a:buFont typeface="Arial" pitchFamily="34" charset="0"/>
              <a:buChar char="•"/>
            </a:pPr>
            <a:r>
              <a:rPr lang="en-US" sz="1300" dirty="0"/>
              <a:t>Include in their charge is the a</a:t>
            </a:r>
            <a:r>
              <a:rPr lang="en-US" dirty="0" smtClean="0"/>
              <a:t>pproval of appointments [and removal] of Product and Project Task Force members as necessary and the designation of chairpersons.  They review project proposals and authorize solicitation of membership for participation and funding for AASHTOWare projects; and, establish advisory and user groups when appropriate on the recommendation of the product and/or project task forces</a:t>
            </a:r>
          </a:p>
          <a:p>
            <a:pPr>
              <a:lnSpc>
                <a:spcPct val="80000"/>
              </a:lnSpc>
              <a:spcBef>
                <a:spcPct val="40000"/>
              </a:spcBef>
              <a:buClr>
                <a:schemeClr val="tx1"/>
              </a:buClr>
              <a:buSzPct val="75000"/>
              <a:buFont typeface="Wingdings" pitchFamily="2" charset="2"/>
              <a:buChar char="§"/>
            </a:pPr>
            <a:endParaRPr lang="en-US" dirty="0" smtClean="0"/>
          </a:p>
          <a:p>
            <a:pPr defTabSz="914140">
              <a:lnSpc>
                <a:spcPct val="80000"/>
              </a:lnSpc>
              <a:spcBef>
                <a:spcPct val="40000"/>
              </a:spcBef>
              <a:buClr>
                <a:schemeClr val="tx1"/>
              </a:buClr>
              <a:buSzPct val="75000"/>
              <a:buFont typeface="Wingdings" pitchFamily="2" charset="2"/>
              <a:buChar char="§"/>
              <a:defRPr/>
            </a:pPr>
            <a:r>
              <a:rPr lang="en-US" dirty="0" smtClean="0"/>
              <a:t>A full-time </a:t>
            </a:r>
            <a:r>
              <a:rPr lang="en-US" b="1" dirty="0" smtClean="0"/>
              <a:t>AASHTOWare Project Manager</a:t>
            </a:r>
            <a:r>
              <a:rPr lang="en-US" dirty="0" smtClean="0"/>
              <a:t> is retained to coordinate product/project activities, and fulfill contract administration and project management functions.   </a:t>
            </a:r>
          </a:p>
          <a:p>
            <a:pPr defTabSz="914140">
              <a:lnSpc>
                <a:spcPct val="80000"/>
              </a:lnSpc>
              <a:spcBef>
                <a:spcPct val="40000"/>
              </a:spcBef>
              <a:buClr>
                <a:schemeClr val="tx1"/>
              </a:buClr>
              <a:buSzPct val="75000"/>
              <a:buFont typeface="Wingdings" pitchFamily="2" charset="2"/>
              <a:buChar char="§"/>
              <a:defRPr/>
            </a:pPr>
            <a:endParaRPr lang="en-US" dirty="0" smtClean="0"/>
          </a:p>
          <a:p>
            <a:pPr lvl="1" defTabSz="914140">
              <a:lnSpc>
                <a:spcPct val="80000"/>
              </a:lnSpc>
              <a:spcBef>
                <a:spcPct val="40000"/>
              </a:spcBef>
              <a:buClr>
                <a:schemeClr val="tx1"/>
              </a:buClr>
              <a:buSzPct val="75000"/>
              <a:buFont typeface="Wingdings" pitchFamily="2" charset="2"/>
              <a:buChar char="§"/>
              <a:defRPr/>
            </a:pPr>
            <a:r>
              <a:rPr lang="en-US" dirty="0" smtClean="0"/>
              <a:t>As authorized by the executive director, the project manager leads/participates in contract negotiations and revisions; oversees invoices, payments, and other financial transactions; coordinates software development activities with other AASHTO committees; </a:t>
            </a:r>
            <a:r>
              <a:rPr lang="en-US" sz="900" dirty="0"/>
              <a:t>promotes awareness of the product capabilities and gathers potential enhancements for the products</a:t>
            </a:r>
            <a:r>
              <a:rPr lang="en-US" dirty="0" smtClean="0"/>
              <a:t>; and assists the task force in related matters as needed.</a:t>
            </a:r>
          </a:p>
          <a:p>
            <a:pPr>
              <a:lnSpc>
                <a:spcPct val="80000"/>
              </a:lnSpc>
              <a:spcBef>
                <a:spcPct val="40000"/>
              </a:spcBef>
              <a:buClr>
                <a:schemeClr val="tx1"/>
              </a:buClr>
              <a:buSzPct val="75000"/>
              <a:buFont typeface="Wingdings" pitchFamily="2" charset="2"/>
              <a:buChar char="§"/>
            </a:pPr>
            <a:endParaRPr lang="en-US" dirty="0" smtClean="0"/>
          </a:p>
          <a:p>
            <a:pPr>
              <a:lnSpc>
                <a:spcPct val="80000"/>
              </a:lnSpc>
              <a:buClr>
                <a:schemeClr val="tx1"/>
              </a:buClr>
              <a:buSzPct val="75000"/>
              <a:buFont typeface="Wingdings" pitchFamily="2" charset="2"/>
              <a:buChar char="§"/>
            </a:pPr>
            <a:r>
              <a:rPr lang="en-US" dirty="0" smtClean="0"/>
              <a:t>The </a:t>
            </a:r>
            <a:r>
              <a:rPr lang="en-US" b="1" dirty="0" smtClean="0"/>
              <a:t>Task Force</a:t>
            </a:r>
            <a:r>
              <a:rPr lang="en-US" dirty="0" smtClean="0"/>
              <a:t> provides the day to day management of the product.  They guide software support and development services performed by contractors, determine the functionality to be included in enhancements; they oversee the development and execution of the annual work plans, including the associated budget, for the product and work with SCOJD to improve the overall AASHTOWare program.</a:t>
            </a:r>
          </a:p>
          <a:p>
            <a:pPr>
              <a:lnSpc>
                <a:spcPct val="90000"/>
              </a:lnSpc>
            </a:pPr>
            <a:endParaRPr lang="en-US" sz="1100" dirty="0"/>
          </a:p>
          <a:p>
            <a:pPr lvl="1">
              <a:lnSpc>
                <a:spcPct val="90000"/>
              </a:lnSpc>
              <a:buFont typeface="Arial" pitchFamily="34" charset="0"/>
              <a:buChar char="•"/>
            </a:pPr>
            <a:r>
              <a:rPr lang="en-US" sz="1500" dirty="0"/>
              <a:t>The task force typically are comprised of 7 to 9 representatives from the agencies and serve on a rotating basis; they represent expertise in functional areas as well as IT.  Included with their many duties, the task forces are responsible for (1) l</a:t>
            </a:r>
            <a:r>
              <a:rPr lang="en-US" sz="1300" dirty="0"/>
              <a:t>ong range product direction, (2) annual consultant contracts, (3) quality assurance and control, and (4) responding to questions from users.  The task force also determines the appropriate software platforms needed to meet the overall needs of the participating agencies and review and approve product releases.  A typical member is a long-term or high-level administrator or user and has been active in the User Group for several years.</a:t>
            </a:r>
          </a:p>
          <a:p>
            <a:pPr>
              <a:lnSpc>
                <a:spcPct val="90000"/>
              </a:lnSpc>
            </a:pPr>
            <a:endParaRPr lang="en-US" dirty="0" smtClean="0"/>
          </a:p>
          <a:p>
            <a:pPr>
              <a:lnSpc>
                <a:spcPct val="80000"/>
              </a:lnSpc>
              <a:spcBef>
                <a:spcPct val="40000"/>
              </a:spcBef>
              <a:buClr>
                <a:schemeClr val="tx1"/>
              </a:buClr>
              <a:buSzPct val="75000"/>
              <a:buFont typeface="Wingdings" pitchFamily="2" charset="2"/>
              <a:buChar char="§"/>
            </a:pPr>
            <a:r>
              <a:rPr lang="en-US" b="1" dirty="0" smtClean="0"/>
              <a:t> </a:t>
            </a:r>
            <a:r>
              <a:rPr lang="en-US" dirty="0" smtClean="0"/>
              <a:t> The Task Forces are oftentimes assisted by </a:t>
            </a:r>
            <a:r>
              <a:rPr lang="en-US" b="1" dirty="0" smtClean="0"/>
              <a:t>Technical Advisory Groups</a:t>
            </a:r>
            <a:r>
              <a:rPr lang="en-US" dirty="0" smtClean="0"/>
              <a:t> which provide subject matter expertise in defining functionality and software requirements and fulfill a variety of other roles; the TAG’s also oftentimes perform detailed reviews of beta code and make recommendations to the task force on approval of deliverables and product releases.  </a:t>
            </a:r>
          </a:p>
          <a:p>
            <a:pPr>
              <a:lnSpc>
                <a:spcPct val="80000"/>
              </a:lnSpc>
              <a:spcBef>
                <a:spcPct val="40000"/>
              </a:spcBef>
              <a:buClr>
                <a:schemeClr val="tx1"/>
              </a:buClr>
              <a:buSzPct val="75000"/>
              <a:buFont typeface="Wingdings" pitchFamily="2" charset="2"/>
              <a:buChar char="§"/>
            </a:pPr>
            <a:endParaRPr lang="en-US" b="1" dirty="0" smtClean="0"/>
          </a:p>
          <a:p>
            <a:pPr lvl="1">
              <a:lnSpc>
                <a:spcPct val="90000"/>
              </a:lnSpc>
              <a:buFont typeface="Arial" pitchFamily="34" charset="0"/>
              <a:buChar char="•"/>
            </a:pPr>
            <a:r>
              <a:rPr lang="en-US" sz="1500" dirty="0"/>
              <a:t>The Technical Advisory Group(s)s are appointed by the Task Force and a</a:t>
            </a:r>
            <a:r>
              <a:rPr lang="en-US" sz="1300" dirty="0">
                <a:solidFill>
                  <a:schemeClr val="accent1"/>
                </a:solidFill>
              </a:rPr>
              <a:t>ssist the Task Force in working with contractor in development of new product/enhancement(s).  Their composition and the number </a:t>
            </a:r>
            <a:r>
              <a:rPr lang="en-US" sz="1500" dirty="0"/>
              <a:t>of members setting on the TAG are based upon need; the members are u</a:t>
            </a:r>
            <a:r>
              <a:rPr lang="en-US" sz="1300" dirty="0">
                <a:solidFill>
                  <a:schemeClr val="accent1"/>
                </a:solidFill>
              </a:rPr>
              <a:t>sers familiar with the product/functions and are usually from agencies contributing funding.  Their duties/b</a:t>
            </a:r>
            <a:r>
              <a:rPr lang="en-US" sz="1500" dirty="0"/>
              <a:t>usiness is generally conducted by e-mail, conference calls, and [sometimes] face-to-face meeting as required; typically, the TAG is chaired by a Task Force member.</a:t>
            </a:r>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User Groups </a:t>
            </a:r>
            <a:r>
              <a:rPr lang="en-US" dirty="0" smtClean="0"/>
              <a:t>are independent organizations with their own Constitution and/or Bylaws.  The User Group represents member department’s interest in the product, and provides advice and recommendations on the product’s (1) effectiveness, (2) deficiencies, and (3) any needed product enhancements.</a:t>
            </a:r>
          </a:p>
          <a:p>
            <a:pPr>
              <a:lnSpc>
                <a:spcPct val="80000"/>
              </a:lnSpc>
              <a:spcBef>
                <a:spcPct val="40000"/>
              </a:spcBef>
              <a:buClr>
                <a:schemeClr val="tx1"/>
              </a:buClr>
              <a:buSzPct val="75000"/>
              <a:buFont typeface="Wingdings" pitchFamily="2" charset="2"/>
              <a:buChar char="§"/>
            </a:pPr>
            <a:endParaRPr lang="en-US" dirty="0" smtClean="0"/>
          </a:p>
          <a:p>
            <a:pPr lvl="1">
              <a:lnSpc>
                <a:spcPct val="80000"/>
              </a:lnSpc>
              <a:spcBef>
                <a:spcPct val="40000"/>
              </a:spcBef>
              <a:buClr>
                <a:schemeClr val="tx1"/>
              </a:buClr>
              <a:buSzPct val="75000"/>
              <a:buFont typeface="Wingdings" pitchFamily="2" charset="2"/>
              <a:buChar char="§"/>
            </a:pPr>
            <a:r>
              <a:rPr lang="en-US" dirty="0" smtClean="0"/>
              <a:t>  The User Group also recommends product training and support needs, details and recommends prioritized maintenance, enhancement, and support needs.  The outcomes of the User Group are submitted to the Task Force as recommendations and helps for the </a:t>
            </a:r>
            <a:r>
              <a:rPr lang="en-US" sz="900" dirty="0"/>
              <a:t>basis for the upcoming fiscal year’s work plan. </a:t>
            </a:r>
          </a:p>
          <a:p>
            <a:pPr>
              <a:lnSpc>
                <a:spcPct val="80000"/>
              </a:lnSpc>
              <a:spcBef>
                <a:spcPct val="40000"/>
              </a:spcBef>
              <a:buClr>
                <a:schemeClr val="tx1"/>
              </a:buClr>
              <a:buSzPct val="75000"/>
              <a:buFont typeface="Wingdings" pitchFamily="2" charset="2"/>
              <a:buChar char="§"/>
            </a:pPr>
            <a:endParaRPr lang="en-US" sz="9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9</a:t>
            </a:fld>
            <a:endParaRPr lang="en-US" dirty="0"/>
          </a:p>
        </p:txBody>
      </p:sp>
    </p:spTree>
    <p:extLst>
      <p:ext uri="{BB962C8B-B14F-4D97-AF65-F5344CB8AC3E}">
        <p14:creationId xmlns:p14="http://schemas.microsoft.com/office/powerpoint/2010/main" val="283857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10</a:t>
            </a:fld>
            <a:endParaRPr lang="en-US" dirty="0"/>
          </a:p>
        </p:txBody>
      </p:sp>
    </p:spTree>
    <p:extLst>
      <p:ext uri="{BB962C8B-B14F-4D97-AF65-F5344CB8AC3E}">
        <p14:creationId xmlns:p14="http://schemas.microsoft.com/office/powerpoint/2010/main" val="254811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AASHTOWare Program offers member agencies a number of unique advantages over custom or commercially available solutions including:</a:t>
            </a:r>
          </a:p>
          <a:p>
            <a:endParaRPr lang="en-US" baseline="0" dirty="0" smtClean="0"/>
          </a:p>
          <a:p>
            <a:r>
              <a:rPr lang="en-US" baseline="0" dirty="0" smtClean="0"/>
              <a:t>The incorporation of best practices; both thru the design and development of software based on AASHTO specifications and the fact that task force direction comes about through the formation of consensus</a:t>
            </a:r>
          </a:p>
          <a:p>
            <a:endParaRPr lang="en-US" baseline="0" dirty="0" smtClean="0"/>
          </a:p>
          <a:p>
            <a:r>
              <a:rPr lang="en-US" baseline="0" dirty="0" smtClean="0"/>
              <a:t>Because the program is operated on not-for-profit basis, our sole focus is on satisfying the membership’s needs and priorities</a:t>
            </a:r>
          </a:p>
          <a:p>
            <a:r>
              <a:rPr lang="en-US" baseline="0" dirty="0" smtClean="0"/>
              <a:t>– there is no other motivation for operating the program– </a:t>
            </a:r>
          </a:p>
          <a:p>
            <a:endParaRPr lang="en-US" baseline="0" dirty="0" smtClean="0"/>
          </a:p>
          <a:p>
            <a:r>
              <a:rPr lang="en-US" baseline="0" dirty="0" smtClean="0"/>
              <a:t>license fees are set to cover expenses– and products are supported, maintained and enhanced to keep products current with functional requirements and technology– as long as their is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11</a:t>
            </a:fld>
            <a:endParaRPr lang="en-US" dirty="0"/>
          </a:p>
        </p:txBody>
      </p:sp>
    </p:spTree>
    <p:extLst>
      <p:ext uri="{BB962C8B-B14F-4D97-AF65-F5344CB8AC3E}">
        <p14:creationId xmlns:p14="http://schemas.microsoft.com/office/powerpoint/2010/main" val="365235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C5BE9633-D434-4A98-A2CF-B230DE676F63}" type="datetimeFigureOut">
              <a:rPr lang="en-US" smtClean="0"/>
              <a:pPr/>
              <a:t>8/8/2022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A7E9046-714C-4ABE-9BD5-DE2BDAB48F1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BE9633-D434-4A98-A2CF-B230DE676F63}"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E9046-714C-4ABE-9BD5-DE2BDAB48F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BE9633-D434-4A98-A2CF-B230DE676F63}"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E9046-714C-4ABE-9BD5-DE2BDAB48F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184245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2526662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86256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309874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728953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66110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3044479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3326145"/>
            <a:ext cx="5661618" cy="1646307"/>
          </a:xfrm>
        </p:spPr>
        <p:txBody>
          <a:bodyPr anchor="b">
            <a:normAutofit/>
          </a:bodyPr>
          <a:lstStyle>
            <a:lvl1pPr marL="0" indent="0">
              <a:buNone/>
              <a:defRPr sz="3600" b="1" baseline="0">
                <a:solidFill>
                  <a:schemeClr val="tx1"/>
                </a:solidFill>
              </a:defRPr>
            </a:lvl1pPr>
          </a:lstStyle>
          <a:p>
            <a:pPr lvl="0"/>
            <a:r>
              <a:rPr lang="en-US" dirty="0" smtClean="0"/>
              <a:t>Add the title of your presentation here</a:t>
            </a:r>
            <a:endParaRPr lang="en-US" dirty="0"/>
          </a:p>
        </p:txBody>
      </p:sp>
      <p:grpSp>
        <p:nvGrpSpPr>
          <p:cNvPr id="10" name="Group 9"/>
          <p:cNvGrpSpPr/>
          <p:nvPr userDrawn="1"/>
        </p:nvGrpSpPr>
        <p:grpSpPr>
          <a:xfrm>
            <a:off x="3389891" y="6482698"/>
            <a:ext cx="1874480" cy="318303"/>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12" name="Picture 11" descr="sm_logo_reversed1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57176" y="4976690"/>
            <a:ext cx="3897313"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213789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BE9633-D434-4A98-A2CF-B230DE676F63}"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E9046-714C-4ABE-9BD5-DE2BDAB48F1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307779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3766852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2378940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3318235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406437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3326145"/>
            <a:ext cx="5661618" cy="1646307"/>
          </a:xfrm>
        </p:spPr>
        <p:txBody>
          <a:bodyPr anchor="b">
            <a:normAutofit/>
          </a:bodyPr>
          <a:lstStyle>
            <a:lvl1pPr marL="0" indent="0">
              <a:buNone/>
              <a:defRPr sz="3600" b="1" baseline="0">
                <a:solidFill>
                  <a:schemeClr val="tx1"/>
                </a:solidFill>
              </a:defRPr>
            </a:lvl1pPr>
          </a:lstStyle>
          <a:p>
            <a:pPr lvl="0"/>
            <a:r>
              <a:rPr lang="en-US" dirty="0" smtClean="0"/>
              <a:t>Add the title of your presentation here</a:t>
            </a:r>
            <a:endParaRPr lang="en-US" dirty="0"/>
          </a:p>
        </p:txBody>
      </p:sp>
      <p:grpSp>
        <p:nvGrpSpPr>
          <p:cNvPr id="10" name="Group 9"/>
          <p:cNvGrpSpPr/>
          <p:nvPr userDrawn="1"/>
        </p:nvGrpSpPr>
        <p:grpSpPr>
          <a:xfrm>
            <a:off x="3389891" y="6482698"/>
            <a:ext cx="1874480" cy="318303"/>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12" name="Picture 11" descr="sm_logo_reversed1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57176" y="4976690"/>
            <a:ext cx="3897313"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9719353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1827688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1175810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345818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161880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BE9633-D434-4A98-A2CF-B230DE676F63}"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E9046-714C-4ABE-9BD5-DE2BDAB48F1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1660214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2537014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75169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BE9633-D434-4A98-A2CF-B230DE676F63}"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E9046-714C-4ABE-9BD5-DE2BDAB48F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5BE9633-D434-4A98-A2CF-B230DE676F63}" type="datetimeFigureOut">
              <a:rPr lang="en-US" smtClean="0"/>
              <a:pPr/>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E9046-714C-4ABE-9BD5-DE2BDAB48F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BE9633-D434-4A98-A2CF-B230DE676F63}" type="datetimeFigureOut">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E9046-714C-4ABE-9BD5-DE2BDAB48F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5BE9633-D434-4A98-A2CF-B230DE676F63}"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E9046-714C-4ABE-9BD5-DE2BDAB48F1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BE9633-D434-4A98-A2CF-B230DE676F63}"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E9046-714C-4ABE-9BD5-DE2BDAB48F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5BE9633-D434-4A98-A2CF-B230DE676F63}"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E9046-714C-4ABE-9BD5-DE2BDAB48F1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6.xml"/><Relationship Id="rId4"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5BE9633-D434-4A98-A2CF-B230DE676F63}" type="datetimeFigureOut">
              <a:rPr lang="en-US" smtClean="0"/>
              <a:pPr/>
              <a:t>8/8/2022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7E9046-714C-4ABE-9BD5-DE2BDAB48F1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spTree>
    <p:extLst>
      <p:ext uri="{BB962C8B-B14F-4D97-AF65-F5344CB8AC3E}">
        <p14:creationId xmlns:p14="http://schemas.microsoft.com/office/powerpoint/2010/main" val="169910840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iming>
    <p:tnLst>
      <p:par>
        <p:cTn id="1" dur="indefinite" restart="never" nodeType="tmRoot"/>
      </p:par>
    </p:tnLst>
  </p:timing>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7607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6955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679452"/>
            <a:ext cx="8229600" cy="710853"/>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6" y="6426427"/>
            <a:ext cx="66301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37B593F9-7B30-274B-BFFF-492683631E49}"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1076495"/>
            <a:ext cx="8229600" cy="114300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875385415"/>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600201"/>
            <a:ext cx="848201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6254883"/>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pPr defTabSz="457200"/>
            <a:fld id="{537D1D7B-70B5-9D4F-A9E5-525C1090DAAC}" type="datetime4">
              <a:rPr lang="en-US" smtClean="0"/>
              <a:pPr defTabSz="457200"/>
              <a:t>August 8, 2022</a:t>
            </a:fld>
            <a:endParaRPr lang="en-US"/>
          </a:p>
        </p:txBody>
      </p:sp>
      <p:sp>
        <p:nvSpPr>
          <p:cNvPr id="6" name="Slide Number Placeholder 5"/>
          <p:cNvSpPr>
            <a:spLocks noGrp="1"/>
          </p:cNvSpPr>
          <p:nvPr>
            <p:ph type="sldNum" sz="quarter" idx="4"/>
          </p:nvPr>
        </p:nvSpPr>
        <p:spPr>
          <a:xfrm>
            <a:off x="8686800" y="6437446"/>
            <a:ext cx="384104" cy="365125"/>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pPr defTabSz="457200"/>
            <a:fld id="{7FE0505B-37A8-D24C-BEF3-C2D216B51C70}" type="slidenum">
              <a:rPr lang="en-US" smtClean="0"/>
              <a:pPr defTabSz="457200"/>
              <a:t>‹#›</a:t>
            </a:fld>
            <a:endParaRPr lang="en-US"/>
          </a:p>
        </p:txBody>
      </p:sp>
    </p:spTree>
    <p:extLst>
      <p:ext uri="{BB962C8B-B14F-4D97-AF65-F5344CB8AC3E}">
        <p14:creationId xmlns:p14="http://schemas.microsoft.com/office/powerpoint/2010/main" val="323560916"/>
      </p:ext>
    </p:extLst>
  </p:cSld>
  <p:clrMap bg1="lt1" tx1="dk1" bg2="lt2" tx2="dk2" accent1="accent1" accent2="accent2" accent3="accent3" accent4="accent4" accent5="accent5" accent6="accent6" hlink="hlink" folHlink="folHlink"/>
  <p:sldLayoutIdLst>
    <p:sldLayoutId id="2147483709"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spTree>
    <p:extLst>
      <p:ext uri="{BB962C8B-B14F-4D97-AF65-F5344CB8AC3E}">
        <p14:creationId xmlns:p14="http://schemas.microsoft.com/office/powerpoint/2010/main" val="12503844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iming>
    <p:tnLst>
      <p:par>
        <p:cTn id="1" dur="indefinite" restart="never" nodeType="tmRoot"/>
      </p:par>
    </p:tnLst>
  </p:timing>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679452"/>
            <a:ext cx="8229600" cy="710853"/>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6" y="6426427"/>
            <a:ext cx="66301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37B593F9-7B30-274B-BFFF-492683631E49}"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1076495"/>
            <a:ext cx="8229600" cy="114300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573588803"/>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600201"/>
            <a:ext cx="848201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6254883"/>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pPr defTabSz="457200"/>
            <a:fld id="{537D1D7B-70B5-9D4F-A9E5-525C1090DAAC}" type="datetime4">
              <a:rPr lang="en-US" smtClean="0"/>
              <a:pPr defTabSz="457200"/>
              <a:t>August 8, 2022</a:t>
            </a:fld>
            <a:endParaRPr lang="en-US"/>
          </a:p>
        </p:txBody>
      </p:sp>
      <p:sp>
        <p:nvSpPr>
          <p:cNvPr id="6" name="Slide Number Placeholder 5"/>
          <p:cNvSpPr>
            <a:spLocks noGrp="1"/>
          </p:cNvSpPr>
          <p:nvPr>
            <p:ph type="sldNum" sz="quarter" idx="4"/>
          </p:nvPr>
        </p:nvSpPr>
        <p:spPr>
          <a:xfrm>
            <a:off x="8686800" y="6437446"/>
            <a:ext cx="384104" cy="365125"/>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pPr defTabSz="457200"/>
            <a:fld id="{7FE0505B-37A8-D24C-BEF3-C2D216B51C70}" type="slidenum">
              <a:rPr lang="en-US" smtClean="0"/>
              <a:pPr defTabSz="457200"/>
              <a:t>‹#›</a:t>
            </a:fld>
            <a:endParaRPr lang="en-US"/>
          </a:p>
        </p:txBody>
      </p:sp>
    </p:spTree>
    <p:extLst>
      <p:ext uri="{BB962C8B-B14F-4D97-AF65-F5344CB8AC3E}">
        <p14:creationId xmlns:p14="http://schemas.microsoft.com/office/powerpoint/2010/main" val="773042707"/>
      </p:ext>
    </p:extLst>
  </p:cSld>
  <p:clrMap bg1="lt1" tx1="dk1" bg2="lt2" tx2="dk2" accent1="accent1" accent2="accent2" accent3="accent3" accent4="accent4" accent5="accent5" accent6="accent6" hlink="hlink" folHlink="folHlink"/>
  <p:sldLayoutIdLst>
    <p:sldLayoutId id="2147483718"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spTree>
    <p:extLst>
      <p:ext uri="{BB962C8B-B14F-4D97-AF65-F5344CB8AC3E}">
        <p14:creationId xmlns:p14="http://schemas.microsoft.com/office/powerpoint/2010/main" val="2844111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rfragapane@aashto.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7162800" cy="1470025"/>
          </a:xfrm>
        </p:spPr>
        <p:txBody>
          <a:bodyPr/>
          <a:lstStyle/>
          <a:p>
            <a:pPr algn="ctr"/>
            <a:r>
              <a:rPr lang="en-US" dirty="0" smtClean="0"/>
              <a:t>Bridge Design-Rating</a:t>
            </a:r>
            <a:br>
              <a:rPr lang="en-US" dirty="0" smtClean="0"/>
            </a:br>
            <a:r>
              <a:rPr lang="en-US" dirty="0" smtClean="0"/>
              <a:t>AASHTO Overview</a:t>
            </a:r>
            <a:endParaRPr lang="en-US" dirty="0"/>
          </a:p>
        </p:txBody>
      </p:sp>
      <p:sp>
        <p:nvSpPr>
          <p:cNvPr id="3" name="Subtitle 2"/>
          <p:cNvSpPr>
            <a:spLocks noGrp="1"/>
          </p:cNvSpPr>
          <p:nvPr>
            <p:ph type="subTitle" idx="1"/>
          </p:nvPr>
        </p:nvSpPr>
        <p:spPr>
          <a:xfrm>
            <a:off x="1965960" y="3810000"/>
            <a:ext cx="6339840" cy="2667000"/>
          </a:xfrm>
        </p:spPr>
        <p:txBody>
          <a:bodyPr>
            <a:normAutofit fontScale="92500" lnSpcReduction="20000"/>
          </a:bodyPr>
          <a:lstStyle/>
          <a:p>
            <a:pPr algn="ctr"/>
            <a:endParaRPr lang="en-US" dirty="0" smtClean="0"/>
          </a:p>
          <a:p>
            <a:pPr algn="ctr"/>
            <a:r>
              <a:rPr lang="en-US" sz="3800" b="1" dirty="0" smtClean="0"/>
              <a:t>2022 RADBUG </a:t>
            </a:r>
          </a:p>
          <a:p>
            <a:pPr algn="ctr"/>
            <a:r>
              <a:rPr lang="en-US" sz="3800" b="1" dirty="0" smtClean="0"/>
              <a:t>Meeting</a:t>
            </a:r>
            <a:endParaRPr lang="en-US" sz="3800" b="1" dirty="0" smtClean="0"/>
          </a:p>
          <a:p>
            <a:pPr algn="ctr"/>
            <a:endParaRPr lang="en-US" sz="2800" b="1" dirty="0"/>
          </a:p>
          <a:p>
            <a:pPr algn="ctr"/>
            <a:endParaRPr lang="en-US" sz="2800" b="1" dirty="0" smtClean="0"/>
          </a:p>
          <a:p>
            <a:pPr algn="ctr"/>
            <a:r>
              <a:rPr lang="en-US" sz="2800" b="1" dirty="0" smtClean="0"/>
              <a:t>Ryan Fragapane</a:t>
            </a:r>
            <a:endParaRPr lang="en-US"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2835" y="2138146"/>
            <a:ext cx="2365130" cy="1309918"/>
          </a:xfrm>
          <a:prstGeom prst="rect">
            <a:avLst/>
          </a:prstGeom>
        </p:spPr>
      </p:pic>
    </p:spTree>
    <p:extLst>
      <p:ext uri="{BB962C8B-B14F-4D97-AF65-F5344CB8AC3E}">
        <p14:creationId xmlns:p14="http://schemas.microsoft.com/office/powerpoint/2010/main" val="2309910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1" y="1583612"/>
            <a:ext cx="7772400" cy="5350588"/>
          </a:xfrm>
        </p:spPr>
        <p:txBody>
          <a:bodyPr>
            <a:normAutofit/>
          </a:bodyPr>
          <a:lstStyle/>
          <a:p>
            <a:pPr>
              <a:spcBef>
                <a:spcPts val="1200"/>
              </a:spcBef>
            </a:pPr>
            <a:r>
              <a:rPr lang="en-US" sz="2400" dirty="0" smtClean="0"/>
              <a:t>AASHTO Administration &amp; Overhead</a:t>
            </a:r>
          </a:p>
          <a:p>
            <a:pPr lvl="1"/>
            <a:r>
              <a:rPr lang="en-US" sz="2400" dirty="0" smtClean="0"/>
              <a:t>Staff salaries, benefits, and overhead</a:t>
            </a:r>
          </a:p>
          <a:p>
            <a:pPr lvl="1"/>
            <a:r>
              <a:rPr lang="en-US" sz="2400" dirty="0" smtClean="0"/>
              <a:t>Contracted Project Manager</a:t>
            </a:r>
          </a:p>
          <a:p>
            <a:pPr lvl="1"/>
            <a:r>
              <a:rPr lang="en-US" sz="2400" dirty="0" smtClean="0"/>
              <a:t>Proportional share of SCOA, T&amp;AA, and indirect costs</a:t>
            </a:r>
          </a:p>
          <a:p>
            <a:pPr lvl="1"/>
            <a:r>
              <a:rPr lang="en-US" sz="2400" dirty="0" smtClean="0"/>
              <a:t>Legal Services</a:t>
            </a:r>
          </a:p>
          <a:p>
            <a:pPr>
              <a:spcBef>
                <a:spcPts val="1200"/>
              </a:spcBef>
            </a:pPr>
            <a:r>
              <a:rPr lang="en-US" sz="2400" dirty="0" smtClean="0"/>
              <a:t>Technical and Applications Architecture Task Force</a:t>
            </a:r>
          </a:p>
          <a:p>
            <a:pPr lvl="1"/>
            <a:r>
              <a:rPr lang="en-US" sz="2400" dirty="0" smtClean="0"/>
              <a:t>Technical resource for SCOA and product task forces</a:t>
            </a:r>
          </a:p>
          <a:p>
            <a:pPr lvl="1"/>
            <a:r>
              <a:rPr lang="en-US" sz="2400" dirty="0" smtClean="0"/>
              <a:t>Develops and maintains software standards and perform Quality Assurance Reviews</a:t>
            </a:r>
          </a:p>
        </p:txBody>
      </p:sp>
      <p:sp>
        <p:nvSpPr>
          <p:cNvPr id="5" name="Title 1"/>
          <p:cNvSpPr>
            <a:spLocks noGrp="1"/>
          </p:cNvSpPr>
          <p:nvPr>
            <p:ph type="title"/>
          </p:nvPr>
        </p:nvSpPr>
        <p:spPr>
          <a:xfrm>
            <a:off x="1435608" y="274320"/>
            <a:ext cx="7498080" cy="1143000"/>
          </a:xfrm>
        </p:spPr>
        <p:txBody>
          <a:bodyPr>
            <a:normAutofit fontScale="90000"/>
          </a:bodyPr>
          <a:lstStyle/>
          <a:p>
            <a:r>
              <a:rPr lang="en-US" dirty="0" smtClean="0"/>
              <a:t>AASHTO Administrative Overhead</a:t>
            </a:r>
            <a:endParaRPr lang="en-US" dirty="0"/>
          </a:p>
        </p:txBody>
      </p:sp>
    </p:spTree>
    <p:extLst>
      <p:ext uri="{BB962C8B-B14F-4D97-AF65-F5344CB8AC3E}">
        <p14:creationId xmlns:p14="http://schemas.microsoft.com/office/powerpoint/2010/main" val="217304848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1295400" y="1695450"/>
            <a:ext cx="7729514" cy="5010150"/>
          </a:xfrm>
        </p:spPr>
        <p:txBody>
          <a:bodyPr>
            <a:normAutofit/>
          </a:bodyPr>
          <a:lstStyle/>
          <a:p>
            <a:pPr marL="274320">
              <a:lnSpc>
                <a:spcPct val="90000"/>
              </a:lnSpc>
            </a:pPr>
            <a:r>
              <a:rPr lang="en-US" sz="2400" dirty="0" smtClean="0">
                <a:solidFill>
                  <a:schemeClr val="tx1"/>
                </a:solidFill>
              </a:rPr>
              <a:t>Incorporates “</a:t>
            </a:r>
            <a:r>
              <a:rPr lang="en-US" sz="2400" dirty="0">
                <a:solidFill>
                  <a:schemeClr val="tx1"/>
                </a:solidFill>
              </a:rPr>
              <a:t>best practices</a:t>
            </a:r>
            <a:r>
              <a:rPr lang="en-US" sz="2400" dirty="0" smtClean="0">
                <a:solidFill>
                  <a:schemeClr val="tx1"/>
                </a:solidFill>
              </a:rPr>
              <a:t>”</a:t>
            </a:r>
            <a:endParaRPr lang="en-US" sz="2400" dirty="0">
              <a:solidFill>
                <a:schemeClr val="tx1"/>
              </a:solidFill>
            </a:endParaRPr>
          </a:p>
          <a:p>
            <a:pPr marL="274320">
              <a:lnSpc>
                <a:spcPct val="90000"/>
              </a:lnSpc>
              <a:spcBef>
                <a:spcPts val="2400"/>
              </a:spcBef>
            </a:pPr>
            <a:r>
              <a:rPr lang="en-US" sz="2400" dirty="0" smtClean="0">
                <a:solidFill>
                  <a:schemeClr val="tx1"/>
                </a:solidFill>
              </a:rPr>
              <a:t>Users share </a:t>
            </a:r>
            <a:r>
              <a:rPr lang="en-US" sz="2400" dirty="0">
                <a:solidFill>
                  <a:schemeClr val="tx1"/>
                </a:solidFill>
              </a:rPr>
              <a:t>solutions and costs</a:t>
            </a:r>
          </a:p>
          <a:p>
            <a:pPr marL="274320">
              <a:lnSpc>
                <a:spcPct val="90000"/>
              </a:lnSpc>
              <a:spcBef>
                <a:spcPts val="2400"/>
              </a:spcBef>
            </a:pPr>
            <a:r>
              <a:rPr lang="en-US" sz="2400" dirty="0" smtClean="0">
                <a:solidFill>
                  <a:schemeClr val="tx1"/>
                </a:solidFill>
              </a:rPr>
              <a:t>License </a:t>
            </a:r>
            <a:r>
              <a:rPr lang="en-US" sz="2400" dirty="0">
                <a:solidFill>
                  <a:schemeClr val="tx1"/>
                </a:solidFill>
              </a:rPr>
              <a:t>fees </a:t>
            </a:r>
            <a:r>
              <a:rPr lang="en-US" sz="2400" dirty="0" smtClean="0">
                <a:solidFill>
                  <a:schemeClr val="tx1"/>
                </a:solidFill>
              </a:rPr>
              <a:t>cover overall expenses ensure software </a:t>
            </a:r>
            <a:r>
              <a:rPr lang="en-US" sz="2400" dirty="0">
                <a:solidFill>
                  <a:schemeClr val="tx1"/>
                </a:solidFill>
              </a:rPr>
              <a:t>products </a:t>
            </a:r>
            <a:r>
              <a:rPr lang="en-US" sz="2400" dirty="0" smtClean="0">
                <a:solidFill>
                  <a:schemeClr val="tx1"/>
                </a:solidFill>
              </a:rPr>
              <a:t>are kept current </a:t>
            </a:r>
            <a:r>
              <a:rPr lang="en-US" sz="2400" dirty="0">
                <a:solidFill>
                  <a:schemeClr val="tx1"/>
                </a:solidFill>
              </a:rPr>
              <a:t>with </a:t>
            </a:r>
            <a:r>
              <a:rPr lang="en-US" sz="2400" dirty="0" smtClean="0">
                <a:solidFill>
                  <a:schemeClr val="tx1"/>
                </a:solidFill>
              </a:rPr>
              <a:t>technology,  AASHTO specifications </a:t>
            </a:r>
            <a:r>
              <a:rPr lang="en-US" sz="2400" dirty="0">
                <a:solidFill>
                  <a:schemeClr val="tx1"/>
                </a:solidFill>
              </a:rPr>
              <a:t>and functional </a:t>
            </a:r>
            <a:r>
              <a:rPr lang="en-US" sz="2400" dirty="0" smtClean="0">
                <a:solidFill>
                  <a:schemeClr val="tx1"/>
                </a:solidFill>
              </a:rPr>
              <a:t>requirements</a:t>
            </a:r>
            <a:endParaRPr lang="en-US" sz="2400" dirty="0" smtClean="0"/>
          </a:p>
          <a:p>
            <a:pPr marL="274320">
              <a:lnSpc>
                <a:spcPct val="90000"/>
              </a:lnSpc>
              <a:spcBef>
                <a:spcPts val="2400"/>
              </a:spcBef>
            </a:pPr>
            <a:r>
              <a:rPr lang="en-US" sz="2400" dirty="0" smtClean="0"/>
              <a:t>Each product is self-supporting</a:t>
            </a:r>
            <a:endParaRPr lang="en-US" sz="2400" dirty="0" smtClean="0">
              <a:solidFill>
                <a:schemeClr val="tx1"/>
              </a:solidFill>
            </a:endParaRPr>
          </a:p>
          <a:p>
            <a:pPr marL="274320">
              <a:lnSpc>
                <a:spcPct val="80000"/>
              </a:lnSpc>
              <a:spcBef>
                <a:spcPts val="2400"/>
              </a:spcBef>
            </a:pPr>
            <a:r>
              <a:rPr lang="en-US" sz="2400" dirty="0" smtClean="0"/>
              <a:t>Non-profit operation</a:t>
            </a:r>
          </a:p>
          <a:p>
            <a:pPr marL="274320">
              <a:lnSpc>
                <a:spcPct val="80000"/>
              </a:lnSpc>
              <a:spcBef>
                <a:spcPts val="2400"/>
              </a:spcBef>
            </a:pPr>
            <a:r>
              <a:rPr lang="en-US" sz="2400" dirty="0" smtClean="0"/>
              <a:t>Management and oversight by agency (DOT) personnel</a:t>
            </a:r>
          </a:p>
          <a:p>
            <a:pPr marL="274320">
              <a:lnSpc>
                <a:spcPct val="80000"/>
              </a:lnSpc>
              <a:spcBef>
                <a:spcPts val="2400"/>
              </a:spcBef>
            </a:pPr>
            <a:r>
              <a:rPr lang="en-US" sz="2400" dirty="0" smtClean="0"/>
              <a:t>AASHTO staff project management/assistance</a:t>
            </a:r>
          </a:p>
          <a:p>
            <a:pPr>
              <a:lnSpc>
                <a:spcPct val="90000"/>
              </a:lnSpc>
            </a:pPr>
            <a:endParaRPr lang="en-US" sz="2400" dirty="0">
              <a:solidFill>
                <a:schemeClr val="tx1"/>
              </a:solidFill>
            </a:endParaRPr>
          </a:p>
        </p:txBody>
      </p:sp>
      <p:sp>
        <p:nvSpPr>
          <p:cNvPr id="7" name="Title 1"/>
          <p:cNvSpPr txBox="1">
            <a:spLocks/>
          </p:cNvSpPr>
          <p:nvPr/>
        </p:nvSpPr>
        <p:spPr>
          <a:xfrm>
            <a:off x="1435608" y="27463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Why Use AASHTOWare?</a:t>
            </a:r>
            <a:endParaRPr lang="en-US" dirty="0"/>
          </a:p>
        </p:txBody>
      </p:sp>
    </p:spTree>
    <p:extLst>
      <p:ext uri="{BB962C8B-B14F-4D97-AF65-F5344CB8AC3E}">
        <p14:creationId xmlns:p14="http://schemas.microsoft.com/office/powerpoint/2010/main" val="190349900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600200"/>
            <a:ext cx="7543800" cy="5257800"/>
          </a:xfrm>
        </p:spPr>
        <p:txBody>
          <a:bodyPr>
            <a:normAutofit lnSpcReduction="10000"/>
          </a:bodyPr>
          <a:lstStyle/>
          <a:p>
            <a:r>
              <a:rPr lang="en-US" sz="2600" dirty="0"/>
              <a:t>Conduct broad solicitation of interest to member community</a:t>
            </a:r>
          </a:p>
          <a:p>
            <a:r>
              <a:rPr lang="en-US" sz="2600" dirty="0" smtClean="0"/>
              <a:t>Candidate </a:t>
            </a:r>
            <a:r>
              <a:rPr lang="en-US" sz="2600" dirty="0"/>
              <a:t>resumes </a:t>
            </a:r>
            <a:r>
              <a:rPr lang="en-US" sz="2600" dirty="0" smtClean="0"/>
              <a:t>reviewed by Task Force Chair, SCOA Liaison, and AASHTO Project Manager</a:t>
            </a:r>
          </a:p>
          <a:p>
            <a:r>
              <a:rPr lang="en-US" sz="2600" dirty="0" smtClean="0"/>
              <a:t>Interviews conducted by same to find subject matter expertise needed to compliment the current Task Force membership</a:t>
            </a:r>
          </a:p>
          <a:p>
            <a:r>
              <a:rPr lang="en-US" sz="2600" dirty="0" smtClean="0"/>
              <a:t>Candidate recommendation and all resumes received submitted </a:t>
            </a:r>
            <a:r>
              <a:rPr lang="en-US" sz="2600" dirty="0"/>
              <a:t>to </a:t>
            </a:r>
            <a:r>
              <a:rPr lang="en-US" sz="2600" dirty="0" smtClean="0"/>
              <a:t>SCOA for approval</a:t>
            </a:r>
            <a:endParaRPr lang="en-US" sz="1300" dirty="0" smtClean="0"/>
          </a:p>
          <a:p>
            <a:endParaRPr lang="en-US" sz="1300" dirty="0" smtClean="0"/>
          </a:p>
          <a:p>
            <a:pPr marL="82296" indent="0">
              <a:buNone/>
            </a:pPr>
            <a:r>
              <a:rPr lang="en-US" sz="2600" dirty="0" smtClean="0"/>
              <a:t>Members allowed to serve two, three-year terms.  Special terms may be extended at the direction of the SCOA</a:t>
            </a:r>
            <a:endParaRPr lang="en-US" sz="2600" dirty="0"/>
          </a:p>
          <a:p>
            <a:endParaRPr lang="en-US" dirty="0" smtClean="0"/>
          </a:p>
          <a:p>
            <a:endParaRPr lang="en-US" dirty="0"/>
          </a:p>
        </p:txBody>
      </p:sp>
      <p:sp>
        <p:nvSpPr>
          <p:cNvPr id="7" name="Title 1"/>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900" dirty="0" smtClean="0"/>
              <a:t>Task Force Member Appointment Process</a:t>
            </a:r>
            <a:endParaRPr lang="en-US" sz="3900" dirty="0"/>
          </a:p>
        </p:txBody>
      </p:sp>
    </p:spTree>
    <p:extLst>
      <p:ext uri="{BB962C8B-B14F-4D97-AF65-F5344CB8AC3E}">
        <p14:creationId xmlns:p14="http://schemas.microsoft.com/office/powerpoint/2010/main" val="392801375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615" y="797169"/>
            <a:ext cx="7162800" cy="3733800"/>
          </a:xfrm>
        </p:spPr>
        <p:txBody>
          <a:bodyPr/>
          <a:lstStyle/>
          <a:p>
            <a:r>
              <a:rPr lang="en-US" dirty="0" smtClean="0"/>
              <a:t>AASHTOWare Service Units</a:t>
            </a:r>
            <a:br>
              <a:rPr lang="en-US" dirty="0" smtClean="0"/>
            </a:br>
            <a:r>
              <a:rPr lang="en-US" dirty="0"/>
              <a:t/>
            </a:r>
            <a:br>
              <a:rPr lang="en-US" dirty="0"/>
            </a:br>
            <a:r>
              <a:rPr lang="en-US" dirty="0" smtClean="0"/>
              <a:t>AASHTOWare Software Renewal Process</a:t>
            </a:r>
            <a:br>
              <a:rPr lang="en-US" dirty="0" smtClean="0"/>
            </a:br>
            <a:endParaRPr lang="en-US" dirty="0"/>
          </a:p>
        </p:txBody>
      </p:sp>
      <p:sp>
        <p:nvSpPr>
          <p:cNvPr id="3" name="Subtitle 2"/>
          <p:cNvSpPr>
            <a:spLocks noGrp="1"/>
          </p:cNvSpPr>
          <p:nvPr>
            <p:ph type="subTitle" idx="1"/>
          </p:nvPr>
        </p:nvSpPr>
        <p:spPr>
          <a:xfrm>
            <a:off x="2194560" y="4724400"/>
            <a:ext cx="5806440" cy="1752600"/>
          </a:xfrm>
        </p:spPr>
        <p:txBody>
          <a:bodyPr>
            <a:normAutofit/>
          </a:bodyPr>
          <a:lstStyle/>
          <a:p>
            <a:pPr algn="ctr"/>
            <a:endParaRPr lang="en-US" dirty="0" smtClean="0"/>
          </a:p>
          <a:p>
            <a:pPr algn="ctr"/>
            <a:endParaRPr lang="en-US" sz="2800" dirty="0"/>
          </a:p>
        </p:txBody>
      </p:sp>
    </p:spTree>
    <p:extLst>
      <p:ext uri="{BB962C8B-B14F-4D97-AF65-F5344CB8AC3E}">
        <p14:creationId xmlns:p14="http://schemas.microsoft.com/office/powerpoint/2010/main" val="399170813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User Group? </a:t>
            </a:r>
            <a:endParaRPr lang="en-US" dirty="0"/>
          </a:p>
        </p:txBody>
      </p:sp>
      <p:sp>
        <p:nvSpPr>
          <p:cNvPr id="3" name="Content Placeholder 2"/>
          <p:cNvSpPr>
            <a:spLocks noGrp="1"/>
          </p:cNvSpPr>
          <p:nvPr>
            <p:ph idx="1"/>
          </p:nvPr>
        </p:nvSpPr>
        <p:spPr/>
        <p:txBody>
          <a:bodyPr>
            <a:normAutofit/>
          </a:bodyPr>
          <a:lstStyle/>
          <a:p>
            <a:r>
              <a:rPr lang="en-US" sz="4000" dirty="0" smtClean="0"/>
              <a:t>User Lead </a:t>
            </a:r>
          </a:p>
          <a:p>
            <a:r>
              <a:rPr lang="en-US" sz="4000" dirty="0" smtClean="0"/>
              <a:t>Peer to Peer Networking </a:t>
            </a:r>
          </a:p>
          <a:p>
            <a:r>
              <a:rPr lang="en-US" sz="4000" dirty="0" smtClean="0"/>
              <a:t>Collaborative Development </a:t>
            </a:r>
            <a:endParaRPr lang="en-US" sz="4000" dirty="0"/>
          </a:p>
        </p:txBody>
      </p:sp>
    </p:spTree>
    <p:extLst>
      <p:ext uri="{BB962C8B-B14F-4D97-AF65-F5344CB8AC3E}">
        <p14:creationId xmlns:p14="http://schemas.microsoft.com/office/powerpoint/2010/main" val="68309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219200" y="1600200"/>
            <a:ext cx="7696200" cy="5257800"/>
          </a:xfrm>
        </p:spPr>
        <p:txBody>
          <a:bodyPr>
            <a:normAutofit/>
          </a:bodyPr>
          <a:lstStyle/>
          <a:p>
            <a:endParaRPr lang="en-US" dirty="0" smtClean="0"/>
          </a:p>
          <a:p>
            <a:endParaRPr lang="en-US" dirty="0" smtClean="0"/>
          </a:p>
          <a:p>
            <a:endParaRPr lang="en-US" dirty="0" smtClean="0"/>
          </a:p>
          <a:p>
            <a:pPr lvl="1"/>
            <a:endParaRPr lang="en-US" dirty="0" smtClean="0"/>
          </a:p>
          <a:p>
            <a:endParaRPr lang="en-US" dirty="0"/>
          </a:p>
        </p:txBody>
      </p:sp>
      <p:sp>
        <p:nvSpPr>
          <p:cNvPr id="4" name="Content Placeholder 2"/>
          <p:cNvSpPr>
            <a:spLocks noGrp="1"/>
          </p:cNvSpPr>
          <p:nvPr>
            <p:ph sz="half" idx="1"/>
          </p:nvPr>
        </p:nvSpPr>
        <p:spPr>
          <a:xfrm>
            <a:off x="1143000" y="1600200"/>
            <a:ext cx="7790688" cy="5105400"/>
          </a:xfrm>
        </p:spPr>
        <p:txBody>
          <a:bodyPr>
            <a:noAutofit/>
          </a:bodyPr>
          <a:lstStyle/>
          <a:p>
            <a:endParaRPr lang="en-US" sz="2200" dirty="0"/>
          </a:p>
          <a:p>
            <a:pPr lvl="0"/>
            <a:endParaRPr lang="en-US" sz="2200" dirty="0"/>
          </a:p>
          <a:p>
            <a:pPr lvl="0"/>
            <a:endParaRPr lang="en-US" sz="2200" dirty="0"/>
          </a:p>
          <a:p>
            <a:endParaRPr lang="en-US" sz="3200" dirty="0" smtClean="0"/>
          </a:p>
          <a:p>
            <a:pPr lvl="0"/>
            <a:endParaRPr lang="en-US" sz="3100" dirty="0"/>
          </a:p>
          <a:p>
            <a:endParaRPr lang="en-US" dirty="0" smtClean="0"/>
          </a:p>
          <a:p>
            <a:pPr lvl="1"/>
            <a:endParaRPr lang="en-US" dirty="0" smtClean="0"/>
          </a:p>
          <a:p>
            <a:endParaRPr lang="en-US" dirty="0"/>
          </a:p>
        </p:txBody>
      </p:sp>
      <p:pic>
        <p:nvPicPr>
          <p:cNvPr id="6" name="Picture 5"/>
          <p:cNvPicPr>
            <a:picLocks noChangeAspect="1"/>
          </p:cNvPicPr>
          <p:nvPr/>
        </p:nvPicPr>
        <p:blipFill>
          <a:blip r:embed="rId2"/>
          <a:stretch>
            <a:fillRect/>
          </a:stretch>
        </p:blipFill>
        <p:spPr>
          <a:xfrm>
            <a:off x="152400" y="76200"/>
            <a:ext cx="8781288" cy="7186612"/>
          </a:xfrm>
          <a:prstGeom prst="rect">
            <a:avLst/>
          </a:prstGeom>
        </p:spPr>
      </p:pic>
    </p:spTree>
    <p:extLst>
      <p:ext uri="{BB962C8B-B14F-4D97-AF65-F5344CB8AC3E}">
        <p14:creationId xmlns:p14="http://schemas.microsoft.com/office/powerpoint/2010/main" val="4239586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Content Placeholder 2"/>
          <p:cNvSpPr>
            <a:spLocks noGrp="1"/>
          </p:cNvSpPr>
          <p:nvPr>
            <p:ph idx="1"/>
          </p:nvPr>
        </p:nvSpPr>
        <p:spPr/>
        <p:txBody>
          <a:bodyPr/>
          <a:lstStyle/>
          <a:p>
            <a:r>
              <a:rPr lang="en-US" sz="4000" dirty="0" smtClean="0"/>
              <a:t>Meeting Spaces </a:t>
            </a:r>
          </a:p>
          <a:p>
            <a:r>
              <a:rPr lang="en-US" sz="4000" dirty="0" smtClean="0"/>
              <a:t>Lunch </a:t>
            </a:r>
          </a:p>
          <a:p>
            <a:r>
              <a:rPr lang="en-US" sz="4000" dirty="0" smtClean="0"/>
              <a:t>Professional Development Hours </a:t>
            </a:r>
          </a:p>
          <a:p>
            <a:r>
              <a:rPr lang="en-US" sz="4000" dirty="0" smtClean="0"/>
              <a:t>Wi-Fi Access </a:t>
            </a:r>
          </a:p>
          <a:p>
            <a:r>
              <a:rPr lang="en-US" sz="4000" dirty="0" smtClean="0"/>
              <a:t> Meet and Greet </a:t>
            </a:r>
          </a:p>
        </p:txBody>
      </p:sp>
    </p:spTree>
    <p:extLst>
      <p:ext uri="{BB962C8B-B14F-4D97-AF65-F5344CB8AC3E}">
        <p14:creationId xmlns:p14="http://schemas.microsoft.com/office/powerpoint/2010/main" val="256682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Manager Changes</a:t>
            </a:r>
            <a:endParaRPr lang="en-US" dirty="0"/>
          </a:p>
        </p:txBody>
      </p:sp>
      <p:sp>
        <p:nvSpPr>
          <p:cNvPr id="3" name="Content Placeholder 2"/>
          <p:cNvSpPr>
            <a:spLocks noGrp="1"/>
          </p:cNvSpPr>
          <p:nvPr>
            <p:ph idx="1"/>
          </p:nvPr>
        </p:nvSpPr>
        <p:spPr/>
        <p:txBody>
          <a:bodyPr/>
          <a:lstStyle/>
          <a:p>
            <a:r>
              <a:rPr lang="en-US" dirty="0" smtClean="0"/>
              <a:t>Full PM Transition January 1</a:t>
            </a:r>
            <a:r>
              <a:rPr lang="en-US" baseline="30000" dirty="0" smtClean="0"/>
              <a:t>st</a:t>
            </a:r>
            <a:r>
              <a:rPr lang="en-US" dirty="0" smtClean="0"/>
              <a:t> </a:t>
            </a:r>
          </a:p>
          <a:p>
            <a:pPr lvl="1"/>
            <a:r>
              <a:rPr lang="en-US" dirty="0" smtClean="0"/>
              <a:t>Ryan Fragapane </a:t>
            </a:r>
          </a:p>
          <a:p>
            <a:pPr lvl="1"/>
            <a:r>
              <a:rPr lang="en-US" dirty="0" smtClean="0"/>
              <a:t>(202) 624 – 3632 </a:t>
            </a:r>
          </a:p>
          <a:p>
            <a:pPr lvl="1"/>
            <a:r>
              <a:rPr lang="en-US" dirty="0" smtClean="0">
                <a:hlinkClick r:id="rId2"/>
              </a:rPr>
              <a:t>rfragapane@aashto.org</a:t>
            </a:r>
            <a:endParaRPr lang="en-US" dirty="0"/>
          </a:p>
          <a:p>
            <a:endParaRPr lang="en-US" dirty="0" smtClean="0"/>
          </a:p>
          <a:p>
            <a:pPr lvl="1"/>
            <a:r>
              <a:rPr lang="en-US" dirty="0" smtClean="0"/>
              <a:t>Monica Ledet </a:t>
            </a:r>
          </a:p>
          <a:p>
            <a:pPr lvl="1"/>
            <a:r>
              <a:rPr lang="en-US" dirty="0"/>
              <a:t>(202) </a:t>
            </a:r>
            <a:r>
              <a:rPr lang="en-US" dirty="0" smtClean="0"/>
              <a:t>624-8599</a:t>
            </a:r>
          </a:p>
          <a:p>
            <a:pPr lvl="1"/>
            <a:r>
              <a:rPr lang="en-US" dirty="0" smtClean="0"/>
              <a:t>mledet@aashto.org</a:t>
            </a:r>
            <a:endParaRPr lang="en-US" dirty="0"/>
          </a:p>
          <a:p>
            <a:endParaRPr lang="en-US" dirty="0" smtClean="0"/>
          </a:p>
          <a:p>
            <a:pPr marL="402336" lvl="1" indent="0">
              <a:buNone/>
            </a:pPr>
            <a:endParaRPr lang="en-US" dirty="0"/>
          </a:p>
        </p:txBody>
      </p:sp>
    </p:spTree>
    <p:extLst>
      <p:ext uri="{BB962C8B-B14F-4D97-AF65-F5344CB8AC3E}">
        <p14:creationId xmlns:p14="http://schemas.microsoft.com/office/powerpoint/2010/main" val="159617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FY2021 Bridge Design-Rating  Revenue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01439"/>
              </p:ext>
            </p:extLst>
          </p:nvPr>
        </p:nvGraphicFramePr>
        <p:xfrm>
          <a:off x="1219200" y="1676400"/>
          <a:ext cx="749935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72371" y="1842700"/>
            <a:ext cx="1172116" cy="646331"/>
          </a:xfrm>
          <a:prstGeom prst="rect">
            <a:avLst/>
          </a:prstGeom>
          <a:noFill/>
        </p:spPr>
        <p:txBody>
          <a:bodyPr wrap="none" rtlCol="0">
            <a:spAutoFit/>
          </a:bodyPr>
          <a:lstStyle/>
          <a:p>
            <a:pPr algn="ctr"/>
            <a:r>
              <a:rPr lang="en-US" b="1" dirty="0" smtClean="0"/>
              <a:t>Design</a:t>
            </a:r>
          </a:p>
          <a:p>
            <a:r>
              <a:rPr lang="en-US" b="1" dirty="0" smtClean="0"/>
              <a:t>Licenses</a:t>
            </a:r>
          </a:p>
        </p:txBody>
      </p:sp>
      <p:sp>
        <p:nvSpPr>
          <p:cNvPr id="7" name="TextBox 6"/>
          <p:cNvSpPr txBox="1"/>
          <p:nvPr/>
        </p:nvSpPr>
        <p:spPr>
          <a:xfrm>
            <a:off x="6663242" y="5029200"/>
            <a:ext cx="1172116" cy="646331"/>
          </a:xfrm>
          <a:prstGeom prst="rect">
            <a:avLst/>
          </a:prstGeom>
          <a:noFill/>
        </p:spPr>
        <p:txBody>
          <a:bodyPr wrap="none" rtlCol="0">
            <a:spAutoFit/>
          </a:bodyPr>
          <a:lstStyle/>
          <a:p>
            <a:pPr algn="ctr"/>
            <a:r>
              <a:rPr lang="en-US" b="1" dirty="0" smtClean="0"/>
              <a:t>Rating</a:t>
            </a:r>
          </a:p>
          <a:p>
            <a:pPr algn="ctr"/>
            <a:r>
              <a:rPr lang="en-US" b="1" dirty="0" smtClean="0"/>
              <a:t>Licenses</a:t>
            </a:r>
          </a:p>
        </p:txBody>
      </p:sp>
      <p:sp>
        <p:nvSpPr>
          <p:cNvPr id="8" name="TextBox 7"/>
          <p:cNvSpPr txBox="1"/>
          <p:nvPr/>
        </p:nvSpPr>
        <p:spPr>
          <a:xfrm>
            <a:off x="2743200" y="1842700"/>
            <a:ext cx="1005403" cy="646331"/>
          </a:xfrm>
          <a:prstGeom prst="rect">
            <a:avLst/>
          </a:prstGeom>
          <a:noFill/>
        </p:spPr>
        <p:txBody>
          <a:bodyPr wrap="none" rtlCol="0">
            <a:spAutoFit/>
          </a:bodyPr>
          <a:lstStyle/>
          <a:p>
            <a:pPr algn="ctr"/>
            <a:r>
              <a:rPr lang="en-US" b="1" dirty="0" smtClean="0"/>
              <a:t>Service</a:t>
            </a:r>
          </a:p>
          <a:p>
            <a:pPr algn="ctr"/>
            <a:r>
              <a:rPr lang="en-US" b="1" dirty="0" smtClean="0"/>
              <a:t>Units</a:t>
            </a:r>
          </a:p>
        </p:txBody>
      </p:sp>
    </p:spTree>
    <p:extLst>
      <p:ext uri="{BB962C8B-B14F-4D97-AF65-F5344CB8AC3E}">
        <p14:creationId xmlns:p14="http://schemas.microsoft.com/office/powerpoint/2010/main" val="192292159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FY2022 Bridge Design-Rating  Revenue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5509850"/>
              </p:ext>
            </p:extLst>
          </p:nvPr>
        </p:nvGraphicFramePr>
        <p:xfrm>
          <a:off x="1219200" y="1676400"/>
          <a:ext cx="749935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72371" y="1842700"/>
            <a:ext cx="1172116" cy="646331"/>
          </a:xfrm>
          <a:prstGeom prst="rect">
            <a:avLst/>
          </a:prstGeom>
          <a:noFill/>
        </p:spPr>
        <p:txBody>
          <a:bodyPr wrap="none" rtlCol="0">
            <a:spAutoFit/>
          </a:bodyPr>
          <a:lstStyle/>
          <a:p>
            <a:pPr algn="ctr"/>
            <a:r>
              <a:rPr lang="en-US" b="1" dirty="0" smtClean="0"/>
              <a:t>Design</a:t>
            </a:r>
          </a:p>
          <a:p>
            <a:r>
              <a:rPr lang="en-US" b="1" dirty="0" smtClean="0"/>
              <a:t>Licenses</a:t>
            </a:r>
          </a:p>
        </p:txBody>
      </p:sp>
      <p:sp>
        <p:nvSpPr>
          <p:cNvPr id="7" name="TextBox 6"/>
          <p:cNvSpPr txBox="1"/>
          <p:nvPr/>
        </p:nvSpPr>
        <p:spPr>
          <a:xfrm>
            <a:off x="6663242" y="5029200"/>
            <a:ext cx="1172116" cy="646331"/>
          </a:xfrm>
          <a:prstGeom prst="rect">
            <a:avLst/>
          </a:prstGeom>
          <a:noFill/>
        </p:spPr>
        <p:txBody>
          <a:bodyPr wrap="none" rtlCol="0">
            <a:spAutoFit/>
          </a:bodyPr>
          <a:lstStyle/>
          <a:p>
            <a:pPr algn="ctr"/>
            <a:r>
              <a:rPr lang="en-US" b="1" dirty="0" smtClean="0"/>
              <a:t>Rating</a:t>
            </a:r>
          </a:p>
          <a:p>
            <a:pPr algn="ctr"/>
            <a:r>
              <a:rPr lang="en-US" b="1" dirty="0" smtClean="0"/>
              <a:t>Licenses</a:t>
            </a:r>
          </a:p>
        </p:txBody>
      </p:sp>
      <p:sp>
        <p:nvSpPr>
          <p:cNvPr id="8" name="TextBox 7"/>
          <p:cNvSpPr txBox="1"/>
          <p:nvPr/>
        </p:nvSpPr>
        <p:spPr>
          <a:xfrm>
            <a:off x="3115456" y="1842700"/>
            <a:ext cx="1005403" cy="646331"/>
          </a:xfrm>
          <a:prstGeom prst="rect">
            <a:avLst/>
          </a:prstGeom>
          <a:noFill/>
        </p:spPr>
        <p:txBody>
          <a:bodyPr wrap="none" rtlCol="0">
            <a:spAutoFit/>
          </a:bodyPr>
          <a:lstStyle/>
          <a:p>
            <a:pPr algn="ctr"/>
            <a:r>
              <a:rPr lang="en-US" b="1" dirty="0" smtClean="0"/>
              <a:t>Service</a:t>
            </a:r>
          </a:p>
          <a:p>
            <a:pPr algn="ctr"/>
            <a:r>
              <a:rPr lang="en-US" b="1" dirty="0" smtClean="0"/>
              <a:t>Units</a:t>
            </a:r>
          </a:p>
        </p:txBody>
      </p:sp>
    </p:spTree>
    <p:extLst>
      <p:ext uri="{BB962C8B-B14F-4D97-AF65-F5344CB8AC3E}">
        <p14:creationId xmlns:p14="http://schemas.microsoft.com/office/powerpoint/2010/main" val="323974953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FY2021 Expenditures</a:t>
            </a:r>
            <a:endParaRPr lang="en-US" dirty="0"/>
          </a:p>
        </p:txBody>
      </p:sp>
      <p:graphicFrame>
        <p:nvGraphicFramePr>
          <p:cNvPr id="3" name="Chart 2"/>
          <p:cNvGraphicFramePr/>
          <p:nvPr>
            <p:extLst>
              <p:ext uri="{D42A27DB-BD31-4B8C-83A1-F6EECF244321}">
                <p14:modId xmlns:p14="http://schemas.microsoft.com/office/powerpoint/2010/main" val="3911707188"/>
              </p:ext>
            </p:extLst>
          </p:nvPr>
        </p:nvGraphicFramePr>
        <p:xfrm>
          <a:off x="1371600" y="1524000"/>
          <a:ext cx="7391400"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222666" y="4567324"/>
            <a:ext cx="1752600" cy="646331"/>
          </a:xfrm>
          <a:prstGeom prst="rect">
            <a:avLst/>
          </a:prstGeom>
        </p:spPr>
        <p:txBody>
          <a:bodyPr wrap="square">
            <a:spAutoFit/>
          </a:bodyPr>
          <a:lstStyle/>
          <a:p>
            <a:pPr algn="ctr">
              <a:defRPr sz="1800" b="0" i="0" u="none" strike="noStrike" kern="1200" baseline="0">
                <a:solidFill>
                  <a:srgbClr val="000000"/>
                </a:solidFill>
                <a:latin typeface="+mn-lt"/>
                <a:ea typeface="+mn-ea"/>
                <a:cs typeface="+mn-cs"/>
              </a:defRPr>
            </a:pPr>
            <a:r>
              <a:rPr lang="en-US" dirty="0" smtClean="0"/>
              <a:t>Modernization</a:t>
            </a:r>
            <a:r>
              <a:rPr lang="en-US" dirty="0"/>
              <a:t>
</a:t>
            </a:r>
            <a:r>
              <a:rPr lang="en-US" dirty="0" smtClean="0"/>
              <a:t>55%</a:t>
            </a:r>
            <a:endParaRPr lang="en-US" dirty="0"/>
          </a:p>
        </p:txBody>
      </p:sp>
      <p:cxnSp>
        <p:nvCxnSpPr>
          <p:cNvPr id="9" name="Straight Connector 8"/>
          <p:cNvCxnSpPr/>
          <p:nvPr/>
        </p:nvCxnSpPr>
        <p:spPr>
          <a:xfrm flipH="1" flipV="1">
            <a:off x="2743200" y="3200400"/>
            <a:ext cx="990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23543" y="2667000"/>
            <a:ext cx="67657" cy="221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121308" y="2777612"/>
            <a:ext cx="346292" cy="498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31818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FY2022 Expenditures</a:t>
            </a:r>
            <a:endParaRPr lang="en-US" dirty="0"/>
          </a:p>
        </p:txBody>
      </p:sp>
      <p:graphicFrame>
        <p:nvGraphicFramePr>
          <p:cNvPr id="3" name="Chart 2"/>
          <p:cNvGraphicFramePr/>
          <p:nvPr>
            <p:extLst>
              <p:ext uri="{D42A27DB-BD31-4B8C-83A1-F6EECF244321}">
                <p14:modId xmlns:p14="http://schemas.microsoft.com/office/powerpoint/2010/main" val="1783364899"/>
              </p:ext>
            </p:extLst>
          </p:nvPr>
        </p:nvGraphicFramePr>
        <p:xfrm>
          <a:off x="1371600" y="1524000"/>
          <a:ext cx="7391400"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419600" y="4724400"/>
            <a:ext cx="1752600" cy="646331"/>
          </a:xfrm>
          <a:prstGeom prst="rect">
            <a:avLst/>
          </a:prstGeom>
        </p:spPr>
        <p:txBody>
          <a:bodyPr wrap="square">
            <a:spAutoFit/>
          </a:bodyPr>
          <a:lstStyle/>
          <a:p>
            <a:pPr algn="ctr">
              <a:defRPr sz="1800" b="0" i="0" u="none" strike="noStrike" kern="1200" baseline="0">
                <a:solidFill>
                  <a:srgbClr val="000000"/>
                </a:solidFill>
                <a:latin typeface="+mn-lt"/>
                <a:ea typeface="+mn-ea"/>
                <a:cs typeface="+mn-cs"/>
              </a:defRPr>
            </a:pPr>
            <a:r>
              <a:rPr lang="en-US" dirty="0" smtClean="0"/>
              <a:t>7.1 &amp; 7.2</a:t>
            </a:r>
            <a:r>
              <a:rPr lang="en-US" dirty="0"/>
              <a:t>
</a:t>
            </a:r>
            <a:r>
              <a:rPr lang="en-US" dirty="0" smtClean="0"/>
              <a:t>29%</a:t>
            </a:r>
            <a:endParaRPr lang="en-US" dirty="0"/>
          </a:p>
        </p:txBody>
      </p:sp>
      <p:cxnSp>
        <p:nvCxnSpPr>
          <p:cNvPr id="9" name="Straight Connector 8"/>
          <p:cNvCxnSpPr/>
          <p:nvPr/>
        </p:nvCxnSpPr>
        <p:spPr>
          <a:xfrm flipH="1" flipV="1">
            <a:off x="2362200" y="2777612"/>
            <a:ext cx="1371600" cy="498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23543" y="2590800"/>
            <a:ext cx="829657" cy="29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121308" y="2777612"/>
            <a:ext cx="346292" cy="498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4023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1"/>
          <p:cNvSpPr>
            <a:spLocks noChangeArrowheads="1"/>
          </p:cNvSpPr>
          <p:nvPr/>
        </p:nvSpPr>
        <p:spPr bwMode="auto">
          <a:xfrm>
            <a:off x="11430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533400"/>
            <a:ext cx="3571961" cy="2194379"/>
          </a:xfrm>
          <a:prstGeom prst="rect">
            <a:avLst/>
          </a:prstGeom>
        </p:spPr>
      </p:pic>
      <p:sp>
        <p:nvSpPr>
          <p:cNvPr id="8" name="Title 2"/>
          <p:cNvSpPr txBox="1">
            <a:spLocks/>
          </p:cNvSpPr>
          <p:nvPr/>
        </p:nvSpPr>
        <p:spPr>
          <a:xfrm>
            <a:off x="1353589" y="3858309"/>
            <a:ext cx="7562088"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6000" dirty="0" smtClean="0"/>
              <a:t>DOT Driven</a:t>
            </a:r>
          </a:p>
          <a:p>
            <a:pPr algn="ctr"/>
            <a:r>
              <a:rPr lang="en-US" sz="6000" dirty="0" smtClean="0"/>
              <a:t>Software Solutions</a:t>
            </a:r>
            <a:endParaRPr lang="en-US" sz="6000" dirty="0"/>
          </a:p>
        </p:txBody>
      </p:sp>
    </p:spTree>
    <p:extLst>
      <p:ext uri="{BB962C8B-B14F-4D97-AF65-F5344CB8AC3E}">
        <p14:creationId xmlns:p14="http://schemas.microsoft.com/office/powerpoint/2010/main" val="140721105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p:cNvPicPr>
            <a:picLocks noChangeAspect="1" noChangeArrowheads="1"/>
          </p:cNvPicPr>
          <p:nvPr/>
        </p:nvPicPr>
        <p:blipFill>
          <a:blip r:embed="rId3" cstate="print"/>
          <a:srcRect/>
          <a:stretch>
            <a:fillRect/>
          </a:stretch>
        </p:blipFill>
        <p:spPr bwMode="auto">
          <a:xfrm>
            <a:off x="1472514" y="2514600"/>
            <a:ext cx="1352550" cy="3595688"/>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t>AASHTOWare Program Management</a:t>
            </a:r>
            <a:endParaRPr lang="en-US" dirty="0"/>
          </a:p>
        </p:txBody>
      </p:sp>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1"/>
          <p:cNvSpPr>
            <a:spLocks noChangeArrowheads="1"/>
          </p:cNvSpPr>
          <p:nvPr/>
        </p:nvSpPr>
        <p:spPr bwMode="auto">
          <a:xfrm>
            <a:off x="11430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4"/>
          <a:stretch>
            <a:fillRect/>
          </a:stretch>
        </p:blipFill>
        <p:spPr>
          <a:xfrm>
            <a:off x="3505200" y="1657042"/>
            <a:ext cx="5257800" cy="4604120"/>
          </a:xfrm>
          <a:prstGeom prst="rect">
            <a:avLst/>
          </a:prstGeom>
        </p:spPr>
      </p:pic>
    </p:spTree>
    <p:extLst>
      <p:ext uri="{BB962C8B-B14F-4D97-AF65-F5344CB8AC3E}">
        <p14:creationId xmlns:p14="http://schemas.microsoft.com/office/powerpoint/2010/main" val="3232445129"/>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4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8FCA3C99F6CE4F94AE78A8974FE050" ma:contentTypeVersion="16" ma:contentTypeDescription="Create a new document." ma:contentTypeScope="" ma:versionID="485b74fcd3313a9245567f3225b230a0">
  <xsd:schema xmlns:xsd="http://www.w3.org/2001/XMLSchema" xmlns:xs="http://www.w3.org/2001/XMLSchema" xmlns:p="http://schemas.microsoft.com/office/2006/metadata/properties" xmlns:ns2="72ad8fed-44e6-49bf-9ee2-cd558aeef571" xmlns:ns3="f963e85d-f413-4ccb-aee4-72b2cb8a147b" targetNamespace="http://schemas.microsoft.com/office/2006/metadata/properties" ma:root="true" ma:fieldsID="7218f5101d89879ae4f37c81918bd950" ns2:_="" ns3:_="">
    <xsd:import namespace="72ad8fed-44e6-49bf-9ee2-cd558aeef571"/>
    <xsd:import namespace="f963e85d-f413-4ccb-aee4-72b2cb8a14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d8fed-44e6-49bf-9ee2-cd558aeef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aeaee6-4296-4e86-a8f8-8968b74544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63e85d-f413-4ccb-aee4-72b2cb8a14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f31358-0983-475c-9570-10cf22785111}" ma:internalName="TaxCatchAll" ma:showField="CatchAllData" ma:web="f963e85d-f413-4ccb-aee4-72b2cb8a1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ad8fed-44e6-49bf-9ee2-cd558aeef571">
      <Terms xmlns="http://schemas.microsoft.com/office/infopath/2007/PartnerControls"/>
    </lcf76f155ced4ddcb4097134ff3c332f>
    <TaxCatchAll xmlns="f963e85d-f413-4ccb-aee4-72b2cb8a147b" xsi:nil="true"/>
  </documentManagement>
</p:properties>
</file>

<file path=customXml/itemProps1.xml><?xml version="1.0" encoding="utf-8"?>
<ds:datastoreItem xmlns:ds="http://schemas.openxmlformats.org/officeDocument/2006/customXml" ds:itemID="{BE8F3A29-C602-4EAA-A5A3-E254C8217F92}"/>
</file>

<file path=customXml/itemProps2.xml><?xml version="1.0" encoding="utf-8"?>
<ds:datastoreItem xmlns:ds="http://schemas.openxmlformats.org/officeDocument/2006/customXml" ds:itemID="{3B129F0B-5175-4111-9C2D-2349A973751E}"/>
</file>

<file path=customXml/itemProps3.xml><?xml version="1.0" encoding="utf-8"?>
<ds:datastoreItem xmlns:ds="http://schemas.openxmlformats.org/officeDocument/2006/customXml" ds:itemID="{95F853BC-F16D-4C10-930E-3B74BDA5AD87}"/>
</file>

<file path=docProps/app.xml><?xml version="1.0" encoding="utf-8"?>
<Properties xmlns="http://schemas.openxmlformats.org/officeDocument/2006/extended-properties" xmlns:vt="http://schemas.openxmlformats.org/officeDocument/2006/docPropsVTypes">
  <Template>Solstice</Template>
  <TotalTime>16254</TotalTime>
  <Words>1962</Words>
  <Application>Microsoft Office PowerPoint</Application>
  <PresentationFormat>On-screen Show (4:3)</PresentationFormat>
  <Paragraphs>167</Paragraphs>
  <Slides>15</Slides>
  <Notes>7</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15</vt:i4>
      </vt:variant>
    </vt:vector>
  </HeadingPairs>
  <TitlesOfParts>
    <vt:vector size="32" baseType="lpstr">
      <vt:lpstr>Arial</vt:lpstr>
      <vt:lpstr>Calibri</vt:lpstr>
      <vt:lpstr>Gill Sans MT</vt:lpstr>
      <vt:lpstr>Helvetica Neue</vt:lpstr>
      <vt:lpstr>Verdana</vt:lpstr>
      <vt:lpstr>Wingdings</vt:lpstr>
      <vt:lpstr>Wingdings 2</vt:lpstr>
      <vt:lpstr>Solstice</vt:lpstr>
      <vt:lpstr>Data slides</vt:lpstr>
      <vt:lpstr>1_Data slides</vt:lpstr>
      <vt:lpstr>Response Summary</vt:lpstr>
      <vt:lpstr>SM-template-20140529</vt:lpstr>
      <vt:lpstr>2_Data slides</vt:lpstr>
      <vt:lpstr>1_Response Summary</vt:lpstr>
      <vt:lpstr>1_SM-template-20140529</vt:lpstr>
      <vt:lpstr>3_Data slides</vt:lpstr>
      <vt:lpstr>4_Data slides</vt:lpstr>
      <vt:lpstr>Bridge Design-Rating AASHTO Overview</vt:lpstr>
      <vt:lpstr>Housekeeping </vt:lpstr>
      <vt:lpstr>Project Manager Changes</vt:lpstr>
      <vt:lpstr>FY2021 Bridge Design-Rating  Revenue</vt:lpstr>
      <vt:lpstr>FY2022 Bridge Design-Rating  Revenue</vt:lpstr>
      <vt:lpstr>FY2021 Expenditures</vt:lpstr>
      <vt:lpstr>FY2022 Expenditures</vt:lpstr>
      <vt:lpstr>PowerPoint Presentation</vt:lpstr>
      <vt:lpstr>AASHTOWare Program Management</vt:lpstr>
      <vt:lpstr>AASHTO Administrative Overhead</vt:lpstr>
      <vt:lpstr>PowerPoint Presentation</vt:lpstr>
      <vt:lpstr>PowerPoint Presentation</vt:lpstr>
      <vt:lpstr>AASHTOWare Service Units  AASHTOWare Software Renewal Process </vt:lpstr>
      <vt:lpstr>What is a User Group? </vt:lpstr>
      <vt:lpstr>PowerPoint Presentation</vt:lpstr>
    </vt:vector>
  </TitlesOfParts>
  <Company>AASHTO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Satisfaction Survey</dc:title>
  <dc:creator>amohseni</dc:creator>
  <cp:lastModifiedBy>Fragapane Ryan</cp:lastModifiedBy>
  <cp:revision>434</cp:revision>
  <dcterms:created xsi:type="dcterms:W3CDTF">2011-10-04T14:58:41Z</dcterms:created>
  <dcterms:modified xsi:type="dcterms:W3CDTF">2022-08-08T15:40:02Z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0x0101005139E23A4907C044847C03396679221C</vt:lpwstr>
  </property>
</Properties>
</file>