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30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slides/slide6.xml" ContentType="application/vnd.openxmlformats-officedocument.presentationml.slide+xml"/>
  <Override PartName="/ppt/slides/slide8.xml" ContentType="application/vnd.openxmlformats-officedocument.presentationml.slide+xml"/>
  <Override PartName="/ppt/slides/slide5.xml" ContentType="application/vnd.openxmlformats-officedocument.presentationml.slide+xml"/>
  <Override PartName="/ppt/slides/slide7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92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81" r:id="rId24"/>
    <p:sldId id="282" r:id="rId25"/>
    <p:sldId id="280" r:id="rId26"/>
    <p:sldId id="278" r:id="rId27"/>
    <p:sldId id="279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3" r:id="rId37"/>
    <p:sldId id="291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037"/>
    <p:restoredTop sz="96327"/>
  </p:normalViewPr>
  <p:slideViewPr>
    <p:cSldViewPr snapToGrid="0" snapToObjects="1">
      <p:cViewPr varScale="1">
        <p:scale>
          <a:sx n="120" d="100"/>
          <a:sy n="120" d="100"/>
        </p:scale>
        <p:origin x="108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45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ustomXml" Target="../customXml/item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/>
              <a:pPr/>
              <a:t>8/1/2022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/>
              <a:t>8/1/2022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/>
              <a:t>8/1/2022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/>
              <a:t>8/1/2022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/>
              <a:t>8/1/2022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/>
              <a:t>8/1/2022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/>
              <a:t>8/1/2022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/>
              <a:t>8/1/2022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/>
              <a:t>8/1/2022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/>
              <a:t>8/1/2022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/>
              <a:t>8/1/2022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/>
              <a:t>8/1/2022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/>
              <a:t>8/1/2022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/>
              <a:t>8/1/2022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/>
              <a:t>8/1/2022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/>
              <a:t>8/1/2022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/>
              <a:t>8/1/2022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/>
              <a:t>8/1/2022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D4072-7239-8290-C4CD-9B83BA6FC1C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IMPROVED CONTINUOUS STRINGER RATINGS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0E0ECF-E03A-60B3-B42D-204EFE47094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William </a:t>
            </a:r>
            <a:r>
              <a:rPr lang="en-US" dirty="0" smtClean="0"/>
              <a:t>“Billy” </a:t>
            </a:r>
            <a:r>
              <a:rPr lang="en-US" dirty="0"/>
              <a:t>METCALF, Jr. </a:t>
            </a:r>
            <a:r>
              <a:rPr lang="en-US" dirty="0"/>
              <a:t>P.e.</a:t>
            </a:r>
            <a:endParaRPr lang="en-US" dirty="0"/>
          </a:p>
          <a:p>
            <a:r>
              <a:rPr lang="en-US" dirty="0"/>
              <a:t>Louisiana department of transportation and development</a:t>
            </a:r>
          </a:p>
        </p:txBody>
      </p:sp>
    </p:spTree>
    <p:extLst>
      <p:ext uri="{BB962C8B-B14F-4D97-AF65-F5344CB8AC3E}">
        <p14:creationId xmlns:p14="http://schemas.microsoft.com/office/powerpoint/2010/main" val="2960535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DAF9B-B358-47DE-FF84-DE97509AD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LFR</a:t>
            </a:r>
            <a:r>
              <a:rPr lang="en-US" dirty="0"/>
              <a:t> vs </a:t>
            </a:r>
            <a:r>
              <a:rPr lang="en-US" dirty="0"/>
              <a:t>LRFR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688EB1-AA72-08CC-22AA-A976C8412B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HAS AN EFFECT ON SOME MEMBERS. </a:t>
            </a:r>
          </a:p>
          <a:p>
            <a:r>
              <a:rPr lang="en-US" dirty="0"/>
              <a:t>LIMITING UNBRACED </a:t>
            </a:r>
            <a:r>
              <a:rPr lang="en-US" dirty="0" smtClean="0"/>
              <a:t>LENGTH </a:t>
            </a:r>
            <a:r>
              <a:rPr lang="en-US" dirty="0"/>
              <a:t>CALCULATIONS FOR </a:t>
            </a:r>
            <a:r>
              <a:rPr lang="en-US" dirty="0" smtClean="0"/>
              <a:t>LFR</a:t>
            </a:r>
            <a:r>
              <a:rPr lang="en-US" dirty="0" smtClean="0"/>
              <a:t> </a:t>
            </a:r>
            <a:r>
              <a:rPr lang="en-US" dirty="0"/>
              <a:t>ARE DIFFERENT. </a:t>
            </a:r>
          </a:p>
          <a:p>
            <a:r>
              <a:rPr lang="en-US" dirty="0"/>
              <a:t>DETAILS OF THE </a:t>
            </a:r>
            <a:r>
              <a:rPr lang="en-US" dirty="0"/>
              <a:t>C</a:t>
            </a:r>
            <a:r>
              <a:rPr lang="en-US" baseline="-25000" dirty="0"/>
              <a:t>b</a:t>
            </a:r>
            <a:r>
              <a:rPr lang="en-US" dirty="0"/>
              <a:t> EQUATIONS HAVE CHANGED FOR </a:t>
            </a:r>
            <a:r>
              <a:rPr lang="en-US" dirty="0"/>
              <a:t>LRFR</a:t>
            </a:r>
            <a:r>
              <a:rPr lang="en-US" dirty="0"/>
              <a:t>. </a:t>
            </a:r>
          </a:p>
          <a:p>
            <a:r>
              <a:rPr lang="en-US" dirty="0" smtClean="0"/>
              <a:t>THE </a:t>
            </a:r>
            <a:r>
              <a:rPr lang="en-US" dirty="0"/>
              <a:t>DIFFERENCE BETWEEN CODES EXPLAINS PART OF THE PROBLEM BUT NOT THE ENTIRE PROBLEM. FOR THE LOWEST RATED BRIDGE IT IS INSIGNIFICANT.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5774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DAF9B-B358-47DE-FF84-DE97509AD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CODE CHANGES – DESIGN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688EB1-AA72-08CC-22AA-A976C8412B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CHANGES IN </a:t>
            </a:r>
            <a:r>
              <a:rPr lang="en-US" dirty="0"/>
              <a:t>LRFD</a:t>
            </a:r>
            <a:r>
              <a:rPr lang="en-US" dirty="0"/>
              <a:t> SECTION 6.10.8. </a:t>
            </a:r>
          </a:p>
          <a:p>
            <a:r>
              <a:rPr lang="en-US" dirty="0"/>
              <a:t>FORMER DESIGN PRACTICES SEEM TO HAVE </a:t>
            </a:r>
            <a:r>
              <a:rPr lang="en-US" dirty="0" smtClean="0"/>
              <a:t>SOMETIMES ASSUMED </a:t>
            </a:r>
            <a:r>
              <a:rPr lang="en-US" dirty="0"/>
              <a:t>MEMBERS TO BE BRACED AT </a:t>
            </a:r>
            <a:r>
              <a:rPr lang="en-US" dirty="0"/>
              <a:t>CONTRAFLEXURE</a:t>
            </a:r>
            <a:r>
              <a:rPr lang="en-US" dirty="0"/>
              <a:t>  POINTS. </a:t>
            </a:r>
          </a:p>
          <a:p>
            <a:r>
              <a:rPr lang="en-US" dirty="0"/>
              <a:t>LRFR</a:t>
            </a:r>
            <a:r>
              <a:rPr lang="en-US" dirty="0"/>
              <a:t> CALCULATIONS FOR </a:t>
            </a:r>
            <a:r>
              <a:rPr lang="en-US" dirty="0"/>
              <a:t>LTB</a:t>
            </a:r>
            <a:r>
              <a:rPr lang="en-US" dirty="0"/>
              <a:t> ARE MOST CONSERVATIVE OF ALL CODES CHECKED. </a:t>
            </a:r>
            <a:r>
              <a:rPr lang="en-US" dirty="0" smtClean="0"/>
              <a:t>APPROPRIATE </a:t>
            </a:r>
            <a:r>
              <a:rPr lang="en-US" dirty="0"/>
              <a:t>FOR DESIGN BUT NOT SUITABLE FOR RATING.  </a:t>
            </a:r>
          </a:p>
          <a:p>
            <a:r>
              <a:rPr lang="en-US" dirty="0"/>
              <a:t>LESS CONSERVATIVE METHODS FOR CALCULATING CAPACITY EXIST AND ARE REFERENCED IN THE CODE.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5312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COMMENTARY FOR SECTION 6.10.8 </a:t>
            </a:r>
            <a:r>
              <a:rPr lang="en-US" dirty="0" smtClean="0"/>
              <a:t>LRFR</a:t>
            </a:r>
            <a:r>
              <a:rPr lang="en-US" dirty="0" smtClean="0"/>
              <a:t> CODE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675" y="1462379"/>
            <a:ext cx="5189538" cy="4542841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RESEARCH HAS SHOWN THAT THIS PRACTICE SOMETIMES USED IN THE PAST IS NOT ACCEPTABLE. NOTICE HIGHLIGHTED PART IT WILL BE IMPORTANT.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402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DAF9B-B358-47DE-FF84-DE97509AD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CLASSIC RATING </a:t>
            </a:r>
            <a:r>
              <a:rPr lang="en-US" dirty="0" smtClean="0"/>
              <a:t>DILEMMA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688EB1-AA72-08CC-22AA-A976C8412B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BRIDES </a:t>
            </a:r>
            <a:r>
              <a:rPr lang="en-US" dirty="0"/>
              <a:t>ARE HAVE BEEN IN SERVICE FOR DECADES. BRIDGES ARE IN GOOD CONDITION AND HAVE BEEN PERFORMING PERFECTLY. </a:t>
            </a:r>
          </a:p>
          <a:p>
            <a:r>
              <a:rPr lang="en-US" dirty="0"/>
              <a:t>RATING PERFORMED STRICTLY BY THE CODE IS NOT ACCEPTABLE AND WOULD RESULT IN CLOSURE OF SEVERAL SIGNIFICANT BRIDGES. </a:t>
            </a:r>
          </a:p>
          <a:p>
            <a:r>
              <a:rPr lang="en-US" dirty="0"/>
              <a:t>RESEARCH HAS SHOWN PAST ASSUMPTIONS USED TO MAKE THE DESIGN AND RATING OF THESE STRUCTURES WORK ARE NOT CONSERVATIVE AND CAN’T BE SAFELY USED.  </a:t>
            </a:r>
          </a:p>
          <a:p>
            <a:r>
              <a:rPr lang="en-US" dirty="0"/>
              <a:t>LESS CONSERVATIVE METHODS FOR CALCULATING CAPACITY EXIST, BUT WE HAVE NO EXPERIENCE OR CONFIDENCE IN </a:t>
            </a:r>
            <a:r>
              <a:rPr lang="en-US" dirty="0" smtClean="0"/>
              <a:t>USING THEM. 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081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DAF9B-B358-47DE-FF84-DE97509AD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688EB1-AA72-08CC-22AA-A976C8412B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CLOSE AND/OR </a:t>
            </a:r>
            <a:r>
              <a:rPr lang="en-US" dirty="0" smtClean="0"/>
              <a:t>RESTRICTIVELY </a:t>
            </a:r>
            <a:r>
              <a:rPr lang="en-US" dirty="0"/>
              <a:t>POST MAJOR INTERSTATE BRIDGES AND MISSISSIPPI RIVER CROSSING BRIDGES. NOT </a:t>
            </a:r>
            <a:r>
              <a:rPr lang="en-US" dirty="0" smtClean="0"/>
              <a:t>FEASIBLE </a:t>
            </a:r>
            <a:r>
              <a:rPr lang="en-US" dirty="0"/>
              <a:t>FOR OBVIOUS REASONS </a:t>
            </a:r>
          </a:p>
          <a:p>
            <a:r>
              <a:rPr lang="en-US" dirty="0"/>
              <a:t>RETRO FIT BRIDGES WITH ADDITIONAL BOTTOM FLANGE BRACING. THE SIZE AND LENGTH OF THESE BRIDGES MAKE THIS A MASSIVE UNDERTAKING THAT IS NOT </a:t>
            </a:r>
            <a:r>
              <a:rPr lang="en-US" dirty="0" smtClean="0"/>
              <a:t>FEASIBLE. </a:t>
            </a:r>
            <a:endParaRPr lang="en-US" dirty="0"/>
          </a:p>
          <a:p>
            <a:r>
              <a:rPr lang="en-US" dirty="0"/>
              <a:t>DEVELOP CONFIDENCE IN THE SAFE USE OF LESS CONSERVATIVE CAPACITY CALCULATION. THIS IS THE ONLY REASONABLE SOLUTION. 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6171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93F31-CDF5-EDBD-4E07-514B708CB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C0E239-6EE1-9DC3-6169-816FCBE7BE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LADOTD</a:t>
            </a:r>
            <a:r>
              <a:rPr lang="en-US" dirty="0"/>
              <a:t> DECIDED TO </a:t>
            </a:r>
            <a:r>
              <a:rPr lang="en-US" dirty="0" smtClean="0"/>
              <a:t>COMMISSION </a:t>
            </a:r>
            <a:r>
              <a:rPr lang="en-US" dirty="0"/>
              <a:t>A RESEARCH PROJECT IN </a:t>
            </a:r>
            <a:r>
              <a:rPr lang="en-US" dirty="0" smtClean="0"/>
              <a:t>CONJUNCTION </a:t>
            </a:r>
            <a:r>
              <a:rPr lang="en-US" dirty="0"/>
              <a:t>WITH THE LOUISIANA TRANSPORTATION RESEARCH CENTER (</a:t>
            </a:r>
            <a:r>
              <a:rPr lang="en-US" dirty="0"/>
              <a:t>LTRC</a:t>
            </a:r>
            <a:r>
              <a:rPr lang="en-US" dirty="0"/>
              <a:t>).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GOAL WAS TO FIND </a:t>
            </a:r>
            <a:r>
              <a:rPr lang="en-US" dirty="0" smtClean="0"/>
              <a:t>A METHODOLOGY </a:t>
            </a:r>
            <a:r>
              <a:rPr lang="en-US" dirty="0"/>
              <a:t>FOR RATING THAT GAVE ACCURATE RATINGS, DID NOT SUFFICIENTLY </a:t>
            </a:r>
            <a:r>
              <a:rPr lang="en-US" dirty="0" smtClean="0"/>
              <a:t>INTERRUPT LOUISIANA'S </a:t>
            </a:r>
            <a:r>
              <a:rPr lang="en-US" dirty="0"/>
              <a:t>TRANSPORTATION NETWORK, AND DID NOT ENDANGER SAFETY. </a:t>
            </a:r>
          </a:p>
          <a:p>
            <a:endParaRPr lang="en-US" dirty="0"/>
          </a:p>
          <a:p>
            <a:r>
              <a:rPr lang="en-US" dirty="0"/>
              <a:t>HELP TO ADD THE METHOD TO </a:t>
            </a:r>
            <a:r>
              <a:rPr lang="en-US" dirty="0"/>
              <a:t>LADOTD</a:t>
            </a:r>
            <a:r>
              <a:rPr lang="en-US" dirty="0"/>
              <a:t> EXISTING RATING WORKFLOW USING </a:t>
            </a:r>
            <a:r>
              <a:rPr lang="en-US" dirty="0" smtClean="0"/>
              <a:t>BrR</a:t>
            </a:r>
            <a:r>
              <a:rPr lang="en-US" dirty="0" smtClean="0"/>
              <a:t> </a:t>
            </a:r>
            <a:r>
              <a:rPr lang="en-US" dirty="0"/>
              <a:t>RATING SOFTWARE.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6635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93F31-CDF5-EDBD-4E07-514B708CB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Load Rating of Existing Continuous Stringers on Louisiana’s Bridges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C0E239-6EE1-9DC3-6169-816FCBE7BE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LTRC</a:t>
            </a:r>
            <a:r>
              <a:rPr lang="en-US" dirty="0"/>
              <a:t> PROJECT NO. 18-4ST.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RESEARCHERS: DR. C. SHAWN SUN, DR. JAY PUCKETT, DR. DANIEL G. </a:t>
            </a:r>
            <a:r>
              <a:rPr lang="en-US" dirty="0" smtClean="0"/>
              <a:t>LINZELL</a:t>
            </a:r>
            <a:r>
              <a:rPr lang="en-US" dirty="0" smtClean="0"/>
              <a:t>. 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REVIEW RATINGS OF </a:t>
            </a:r>
            <a:r>
              <a:rPr lang="en-US" dirty="0" smtClean="0"/>
              <a:t>5 </a:t>
            </a:r>
            <a:r>
              <a:rPr lang="en-US" dirty="0"/>
              <a:t>LOUISIANA BRIDGES.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618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93F31-CDF5-EDBD-4E07-514B708CB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PROJECT METHODOLOGY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C0E239-6EE1-9DC3-6169-816FCBE7BE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CURRENT RATING </a:t>
            </a:r>
            <a:r>
              <a:rPr lang="en-US" dirty="0" smtClean="0"/>
              <a:t>TECHNIQUES. 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EXPERIMENTAL STUDY.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FINITE ELEMENT ANALYSIS.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9443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93F31-CDF5-EDBD-4E07-514B708CB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CURRENT RATING </a:t>
            </a:r>
            <a:r>
              <a:rPr lang="en-US" b="1" dirty="0" smtClean="0"/>
              <a:t>TECHNIQUES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C0E239-6EE1-9DC3-6169-816FCBE7BE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REVIEWED </a:t>
            </a:r>
            <a:r>
              <a:rPr lang="en-US" dirty="0"/>
              <a:t>LADOTD</a:t>
            </a:r>
            <a:r>
              <a:rPr lang="en-US" dirty="0"/>
              <a:t> RATING METHODOLOGY AND CHECKED </a:t>
            </a:r>
            <a:r>
              <a:rPr lang="en-US" dirty="0" smtClean="0"/>
              <a:t>BrR</a:t>
            </a:r>
            <a:r>
              <a:rPr lang="en-US" dirty="0" smtClean="0"/>
              <a:t> </a:t>
            </a:r>
            <a:r>
              <a:rPr lang="en-US" dirty="0"/>
              <a:t>RATINGS. </a:t>
            </a:r>
          </a:p>
          <a:p>
            <a:r>
              <a:rPr lang="en-US" dirty="0"/>
              <a:t>REVIEWED CODE PROVISIONS. </a:t>
            </a:r>
          </a:p>
          <a:p>
            <a:r>
              <a:rPr lang="en-US" dirty="0"/>
              <a:t>REVIEWED </a:t>
            </a:r>
            <a:r>
              <a:rPr lang="en-US" dirty="0" smtClean="0"/>
              <a:t>EXISTING RESEARCH</a:t>
            </a:r>
            <a:r>
              <a:rPr lang="en-US" dirty="0"/>
              <a:t>. </a:t>
            </a:r>
          </a:p>
          <a:p>
            <a:r>
              <a:rPr lang="en-US" dirty="0"/>
              <a:t>CHECKED RATINGS USING </a:t>
            </a:r>
            <a:r>
              <a:rPr lang="en-US" dirty="0" smtClean="0"/>
              <a:t>SEVERAL </a:t>
            </a:r>
            <a:r>
              <a:rPr lang="en-US" dirty="0"/>
              <a:t>OTHER CODES INCLUDING </a:t>
            </a:r>
            <a:r>
              <a:rPr lang="en-US" dirty="0"/>
              <a:t>AISC</a:t>
            </a:r>
            <a:r>
              <a:rPr lang="en-US" dirty="0"/>
              <a:t> AND CODES USED IN OTHER COUNTRIES. </a:t>
            </a:r>
          </a:p>
          <a:p>
            <a:r>
              <a:rPr lang="en-US" dirty="0"/>
              <a:t>FOUND </a:t>
            </a:r>
            <a:r>
              <a:rPr lang="en-US" dirty="0"/>
              <a:t>LADOTD</a:t>
            </a:r>
            <a:r>
              <a:rPr lang="en-US" dirty="0"/>
              <a:t> AND </a:t>
            </a:r>
            <a:r>
              <a:rPr lang="en-US" dirty="0" smtClean="0"/>
              <a:t>BrR</a:t>
            </a:r>
            <a:r>
              <a:rPr lang="en-US" dirty="0" smtClean="0"/>
              <a:t> </a:t>
            </a:r>
            <a:r>
              <a:rPr lang="en-US" dirty="0"/>
              <a:t>RATINGS WERE CORRECT. </a:t>
            </a:r>
          </a:p>
          <a:p>
            <a:r>
              <a:rPr lang="en-US" dirty="0"/>
              <a:t>DETERMINED </a:t>
            </a:r>
            <a:r>
              <a:rPr lang="en-US" dirty="0"/>
              <a:t>AASHTO</a:t>
            </a:r>
            <a:r>
              <a:rPr lang="en-US" dirty="0"/>
              <a:t> METHODOLOGY IS THE MOST CONSERVATIVE. </a:t>
            </a:r>
          </a:p>
          <a:p>
            <a:r>
              <a:rPr lang="en-US" dirty="0"/>
              <a:t>DETERMINED OTHER </a:t>
            </a:r>
            <a:r>
              <a:rPr lang="en-US" dirty="0" smtClean="0"/>
              <a:t>METHODOLOGY'S </a:t>
            </a:r>
            <a:r>
              <a:rPr lang="en-US" dirty="0"/>
              <a:t>EXIST.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052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93F31-CDF5-EDBD-4E07-514B708CB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EXPERIMENTAL STUDY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C0E239-6EE1-9DC3-6169-816FCBE7BE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EXPERIMENTAL STUDY OF THE </a:t>
            </a:r>
            <a:r>
              <a:rPr lang="en-US" dirty="0" smtClean="0"/>
              <a:t>LTB</a:t>
            </a:r>
            <a:r>
              <a:rPr lang="en-US" dirty="0" smtClean="0"/>
              <a:t> </a:t>
            </a:r>
            <a:r>
              <a:rPr lang="en-US" dirty="0"/>
              <a:t>RESISTANCE OF A TWO-SPAN CONTINUOUS STEEL STRUCTURE, WHICH INCLUDED THREE LINES OF STRINGERS, STEEL </a:t>
            </a:r>
            <a:r>
              <a:rPr lang="en-US" dirty="0" smtClean="0"/>
              <a:t>DIAPHRAGMS </a:t>
            </a:r>
            <a:r>
              <a:rPr lang="en-US" dirty="0"/>
              <a:t>AT END THE END SUPPORTS, AND A </a:t>
            </a:r>
            <a:r>
              <a:rPr lang="en-US" dirty="0"/>
              <a:t>FLOORBEAM</a:t>
            </a:r>
            <a:r>
              <a:rPr lang="en-US" dirty="0"/>
              <a:t> AS THE INTERIOR SUPPORT. </a:t>
            </a:r>
          </a:p>
          <a:p>
            <a:r>
              <a:rPr lang="en-US" dirty="0"/>
              <a:t>VARITY OF BRACING CONDITIONS WERE TESTED. </a:t>
            </a:r>
          </a:p>
          <a:p>
            <a:r>
              <a:rPr lang="en-US" dirty="0"/>
              <a:t>W16X31 SECTIONS WITH GRADE 50 STEEL WERE USED. </a:t>
            </a:r>
          </a:p>
          <a:p>
            <a:r>
              <a:rPr lang="en-US" dirty="0"/>
              <a:t>LTB</a:t>
            </a:r>
            <a:r>
              <a:rPr lang="en-US" dirty="0"/>
              <a:t> RESISTANCE WAS MEASURED TO COMPARE TO CALCULATED VALUES.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2042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0C1BA-939C-6131-F70C-DC3330A38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673043"/>
            <a:ext cx="8761413" cy="1437592"/>
          </a:xfrm>
        </p:spPr>
        <p:txBody>
          <a:bodyPr/>
          <a:lstStyle/>
          <a:p>
            <a:r>
              <a:rPr lang="en-US" dirty="0"/>
              <a:t>POST 2010 </a:t>
            </a:r>
            <a:r>
              <a:rPr lang="en-US" dirty="0"/>
              <a:t>LADOTD</a:t>
            </a:r>
            <a:r>
              <a:rPr lang="en-US" dirty="0"/>
              <a:t> STARTED HAVE MAJOR </a:t>
            </a:r>
            <a:r>
              <a:rPr lang="en-US" dirty="0" smtClean="0"/>
              <a:t>PROBLEMS </a:t>
            </a:r>
            <a:r>
              <a:rPr lang="en-US" dirty="0"/>
              <a:t>WITH STEEL RATINGS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C097BB-AD12-D1AB-7749-3B0EC483B6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PROBLEMS WERE WITH MAJOR </a:t>
            </a:r>
            <a:r>
              <a:rPr lang="en-US" dirty="0" smtClean="0"/>
              <a:t>BRIDGES - </a:t>
            </a:r>
            <a:r>
              <a:rPr lang="en-US" dirty="0"/>
              <a:t>ELEVATED INTERSTATE SECTIONS AND MISSISSIPPI RIVER CROSSINGS. </a:t>
            </a:r>
          </a:p>
          <a:p>
            <a:r>
              <a:rPr lang="en-US" dirty="0"/>
              <a:t>ALL PROBLEM BRIDGES WERE </a:t>
            </a:r>
            <a:r>
              <a:rPr lang="en-US" dirty="0" smtClean="0"/>
              <a:t>GIRDER/TRUSS </a:t>
            </a:r>
            <a:r>
              <a:rPr lang="en-US" dirty="0"/>
              <a:t>STRINGER </a:t>
            </a:r>
            <a:r>
              <a:rPr lang="en-US" dirty="0"/>
              <a:t>FLOORBEAM</a:t>
            </a:r>
            <a:r>
              <a:rPr lang="en-US" dirty="0"/>
              <a:t> BRIDGES.</a:t>
            </a:r>
          </a:p>
          <a:p>
            <a:r>
              <a:rPr lang="en-US" dirty="0"/>
              <a:t>ISSUES WERE WITH CONTINUOUS STRINGER RATINGS. </a:t>
            </a:r>
          </a:p>
          <a:p>
            <a:r>
              <a:rPr lang="en-US" dirty="0"/>
              <a:t>SOME RATINGS CAME BACK VERY LOW OR EVEN “CLOSED”</a:t>
            </a:r>
          </a:p>
          <a:p>
            <a:r>
              <a:rPr lang="en-US" dirty="0"/>
              <a:t>ALL BRIDGES HAD BEEN IN SERVICE FOR DECADES IN GOOD CONDITION AND PERFORMING WELL. </a:t>
            </a:r>
          </a:p>
          <a:p>
            <a:r>
              <a:rPr lang="en-US" dirty="0"/>
              <a:t>ISSUE FIRST APPEARED IN </a:t>
            </a:r>
            <a:r>
              <a:rPr lang="en-US" dirty="0"/>
              <a:t>LRFR</a:t>
            </a:r>
            <a:r>
              <a:rPr lang="en-US" dirty="0"/>
              <a:t> RATINGS.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8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CF013-C364-AFDA-C9B7-2811C70D2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FRAME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2F4CA147-61F1-F9B4-1A55-F19C5960BA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5231" y="2603500"/>
            <a:ext cx="7005851" cy="3416300"/>
          </a:xfrm>
        </p:spPr>
      </p:pic>
    </p:spTree>
    <p:extLst>
      <p:ext uri="{BB962C8B-B14F-4D97-AF65-F5344CB8AC3E}">
        <p14:creationId xmlns:p14="http://schemas.microsoft.com/office/powerpoint/2010/main" val="1387774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FB32E-72E8-D668-6CF2-7117B9517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FRAME</a:t>
            </a:r>
          </a:p>
        </p:txBody>
      </p:sp>
      <p:pic>
        <p:nvPicPr>
          <p:cNvPr id="5" name="Content Placeholder 4" descr="Chart, diagram, box and whisker chart&#10;&#10;Description automatically generated">
            <a:extLst>
              <a:ext uri="{FF2B5EF4-FFF2-40B4-BE49-F238E27FC236}">
                <a16:creationId xmlns:a16="http://schemas.microsoft.com/office/drawing/2014/main" id="{52B24745-18BA-8A17-1AAC-2CA382BDFC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6230" y="2603500"/>
            <a:ext cx="8443853" cy="3416300"/>
          </a:xfrm>
        </p:spPr>
      </p:pic>
    </p:spTree>
    <p:extLst>
      <p:ext uri="{BB962C8B-B14F-4D97-AF65-F5344CB8AC3E}">
        <p14:creationId xmlns:p14="http://schemas.microsoft.com/office/powerpoint/2010/main" val="3005041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E56F2-7BD0-8B3F-C74C-F38AABA62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FRAME</a:t>
            </a:r>
          </a:p>
        </p:txBody>
      </p:sp>
      <p:pic>
        <p:nvPicPr>
          <p:cNvPr id="6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1552BA27-B81A-619B-2876-5BCB1D38B49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55700" y="2763002"/>
            <a:ext cx="4824413" cy="3097296"/>
          </a:xfrm>
        </p:spPr>
      </p:pic>
      <p:pic>
        <p:nvPicPr>
          <p:cNvPr id="8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C908504F-1512-C8B0-010F-F5F1E514EA7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08713" y="2731655"/>
            <a:ext cx="4824412" cy="3159989"/>
          </a:xfrm>
        </p:spPr>
      </p:pic>
    </p:spTree>
    <p:extLst>
      <p:ext uri="{BB962C8B-B14F-4D97-AF65-F5344CB8AC3E}">
        <p14:creationId xmlns:p14="http://schemas.microsoft.com/office/powerpoint/2010/main" val="1931904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7A4C3-A57B-CFDD-1AE3-9607AC8A4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FRAME</a:t>
            </a:r>
          </a:p>
        </p:txBody>
      </p:sp>
      <p:pic>
        <p:nvPicPr>
          <p:cNvPr id="6" name="Content Placeholder 5" descr="A picture containing text, floor, yellow&#10;&#10;Description automatically generated">
            <a:extLst>
              <a:ext uri="{FF2B5EF4-FFF2-40B4-BE49-F238E27FC236}">
                <a16:creationId xmlns:a16="http://schemas.microsoft.com/office/drawing/2014/main" id="{AAF19E3F-8482-E823-ACB1-8AD4F8013B4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55700" y="2658681"/>
            <a:ext cx="4824413" cy="3305937"/>
          </a:xfrm>
        </p:spPr>
      </p:pic>
      <p:pic>
        <p:nvPicPr>
          <p:cNvPr id="8" name="Content Placeholder 7" descr="A picture containing text, floor, yellow&#10;&#10;Description automatically generated">
            <a:extLst>
              <a:ext uri="{FF2B5EF4-FFF2-40B4-BE49-F238E27FC236}">
                <a16:creationId xmlns:a16="http://schemas.microsoft.com/office/drawing/2014/main" id="{26356E84-9ADA-5370-C8AE-ED87EB79D8C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08713" y="2704716"/>
            <a:ext cx="4824412" cy="3213867"/>
          </a:xfrm>
        </p:spPr>
      </p:pic>
    </p:spTree>
    <p:extLst>
      <p:ext uri="{BB962C8B-B14F-4D97-AF65-F5344CB8AC3E}">
        <p14:creationId xmlns:p14="http://schemas.microsoft.com/office/powerpoint/2010/main" val="397991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A0A4E910-1547-E826-441C-5DDB8F8D41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3099" y="0"/>
            <a:ext cx="82858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454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456279FA-C7BB-FA90-1744-472E7D463A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567" y="655454"/>
            <a:ext cx="7807652" cy="5976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696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93F31-CDF5-EDBD-4E07-514B708CB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FINITE ELEMENT ANALYSIS (</a:t>
            </a:r>
            <a:r>
              <a:rPr lang="en-US" b="1" dirty="0"/>
              <a:t>FEA</a:t>
            </a:r>
            <a:r>
              <a:rPr lang="en-US" b="1" dirty="0"/>
              <a:t>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C0E239-6EE1-9DC3-6169-816FCBE7BE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ANSYS</a:t>
            </a:r>
            <a:r>
              <a:rPr lang="en-US" dirty="0"/>
              <a:t> SOFTWARE. </a:t>
            </a:r>
          </a:p>
          <a:p>
            <a:r>
              <a:rPr lang="en-US" dirty="0"/>
              <a:t>COMBINATION OF STATIC, LINEAR EIGENVALUE BUCKLING, AND NON-LINEAR BUCKLING ANALYSIS WERE PERFORMED. </a:t>
            </a:r>
          </a:p>
          <a:p>
            <a:r>
              <a:rPr lang="en-US" dirty="0"/>
              <a:t>STRINGERS MODELED WITH SHELL ELEMENTS.</a:t>
            </a:r>
          </a:p>
          <a:p>
            <a:r>
              <a:rPr lang="en-US" dirty="0"/>
              <a:t>DECK MODELED WITH SOLID ELEMENTS.  </a:t>
            </a:r>
          </a:p>
          <a:p>
            <a:r>
              <a:rPr lang="en-US" dirty="0"/>
              <a:t>FEA</a:t>
            </a:r>
            <a:r>
              <a:rPr lang="en-US" dirty="0"/>
              <a:t> MODEL WAS CALIBRATED AGAINST TEST DATA. </a:t>
            </a:r>
          </a:p>
          <a:p>
            <a:r>
              <a:rPr lang="en-US" dirty="0"/>
              <a:t>FEA</a:t>
            </a:r>
            <a:r>
              <a:rPr lang="en-US" dirty="0"/>
              <a:t> WAS SHOWN TO PROVIDE </a:t>
            </a:r>
            <a:r>
              <a:rPr lang="en-US" dirty="0" smtClean="0"/>
              <a:t>COMPARABLE </a:t>
            </a:r>
            <a:r>
              <a:rPr lang="en-US" dirty="0"/>
              <a:t>RESULTS WITH THE TEST DATA. 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0525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43232-5E38-4B62-9D41-81F659651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FINITE ELEMENT ANALYSIS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DB68F821-0152-2A62-678E-4B8DFE702F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5700" y="2902902"/>
            <a:ext cx="8824913" cy="2817495"/>
          </a:xfrm>
        </p:spPr>
      </p:pic>
    </p:spTree>
    <p:extLst>
      <p:ext uri="{BB962C8B-B14F-4D97-AF65-F5344CB8AC3E}">
        <p14:creationId xmlns:p14="http://schemas.microsoft.com/office/powerpoint/2010/main" val="3534505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93F31-CDF5-EDBD-4E07-514B708CB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LAB FINDINGS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C0E239-6EE1-9DC3-6169-816FCBE7BE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STRINGERS IN POSITIVE MOMENT REACHED FULL </a:t>
            </a:r>
            <a:r>
              <a:rPr lang="en-US" dirty="0" smtClean="0"/>
              <a:t>YIELD </a:t>
            </a:r>
            <a:r>
              <a:rPr lang="en-US" dirty="0"/>
              <a:t>MOMENT. </a:t>
            </a:r>
          </a:p>
          <a:p>
            <a:r>
              <a:rPr lang="en-US" dirty="0"/>
              <a:t>WITH ONE SPAN LOADED STRINGERS IN NEGATIVE MOMENT DEVELOPED A MOMENT GRADIENT </a:t>
            </a:r>
            <a:r>
              <a:rPr lang="en-US" dirty="0" smtClean="0"/>
              <a:t>CORRESPONDING </a:t>
            </a:r>
            <a:r>
              <a:rPr lang="en-US" dirty="0"/>
              <a:t>TO A </a:t>
            </a:r>
            <a:r>
              <a:rPr lang="en-US" dirty="0"/>
              <a:t>C</a:t>
            </a:r>
            <a:r>
              <a:rPr lang="en-US" baseline="-25000" dirty="0"/>
              <a:t>b</a:t>
            </a:r>
            <a:r>
              <a:rPr lang="en-US" dirty="0"/>
              <a:t> of 2.43 to 2.73. (COMPARED TO CALCULATED </a:t>
            </a:r>
            <a:r>
              <a:rPr lang="en-US" dirty="0" smtClean="0"/>
              <a:t>VALUE </a:t>
            </a:r>
            <a:r>
              <a:rPr lang="en-US" dirty="0"/>
              <a:t>OF 1.12).</a:t>
            </a:r>
          </a:p>
          <a:p>
            <a:r>
              <a:rPr lang="en-US" dirty="0"/>
              <a:t>WITH BOTH SPANS LOADED STRINGERS IN NEGATIVE MOMENT REACHED </a:t>
            </a:r>
            <a:r>
              <a:rPr lang="en-US" dirty="0" smtClean="0"/>
              <a:t>YIELD.  </a:t>
            </a:r>
            <a:endParaRPr lang="en-US" dirty="0"/>
          </a:p>
          <a:p>
            <a:r>
              <a:rPr lang="en-US" dirty="0"/>
              <a:t>CONFIRMED THAT ASSUMING </a:t>
            </a:r>
            <a:r>
              <a:rPr lang="en-US" dirty="0"/>
              <a:t>CONTRAFLEXURE</a:t>
            </a:r>
            <a:r>
              <a:rPr lang="en-US" dirty="0"/>
              <a:t> POINTS CAN NOT BE TREATED AS A BRACING POINT. </a:t>
            </a:r>
          </a:p>
          <a:p>
            <a:r>
              <a:rPr lang="en-US" dirty="0"/>
              <a:t>NON-COMPOSITE DECKS CAN NOT FULLY BRACE MEMBER SUFFICIENTLY TO USE HALF SPAN AS UNBRACED LENGTH. 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922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B448C-4D24-CD54-783E-017A86B55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MOMENT GRADIENT FACTOR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B3F2D89-BE85-039F-BBDB-DA7E5928DB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1173" y="2603500"/>
            <a:ext cx="7573967" cy="3416300"/>
          </a:xfrm>
        </p:spPr>
      </p:pic>
    </p:spTree>
    <p:extLst>
      <p:ext uri="{BB962C8B-B14F-4D97-AF65-F5344CB8AC3E}">
        <p14:creationId xmlns:p14="http://schemas.microsoft.com/office/powerpoint/2010/main" val="3723561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518E6-4B43-BFBD-B7E9-CBB70E84B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</a:t>
            </a:r>
            <a:r>
              <a:rPr lang="en-US" dirty="0" smtClean="0"/>
              <a:t>SECTIONS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373" y="2603500"/>
            <a:ext cx="4555066" cy="341630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386" y="2603500"/>
            <a:ext cx="4555066" cy="3416299"/>
          </a:xfrm>
        </p:spPr>
      </p:pic>
    </p:spTree>
    <p:extLst>
      <p:ext uri="{BB962C8B-B14F-4D97-AF65-F5344CB8AC3E}">
        <p14:creationId xmlns:p14="http://schemas.microsoft.com/office/powerpoint/2010/main" val="517482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22830-843B-A26E-A8A0-649281B29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MOMENT GRADIENT FACTOR</a:t>
            </a:r>
          </a:p>
        </p:txBody>
      </p:sp>
      <p:pic>
        <p:nvPicPr>
          <p:cNvPr id="5" name="Content Placeholder 4" descr="Table&#10;&#10;Description automatically generated">
            <a:extLst>
              <a:ext uri="{FF2B5EF4-FFF2-40B4-BE49-F238E27FC236}">
                <a16:creationId xmlns:a16="http://schemas.microsoft.com/office/drawing/2014/main" id="{61AB1EBB-3BA1-760C-BE74-2B52BD1566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8156" y="2901950"/>
            <a:ext cx="7620000" cy="2819400"/>
          </a:xfrm>
        </p:spPr>
      </p:pic>
    </p:spTree>
    <p:extLst>
      <p:ext uri="{BB962C8B-B14F-4D97-AF65-F5344CB8AC3E}">
        <p14:creationId xmlns:p14="http://schemas.microsoft.com/office/powerpoint/2010/main" val="2223005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81AB9-35FF-AF2F-767B-252E5F6EB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RATING IMPROVEMENT</a:t>
            </a:r>
          </a:p>
        </p:txBody>
      </p:sp>
      <p:pic>
        <p:nvPicPr>
          <p:cNvPr id="5" name="Content Placeholder 4" descr="Table&#10;&#10;Description automatically generated">
            <a:extLst>
              <a:ext uri="{FF2B5EF4-FFF2-40B4-BE49-F238E27FC236}">
                <a16:creationId xmlns:a16="http://schemas.microsoft.com/office/drawing/2014/main" id="{A11DD246-0767-CB90-47B0-316DBFD314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5700" y="2951241"/>
            <a:ext cx="8824913" cy="2720817"/>
          </a:xfrm>
        </p:spPr>
      </p:pic>
    </p:spTree>
    <p:extLst>
      <p:ext uri="{BB962C8B-B14F-4D97-AF65-F5344CB8AC3E}">
        <p14:creationId xmlns:p14="http://schemas.microsoft.com/office/powerpoint/2010/main" val="1785282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7A0A5-3B94-8F42-9768-5B4F57151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 FROM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9BCD46-4D90-4260-0262-EB0BA2B42F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MOMENT GRADIENTS </a:t>
            </a:r>
            <a:r>
              <a:rPr lang="en-US" dirty="0" smtClean="0"/>
              <a:t>CALCULATED </a:t>
            </a:r>
            <a:r>
              <a:rPr lang="en-US" dirty="0"/>
              <a:t>USING THE EQUATIONS PROPOSED BY </a:t>
            </a:r>
            <a:r>
              <a:rPr lang="en-US" dirty="0"/>
              <a:t>YURA</a:t>
            </a:r>
            <a:r>
              <a:rPr lang="en-US" dirty="0"/>
              <a:t> AND </a:t>
            </a:r>
            <a:r>
              <a:rPr lang="en-US" dirty="0"/>
              <a:t>HELWIG</a:t>
            </a:r>
            <a:r>
              <a:rPr lang="en-US" dirty="0"/>
              <a:t> (2010) CAN BE SAFELY USED WITH CONFIDENCE.</a:t>
            </a:r>
          </a:p>
          <a:p>
            <a:r>
              <a:rPr lang="en-US" dirty="0"/>
              <a:t>SHOULD USE FULL SPAN LENGTH AS UNBRACED LENGTH. </a:t>
            </a:r>
          </a:p>
          <a:p>
            <a:r>
              <a:rPr lang="en-US" dirty="0"/>
              <a:t>IT IS CONSERVATIVE TO MODEL </a:t>
            </a:r>
            <a:r>
              <a:rPr lang="en-US" dirty="0"/>
              <a:t>FLOORBEAMS</a:t>
            </a:r>
            <a:r>
              <a:rPr lang="en-US" dirty="0"/>
              <a:t> SUPPORTING STRINGERS AS RIGID SUPPORTS. </a:t>
            </a:r>
          </a:p>
        </p:txBody>
      </p:sp>
    </p:spTree>
    <p:extLst>
      <p:ext uri="{BB962C8B-B14F-4D97-AF65-F5344CB8AC3E}">
        <p14:creationId xmlns:p14="http://schemas.microsoft.com/office/powerpoint/2010/main" val="2005586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9516F-1C0A-6A32-AD8F-EC096DAD4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PRACTICAL </a:t>
            </a:r>
            <a:r>
              <a:rPr lang="en-US" dirty="0"/>
              <a:t>USE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2B51C5-9F82-E5A5-D552-AFEA420384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en-US" baseline="-25000" dirty="0"/>
              <a:t>B</a:t>
            </a:r>
            <a:r>
              <a:rPr lang="en-US" dirty="0"/>
              <a:t> CAN NOT BE DIRECTLY </a:t>
            </a:r>
            <a:r>
              <a:rPr lang="en-US" dirty="0" smtClean="0"/>
              <a:t>OVERRIDDEN </a:t>
            </a:r>
            <a:r>
              <a:rPr lang="en-US" dirty="0"/>
              <a:t>IN </a:t>
            </a:r>
            <a:r>
              <a:rPr lang="en-US" dirty="0" smtClean="0"/>
              <a:t>BrR</a:t>
            </a:r>
            <a:r>
              <a:rPr lang="en-US" dirty="0" smtClean="0"/>
              <a:t>, </a:t>
            </a:r>
            <a:r>
              <a:rPr lang="en-US" dirty="0"/>
              <a:t>BUT CAPACITY CAN BE </a:t>
            </a:r>
            <a:r>
              <a:rPr lang="en-US" dirty="0"/>
              <a:t>OVERRIDDEN </a:t>
            </a:r>
            <a:r>
              <a:rPr lang="en-US" dirty="0"/>
              <a:t>IN </a:t>
            </a:r>
            <a:r>
              <a:rPr lang="en-US" dirty="0" smtClean="0"/>
              <a:t>BrR</a:t>
            </a:r>
            <a:r>
              <a:rPr lang="en-US" dirty="0" smtClean="0"/>
              <a:t>. </a:t>
            </a:r>
            <a:r>
              <a:rPr lang="en-US" dirty="0"/>
              <a:t>THIS ONE </a:t>
            </a:r>
            <a:r>
              <a:rPr lang="en-US" dirty="0" smtClean="0"/>
              <a:t>OPTION TO ADDRESS OUR RATING ISSUE. </a:t>
            </a:r>
            <a:r>
              <a:rPr lang="en-US" dirty="0"/>
              <a:t>NOT THE BEST OPTION FOR </a:t>
            </a:r>
            <a:r>
              <a:rPr lang="en-US" dirty="0"/>
              <a:t>LADOTD</a:t>
            </a:r>
            <a:r>
              <a:rPr lang="en-US" dirty="0"/>
              <a:t>.</a:t>
            </a:r>
          </a:p>
          <a:p>
            <a:r>
              <a:rPr lang="en-US" dirty="0"/>
              <a:t>EXCELLENT DETAILED INFORMATION </a:t>
            </a:r>
            <a:r>
              <a:rPr lang="en-US" dirty="0" smtClean="0"/>
              <a:t>PROVIDED </a:t>
            </a:r>
            <a:r>
              <a:rPr lang="en-US" dirty="0"/>
              <a:t>BY </a:t>
            </a:r>
            <a:r>
              <a:rPr lang="en-US" dirty="0" smtClean="0"/>
              <a:t>BrR</a:t>
            </a:r>
            <a:r>
              <a:rPr lang="en-US" dirty="0" smtClean="0"/>
              <a:t> </a:t>
            </a:r>
            <a:r>
              <a:rPr lang="en-US" dirty="0"/>
              <a:t>IN THE IN THE SPEC CHECKER CAN BE PULLED OUT AND USED IN </a:t>
            </a:r>
            <a:r>
              <a:rPr lang="en-US" dirty="0"/>
              <a:t>C</a:t>
            </a:r>
            <a:r>
              <a:rPr lang="en-US" baseline="-25000" dirty="0"/>
              <a:t>b</a:t>
            </a:r>
            <a:r>
              <a:rPr lang="en-US" dirty="0"/>
              <a:t> </a:t>
            </a:r>
            <a:r>
              <a:rPr lang="en-US" dirty="0" smtClean="0"/>
              <a:t>CALCULATIONS. </a:t>
            </a:r>
            <a:r>
              <a:rPr lang="en-US" dirty="0" smtClean="0"/>
              <a:t>BrR</a:t>
            </a:r>
            <a:r>
              <a:rPr lang="en-US" dirty="0" smtClean="0"/>
              <a:t> </a:t>
            </a:r>
            <a:r>
              <a:rPr lang="en-US" dirty="0"/>
              <a:t>MAKES THIS A SIMPLE AND EASY PROCESS. THIS IS THE BEST SOLUTION FOR </a:t>
            </a:r>
            <a:r>
              <a:rPr lang="en-US" dirty="0"/>
              <a:t>LADOTD</a:t>
            </a:r>
            <a:r>
              <a:rPr lang="en-US" dirty="0"/>
              <a:t>. </a:t>
            </a:r>
          </a:p>
          <a:p>
            <a:r>
              <a:rPr lang="en-US" dirty="0"/>
              <a:t>AS PART OF THE RESEARCH </a:t>
            </a:r>
            <a:r>
              <a:rPr lang="en-US" dirty="0" smtClean="0"/>
              <a:t>PROJECT A </a:t>
            </a:r>
            <a:r>
              <a:rPr lang="en-US" dirty="0"/>
              <a:t>SPREAD SHEET WAS DEVELOPED THAT CAN BE USED AS PLUG AND PLAY WITH </a:t>
            </a:r>
            <a:r>
              <a:rPr lang="en-US" dirty="0" smtClean="0"/>
              <a:t>BrR</a:t>
            </a:r>
            <a:r>
              <a:rPr lang="en-US" dirty="0" smtClean="0"/>
              <a:t> </a:t>
            </a:r>
            <a:r>
              <a:rPr lang="en-US" dirty="0"/>
              <a:t>RESULTS TO USE </a:t>
            </a:r>
            <a:r>
              <a:rPr lang="en-US" dirty="0" smtClean="0"/>
              <a:t>THE </a:t>
            </a:r>
            <a:r>
              <a:rPr lang="en-US" dirty="0" smtClean="0"/>
              <a:t>YURA</a:t>
            </a:r>
            <a:r>
              <a:rPr lang="en-US" dirty="0" smtClean="0"/>
              <a:t> AND </a:t>
            </a:r>
            <a:r>
              <a:rPr lang="en-US" dirty="0" smtClean="0"/>
              <a:t>HELWIG</a:t>
            </a:r>
            <a:r>
              <a:rPr lang="en-US" dirty="0" smtClean="0"/>
              <a:t> </a:t>
            </a:r>
            <a:r>
              <a:rPr lang="en-US" dirty="0"/>
              <a:t>METHODOLOGY EASILY. </a:t>
            </a:r>
          </a:p>
        </p:txBody>
      </p:sp>
    </p:spTree>
    <p:extLst>
      <p:ext uri="{BB962C8B-B14F-4D97-AF65-F5344CB8AC3E}">
        <p14:creationId xmlns:p14="http://schemas.microsoft.com/office/powerpoint/2010/main" val="1574288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86840-8B6A-79ED-9EC0-9103A1C02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SCREEN SHOTS OF SPREAD SHEET</a:t>
            </a:r>
          </a:p>
        </p:txBody>
      </p:sp>
      <p:pic>
        <p:nvPicPr>
          <p:cNvPr id="9" name="Content Placeholder 8" descr="Graphical user interface&#10;&#10;Description automatically generated">
            <a:extLst>
              <a:ext uri="{FF2B5EF4-FFF2-40B4-BE49-F238E27FC236}">
                <a16:creationId xmlns:a16="http://schemas.microsoft.com/office/drawing/2014/main" id="{91C92BDF-CE60-9466-EA5F-944E2511ED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7291" y="2332574"/>
            <a:ext cx="7661787" cy="4378836"/>
          </a:xfrm>
        </p:spPr>
      </p:pic>
    </p:spTree>
    <p:extLst>
      <p:ext uri="{BB962C8B-B14F-4D97-AF65-F5344CB8AC3E}">
        <p14:creationId xmlns:p14="http://schemas.microsoft.com/office/powerpoint/2010/main" val="4204982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6CFED-4C22-A565-A628-03903FE95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MOVING FORWARD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068AA0-07E9-57B3-D123-D8FFEC2789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TALK TO ME IF YOU ARE INTERESTED IN THE RESEARCH REPORT OR SPREAD SHEET. </a:t>
            </a:r>
          </a:p>
          <a:p>
            <a:r>
              <a:rPr lang="en-US" dirty="0"/>
              <a:t>AASHTO</a:t>
            </a:r>
            <a:r>
              <a:rPr lang="en-US" dirty="0"/>
              <a:t> SHOULD </a:t>
            </a:r>
            <a:r>
              <a:rPr lang="en-US" dirty="0" smtClean="0"/>
              <a:t>ADOPT </a:t>
            </a:r>
            <a:r>
              <a:rPr lang="en-US" dirty="0"/>
              <a:t>THE </a:t>
            </a:r>
            <a:r>
              <a:rPr lang="en-US" dirty="0"/>
              <a:t>YURA</a:t>
            </a:r>
            <a:r>
              <a:rPr lang="en-US" dirty="0"/>
              <a:t> AND </a:t>
            </a:r>
            <a:r>
              <a:rPr lang="en-US" dirty="0"/>
              <a:t>HELWIG</a:t>
            </a:r>
            <a:r>
              <a:rPr lang="en-US" dirty="0"/>
              <a:t> (2010) EQUATION AS AN ACCEPTABLE </a:t>
            </a:r>
            <a:r>
              <a:rPr lang="en-US" dirty="0" smtClean="0"/>
              <a:t>ALTERNATIVE METHOD </a:t>
            </a:r>
            <a:r>
              <a:rPr lang="en-US" dirty="0"/>
              <a:t>FOR RATING AND PUT IN THE MBE. </a:t>
            </a:r>
          </a:p>
          <a:p>
            <a:r>
              <a:rPr lang="en-US" dirty="0"/>
              <a:t>ONCE THIS HAPPENS THIS METHOD CAN BE ADDED TO </a:t>
            </a:r>
            <a:r>
              <a:rPr lang="en-US" dirty="0" smtClean="0"/>
              <a:t>BrR</a:t>
            </a:r>
            <a:r>
              <a:rPr lang="en-US" dirty="0" smtClean="0"/>
              <a:t>. </a:t>
            </a:r>
            <a:r>
              <a:rPr lang="en-US" dirty="0"/>
              <a:t>ESPECIALLY IF OTHER STATES HAVE </a:t>
            </a:r>
            <a:r>
              <a:rPr lang="en-US" dirty="0" smtClean="0"/>
              <a:t>SIMILAR </a:t>
            </a:r>
            <a:r>
              <a:rPr lang="en-US" dirty="0"/>
              <a:t>ISSUES. </a:t>
            </a:r>
          </a:p>
        </p:txBody>
      </p:sp>
    </p:spTree>
    <p:extLst>
      <p:ext uri="{BB962C8B-B14F-4D97-AF65-F5344CB8AC3E}">
        <p14:creationId xmlns:p14="http://schemas.microsoft.com/office/powerpoint/2010/main" val="2712669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ADDITIONAL REPORT USED AS REFERENCE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5991" y="2565745"/>
            <a:ext cx="8648700" cy="395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521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B0AC1-B593-3AED-45D2-507B2B618D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8000" dirty="0"/>
              <a:t>QUESTIONS?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3FAD4B-B889-58D4-4055-CE5136FD197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THE END.</a:t>
            </a:r>
          </a:p>
        </p:txBody>
      </p:sp>
    </p:spTree>
    <p:extLst>
      <p:ext uri="{BB962C8B-B14F-4D97-AF65-F5344CB8AC3E}">
        <p14:creationId xmlns:p14="http://schemas.microsoft.com/office/powerpoint/2010/main" val="2506068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518E6-4B43-BFBD-B7E9-CBB70E84B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</a:t>
            </a:r>
            <a:r>
              <a:rPr lang="en-US" dirty="0" smtClean="0"/>
              <a:t>SECTIONS</a:t>
            </a:r>
            <a:endParaRPr lang="en-US" dirty="0"/>
          </a:p>
        </p:txBody>
      </p:sp>
      <p:pic>
        <p:nvPicPr>
          <p:cNvPr id="4" name="Picture 3" descr="Diagram, engineering drawing&#10;&#10;Description automatically generated">
            <a:extLst>
              <a:ext uri="{FF2B5EF4-FFF2-40B4-BE49-F238E27FC236}">
                <a16:creationId xmlns:a16="http://schemas.microsoft.com/office/drawing/2014/main" id="{B24BD4C2-0332-6561-60F9-9FFBB1B5F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35297"/>
            <a:ext cx="12192000" cy="3748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353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DAF9B-B358-47DE-FF84-DE97509AD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</a:t>
            </a:r>
            <a:r>
              <a:rPr lang="en-US" dirty="0" smtClean="0"/>
              <a:t>PERSON(S) </a:t>
            </a:r>
            <a:r>
              <a:rPr lang="en-US" dirty="0"/>
              <a:t>OF INTEREST”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688EB1-AA72-08CC-22AA-A976C8412B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SOFTWARE ERROR OR OTHER CALCULATION ERRORS.  </a:t>
            </a:r>
          </a:p>
          <a:p>
            <a:r>
              <a:rPr lang="en-US" dirty="0"/>
              <a:t>CHANGES IN RATING </a:t>
            </a:r>
            <a:r>
              <a:rPr lang="en-US" dirty="0" smtClean="0"/>
              <a:t>METHODOLOGY </a:t>
            </a:r>
            <a:r>
              <a:rPr lang="en-US" dirty="0"/>
              <a:t>FROM </a:t>
            </a:r>
            <a:r>
              <a:rPr lang="en-US" dirty="0"/>
              <a:t>LFR</a:t>
            </a:r>
            <a:r>
              <a:rPr lang="en-US" dirty="0"/>
              <a:t> TO </a:t>
            </a:r>
            <a:r>
              <a:rPr lang="en-US" dirty="0"/>
              <a:t>LRFR</a:t>
            </a:r>
            <a:r>
              <a:rPr lang="en-US" dirty="0"/>
              <a:t>. </a:t>
            </a:r>
          </a:p>
          <a:p>
            <a:r>
              <a:rPr lang="en-US" dirty="0"/>
              <a:t>CODE CHANGES. </a:t>
            </a:r>
          </a:p>
          <a:p>
            <a:r>
              <a:rPr lang="en-US" dirty="0"/>
              <a:t>CONSERVATIVE </a:t>
            </a:r>
            <a:r>
              <a:rPr lang="en-US" dirty="0" smtClean="0"/>
              <a:t>PHILOSOPHY </a:t>
            </a:r>
            <a:r>
              <a:rPr lang="en-US" dirty="0"/>
              <a:t>IN THE CODE SUITABLE FOR DESIGN BUT NOT RATING. </a:t>
            </a:r>
          </a:p>
          <a:p>
            <a:r>
              <a:rPr lang="en-US" dirty="0"/>
              <a:t>DESIGN ISSUES. 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173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DAF9B-B358-47DE-FF84-DE97509AD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SOFTWARE OR CALCULATION ERROR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688EB1-AA72-08CC-22AA-A976C8412B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HAND CALCULATIONS </a:t>
            </a:r>
            <a:r>
              <a:rPr lang="en-US" dirty="0" smtClean="0"/>
              <a:t>WERE PERFORMED AND </a:t>
            </a:r>
            <a:r>
              <a:rPr lang="en-US" dirty="0"/>
              <a:t>AGREED WITH </a:t>
            </a:r>
            <a:r>
              <a:rPr lang="en-US" dirty="0" smtClean="0"/>
              <a:t>BrR</a:t>
            </a:r>
            <a:r>
              <a:rPr lang="en-US" dirty="0" smtClean="0"/>
              <a:t> </a:t>
            </a:r>
            <a:r>
              <a:rPr lang="en-US" dirty="0"/>
              <a:t>RESULTS. </a:t>
            </a:r>
          </a:p>
          <a:p>
            <a:r>
              <a:rPr lang="en-US" dirty="0"/>
              <a:t>REVIEW BY MULTIPLE PARTIES </a:t>
            </a:r>
            <a:r>
              <a:rPr lang="en-US" dirty="0" smtClean="0"/>
              <a:t>- </a:t>
            </a:r>
            <a:r>
              <a:rPr lang="en-US" dirty="0" smtClean="0"/>
              <a:t>LADOTD</a:t>
            </a:r>
            <a:r>
              <a:rPr lang="en-US" dirty="0" smtClean="0"/>
              <a:t> </a:t>
            </a:r>
            <a:r>
              <a:rPr lang="en-US" dirty="0"/>
              <a:t>ENGINEERS, 2 CONSULTANTS, AND RESEARCHERS CONFIRMED THAT THE LOW </a:t>
            </a:r>
            <a:r>
              <a:rPr lang="en-US" dirty="0" smtClean="0"/>
              <a:t>RATINGS </a:t>
            </a:r>
            <a:r>
              <a:rPr lang="en-US" dirty="0"/>
              <a:t>RESULT WERE “CORRECT” ACCORDING THE </a:t>
            </a:r>
            <a:r>
              <a:rPr lang="en-US" dirty="0" smtClean="0"/>
              <a:t>CODE </a:t>
            </a:r>
            <a:r>
              <a:rPr lang="en-US" dirty="0"/>
              <a:t>(DESIGN). </a:t>
            </a:r>
          </a:p>
          <a:p>
            <a:r>
              <a:rPr lang="en-US" dirty="0" smtClean="0"/>
              <a:t>BrR</a:t>
            </a:r>
            <a:r>
              <a:rPr lang="en-US" dirty="0" smtClean="0"/>
              <a:t> </a:t>
            </a:r>
            <a:r>
              <a:rPr lang="en-US" dirty="0"/>
              <a:t>DETERMINED TO BE WORKING AS INTENDED AND OTHER CALCULATION </a:t>
            </a:r>
            <a:r>
              <a:rPr lang="en-US" dirty="0" smtClean="0"/>
              <a:t>ERRORS </a:t>
            </a:r>
            <a:r>
              <a:rPr lang="en-US" dirty="0"/>
              <a:t>WERE NOT THE SOURCE OF THE PROBLEM. </a:t>
            </a:r>
          </a:p>
          <a:p>
            <a:r>
              <a:rPr lang="en-US" dirty="0"/>
              <a:t>BAD NEWS.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016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7CB66-C371-8296-BD4D-F45E6C214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LATERAL TORSIONAL BUCKLING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939ECD-554F-AFA4-56AA-29E5468D0D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Analysis of the low ratings determined the </a:t>
            </a:r>
            <a:r>
              <a:rPr lang="en-US" dirty="0" smtClean="0"/>
              <a:t>exact </a:t>
            </a:r>
            <a:r>
              <a:rPr lang="en-US" dirty="0"/>
              <a:t>source of the low ratings was Lateral Torsional Buckling(</a:t>
            </a:r>
            <a:r>
              <a:rPr lang="en-US" dirty="0"/>
              <a:t>LTB</a:t>
            </a:r>
            <a:r>
              <a:rPr lang="en-US" dirty="0"/>
              <a:t>) checks.</a:t>
            </a:r>
          </a:p>
          <a:p>
            <a:r>
              <a:rPr lang="en-US" dirty="0"/>
              <a:t>“Lateral torsional buckling is a phenomenon which involves both lateral displacement as well as twisting of the member. This situation occurs in beams where the compression flange is free to move in a lateral direction as well as undergo rotation.”</a:t>
            </a:r>
          </a:p>
          <a:p>
            <a:r>
              <a:rPr lang="en-US" dirty="0"/>
              <a:t>LTB</a:t>
            </a:r>
            <a:r>
              <a:rPr lang="en-US" dirty="0"/>
              <a:t> checks for these members are found in the in the </a:t>
            </a:r>
            <a:r>
              <a:rPr lang="en-US" dirty="0"/>
              <a:t>LRFD</a:t>
            </a:r>
            <a:r>
              <a:rPr lang="en-US" dirty="0"/>
              <a:t> code in section 6.10.8.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785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7F4C2-F5D0-37FC-EEEA-21E4B4998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LATERAL TORSIONAL BUCKLING</a:t>
            </a:r>
          </a:p>
        </p:txBody>
      </p:sp>
      <p:pic>
        <p:nvPicPr>
          <p:cNvPr id="5" name="Content Placeholder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29D8DC15-DE2B-014E-8C9B-CF221A9126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28156" y="2946400"/>
            <a:ext cx="5080000" cy="2730500"/>
          </a:xfrm>
        </p:spPr>
      </p:pic>
    </p:spTree>
    <p:extLst>
      <p:ext uri="{BB962C8B-B14F-4D97-AF65-F5344CB8AC3E}">
        <p14:creationId xmlns:p14="http://schemas.microsoft.com/office/powerpoint/2010/main" val="812479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7CB66-C371-8296-BD4D-F45E6C214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LATERAL TORSIONAL BUCKLING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939ECD-554F-AFA4-56AA-29E5468D0D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LTB</a:t>
            </a:r>
            <a:r>
              <a:rPr lang="en-US" dirty="0"/>
              <a:t> CAPACITY DEPENDS ON UNBRACED LENGTH OF COMPRESSION FLANGE. THE DECK BRACES THE TOP FLANGE SO THE ISSUE ONLY ARISES IN THE NEGATIVE MOMENT SECTION OF CONTINUOUS STRINGERS. </a:t>
            </a:r>
          </a:p>
          <a:p>
            <a:r>
              <a:rPr lang="en-US" dirty="0"/>
              <a:t>BRACING OF THE BOTTOM FLANGE MAKES A HUGE DIFFERENCE IN CAPACITY. </a:t>
            </a:r>
            <a:r>
              <a:rPr lang="en-US" dirty="0" smtClean="0"/>
              <a:t>SUFFICIENTLY </a:t>
            </a:r>
            <a:r>
              <a:rPr lang="en-US" dirty="0"/>
              <a:t>BRACED MEMBERS CAN DEVELOP FULL </a:t>
            </a:r>
            <a:r>
              <a:rPr lang="en-US" dirty="0" smtClean="0"/>
              <a:t>YIELD </a:t>
            </a:r>
            <a:r>
              <a:rPr lang="en-US" dirty="0"/>
              <a:t>STRENGTH. </a:t>
            </a:r>
          </a:p>
          <a:p>
            <a:r>
              <a:rPr lang="en-US" dirty="0"/>
              <a:t>MEMBERS NOT FULLY BRACED MUST HAVE CAPACITY REDUCED. THIS CAPACITY IS EFFECTED BY THE MOMENT GRADIENT IN THE MEMBER. THIS IS ACCOUNTED FOR BY MOMENT GRADIENT FACTOR </a:t>
            </a:r>
            <a:r>
              <a:rPr lang="en-US" dirty="0"/>
              <a:t>C</a:t>
            </a:r>
            <a:r>
              <a:rPr lang="en-US" baseline="-25000" dirty="0"/>
              <a:t>b</a:t>
            </a:r>
            <a:r>
              <a:rPr lang="en-US" dirty="0"/>
              <a:t>.</a:t>
            </a:r>
            <a:endParaRPr lang="en-US" baseline="-25000" dirty="0"/>
          </a:p>
          <a:p>
            <a:r>
              <a:rPr lang="en-US" dirty="0"/>
              <a:t>DIFFERENT </a:t>
            </a:r>
            <a:r>
              <a:rPr lang="en-US" dirty="0" smtClean="0"/>
              <a:t>PHILOSOPHIES </a:t>
            </a:r>
            <a:r>
              <a:rPr lang="en-US" dirty="0"/>
              <a:t>EXIST FOR CALCULATING </a:t>
            </a:r>
            <a:r>
              <a:rPr lang="en-US" dirty="0"/>
              <a:t>C</a:t>
            </a:r>
            <a:r>
              <a:rPr lang="en-US" baseline="-25000" dirty="0"/>
              <a:t>b</a:t>
            </a:r>
            <a:r>
              <a:rPr lang="en-US" dirty="0"/>
              <a:t>.</a:t>
            </a:r>
            <a:endParaRPr lang="en-US" baseline="-25000" dirty="0"/>
          </a:p>
          <a:p>
            <a:endParaRPr lang="en-US" baseline="-25000" dirty="0"/>
          </a:p>
          <a:p>
            <a:endParaRPr lang="en-US" baseline="-250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128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18FCA3C99F6CE4F94AE78A8974FE050" ma:contentTypeVersion="16" ma:contentTypeDescription="Create a new document." ma:contentTypeScope="" ma:versionID="485b74fcd3313a9245567f3225b230a0">
  <xsd:schema xmlns:xsd="http://www.w3.org/2001/XMLSchema" xmlns:xs="http://www.w3.org/2001/XMLSchema" xmlns:p="http://schemas.microsoft.com/office/2006/metadata/properties" xmlns:ns2="72ad8fed-44e6-49bf-9ee2-cd558aeef571" xmlns:ns3="f963e85d-f413-4ccb-aee4-72b2cb8a147b" targetNamespace="http://schemas.microsoft.com/office/2006/metadata/properties" ma:root="true" ma:fieldsID="7218f5101d89879ae4f37c81918bd950" ns2:_="" ns3:_="">
    <xsd:import namespace="72ad8fed-44e6-49bf-9ee2-cd558aeef571"/>
    <xsd:import namespace="f963e85d-f413-4ccb-aee4-72b2cb8a147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ad8fed-44e6-49bf-9ee2-cd558aeef57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1faeaee6-4296-4e86-a8f8-8968b745441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63e85d-f413-4ccb-aee4-72b2cb8a147b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ef31358-0983-475c-9570-10cf22785111}" ma:internalName="TaxCatchAll" ma:showField="CatchAllData" ma:web="f963e85d-f413-4ccb-aee4-72b2cb8a147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2ad8fed-44e6-49bf-9ee2-cd558aeef571">
      <Terms xmlns="http://schemas.microsoft.com/office/infopath/2007/PartnerControls"/>
    </lcf76f155ced4ddcb4097134ff3c332f>
    <TaxCatchAll xmlns="f963e85d-f413-4ccb-aee4-72b2cb8a147b" xsi:nil="true"/>
  </documentManagement>
</p:properties>
</file>

<file path=customXml/itemProps1.xml><?xml version="1.0" encoding="utf-8"?>
<ds:datastoreItem xmlns:ds="http://schemas.openxmlformats.org/officeDocument/2006/customXml" ds:itemID="{DCEB17EB-EE6D-4BD1-9F14-C1B457C8DF1C}"/>
</file>

<file path=customXml/itemProps2.xml><?xml version="1.0" encoding="utf-8"?>
<ds:datastoreItem xmlns:ds="http://schemas.openxmlformats.org/officeDocument/2006/customXml" ds:itemID="{8AD9294C-64CF-47EB-8690-F484B189F7BA}"/>
</file>

<file path=customXml/itemProps3.xml><?xml version="1.0" encoding="utf-8"?>
<ds:datastoreItem xmlns:ds="http://schemas.openxmlformats.org/officeDocument/2006/customXml" ds:itemID="{9FA9086B-2095-4A7E-8469-F0B1E06A250A}"/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422</TotalTime>
  <Words>1295</Words>
  <Application>Microsoft Office PowerPoint</Application>
  <PresentationFormat>Widescreen</PresentationFormat>
  <Paragraphs>127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Arial</vt:lpstr>
      <vt:lpstr>Century Gothic</vt:lpstr>
      <vt:lpstr>Wingdings 3</vt:lpstr>
      <vt:lpstr>Ion Boardroom</vt:lpstr>
      <vt:lpstr>IMPROVED CONTINUOUS STRINGER RATINGS</vt:lpstr>
      <vt:lpstr>POST 2010 LADOTD STARTED HAVE MAJOR PROBLEMS WITH STEEL RATINGS</vt:lpstr>
      <vt:lpstr>TYPICAL SECTIONS</vt:lpstr>
      <vt:lpstr>TYPICAL SECTIONS</vt:lpstr>
      <vt:lpstr>“PERSON(S) OF INTEREST”</vt:lpstr>
      <vt:lpstr>SOFTWARE OR CALCULATION ERROR</vt:lpstr>
      <vt:lpstr>LATERAL TORSIONAL BUCKLING</vt:lpstr>
      <vt:lpstr>LATERAL TORSIONAL BUCKLING</vt:lpstr>
      <vt:lpstr>LATERAL TORSIONAL BUCKLING</vt:lpstr>
      <vt:lpstr>LFR vs LRFR</vt:lpstr>
      <vt:lpstr>CODE CHANGES – DESIGN ISSUES</vt:lpstr>
      <vt:lpstr>COMMENTARY FOR SECTION 6.10.8 LRFR CODE</vt:lpstr>
      <vt:lpstr>CLASSIC RATING DILEMMA</vt:lpstr>
      <vt:lpstr>SOLUTIONS?</vt:lpstr>
      <vt:lpstr>RESEARCH PROJECT</vt:lpstr>
      <vt:lpstr>Load Rating of Existing Continuous Stringers on Louisiana’s Bridges </vt:lpstr>
      <vt:lpstr>PROJECT METHODOLOGY</vt:lpstr>
      <vt:lpstr>CURRENT RATING TECHNIQUES</vt:lpstr>
      <vt:lpstr>EXPERIMENTAL STUDY</vt:lpstr>
      <vt:lpstr>TEST FRAME</vt:lpstr>
      <vt:lpstr>TEST FRAME</vt:lpstr>
      <vt:lpstr>TEST FRAME</vt:lpstr>
      <vt:lpstr>TEST FRAME</vt:lpstr>
      <vt:lpstr>PowerPoint Presentation</vt:lpstr>
      <vt:lpstr>PowerPoint Presentation</vt:lpstr>
      <vt:lpstr>FINITE ELEMENT ANALYSIS (FEA)</vt:lpstr>
      <vt:lpstr>FINITE ELEMENT ANALYSIS</vt:lpstr>
      <vt:lpstr>LAB FINDINGS</vt:lpstr>
      <vt:lpstr>MOMENT GRADIENT FACTOR</vt:lpstr>
      <vt:lpstr>MOMENT GRADIENT FACTOR</vt:lpstr>
      <vt:lpstr>RATING IMPROVEMENT</vt:lpstr>
      <vt:lpstr>CONCLUSION FROM RESEARCH</vt:lpstr>
      <vt:lpstr>PRACTICAL USE</vt:lpstr>
      <vt:lpstr>SCREEN SHOTS OF SPREAD SHEET</vt:lpstr>
      <vt:lpstr>MOVING FORWARD</vt:lpstr>
      <vt:lpstr>ADDITIONAL REPORT USED AS REFERENCE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IMPROVED CONTINUOUS STRINGER RATINGS</dc:title>
  <dc:creator>William Metcalf</dc:creator>
  <cp:lastModifiedBy>William Metcalf</cp:lastModifiedBy>
  <cp:revision>10</cp:revision>
  <dcterms:created xsi:type="dcterms:W3CDTF">2022-08-01T03:08:27Z</dcterms:created>
  <dcterms:modified xsi:type="dcterms:W3CDTF">2022-08-01T16:25:51Z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0x0101005139E23A4907C044847C03396679221C</vt:lpwstr>
  </property>
</Properties>
</file>