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312" r:id="rId3"/>
    <p:sldId id="32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AE2EA"/>
    <a:srgbClr val="004976"/>
    <a:srgbClr val="87B8D9"/>
    <a:srgbClr val="5BA5D7"/>
    <a:srgbClr val="97D7FF"/>
    <a:srgbClr val="2F6C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96" autoAdjust="0"/>
  </p:normalViewPr>
  <p:slideViewPr>
    <p:cSldViewPr snapToGrid="0" showGuides="1">
      <p:cViewPr varScale="1">
        <p:scale>
          <a:sx n="80" d="100"/>
          <a:sy n="80" d="100"/>
        </p:scale>
        <p:origin x="-1522" y="-72"/>
      </p:cViewPr>
      <p:guideLst>
        <p:guide orient="horz" pos="549"/>
        <p:guide pos="8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904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E6E6D-0D23-4F64-8191-175BC6F5307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DC3C7-97FB-4054-9661-E7D0A475C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C4CE9D-18F4-40B1-BF69-922392577B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C3C7-97FB-4054-9661-E7D0A475CC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C3C7-97FB-4054-9661-E7D0A475CC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C3C7-97FB-4054-9661-E7D0A475CC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DC3C7-97FB-4054-9661-E7D0A475CC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ltGray">
          <a:xfrm>
            <a:off x="304800" y="304800"/>
            <a:ext cx="8839200" cy="3962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85800" y="457200"/>
            <a:ext cx="6096000" cy="609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6" descr="\\Eric-pauls-power-mac-g5.local\desktop\Graphic Tank\bentley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8038" y="6116638"/>
            <a:ext cx="17224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371600" y="5801552"/>
            <a:ext cx="5257800" cy="609600"/>
          </a:xfrm>
        </p:spPr>
        <p:txBody>
          <a:bodyPr/>
          <a:lstStyle>
            <a:lvl1pPr marL="0" indent="0">
              <a:spcBef>
                <a:spcPts val="400"/>
              </a:spcBef>
              <a:buFontTx/>
              <a:buNone/>
              <a:defRPr sz="1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371600" y="4495800"/>
            <a:ext cx="5257800" cy="1295400"/>
          </a:xfrm>
        </p:spPr>
        <p:txBody>
          <a:bodyPr/>
          <a:lstStyle>
            <a:lvl1pPr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 rot="16200000">
            <a:off x="-579463" y="5345647"/>
            <a:ext cx="21258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© 2009 Bentley</a:t>
            </a:r>
            <a:r>
              <a:rPr lang="en-US" sz="700" baseline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 Systems, Incorporated</a:t>
            </a:r>
            <a:endParaRPr lang="en-US" sz="700" dirty="0" smtClean="0">
              <a:solidFill>
                <a:schemeClr val="tx2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gray">
          <a:xfrm>
            <a:off x="1446961" y="821168"/>
            <a:ext cx="7737232" cy="3600101"/>
          </a:xfrm>
          <a:prstGeom prst="rect">
            <a:avLst/>
          </a:prstGeom>
          <a:noFill/>
          <a:ln w="666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6" name="Picture 15" descr="09_Corp_PPT_collag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478864" y="849470"/>
            <a:ext cx="7705328" cy="355087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19600"/>
          </a:xfrm>
        </p:spPr>
        <p:txBody>
          <a:bodyPr/>
          <a:lstStyle>
            <a:lvl1pPr>
              <a:lnSpc>
                <a:spcPct val="90000"/>
              </a:lnSpc>
              <a:spcBef>
                <a:spcPts val="1600"/>
              </a:spcBef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515957"/>
            <a:ext cx="8093214" cy="1362075"/>
          </a:xfrm>
        </p:spPr>
        <p:txBody>
          <a:bodyPr anchor="b"/>
          <a:lstStyle>
            <a:lvl1pPr algn="l">
              <a:defRPr sz="3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3941687"/>
            <a:ext cx="8093214" cy="56286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3962400" cy="4648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3962400" cy="4648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4116388" cy="803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411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803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" y="6544638"/>
            <a:ext cx="8839200" cy="313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60774" y="0"/>
            <a:ext cx="1820426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0" name="Picture 19" descr="BentleyLOGO_4C_completeTransWhiteOnly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25166" y="6561344"/>
            <a:ext cx="1208867" cy="296655"/>
          </a:xfrm>
          <a:prstGeom prst="rect">
            <a:avLst/>
          </a:prstGeom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57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152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0" y="3048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1981200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8004098" y="5463634"/>
            <a:ext cx="21258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© 2009 Bentley</a:t>
            </a:r>
            <a:r>
              <a:rPr lang="en-US" sz="700" baseline="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 Systems, Incorporated</a:t>
            </a:r>
            <a:endParaRPr lang="en-US" sz="700" dirty="0" smtClean="0">
              <a:solidFill>
                <a:schemeClr val="tx2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6" name="Slide Number Placeholder 1"/>
          <p:cNvSpPr txBox="1">
            <a:spLocks/>
          </p:cNvSpPr>
          <p:nvPr/>
        </p:nvSpPr>
        <p:spPr>
          <a:xfrm>
            <a:off x="228600" y="6589713"/>
            <a:ext cx="2971800" cy="268287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01AE62-ACEE-4CBF-ABCE-6DEA53F53216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WWW.BENTLEY.COM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Verdana" pitchFamily="34" charset="0"/>
          <a:ea typeface="MS PGothic"/>
          <a:cs typeface="MS PGothic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2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0789" y="4870939"/>
            <a:ext cx="5883442" cy="1147011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VOBUG 2011 – Helena, MT Bentley 3</a:t>
            </a:r>
            <a:r>
              <a:rPr lang="en-US" baseline="30000" dirty="0" smtClean="0"/>
              <a:t>rd</a:t>
            </a:r>
            <a:r>
              <a:rPr lang="en-US" dirty="0" smtClean="0"/>
              <a:t> Party </a:t>
            </a:r>
            <a:r>
              <a:rPr lang="en-US" dirty="0" err="1" smtClean="0"/>
              <a:t>Devel</a:t>
            </a:r>
            <a:r>
              <a:rPr lang="en-US" dirty="0" smtClean="0"/>
              <a:t>. Update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Ronald A. Love, PE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85" y="3282846"/>
            <a:ext cx="8077200" cy="762000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LARS Connector for Virtis 6.2</a:t>
            </a:r>
          </a:p>
          <a:p>
            <a:r>
              <a:rPr lang="en-US" dirty="0" smtClean="0"/>
              <a:t>LARS Export Update</a:t>
            </a:r>
          </a:p>
          <a:p>
            <a:r>
              <a:rPr lang="en-US" smtClean="0"/>
              <a:t>Other initiatives </a:t>
            </a:r>
            <a:r>
              <a:rPr lang="en-US" dirty="0" smtClean="0"/>
              <a:t>that leverage Virtis data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LARS Connector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5029200" cy="4419600"/>
          </a:xfrm>
        </p:spPr>
        <p:txBody>
          <a:bodyPr/>
          <a:lstStyle/>
          <a:p>
            <a:r>
              <a:rPr lang="en-US" dirty="0" smtClean="0"/>
              <a:t>LARS Connector  1.00.08.00 for Virtis 6.2 – no more enhancements/maintenance.  Currently available</a:t>
            </a:r>
          </a:p>
          <a:p>
            <a:r>
              <a:rPr lang="en-US" dirty="0" smtClean="0"/>
              <a:t>LARS Connector 1.00.09.00 for Virtis 6.3.  available on or before 8/12/2011.</a:t>
            </a:r>
            <a:endParaRPr lang="en-US" dirty="0"/>
          </a:p>
        </p:txBody>
      </p:sp>
      <p:pic>
        <p:nvPicPr>
          <p:cNvPr id="4" name="Picture 3" descr="LARSConnec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5849" y="3595662"/>
            <a:ext cx="3968675" cy="280603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LARS Export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Planned for a pre-June 2011 release</a:t>
            </a:r>
          </a:p>
          <a:p>
            <a:r>
              <a:rPr lang="en-US" dirty="0" smtClean="0"/>
              <a:t>Delays due to several reasons…</a:t>
            </a:r>
          </a:p>
          <a:p>
            <a:r>
              <a:rPr lang="en-US" dirty="0" smtClean="0"/>
              <a:t>Committed to providing LARS Export</a:t>
            </a:r>
          </a:p>
          <a:p>
            <a:r>
              <a:rPr lang="en-US" dirty="0" smtClean="0"/>
              <a:t>Originally planned a single ASR/LRF/LRFR release</a:t>
            </a:r>
          </a:p>
          <a:p>
            <a:r>
              <a:rPr lang="en-US" dirty="0" smtClean="0"/>
              <a:t>Now planning ASD/LFR </a:t>
            </a:r>
            <a:r>
              <a:rPr lang="en-US" dirty="0" smtClean="0"/>
              <a:t>end of Q4 2011 (beta testing continues)</a:t>
            </a:r>
            <a:endParaRPr lang="en-US" dirty="0" smtClean="0"/>
          </a:p>
          <a:p>
            <a:r>
              <a:rPr lang="en-US" dirty="0" smtClean="0"/>
              <a:t>LRFR Q1 2012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Development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 Virtis for used by other Bentley Bridge processes</a:t>
            </a:r>
          </a:p>
          <a:p>
            <a:r>
              <a:rPr lang="en-US" dirty="0" smtClean="0"/>
              <a:t>Extending the LARS Connector to process additional data</a:t>
            </a:r>
          </a:p>
          <a:p>
            <a:r>
              <a:rPr lang="en-US" dirty="0" smtClean="0"/>
              <a:t>aka the </a:t>
            </a:r>
            <a:r>
              <a:rPr lang="en-US" dirty="0" err="1" smtClean="0"/>
              <a:t>PowerBridge</a:t>
            </a:r>
            <a:r>
              <a:rPr lang="en-US" dirty="0" smtClean="0"/>
              <a:t> Connector (for now….)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3</a:t>
            </a:r>
            <a:r>
              <a:rPr lang="en-US" baseline="30000" dirty="0" smtClean="0"/>
              <a:t>rd</a:t>
            </a:r>
            <a:r>
              <a:rPr lang="en-US" dirty="0" smtClean="0"/>
              <a:t> Party Initiatives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3657600" y="1543987"/>
            <a:ext cx="1641423" cy="1663908"/>
          </a:xfrm>
          <a:prstGeom prst="flowChartMagneticDisk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Virtis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 DB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064302" y="4167266"/>
            <a:ext cx="2548328" cy="16264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PBM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ea typeface="MS PGothic"/>
                <a:cs typeface="MS PGothic"/>
              </a:rPr>
              <a:t>uStn</a:t>
            </a:r>
            <a:r>
              <a:rPr lang="en-US" sz="1400" dirty="0" smtClean="0">
                <a:ea typeface="MS PGothic"/>
                <a:cs typeface="MS PGothic"/>
              </a:rPr>
              <a:t> based modeling platform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+mn-lt"/>
              <a:ea typeface="MS PGothic"/>
              <a:cs typeface="MS PGothic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531371" y="4159771"/>
            <a:ext cx="2548328" cy="16264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RM Bridge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ea typeface="MS PGothic"/>
                <a:cs typeface="MS PGothic"/>
              </a:rPr>
              <a:t>4D Design/Analysis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+mn-lt"/>
              <a:ea typeface="MS PGothic"/>
              <a:cs typeface="MS PGothic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160958" y="1514007"/>
            <a:ext cx="2548328" cy="16264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LARS Bridge</a:t>
            </a:r>
          </a:p>
        </p:txBody>
      </p:sp>
      <p:sp>
        <p:nvSpPr>
          <p:cNvPr id="8" name="Up-Down Arrow 7"/>
          <p:cNvSpPr/>
          <p:nvPr/>
        </p:nvSpPr>
        <p:spPr bwMode="auto">
          <a:xfrm rot="2204991">
            <a:off x="3214731" y="2962879"/>
            <a:ext cx="397239" cy="1454099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PGothic"/>
              <a:cs typeface="MS PGothic"/>
            </a:endParaRPr>
          </a:p>
        </p:txBody>
      </p:sp>
      <p:sp>
        <p:nvSpPr>
          <p:cNvPr id="9" name="Up-Down Arrow 8"/>
          <p:cNvSpPr/>
          <p:nvPr/>
        </p:nvSpPr>
        <p:spPr bwMode="auto">
          <a:xfrm rot="19339245">
            <a:off x="5334491" y="2964720"/>
            <a:ext cx="397239" cy="1538735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PGothic"/>
              <a:cs typeface="MS PGothic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5306518" y="2203555"/>
            <a:ext cx="869430" cy="329784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PGothic"/>
              <a:cs typeface="MS PGothic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3009276" y="3436500"/>
            <a:ext cx="742014" cy="5546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rot="16200000" flipH="1">
            <a:off x="5182852" y="3496458"/>
            <a:ext cx="719529" cy="532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ight Arrow 32"/>
          <p:cNvSpPr/>
          <p:nvPr/>
        </p:nvSpPr>
        <p:spPr bwMode="auto">
          <a:xfrm>
            <a:off x="3612629" y="4879300"/>
            <a:ext cx="1911246" cy="1573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PGothic"/>
              <a:cs typeface="MS PGothic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39580" y="1577381"/>
            <a:ext cx="2548328" cy="16264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MS PGothic"/>
                <a:cs typeface="MS PGothic"/>
              </a:rPr>
              <a:t>Leap Bridge</a:t>
            </a:r>
          </a:p>
        </p:txBody>
      </p:sp>
      <p:sp>
        <p:nvSpPr>
          <p:cNvPr id="20" name="Left-Right Arrow 19"/>
          <p:cNvSpPr/>
          <p:nvPr/>
        </p:nvSpPr>
        <p:spPr bwMode="auto">
          <a:xfrm>
            <a:off x="2897110" y="2236206"/>
            <a:ext cx="751438" cy="271604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PGothic"/>
              <a:cs typeface="MS PGothic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4" y="1390650"/>
            <a:ext cx="6448426" cy="4419600"/>
          </a:xfrm>
        </p:spPr>
        <p:txBody>
          <a:bodyPr/>
          <a:lstStyle/>
          <a:p>
            <a:r>
              <a:rPr lang="en-US" dirty="0" smtClean="0"/>
              <a:t>Integrate with other civil data like alignments, DTM…</a:t>
            </a:r>
          </a:p>
          <a:p>
            <a:pPr lvl="1"/>
            <a:r>
              <a:rPr lang="en-US" dirty="0" smtClean="0"/>
              <a:t>Interactive data edit and review</a:t>
            </a:r>
          </a:p>
          <a:p>
            <a:r>
              <a:rPr lang="en-US" dirty="0" smtClean="0"/>
              <a:t>Work with data in </a:t>
            </a:r>
            <a:r>
              <a:rPr lang="en-US" dirty="0" err="1" smtClean="0"/>
              <a:t>MicroStation</a:t>
            </a:r>
            <a:endParaRPr lang="en-US" dirty="0" smtClean="0"/>
          </a:p>
          <a:p>
            <a:r>
              <a:rPr lang="en-US" dirty="0" smtClean="0"/>
              <a:t>Access to more advanced analysis capabilities of RM Bridge, Leap Bridge and possibly STAAD</a:t>
            </a:r>
          </a:p>
          <a:p>
            <a:pPr lvl="1"/>
            <a:r>
              <a:rPr lang="en-US" dirty="0" smtClean="0"/>
              <a:t>3D analysis/rating including NSG vehicles</a:t>
            </a:r>
          </a:p>
          <a:p>
            <a:pPr lvl="1"/>
            <a:r>
              <a:rPr lang="en-US" dirty="0" smtClean="0"/>
              <a:t>Seismic analysis</a:t>
            </a:r>
          </a:p>
          <a:p>
            <a:pPr lvl="1"/>
            <a:r>
              <a:rPr lang="en-US" dirty="0" smtClean="0"/>
              <a:t>other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BM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5674" y="4819650"/>
            <a:ext cx="2998813" cy="1560326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745261" y="1544163"/>
            <a:ext cx="2202994" cy="4145109"/>
            <a:chOff x="6751001" y="1021405"/>
            <a:chExt cx="2113976" cy="5000006"/>
          </a:xfrm>
        </p:grpSpPr>
        <p:sp>
          <p:nvSpPr>
            <p:cNvPr id="7" name="U-Turn Arrow 6"/>
            <p:cNvSpPr/>
            <p:nvPr/>
          </p:nvSpPr>
          <p:spPr bwMode="auto">
            <a:xfrm flipV="1">
              <a:off x="7529209" y="5483148"/>
              <a:ext cx="1303505" cy="538263"/>
            </a:xfrm>
            <a:prstGeom prst="uturnArrow">
              <a:avLst>
                <a:gd name="adj1" fmla="val 30047"/>
                <a:gd name="adj2" fmla="val 25000"/>
                <a:gd name="adj3" fmla="val 32228"/>
                <a:gd name="adj4" fmla="val 43750"/>
                <a:gd name="adj5" fmla="val 89157"/>
              </a:avLst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751001" y="1507760"/>
              <a:ext cx="1704975" cy="36671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800" b="1" dirty="0">
                  <a:latin typeface="Arial Narrow" pitchFamily="34" charset="0"/>
                  <a:cs typeface="Arial" charset="0"/>
                </a:rPr>
                <a:t>Planning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751001" y="2360248"/>
              <a:ext cx="1681163" cy="3667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800" b="1" dirty="0">
                  <a:latin typeface="Arial Narrow" pitchFamily="34" charset="0"/>
                  <a:cs typeface="Arial" charset="0"/>
                </a:rPr>
                <a:t>Design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6751001" y="3230198"/>
              <a:ext cx="1690688" cy="3667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800" b="1" dirty="0">
                  <a:latin typeface="Arial Narrow" pitchFamily="34" charset="0"/>
                  <a:cs typeface="Arial" charset="0"/>
                </a:rPr>
                <a:t>Fabrication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6751001" y="4162060"/>
              <a:ext cx="1700213" cy="36671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800" b="1" dirty="0">
                  <a:latin typeface="Arial Narrow" pitchFamily="34" charset="0"/>
                  <a:cs typeface="Arial" charset="0"/>
                </a:rPr>
                <a:t>Construction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6752589" y="5101860"/>
              <a:ext cx="1700212" cy="64135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800" b="1" dirty="0">
                  <a:latin typeface="Arial Narrow" pitchFamily="34" charset="0"/>
                  <a:cs typeface="Arial" charset="0"/>
                </a:rPr>
                <a:t>Operations &amp; Maintenance</a:t>
              </a: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7433626" y="1928448"/>
              <a:ext cx="298450" cy="390525"/>
            </a:xfrm>
            <a:prstGeom prst="downArrow">
              <a:avLst>
                <a:gd name="adj1" fmla="val 50000"/>
                <a:gd name="adj2" fmla="val 32713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7433626" y="2784110"/>
              <a:ext cx="315913" cy="415925"/>
            </a:xfrm>
            <a:prstGeom prst="downArrow">
              <a:avLst>
                <a:gd name="adj1" fmla="val 50000"/>
                <a:gd name="adj2" fmla="val 3291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7433626" y="3658823"/>
              <a:ext cx="315913" cy="461962"/>
            </a:xfrm>
            <a:prstGeom prst="downArrow">
              <a:avLst>
                <a:gd name="adj1" fmla="val 50000"/>
                <a:gd name="adj2" fmla="val 36558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7433626" y="4590685"/>
              <a:ext cx="315913" cy="461963"/>
            </a:xfrm>
            <a:prstGeom prst="downArrow">
              <a:avLst>
                <a:gd name="adj1" fmla="val 50000"/>
                <a:gd name="adj2" fmla="val 36558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7" name="U-Turn Arrow 16"/>
            <p:cNvSpPr/>
            <p:nvPr/>
          </p:nvSpPr>
          <p:spPr bwMode="auto">
            <a:xfrm flipH="1">
              <a:off x="7412475" y="1021405"/>
              <a:ext cx="1332690" cy="671208"/>
            </a:xfrm>
            <a:prstGeom prst="uturnArrow">
              <a:avLst>
                <a:gd name="adj1" fmla="val 19203"/>
                <a:gd name="adj2" fmla="val 25000"/>
                <a:gd name="adj3" fmla="val 25000"/>
                <a:gd name="adj4" fmla="val 43750"/>
                <a:gd name="adj5" fmla="val 60507"/>
              </a:avLst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 rot="10800000">
              <a:off x="8549064" y="2109650"/>
              <a:ext cx="315913" cy="415925"/>
            </a:xfrm>
            <a:prstGeom prst="downArrow">
              <a:avLst>
                <a:gd name="adj1" fmla="val 50000"/>
                <a:gd name="adj2" fmla="val 3291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rot="10800000">
              <a:off x="8549064" y="3237291"/>
              <a:ext cx="315913" cy="461962"/>
            </a:xfrm>
            <a:prstGeom prst="downArrow">
              <a:avLst>
                <a:gd name="adj1" fmla="val 50000"/>
                <a:gd name="adj2" fmla="val 36558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 rot="10800000">
              <a:off x="8549064" y="4538817"/>
              <a:ext cx="315913" cy="461963"/>
            </a:xfrm>
            <a:prstGeom prst="downArrow">
              <a:avLst>
                <a:gd name="adj1" fmla="val 50000"/>
                <a:gd name="adj2" fmla="val 36558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2800" baseline="-25000" dirty="0">
                <a:latin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48" y="3013023"/>
            <a:ext cx="8077200" cy="762000"/>
          </a:xfrm>
        </p:spPr>
        <p:txBody>
          <a:bodyPr/>
          <a:lstStyle/>
          <a:p>
            <a:pPr algn="ctr"/>
            <a:r>
              <a:rPr lang="en-US" dirty="0" smtClean="0"/>
              <a:t>Demonstration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65" y="3005528"/>
            <a:ext cx="8077200" cy="762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09Bentley_Template_FINAL">
  <a:themeElements>
    <a:clrScheme name="Bentley Color Palette">
      <a:dk1>
        <a:srgbClr val="002A44"/>
      </a:dk1>
      <a:lt1>
        <a:srgbClr val="FFFFFF"/>
      </a:lt1>
      <a:dk2>
        <a:srgbClr val="000000"/>
      </a:dk2>
      <a:lt2>
        <a:srgbClr val="A6AFB7"/>
      </a:lt2>
      <a:accent1>
        <a:srgbClr val="55A51C"/>
      </a:accent1>
      <a:accent2>
        <a:srgbClr val="002A44"/>
      </a:accent2>
      <a:accent3>
        <a:srgbClr val="B2D1AE"/>
      </a:accent3>
      <a:accent4>
        <a:srgbClr val="A6AFB7"/>
      </a:accent4>
      <a:accent5>
        <a:srgbClr val="61BC47"/>
      </a:accent5>
      <a:accent6>
        <a:srgbClr val="005386"/>
      </a:accent6>
      <a:hlink>
        <a:srgbClr val="55A51C"/>
      </a:hlink>
      <a:folHlink>
        <a:srgbClr val="B2D1AE"/>
      </a:folHlink>
    </a:clrScheme>
    <a:fontScheme name="Office Theme">
      <a:majorFont>
        <a:latin typeface="Verdana"/>
        <a:ea typeface="MS PGothic"/>
        <a:cs typeface="MS PGothic"/>
      </a:majorFont>
      <a:minorFont>
        <a:latin typeface="Verdana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  <a:ea typeface="MS PGothic"/>
            <a:cs typeface="MS PGothic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/>
            <a:cs typeface="MS PGothic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latin typeface="+mn-lt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09Bentley_Template_FINAL</Template>
  <TotalTime>1214</TotalTime>
  <Words>196</Words>
  <Application>Microsoft Office PowerPoint</Application>
  <PresentationFormat>On-screen Show (4:3)</PresentationFormat>
  <Paragraphs>49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09Bentley_Template_FINAL</vt:lpstr>
      <vt:lpstr> VOBUG 2011 – Helena, MT Bentley 3rd Party Devel. Update  Ronald A. Love, PE</vt:lpstr>
      <vt:lpstr>Discussion Items</vt:lpstr>
      <vt:lpstr>LARS Connector Update</vt:lpstr>
      <vt:lpstr>LARS Export Update</vt:lpstr>
      <vt:lpstr>Other Development Initiatives</vt:lpstr>
      <vt:lpstr>New 3rd Party Initiatives</vt:lpstr>
      <vt:lpstr>Potential Uses</vt:lpstr>
      <vt:lpstr>Demonstration</vt:lpstr>
      <vt:lpstr>Questions?</vt:lpstr>
      <vt:lpstr>Thanks!</vt:lpstr>
      <vt:lpstr>Notes</vt:lpstr>
    </vt:vector>
  </TitlesOfParts>
  <Company>Bentley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BrIM Operations &amp; Maintenance Load Rating &amp; OS/OW Permit Analysis</dc:title>
  <dc:creator>steve.willoughby</dc:creator>
  <cp:lastModifiedBy>Ron Love</cp:lastModifiedBy>
  <cp:revision>110</cp:revision>
  <dcterms:created xsi:type="dcterms:W3CDTF">2009-05-20T20:33:58Z</dcterms:created>
  <dcterms:modified xsi:type="dcterms:W3CDTF">2011-08-02T13:25:29Z</dcterms:modified>
</cp:coreProperties>
</file>