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43" r:id="rId1"/>
  </p:sldMasterIdLst>
  <p:notesMasterIdLst>
    <p:notesMasterId r:id="rId35"/>
  </p:notesMasterIdLst>
  <p:handoutMasterIdLst>
    <p:handoutMasterId r:id="rId36"/>
  </p:handoutMasterIdLst>
  <p:sldIdLst>
    <p:sldId id="760" r:id="rId2"/>
    <p:sldId id="505" r:id="rId3"/>
    <p:sldId id="504" r:id="rId4"/>
    <p:sldId id="270" r:id="rId5"/>
    <p:sldId id="310" r:id="rId6"/>
    <p:sldId id="517" r:id="rId7"/>
    <p:sldId id="608" r:id="rId8"/>
    <p:sldId id="772" r:id="rId9"/>
    <p:sldId id="804" r:id="rId10"/>
    <p:sldId id="795" r:id="rId11"/>
    <p:sldId id="796" r:id="rId12"/>
    <p:sldId id="798" r:id="rId13"/>
    <p:sldId id="523" r:id="rId14"/>
    <p:sldId id="782" r:id="rId15"/>
    <p:sldId id="789" r:id="rId16"/>
    <p:sldId id="791" r:id="rId17"/>
    <p:sldId id="773" r:id="rId18"/>
    <p:sldId id="797" r:id="rId19"/>
    <p:sldId id="775" r:id="rId20"/>
    <p:sldId id="776" r:id="rId21"/>
    <p:sldId id="777" r:id="rId22"/>
    <p:sldId id="778" r:id="rId23"/>
    <p:sldId id="779" r:id="rId24"/>
    <p:sldId id="780" r:id="rId25"/>
    <p:sldId id="761" r:id="rId26"/>
    <p:sldId id="799" r:id="rId27"/>
    <p:sldId id="800" r:id="rId28"/>
    <p:sldId id="805" r:id="rId29"/>
    <p:sldId id="801" r:id="rId30"/>
    <p:sldId id="803" r:id="rId31"/>
    <p:sldId id="802" r:id="rId32"/>
    <p:sldId id="741" r:id="rId33"/>
    <p:sldId id="794" r:id="rId34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00"/>
    <a:srgbClr val="00FF00"/>
    <a:srgbClr val="99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9887" autoAdjust="0"/>
    <p:restoredTop sz="91857" autoAdjust="0"/>
  </p:normalViewPr>
  <p:slideViewPr>
    <p:cSldViewPr>
      <p:cViewPr>
        <p:scale>
          <a:sx n="66" d="100"/>
          <a:sy n="66" d="100"/>
        </p:scale>
        <p:origin x="-1500" y="-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186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54" y="-96"/>
      </p:cViewPr>
      <p:guideLst>
        <p:guide orient="horz" pos="2924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971" cy="46450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676" tIns="47837" rIns="95676" bIns="47837" numCol="1" anchor="t" anchorCtr="0" compatLnSpc="1">
            <a:prstTxWarp prst="textNoShape">
              <a:avLst/>
            </a:prstTxWarp>
          </a:bodyPr>
          <a:lstStyle>
            <a:lvl1pPr defTabSz="957316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2009 BRASS Update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4730" y="0"/>
            <a:ext cx="3032971" cy="46450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676" tIns="47837" rIns="95676" bIns="47837" numCol="1" anchor="t" anchorCtr="0" compatLnSpc="1">
            <a:prstTxWarp prst="textNoShape">
              <a:avLst/>
            </a:prstTxWarp>
          </a:bodyPr>
          <a:lstStyle>
            <a:lvl1pPr algn="r" defTabSz="957316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4580C73A-BF96-4D32-A132-6BC4B52A815B}" type="datetime1">
              <a:rPr lang="en-US" smtClean="0"/>
              <a:pPr>
                <a:defRPr/>
              </a:pPr>
              <a:t>8/2/2011</a:t>
            </a:fld>
            <a:endParaRPr lang="en-US" dirty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9199"/>
            <a:ext cx="3032971" cy="46450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676" tIns="47837" rIns="95676" bIns="47837" numCol="1" anchor="b" anchorCtr="0" compatLnSpc="1">
            <a:prstTxWarp prst="textNoShape">
              <a:avLst/>
            </a:prstTxWarp>
          </a:bodyPr>
          <a:lstStyle>
            <a:lvl1pPr defTabSz="957316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Micheal Watters, P.E., WYDOT</a:t>
            </a:r>
            <a:endParaRPr lang="en-US" dirty="0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4730" y="8819199"/>
            <a:ext cx="3032971" cy="46450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676" tIns="47837" rIns="95676" bIns="47837" numCol="1" anchor="b" anchorCtr="0" compatLnSpc="1">
            <a:prstTxWarp prst="textNoShape">
              <a:avLst/>
            </a:prstTxWarp>
          </a:bodyPr>
          <a:lstStyle>
            <a:lvl1pPr algn="r" defTabSz="957316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4CA9435F-A01F-4097-B0B2-FA62C37B56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971" cy="46450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676" tIns="47837" rIns="95676" bIns="47837" numCol="1" anchor="t" anchorCtr="0" compatLnSpc="1">
            <a:prstTxWarp prst="textNoShape">
              <a:avLst/>
            </a:prstTxWarp>
          </a:bodyPr>
          <a:lstStyle>
            <a:lvl1pPr defTabSz="957316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2009 BRASS Update</a:t>
            </a:r>
            <a:endParaRPr lang="en-US" dirty="0"/>
          </a:p>
        </p:txBody>
      </p:sp>
      <p:sp>
        <p:nvSpPr>
          <p:cNvPr id="86019" name="Rectangle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7792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344" y="4410392"/>
            <a:ext cx="5131013" cy="417734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676" tIns="47837" rIns="95676" bIns="478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964730" y="0"/>
            <a:ext cx="3032971" cy="46450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676" tIns="47837" rIns="95676" bIns="47837" numCol="1" anchor="t" anchorCtr="0" compatLnSpc="1">
            <a:prstTxWarp prst="textNoShape">
              <a:avLst/>
            </a:prstTxWarp>
          </a:bodyPr>
          <a:lstStyle>
            <a:lvl1pPr algn="r" defTabSz="957316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F76D3389-265A-4455-B79D-1CA3B2B29AF9}" type="datetime1">
              <a:rPr lang="en-US" smtClean="0"/>
              <a:pPr>
                <a:defRPr/>
              </a:pPr>
              <a:t>8/2/2011</a:t>
            </a:fld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9199"/>
            <a:ext cx="3032971" cy="46450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676" tIns="47837" rIns="95676" bIns="47837" numCol="1" anchor="b" anchorCtr="0" compatLnSpc="1">
            <a:prstTxWarp prst="textNoShape">
              <a:avLst/>
            </a:prstTxWarp>
          </a:bodyPr>
          <a:lstStyle>
            <a:lvl1pPr defTabSz="957316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Micheal Watters, P.E., WYDOT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4730" y="8819199"/>
            <a:ext cx="3032971" cy="46450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676" tIns="47837" rIns="95676" bIns="47837" numCol="1" anchor="b" anchorCtr="0" compatLnSpc="1">
            <a:prstTxWarp prst="textNoShape">
              <a:avLst/>
            </a:prstTxWarp>
          </a:bodyPr>
          <a:lstStyle>
            <a:lvl1pPr algn="r" defTabSz="957316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1FB1F7AB-7F43-4B02-B78D-CC6C8DBEBEA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2009 BRASS Update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F76D3389-265A-4455-B79D-1CA3B2B29AF9}" type="datetime1">
              <a:rPr lang="en-US" smtClean="0"/>
              <a:pPr>
                <a:defRPr/>
              </a:pPr>
              <a:t>8/2/2011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Micheal</a:t>
            </a:r>
            <a:r>
              <a:rPr lang="en-US" smtClean="0"/>
              <a:t> Watters, P.E., WYDOT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FB1F7AB-7F43-4B02-B78D-CC6C8DBEBEA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89AAD-6F18-45FB-9ADD-67BC0FAEF615}" type="slidenum">
              <a:rPr lang="en-US"/>
              <a:pPr/>
              <a:t>28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89AAD-6F18-45FB-9ADD-67BC0FAEF615}" type="slidenum">
              <a:rPr lang="en-US"/>
              <a:pPr/>
              <a:t>29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89AAD-6F18-45FB-9ADD-67BC0FAEF615}" type="slidenum">
              <a:rPr lang="en-US"/>
              <a:pPr/>
              <a:t>30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89AAD-6F18-45FB-9ADD-67BC0FAEF615}" type="slidenum">
              <a:rPr lang="en-US"/>
              <a:pPr/>
              <a:t>31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81EF53-9FD3-4B9C-B8D1-A8692DC36D6E}" type="slidenum">
              <a:rPr lang="en-US"/>
              <a:pPr/>
              <a:t>19</a:t>
            </a:fld>
            <a:endParaRPr lang="en-US" dirty="0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22CF44-BBC6-4EBA-A2A6-F20E9A64E905}" type="slidenum">
              <a:rPr lang="en-US"/>
              <a:pPr/>
              <a:t>20</a:t>
            </a:fld>
            <a:endParaRPr lang="en-US" dirty="0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E6456E-12F7-43A7-A7C0-B1B5D05E305C}" type="slidenum">
              <a:rPr lang="en-US"/>
              <a:pPr/>
              <a:t>21</a:t>
            </a:fld>
            <a:endParaRPr lang="en-US" dirty="0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01DDB4-6421-4BD5-A472-F68033E024C3}" type="slidenum">
              <a:rPr lang="en-US"/>
              <a:pPr/>
              <a:t>22</a:t>
            </a:fld>
            <a:endParaRPr lang="en-US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08A239-74D3-47ED-AE89-8E21F105780E}" type="slidenum">
              <a:rPr lang="en-US"/>
              <a:pPr/>
              <a:t>23</a:t>
            </a:fld>
            <a:endParaRPr lang="en-US"/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271235-1648-418D-AA4B-55BAFD62F98B}" type="slidenum">
              <a:rPr lang="en-US"/>
              <a:pPr/>
              <a:t>24</a:t>
            </a:fld>
            <a:endParaRPr lang="en-US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89AAD-6F18-45FB-9ADD-67BC0FAEF615}" type="slidenum">
              <a:rPr lang="en-US"/>
              <a:pPr/>
              <a:t>26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D89AAD-6F18-45FB-9ADD-67BC0FAEF615}" type="slidenum">
              <a:rPr lang="en-US"/>
              <a:pPr/>
              <a:t>27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BD72F-9EA8-4B7A-9F28-AB773FBC09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26253-1A66-4F8B-BDB4-BBE06673BBD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7ECF9-D9A7-4AAF-BA9A-B907471B2A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8229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038600"/>
            <a:ext cx="82296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24092-F71F-4B4F-B40F-1F0F489B58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AE0DE-C337-4640-8C4B-F94A5172EEB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502C7-EC5A-4078-92D8-07FB32EE6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730D3-8AE9-4CA7-A5FA-BCA4425569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CA567-9C89-4255-A70C-22A18B2957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A4589-7D8A-4B85-8FF8-9A7E6C096D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51B35-4A8D-434A-B6CF-2323087A58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6C9CC-F7C0-4C73-988B-B825F2C115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008C2C-B711-443E-83A7-816D79F25C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17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B1FCC392-362C-4896-9024-654A5C9543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0" r:id="rId1"/>
    <p:sldLayoutId id="2147483784" r:id="rId2"/>
    <p:sldLayoutId id="2147483791" r:id="rId3"/>
    <p:sldLayoutId id="2147483785" r:id="rId4"/>
    <p:sldLayoutId id="2147483792" r:id="rId5"/>
    <p:sldLayoutId id="2147483786" r:id="rId6"/>
    <p:sldLayoutId id="2147483787" r:id="rId7"/>
    <p:sldLayoutId id="2147483793" r:id="rId8"/>
    <p:sldLayoutId id="2147483794" r:id="rId9"/>
    <p:sldLayoutId id="2147483788" r:id="rId10"/>
    <p:sldLayoutId id="2147483789" r:id="rId11"/>
    <p:sldLayoutId id="214748379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Arial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990600"/>
            <a:ext cx="6858000" cy="2514600"/>
          </a:xfrm>
        </p:spPr>
        <p:txBody>
          <a:bodyPr lIns="92075" tIns="46038" rIns="92075" bIns="46038"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sz="6000" dirty="0" smtClean="0"/>
              <a:t>BRASS</a:t>
            </a:r>
            <a:r>
              <a:rPr sz="3600" baseline="100000" dirty="0" smtClean="0"/>
              <a:t>TM  </a:t>
            </a:r>
            <a:br>
              <a:rPr sz="3600" baseline="100000" dirty="0" smtClean="0"/>
            </a:br>
            <a:r>
              <a:rPr sz="3600" baseline="100000" dirty="0" smtClean="0"/>
              <a:t> </a:t>
            </a:r>
            <a:r>
              <a:rPr sz="6000" dirty="0" smtClean="0"/>
              <a:t>Update </a:t>
            </a:r>
            <a:endParaRPr sz="60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038600"/>
            <a:ext cx="6480175" cy="2209800"/>
          </a:xfrm>
          <a:noFill/>
        </p:spPr>
        <p:txBody>
          <a:bodyPr lIns="92075" tIns="46038" rIns="92075" bIns="46038">
            <a:normAutofit lnSpcReduction="10000"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FFFF00"/>
                </a:solidFill>
                <a:latin typeface="Arial" charset="0"/>
              </a:rPr>
              <a:t>Brenden K.</a:t>
            </a:r>
            <a:r>
              <a:rPr lang="en-US" b="1" baseline="0" dirty="0" smtClean="0">
                <a:solidFill>
                  <a:srgbClr val="FFFF00"/>
                </a:solidFill>
                <a:latin typeface="Arial" charset="0"/>
              </a:rPr>
              <a:t> Schaefer</a:t>
            </a:r>
            <a:r>
              <a:rPr lang="en-US" b="1" dirty="0" smtClean="0">
                <a:solidFill>
                  <a:srgbClr val="FFFF00"/>
                </a:solidFill>
                <a:latin typeface="Arial" charset="0"/>
              </a:rPr>
              <a:t>, P.E.</a:t>
            </a:r>
          </a:p>
          <a:p>
            <a:pPr algn="l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FFFF00"/>
                </a:solidFill>
                <a:latin typeface="Arial" charset="0"/>
              </a:rPr>
              <a:t>Principal Bridge Engineer</a:t>
            </a:r>
            <a:endParaRPr lang="en-US" dirty="0" smtClean="0">
              <a:solidFill>
                <a:srgbClr val="FFFF00"/>
              </a:solidFill>
              <a:latin typeface="Arial" charset="0"/>
            </a:endParaRPr>
          </a:p>
          <a:p>
            <a:pPr algn="l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FFFF00"/>
                </a:solidFill>
                <a:latin typeface="Arial" charset="0"/>
              </a:rPr>
              <a:t>Wyoming Department of Transportation</a:t>
            </a:r>
          </a:p>
          <a:p>
            <a:pPr algn="l" eaLnBrk="1" hangingPunct="1">
              <a:lnSpc>
                <a:spcPct val="90000"/>
              </a:lnSpc>
            </a:pPr>
            <a:endParaRPr lang="en-US" dirty="0" smtClean="0">
              <a:solidFill>
                <a:srgbClr val="FFFF00"/>
              </a:solidFill>
              <a:latin typeface="Arial" charset="0"/>
            </a:endParaRPr>
          </a:p>
          <a:p>
            <a:pPr algn="l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FFFF00"/>
                </a:solidFill>
                <a:latin typeface="Arial" charset="0"/>
              </a:rPr>
              <a:t>2011 Virtis / Opis</a:t>
            </a:r>
            <a:r>
              <a:rPr lang="en-US" b="1" baseline="0" dirty="0" smtClean="0">
                <a:solidFill>
                  <a:srgbClr val="FFFF00"/>
                </a:solidFill>
                <a:latin typeface="Arial" charset="0"/>
              </a:rPr>
              <a:t> User Group Meeting</a:t>
            </a:r>
            <a:endParaRPr lang="en-US" b="1" dirty="0" smtClean="0">
              <a:solidFill>
                <a:srgbClr val="FFFF00"/>
              </a:solidFill>
              <a:latin typeface="Arial" charset="0"/>
            </a:endParaRPr>
          </a:p>
          <a:p>
            <a:pPr algn="l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FFFF00"/>
                </a:solidFill>
                <a:latin typeface="Arial" charset="0"/>
              </a:rPr>
              <a:t>August 2, 2011</a:t>
            </a:r>
          </a:p>
          <a:p>
            <a:pPr algn="l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FFFF00"/>
                </a:solidFill>
                <a:latin typeface="Arial" charset="0"/>
              </a:rPr>
              <a:t>Helena,</a:t>
            </a:r>
            <a:r>
              <a:rPr lang="en-US" b="1" baseline="0" dirty="0" smtClean="0">
                <a:solidFill>
                  <a:srgbClr val="FFFF00"/>
                </a:solidFill>
                <a:latin typeface="Arial" charset="0"/>
              </a:rPr>
              <a:t> MT</a:t>
            </a:r>
            <a:endParaRPr lang="en-US" b="1" dirty="0" smtClean="0">
              <a:solidFill>
                <a:srgbClr val="FFFF00"/>
              </a:solidFill>
              <a:latin typeface="Arial" charset="0"/>
            </a:endParaRPr>
          </a:p>
        </p:txBody>
      </p:sp>
      <p:pic>
        <p:nvPicPr>
          <p:cNvPr id="15364" name="Picture 6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84177" y="5334000"/>
            <a:ext cx="3755062" cy="1524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991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BRASS-GIRDER(STD)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7620000" cy="48768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The LFD module is current with: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AASHTO Standard Specifications for Highway Bridges, 17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th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Edition, 2002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AASHTO Manual for Bridge Evaluation, 1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st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Edition, 2008 with 2010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Interims*</a:t>
            </a:r>
            <a:endParaRPr lang="en-US" b="1" dirty="0" smtClean="0">
              <a:solidFill>
                <a:srgbClr val="FFFF00"/>
              </a:solidFill>
            </a:endParaRPr>
          </a:p>
        </p:txBody>
      </p:sp>
      <p:pic>
        <p:nvPicPr>
          <p:cNvPr id="28676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991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BRASS-GIRDER(STD)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7620000" cy="48768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The ASD module is current with: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AASHTO Standard Specifications for Highway Bridges, 16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th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Edition, 1983, through 1989 Interims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AASHTO Manual for Maintenance Inspection of Bridges, 1983</a:t>
            </a:r>
          </a:p>
          <a:p>
            <a:pPr eaLnBrk="1" hangingPunct="1">
              <a:buNone/>
            </a:pPr>
            <a:endParaRPr lang="en-US" b="1" dirty="0" smtClean="0">
              <a:solidFill>
                <a:srgbClr val="FFFF00"/>
              </a:solidFill>
            </a:endParaRPr>
          </a:p>
        </p:txBody>
      </p:sp>
      <p:pic>
        <p:nvPicPr>
          <p:cNvPr id="28676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991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BRASS-GIRDER(STD)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7620000" cy="48768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A decision has </a:t>
            </a:r>
            <a:r>
              <a:rPr lang="en-US" b="1" u="sng" dirty="0" smtClean="0">
                <a:solidFill>
                  <a:srgbClr val="FFFF00"/>
                </a:solidFill>
                <a:latin typeface="Eras Medium ITC" pitchFamily="34" charset="0"/>
              </a:rPr>
              <a:t>not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</a:t>
            </a:r>
            <a:r>
              <a:rPr lang="en-US" b="1" u="sng" dirty="0" smtClean="0">
                <a:solidFill>
                  <a:srgbClr val="FFFF00"/>
                </a:solidFill>
                <a:latin typeface="Eras Medium ITC" pitchFamily="34" charset="0"/>
              </a:rPr>
              <a:t>yet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been made to upgrade the ASD module to be current with: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AASHTO Standard Specifications for Highway Bridges, 17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th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Edition, 2002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AASHTO Manual for Bridge Evaluation, First Edition, 2008</a:t>
            </a:r>
            <a:endParaRPr lang="en-US" b="1" dirty="0" smtClean="0">
              <a:solidFill>
                <a:srgbClr val="FFFF00"/>
              </a:solidFill>
            </a:endParaRPr>
          </a:p>
        </p:txBody>
      </p:sp>
      <p:pic>
        <p:nvPicPr>
          <p:cNvPr id="28676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991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BRASS-GIRDER(LRFD)</a:t>
            </a:r>
            <a:r>
              <a:rPr lang="en-US" sz="2400" baseline="100000" dirty="0" smtClean="0"/>
              <a:t>TM</a:t>
            </a:r>
            <a:endParaRPr lang="en-US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001000" cy="48768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Current with the AASHTO LRFD Bridge Design Specifications, 5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th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Edition, 2010 with 2010 Interims.</a:t>
            </a:r>
          </a:p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Rating computations are current with the AASHTO Manual for Bridge Evaluation, 1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st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Edition, 2008 with 2010 Interims.</a:t>
            </a:r>
          </a:p>
          <a:p>
            <a:pPr eaLnBrk="1" hangingPunct="1"/>
            <a:endParaRPr lang="en-US" sz="2700" b="1" dirty="0" smtClean="0"/>
          </a:p>
        </p:txBody>
      </p:sp>
      <p:pic>
        <p:nvPicPr>
          <p:cNvPr id="29700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67400"/>
            <a:ext cx="249555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0"/>
            <a:ext cx="883920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dirty="0"/>
              <a:t>BRASS</a:t>
            </a:r>
            <a:r>
              <a:rPr sz="2400" baseline="100000" dirty="0"/>
              <a:t>TM</a:t>
            </a:r>
            <a:r>
              <a:rPr dirty="0"/>
              <a:t> Users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33388" y="1544638"/>
            <a:ext cx="6480175" cy="2570162"/>
          </a:xfrm>
        </p:spPr>
        <p:txBody>
          <a:bodyPr/>
          <a:lstStyle/>
          <a:p>
            <a:pPr eaLnBrk="1" hangingPunct="1"/>
            <a:endParaRPr lang="en-US" dirty="0" smtClean="0"/>
          </a:p>
        </p:txBody>
      </p:sp>
      <p:pic>
        <p:nvPicPr>
          <p:cNvPr id="36868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Current BRASS</a:t>
            </a:r>
            <a:r>
              <a:rPr lang="en-US" sz="2400" baseline="100000" dirty="0"/>
              <a:t>TM</a:t>
            </a:r>
            <a:r>
              <a:rPr lang="en-US" dirty="0"/>
              <a:t> </a:t>
            </a:r>
            <a:r>
              <a:rPr lang="en-US" dirty="0" smtClean="0"/>
              <a:t>Users</a:t>
            </a:r>
            <a:endParaRPr lang="en-US" dirty="0"/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7315200" cy="4343400"/>
          </a:xfrm>
        </p:spPr>
        <p:txBody>
          <a:bodyPr lIns="92075" tIns="46038" rIns="92075" bIns="46038">
            <a:normAutofit fontScale="92500" lnSpcReduction="20000"/>
          </a:bodyPr>
          <a:lstStyle/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State DOTs</a:t>
            </a:r>
            <a:endParaRPr lang="en-US" b="1" dirty="0">
              <a:solidFill>
                <a:srgbClr val="FFFF00"/>
              </a:solidFill>
              <a:latin typeface="Eras Medium ITC" pitchFamily="34" charset="0"/>
            </a:endParaRPr>
          </a:p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Federal, City, and County Agencies, Including: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FHWA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USDA Forest Service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Corps of Engineers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City and County of Denver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City and County of Los Angeles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Phoenix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Portland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Many Ohio Counties</a:t>
            </a: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b="1" dirty="0">
              <a:solidFill>
                <a:srgbClr val="FFFF00"/>
              </a:solidFill>
              <a:latin typeface="Eras Medium ITC" pitchFamily="34" charset="0"/>
            </a:endParaRPr>
          </a:p>
          <a:p>
            <a:pPr marL="420624" indent="-384048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en-US" b="1" dirty="0">
              <a:solidFill>
                <a:srgbClr val="FFFF00"/>
              </a:solidFill>
            </a:endParaRPr>
          </a:p>
          <a:p>
            <a:pPr marL="420624" indent="-384048" eaLnBrk="1" fontAlgn="auto" hangingPunct="1">
              <a:spcAft>
                <a:spcPts val="0"/>
              </a:spcAft>
              <a:buFontTx/>
              <a:buNone/>
              <a:defRPr/>
            </a:pPr>
            <a:endParaRPr lang="en-US" b="1" dirty="0">
              <a:solidFill>
                <a:srgbClr val="FFFF00"/>
              </a:solidFill>
            </a:endParaRPr>
          </a:p>
        </p:txBody>
      </p:sp>
      <p:pic>
        <p:nvPicPr>
          <p:cNvPr id="40964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Current BRASS</a:t>
            </a:r>
            <a:r>
              <a:rPr lang="en-US" sz="2400" baseline="100000" dirty="0" smtClean="0"/>
              <a:t>TM</a:t>
            </a:r>
            <a:r>
              <a:rPr lang="en-US" dirty="0" smtClean="0"/>
              <a:t> Users</a:t>
            </a:r>
            <a:endParaRPr lang="en-US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8077200" cy="4724400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Engineering Firms Including: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HDR Engineering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TY Lin International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HNTB Corp.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CH2M Hill</a:t>
            </a:r>
          </a:p>
          <a:p>
            <a:pPr lvl="1"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Michael Baker Jr. Inc.</a:t>
            </a:r>
          </a:p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Engineering Firms in Saudi Arabia,  United Arab Emirates, Canada, Trinidad  and Tobago</a:t>
            </a:r>
          </a:p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Universities</a:t>
            </a:r>
          </a:p>
        </p:txBody>
      </p:sp>
      <p:pic>
        <p:nvPicPr>
          <p:cNvPr id="45060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0"/>
            <a:ext cx="8839200" cy="1143000"/>
          </a:xfrm>
        </p:spPr>
        <p:txBody>
          <a:bodyPr/>
          <a:lstStyle/>
          <a:p>
            <a:pPr algn="ctr"/>
            <a:r>
              <a:rPr lang="en-US" dirty="0" smtClean="0"/>
              <a:t>BRASS-GIRDER</a:t>
            </a:r>
            <a:r>
              <a:rPr lang="en-US" sz="2400" baseline="100000" dirty="0" smtClean="0"/>
              <a:t>TM</a:t>
            </a:r>
            <a:r>
              <a:rPr lang="en-US" dirty="0" smtClean="0"/>
              <a:t> Merger</a:t>
            </a:r>
            <a:endParaRPr lang="en-US" dirty="0"/>
          </a:p>
        </p:txBody>
      </p:sp>
      <p:pic>
        <p:nvPicPr>
          <p:cNvPr id="119812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67400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305800" cy="48768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Merge BRASS-GIRDER(STD) and BRASS-GIRDER(LRFD)™  User Interface and Engine.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Develop  a </a:t>
            </a:r>
            <a:r>
              <a:rPr lang="en-US" b="1" i="1" dirty="0" smtClean="0">
                <a:solidFill>
                  <a:srgbClr val="FFFF00"/>
                </a:solidFill>
                <a:latin typeface="Eras Medium ITC" pitchFamily="34" charset="0"/>
              </a:rPr>
              <a:t>common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user interface for LFD and LRFD, which executes the merged engine.</a:t>
            </a:r>
          </a:p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latin typeface="Eras Medium ITC" pitchFamily="34" charset="0"/>
              </a:rPr>
              <a:t>This will be the only BRASS</a:t>
            </a:r>
            <a:r>
              <a:rPr lang="en-US" sz="1400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r>
              <a:rPr lang="en-US" sz="2800" b="1" dirty="0" smtClean="0">
                <a:solidFill>
                  <a:srgbClr val="FFFF00"/>
                </a:solidFill>
                <a:latin typeface="Eras Medium ITC" pitchFamily="34" charset="0"/>
              </a:rPr>
              <a:t> girder program when we sunset the existing BRASS-GIRDER(STD) and BRASS-GIRDER(LRFD)</a:t>
            </a:r>
            <a:r>
              <a:rPr lang="en-US" sz="1400" baseline="100000" dirty="0" smtClean="0">
                <a:solidFill>
                  <a:srgbClr val="FFFF00"/>
                </a:solidFill>
                <a:latin typeface="Eras Medium ITC" pitchFamily="34" charset="0"/>
              </a:rPr>
              <a:t>TM </a:t>
            </a:r>
            <a:r>
              <a:rPr lang="en-US" sz="2800" b="1" dirty="0" smtClean="0">
                <a:solidFill>
                  <a:srgbClr val="FFFF00"/>
                </a:solidFill>
                <a:latin typeface="Eras Medium ITC" pitchFamily="34" charset="0"/>
              </a:rPr>
              <a:t>programs.</a:t>
            </a:r>
          </a:p>
          <a:p>
            <a:pPr eaLnBrk="1" hangingPunct="1"/>
            <a:endParaRPr lang="en-US" sz="2700" b="1" dirty="0" smtClean="0"/>
          </a:p>
        </p:txBody>
      </p:sp>
      <p:pic>
        <p:nvPicPr>
          <p:cNvPr id="30724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609600"/>
            <a:ext cx="807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BRASS-GIRDER</a:t>
            </a:r>
            <a:r>
              <a:rPr kumimoji="0" lang="en-US" sz="2400" b="0" i="0" u="none" strike="noStrike" kern="1200" cap="none" spc="0" normalizeH="0" baseline="10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TM</a:t>
            </a:r>
            <a:r>
              <a:rPr kumimoji="0" lang="en-US" sz="4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Merger</a:t>
            </a:r>
            <a:endParaRPr kumimoji="0" lang="en-US" sz="4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dirty="0" smtClean="0"/>
              <a:t>BRASS-GIRDER</a:t>
            </a:r>
            <a:r>
              <a:rPr lang="en-US" sz="2400" baseline="100000" dirty="0" smtClean="0"/>
              <a:t>TM</a:t>
            </a:r>
            <a:r>
              <a:rPr lang="en-US" dirty="0" smtClean="0"/>
              <a:t> Merger</a:t>
            </a:r>
            <a:endParaRPr lang="en-US" dirty="0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001000" cy="4114800"/>
          </a:xfrm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Reasons for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merger :</a:t>
            </a:r>
            <a:endParaRPr lang="en-US" b="1" dirty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/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Existing C++ software was maxed out (GUI)</a:t>
            </a:r>
          </a:p>
          <a:p>
            <a:pPr lvl="1"/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Many newer commands, especially schedule based commands could not be added to the GUI</a:t>
            </a:r>
          </a:p>
          <a:p>
            <a:pPr lvl="1"/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User had to input many commands through a text editor and not the GUI</a:t>
            </a:r>
            <a:endParaRPr lang="en-US" b="1" baseline="100000" dirty="0">
              <a:latin typeface="Eras Medium ITC" pitchFamily="34" charset="0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228600"/>
            <a:ext cx="7620000" cy="6172200"/>
          </a:xfrm>
        </p:spPr>
        <p:txBody>
          <a:bodyPr/>
          <a:lstStyle/>
          <a:p>
            <a:pPr algn="l" eaLnBrk="1" hangingPunct="1"/>
            <a:r>
              <a:rPr lang="en-US" sz="5400" b="1" dirty="0" smtClean="0"/>
              <a:t>BRASS:</a:t>
            </a:r>
          </a:p>
          <a:p>
            <a:pPr algn="l" eaLnBrk="1" hangingPunct="1"/>
            <a:r>
              <a:rPr lang="en-US" sz="5400" dirty="0" smtClean="0"/>
              <a:t>	</a:t>
            </a:r>
            <a:r>
              <a:rPr lang="en-US" sz="5400" dirty="0" smtClean="0">
                <a:solidFill>
                  <a:srgbClr val="FFFF00"/>
                </a:solidFill>
              </a:rPr>
              <a:t>B</a:t>
            </a:r>
            <a:r>
              <a:rPr lang="en-US" sz="5400" dirty="0" smtClean="0"/>
              <a:t>ridge</a:t>
            </a:r>
          </a:p>
          <a:p>
            <a:pPr algn="l" eaLnBrk="1" hangingPunct="1"/>
            <a:r>
              <a:rPr lang="en-US" sz="5400" dirty="0" smtClean="0"/>
              <a:t>	  </a:t>
            </a:r>
            <a:r>
              <a:rPr lang="en-US" sz="5400" dirty="0" smtClean="0">
                <a:solidFill>
                  <a:srgbClr val="FFFF00"/>
                </a:solidFill>
              </a:rPr>
              <a:t>R</a:t>
            </a:r>
            <a:r>
              <a:rPr lang="en-US" sz="5400" dirty="0" smtClean="0"/>
              <a:t>ating and</a:t>
            </a:r>
          </a:p>
          <a:p>
            <a:pPr algn="l" eaLnBrk="1" hangingPunct="1"/>
            <a:r>
              <a:rPr lang="en-US" sz="5400" dirty="0" smtClean="0"/>
              <a:t>	    </a:t>
            </a:r>
            <a:r>
              <a:rPr lang="en-US" sz="5400" dirty="0" smtClean="0">
                <a:solidFill>
                  <a:srgbClr val="FFFF00"/>
                </a:solidFill>
              </a:rPr>
              <a:t>A</a:t>
            </a:r>
            <a:r>
              <a:rPr lang="en-US" sz="5400" dirty="0" smtClean="0"/>
              <a:t>nalysis of</a:t>
            </a:r>
          </a:p>
          <a:p>
            <a:pPr algn="l" eaLnBrk="1" hangingPunct="1"/>
            <a:r>
              <a:rPr lang="en-US" sz="5400" dirty="0" smtClean="0"/>
              <a:t>	      </a:t>
            </a:r>
            <a:r>
              <a:rPr lang="en-US" sz="5400" dirty="0" smtClean="0">
                <a:solidFill>
                  <a:srgbClr val="FFFF00"/>
                </a:solidFill>
              </a:rPr>
              <a:t>S</a:t>
            </a:r>
            <a:r>
              <a:rPr lang="en-US" sz="5400" dirty="0" smtClean="0"/>
              <a:t>tructural</a:t>
            </a:r>
          </a:p>
          <a:p>
            <a:pPr algn="l" eaLnBrk="1" hangingPunct="1"/>
            <a:r>
              <a:rPr lang="en-US" sz="5400" dirty="0" smtClean="0"/>
              <a:t>	        </a:t>
            </a:r>
            <a:r>
              <a:rPr lang="en-US" sz="5400" dirty="0" smtClean="0">
                <a:solidFill>
                  <a:srgbClr val="FFFF00"/>
                </a:solidFill>
              </a:rPr>
              <a:t>S</a:t>
            </a:r>
            <a:r>
              <a:rPr lang="en-US" sz="5400" dirty="0" smtClean="0"/>
              <a:t>ystems</a:t>
            </a:r>
            <a:endParaRPr lang="en-US" sz="5400" baseline="100000" dirty="0" smtClean="0"/>
          </a:p>
        </p:txBody>
      </p:sp>
      <p:pic>
        <p:nvPicPr>
          <p:cNvPr id="16387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dirty="0" smtClean="0"/>
              <a:t>BRASS-GIRDER</a:t>
            </a:r>
            <a:r>
              <a:rPr lang="en-US" sz="2400" baseline="100000" dirty="0" smtClean="0"/>
              <a:t>TM</a:t>
            </a:r>
            <a:r>
              <a:rPr lang="en-US" dirty="0" smtClean="0"/>
              <a:t> Merger</a:t>
            </a:r>
            <a:endParaRPr lang="en-US" dirty="0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7772400" cy="4724400"/>
          </a:xfrm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Reasons for merger:</a:t>
            </a:r>
          </a:p>
          <a:p>
            <a:pPr lvl="1"/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Costly to maintain two very similar source codes</a:t>
            </a:r>
          </a:p>
          <a:p>
            <a:pPr lvl="1"/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Many computations are the same between the two programs:</a:t>
            </a:r>
          </a:p>
          <a:p>
            <a:pPr lvl="2"/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Section and Material Properties</a:t>
            </a:r>
          </a:p>
          <a:p>
            <a:pPr lvl="2"/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Deck and Girder Geometry Computations</a:t>
            </a:r>
          </a:p>
          <a:p>
            <a:pPr lvl="2"/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Composite Slab Properties</a:t>
            </a:r>
          </a:p>
          <a:p>
            <a:pPr lvl="2"/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Dead Load Computations</a:t>
            </a:r>
          </a:p>
          <a:p>
            <a:pPr lvl="2"/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Live Load Computations</a:t>
            </a:r>
          </a:p>
          <a:p>
            <a:pPr lvl="2"/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Finite Element Mesh Generator</a:t>
            </a:r>
          </a:p>
          <a:p>
            <a:pPr lvl="2">
              <a:buFontTx/>
              <a:buNone/>
            </a:pPr>
            <a:endParaRPr lang="en-US" baseline="100000" dirty="0">
              <a:solidFill>
                <a:srgbClr val="FFFF00"/>
              </a:solidFill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dirty="0" smtClean="0"/>
              <a:t>BRASS-GIRDER</a:t>
            </a:r>
            <a:r>
              <a:rPr lang="en-US" sz="2400" baseline="100000" dirty="0" smtClean="0"/>
              <a:t>TM</a:t>
            </a:r>
            <a:r>
              <a:rPr lang="en-US" dirty="0" smtClean="0"/>
              <a:t> Merger</a:t>
            </a:r>
            <a:endParaRPr lang="en-US" dirty="0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153400" cy="4724400"/>
          </a:xfrm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Reasons for merger:</a:t>
            </a:r>
          </a:p>
          <a:p>
            <a:pPr lvl="1"/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Older BRASS-GIRDER</a:t>
            </a:r>
            <a:r>
              <a:rPr lang="en-US" sz="1400" b="1" baseline="100000" dirty="0">
                <a:solidFill>
                  <a:srgbClr val="FFFF00"/>
                </a:solidFill>
                <a:latin typeface="Eras Medium ITC" pitchFamily="34" charset="0"/>
              </a:rPr>
              <a:t>TM</a:t>
            </a:r>
            <a:r>
              <a:rPr lang="en-US" b="1" baseline="100000" dirty="0">
                <a:solidFill>
                  <a:srgbClr val="FFFF00"/>
                </a:solidFill>
                <a:latin typeface="Eras Medium ITC" pitchFamily="34" charset="0"/>
              </a:rPr>
              <a:t> </a:t>
            </a:r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code is difficult to change (older FORTRAN standards)</a:t>
            </a:r>
          </a:p>
          <a:p>
            <a:pPr lvl="1"/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Newer BRASS-GIRDER(LRFD)</a:t>
            </a:r>
            <a:r>
              <a:rPr lang="en-US" sz="1400" b="1" baseline="100000" dirty="0">
                <a:solidFill>
                  <a:srgbClr val="FFFF00"/>
                </a:solidFill>
                <a:latin typeface="Eras Medium ITC" pitchFamily="34" charset="0"/>
              </a:rPr>
              <a:t>TM</a:t>
            </a:r>
            <a:r>
              <a:rPr lang="en-US" b="1" baseline="100000" dirty="0">
                <a:solidFill>
                  <a:srgbClr val="FFFF00"/>
                </a:solidFill>
                <a:latin typeface="Eras Medium ITC" pitchFamily="34" charset="0"/>
              </a:rPr>
              <a:t>  </a:t>
            </a:r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is easier to change </a:t>
            </a:r>
          </a:p>
          <a:p>
            <a:pPr lvl="1"/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BRASS-GIRDER(LRFD)</a:t>
            </a:r>
            <a:r>
              <a:rPr lang="en-US" sz="1400" b="1" baseline="100000" dirty="0">
                <a:solidFill>
                  <a:srgbClr val="FFFF00"/>
                </a:solidFill>
                <a:latin typeface="Eras Medium ITC" pitchFamily="34" charset="0"/>
              </a:rPr>
              <a:t>TM </a:t>
            </a:r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 source code is “tool” based (concrete analysis tool, section property tool, etc.)</a:t>
            </a:r>
          </a:p>
          <a:p>
            <a:pPr lvl="1"/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Tools can be reused – only code once</a:t>
            </a:r>
          </a:p>
          <a:p>
            <a:pPr lvl="1">
              <a:buFontTx/>
              <a:buNone/>
            </a:pPr>
            <a:endParaRPr lang="en-US" sz="1400" baseline="100000" dirty="0">
              <a:solidFill>
                <a:srgbClr val="FFFF00"/>
              </a:solidFill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dirty="0" smtClean="0"/>
              <a:t>BRASS-GIRDER</a:t>
            </a:r>
            <a:r>
              <a:rPr lang="en-US" sz="2400" baseline="100000" dirty="0" smtClean="0"/>
              <a:t>TM</a:t>
            </a:r>
            <a:r>
              <a:rPr lang="en-US" dirty="0" smtClean="0"/>
              <a:t> Merger</a:t>
            </a:r>
            <a:endParaRPr lang="en-US" dirty="0"/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153400" cy="5029200"/>
          </a:xfrm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Reasons for merger:</a:t>
            </a:r>
          </a:p>
          <a:p>
            <a:pPr lvl="1"/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Can take advantage of new programming software and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techniques</a:t>
            </a:r>
          </a:p>
          <a:p>
            <a:pPr lvl="2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Microsoft .NET environment</a:t>
            </a:r>
          </a:p>
          <a:p>
            <a:pPr lvl="2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Navigational tree structure, GUI tabs, Grid Control</a:t>
            </a:r>
          </a:p>
          <a:p>
            <a:pPr lvl="2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Better error trapping and data validation</a:t>
            </a:r>
            <a:endParaRPr lang="en-US" sz="1200" b="1" baseline="100000" dirty="0" smtClean="0">
              <a:solidFill>
                <a:srgbClr val="FFFF00"/>
              </a:solidFill>
              <a:latin typeface="Eras Medium ITC" pitchFamily="34" charset="0"/>
            </a:endParaRPr>
          </a:p>
          <a:p>
            <a:pPr lvl="2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Better debugging tools</a:t>
            </a:r>
          </a:p>
          <a:p>
            <a:pPr lvl="2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Can be </a:t>
            </a:r>
            <a:r>
              <a:rPr lang="en-US" b="1" dirty="0" err="1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TransXML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 compliant</a:t>
            </a:r>
          </a:p>
          <a:p>
            <a:pPr lvl="2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Enhanced reporting tools</a:t>
            </a:r>
          </a:p>
          <a:p>
            <a:pPr lvl="2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Modular computing through use of </a:t>
            </a:r>
          </a:p>
          <a:p>
            <a:pPr lvl="2">
              <a:buNone/>
            </a:pP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	DLLs</a:t>
            </a:r>
            <a:endParaRPr lang="en-US" b="1" dirty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dirty="0" smtClean="0"/>
              <a:t>BRASS-GIRDER</a:t>
            </a:r>
            <a:r>
              <a:rPr lang="en-US" sz="2400" baseline="100000" dirty="0" smtClean="0"/>
              <a:t>TM</a:t>
            </a:r>
            <a:r>
              <a:rPr lang="en-US" dirty="0" smtClean="0"/>
              <a:t> Merger</a:t>
            </a:r>
            <a:endParaRPr lang="en-US" dirty="0"/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7772400" cy="4724400"/>
          </a:xfrm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Reasons for merger:</a:t>
            </a:r>
          </a:p>
          <a:p>
            <a:pPr lvl="1"/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No need to code multiple input data sets for one bridge</a:t>
            </a:r>
          </a:p>
          <a:p>
            <a:pPr lvl="1"/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“One button” engine selection</a:t>
            </a:r>
          </a:p>
          <a:p>
            <a:pPr lvl="2"/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LFD</a:t>
            </a:r>
          </a:p>
          <a:p>
            <a:pPr lvl="2"/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LRFD</a:t>
            </a:r>
          </a:p>
          <a:p>
            <a:pPr lvl="2"/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LRFR</a:t>
            </a:r>
          </a:p>
          <a:p>
            <a:pPr lvl="2"/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ASD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(Future)</a:t>
            </a:r>
            <a:endParaRPr lang="en-US" b="1" dirty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buFontTx/>
              <a:buNone/>
            </a:pPr>
            <a:endParaRPr lang="en-US" sz="1400" baseline="100000" dirty="0">
              <a:solidFill>
                <a:srgbClr val="FFFF00"/>
              </a:solidFill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dirty="0" smtClean="0"/>
              <a:t>BRASS-GIRDER</a:t>
            </a:r>
            <a:r>
              <a:rPr lang="en-US" sz="2400" baseline="100000" dirty="0" smtClean="0"/>
              <a:t>TM</a:t>
            </a:r>
            <a:r>
              <a:rPr lang="en-US" dirty="0" smtClean="0"/>
              <a:t> Merger</a:t>
            </a:r>
            <a:endParaRPr lang="en-US" dirty="0"/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763000" cy="4724400"/>
          </a:xfrm>
        </p:spPr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Reasons for merger:</a:t>
            </a:r>
          </a:p>
          <a:p>
            <a:pPr lvl="1"/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Data resides in GUI </a:t>
            </a:r>
          </a:p>
          <a:p>
            <a:pPr lvl="1"/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Can open data sets which “populate” the GUI</a:t>
            </a:r>
          </a:p>
          <a:p>
            <a:pPr lvl="1"/>
            <a:r>
              <a:rPr lang="en-US" b="1" dirty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Better results validation through NCHRP 12-50 process</a:t>
            </a:r>
            <a:endParaRPr lang="en-US" sz="1400" b="1" baseline="100000" dirty="0">
              <a:solidFill>
                <a:srgbClr val="FFFF00"/>
              </a:solidFill>
              <a:latin typeface="Eras Medium ITC" pitchFamily="34" charset="0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0"/>
            <a:ext cx="8839200" cy="27432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dirty="0" smtClean="0"/>
              <a:t>EFFECTS ON </a:t>
            </a:r>
            <a:r>
              <a:rPr lang="en-US" dirty="0" smtClean="0"/>
              <a:t>VIRTIS</a:t>
            </a:r>
            <a:r>
              <a:rPr lang="en-US" sz="3600" baseline="62000" dirty="0" smtClean="0">
                <a:solidFill>
                  <a:srgbClr val="FFFF00"/>
                </a:solidFill>
                <a:cs typeface="Tahoma" charset="0"/>
              </a:rPr>
              <a:t>®</a:t>
            </a:r>
            <a:r>
              <a:rPr lang="en-US" dirty="0" smtClean="0"/>
              <a:t> / OPIs</a:t>
            </a:r>
            <a:r>
              <a:rPr lang="en-US" sz="3600" baseline="62000" dirty="0" smtClean="0">
                <a:solidFill>
                  <a:srgbClr val="FFFF00"/>
                </a:solidFill>
                <a:cs typeface="Tahoma" charset="0"/>
              </a:rPr>
              <a:t>®  </a:t>
            </a:r>
            <a:r>
              <a:rPr lang="en-US" dirty="0" smtClean="0"/>
              <a:t>USERs </a:t>
            </a:r>
            <a:r>
              <a:rPr dirty="0" smtClean="0"/>
              <a:t>NOW THAT BRASS</a:t>
            </a:r>
            <a:r>
              <a:rPr sz="2400" baseline="100000" dirty="0" smtClean="0"/>
              <a:t>TM</a:t>
            </a:r>
            <a:r>
              <a:rPr dirty="0" smtClean="0"/>
              <a:t> HAS BECOME A THIRD PARTY ANALYSIS ENGINE</a:t>
            </a:r>
            <a:endParaRPr dirty="0"/>
          </a:p>
        </p:txBody>
      </p:sp>
      <p:pic>
        <p:nvPicPr>
          <p:cNvPr id="47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dirty="0" smtClean="0"/>
              <a:t>Effects on Virtis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and Opis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Users</a:t>
            </a:r>
            <a:endParaRPr lang="en-US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7848600" cy="4724400"/>
          </a:xfrm>
        </p:spPr>
        <p:txBody>
          <a:bodyPr/>
          <a:lstStyle/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As of June 30, 2011, BRASS</a:t>
            </a:r>
            <a:r>
              <a:rPr lang="en-US" sz="1600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 no longer automatically ships with Virtis / Opis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Virtis and Opis users will need to purchase site licenses for the BRASS</a:t>
            </a:r>
            <a:r>
              <a:rPr lang="en-US" sz="1600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 analysis engines directly from WYDOT and pay annual Maintenance Fees</a:t>
            </a: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buNone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  <a:p>
            <a:pPr lvl="2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dirty="0" smtClean="0"/>
              <a:t>Effects on Virtis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and Opis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Users</a:t>
            </a:r>
            <a:endParaRPr lang="en-US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438400"/>
            <a:ext cx="7848600" cy="4724400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BRASS-GIRDER(STD)	$2,500	$1,750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BRASS-GIRDER(LRFD)</a:t>
            </a:r>
            <a:r>
              <a:rPr lang="en-US" sz="1800" b="1" baseline="100000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TM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	$2,500 	$1,750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No maintenance fee is assessed the first year.  After that, an invoice is automatically issued and the maintenance fee is prorated to the following October 1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st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, the date all fees are due.</a:t>
            </a: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>
              <a:buNone/>
            </a:pPr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buNone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  <a:p>
            <a:pPr lvl="2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953000" y="2057400"/>
            <a:ext cx="4038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Purchase    Maintenance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dirty="0" smtClean="0"/>
              <a:t>Effects on Virtis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and Opis</a:t>
            </a:r>
            <a:r>
              <a:rPr lang="en-US" baseline="30000" dirty="0" smtClean="0">
                <a:cs typeface="Tahoma" charset="0"/>
              </a:rPr>
              <a:t>®</a:t>
            </a:r>
            <a:r>
              <a:rPr lang="en-US" dirty="0" smtClean="0"/>
              <a:t> Users</a:t>
            </a:r>
            <a:endParaRPr lang="en-US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305800" cy="4724400"/>
          </a:xfrm>
        </p:spPr>
        <p:txBody>
          <a:bodyPr/>
          <a:lstStyle/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Virtis  / Opis users with current licenses as of June 30, 2011 that purchase BRASS</a:t>
            </a:r>
            <a:r>
              <a:rPr lang="en-US" sz="1800" b="1" baseline="100000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TM 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prior to September 30, 2011 will not be charged the full purchase price.  They will be able to </a:t>
            </a:r>
            <a:r>
              <a:rPr lang="en-US" b="1" u="sng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purchase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 BRASS</a:t>
            </a:r>
            <a:r>
              <a:rPr lang="en-US" sz="1800" b="1" baseline="100000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TM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 for the same price as the annual Maintenance Fee ($1,750 each).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Possible savings of up to $1,500</a:t>
            </a: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buNone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  <a:p>
            <a:pPr lvl="2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dirty="0" smtClean="0"/>
              <a:t>WYDOT Responsibilities</a:t>
            </a:r>
            <a:br>
              <a:rPr lang="en-US" dirty="0" smtClean="0"/>
            </a:br>
            <a:r>
              <a:rPr lang="en-US" dirty="0" smtClean="0"/>
              <a:t>to Virtis/Opis Users</a:t>
            </a:r>
            <a:endParaRPr lang="en-US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7848600" cy="4724400"/>
          </a:xfrm>
        </p:spPr>
        <p:txBody>
          <a:bodyPr/>
          <a:lstStyle/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Provide BRASS</a:t>
            </a:r>
            <a:r>
              <a:rPr lang="en-US" sz="1800" b="1" baseline="100000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TM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 specific technical support and updates</a:t>
            </a: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Obtain and maintain existing export program for BRASS-GIRDER(STD) and BRASS-GIRDER(LRFD)</a:t>
            </a:r>
            <a:r>
              <a:rPr lang="en-US" sz="3200" baseline="100000" dirty="0" smtClean="0">
                <a:solidFill>
                  <a:srgbClr val="FFFF00"/>
                </a:solidFill>
                <a:latin typeface="Eras Medium ITC" pitchFamily="34" charset="0"/>
              </a:rPr>
              <a:t> </a:t>
            </a:r>
            <a:r>
              <a:rPr lang="en-US" sz="1800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 engines</a:t>
            </a: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buNone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  <a:p>
            <a:pPr lvl="2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457200"/>
            <a:ext cx="7467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Korinna BT" pitchFamily="18" charset="0"/>
              </a:rPr>
              <a:t>  </a:t>
            </a:r>
            <a:r>
              <a:rPr lang="en-US" dirty="0" smtClean="0"/>
              <a:t>What is BRASS</a:t>
            </a:r>
            <a:r>
              <a:rPr lang="en-US" sz="2400" baseline="100000" dirty="0" smtClean="0"/>
              <a:t>TM</a:t>
            </a:r>
            <a:r>
              <a:rPr lang="en-US" dirty="0" smtClean="0"/>
              <a:t> 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981200"/>
            <a:ext cx="7467600" cy="2971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latin typeface="Korinna BT" pitchFamily="18" charset="0"/>
              </a:rPr>
              <a:t>	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BRASS</a:t>
            </a:r>
            <a:r>
              <a:rPr lang="en-US" sz="1800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is a suite of computer programs developed and owned by the Wyoming Department of Transportation to assist the bridge engineer in many aspects of structure design, analysis and rating.</a:t>
            </a:r>
          </a:p>
        </p:txBody>
      </p:sp>
      <p:pic>
        <p:nvPicPr>
          <p:cNvPr id="17412" name="Picture 7" descr="logocomp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29200"/>
            <a:ext cx="9169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dirty="0" smtClean="0"/>
              <a:t>WYDOT Responsibilities</a:t>
            </a:r>
            <a:br>
              <a:rPr lang="en-US" dirty="0" smtClean="0"/>
            </a:br>
            <a:r>
              <a:rPr lang="en-US" dirty="0" smtClean="0"/>
              <a:t>to Virtis/Opis Users</a:t>
            </a:r>
            <a:endParaRPr lang="en-US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7848600" cy="4724400"/>
          </a:xfrm>
        </p:spPr>
        <p:txBody>
          <a:bodyPr/>
          <a:lstStyle/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Create and maintain a new export program for BRASS-GIRDER</a:t>
            </a:r>
            <a:r>
              <a:rPr lang="en-US" sz="1800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Continue verification of results</a:t>
            </a:r>
            <a:endParaRPr lang="en-US" sz="1800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Provide </a:t>
            </a:r>
            <a:r>
              <a:rPr lang="en-US" b="1" u="sng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full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 </a:t>
            </a:r>
            <a:r>
              <a:rPr lang="en-US" b="1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functionality  of BRASS-GIRDER</a:t>
            </a:r>
            <a:r>
              <a:rPr lang="en-US" sz="1800" baseline="10000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buNone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  <a:p>
            <a:pPr lvl="2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077200" cy="1143000"/>
          </a:xfrm>
        </p:spPr>
        <p:txBody>
          <a:bodyPr/>
          <a:lstStyle/>
          <a:p>
            <a:pPr algn="ctr"/>
            <a:r>
              <a:rPr lang="en-US" dirty="0" smtClean="0"/>
              <a:t>AASHTO Responsibilities</a:t>
            </a:r>
            <a:br>
              <a:rPr lang="en-US" dirty="0" smtClean="0"/>
            </a:br>
            <a:r>
              <a:rPr lang="en-US" dirty="0" smtClean="0"/>
              <a:t>to Virtis/Opis Users</a:t>
            </a:r>
            <a:endParaRPr lang="en-US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7848600" cy="4724400"/>
          </a:xfrm>
        </p:spPr>
        <p:txBody>
          <a:bodyPr/>
          <a:lstStyle/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  <a:sym typeface="Symbol" pitchFamily="18" charset="2"/>
              </a:rPr>
              <a:t>Provide Virtis/Opis specific technical support and updates</a:t>
            </a:r>
          </a:p>
          <a:p>
            <a:endParaRPr lang="en-US" b="1" dirty="0" smtClean="0">
              <a:solidFill>
                <a:srgbClr val="FFFF00"/>
              </a:solidFill>
              <a:latin typeface="Eras Medium ITC" pitchFamily="34" charset="0"/>
              <a:sym typeface="Symbol" pitchFamily="18" charset="2"/>
            </a:endParaRPr>
          </a:p>
          <a:p>
            <a:pPr lvl="1">
              <a:buNone/>
            </a:pPr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  <a:p>
            <a:pPr lvl="2"/>
            <a:endParaRPr lang="en-US" b="0" dirty="0">
              <a:solidFill>
                <a:srgbClr val="FFFF00"/>
              </a:solidFill>
              <a:sym typeface="Symbol" pitchFamily="18" charset="2"/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685800"/>
            <a:ext cx="8839200" cy="1143000"/>
          </a:xfrm>
        </p:spPr>
        <p:txBody>
          <a:bodyPr/>
          <a:lstStyle/>
          <a:p>
            <a:pPr algn="ctr"/>
            <a:r>
              <a:rPr lang="en-US" sz="6600" dirty="0"/>
              <a:t>Questions?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981200"/>
            <a:ext cx="8710950" cy="43434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Telephone:  (307) 777-4489</a:t>
            </a:r>
          </a:p>
          <a:p>
            <a:pPr algn="l"/>
            <a:endParaRPr lang="en-US" b="1" dirty="0" smtClean="0">
              <a:solidFill>
                <a:srgbClr val="FFFF00"/>
              </a:solidFill>
              <a:latin typeface="Eras Medium ITC" pitchFamily="34" charset="0"/>
            </a:endParaRPr>
          </a:p>
          <a:p>
            <a:pPr algn="l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Web Page: www.dot.state.wy.us/wydot/engineering_technical_programs/bridge/brass</a:t>
            </a:r>
          </a:p>
          <a:p>
            <a:pPr algn="l"/>
            <a:endParaRPr lang="en-US" b="1" dirty="0" smtClean="0">
              <a:solidFill>
                <a:srgbClr val="FFFF00"/>
              </a:solidFill>
              <a:latin typeface="Eras Medium ITC" pitchFamily="34" charset="0"/>
            </a:endParaRPr>
          </a:p>
          <a:p>
            <a:pPr algn="l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Technical assistance :</a:t>
            </a:r>
          </a:p>
          <a:p>
            <a:pPr algn="l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	E-mail: BRASSTechSupport@wyo.gov</a:t>
            </a:r>
          </a:p>
          <a:p>
            <a:pPr algn="l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	Web: www.wydot-brass.com</a:t>
            </a:r>
          </a:p>
          <a:p>
            <a:pPr algn="l"/>
            <a:endParaRPr lang="en-US" b="1" dirty="0" smtClean="0">
              <a:solidFill>
                <a:srgbClr val="FFFF00"/>
              </a:solidFill>
              <a:latin typeface="Eras Medium ITC" pitchFamily="34" charset="0"/>
            </a:endParaRPr>
          </a:p>
          <a:p>
            <a:pPr algn="l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Purchasing, billing and licensing assistance:</a:t>
            </a:r>
          </a:p>
          <a:p>
            <a:pPr algn="l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	E-mail: BRASSBilling@wyo.gov</a:t>
            </a:r>
            <a:endParaRPr lang="en-US" b="1" dirty="0">
              <a:solidFill>
                <a:srgbClr val="FFFF00"/>
              </a:solidFill>
              <a:latin typeface="Eras Medium ITC" pitchFamily="34" charset="0"/>
            </a:endParaRPr>
          </a:p>
        </p:txBody>
      </p:sp>
      <p:pic>
        <p:nvPicPr>
          <p:cNvPr id="120836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533400"/>
            <a:ext cx="6858000" cy="2514600"/>
          </a:xfrm>
        </p:spPr>
        <p:txBody>
          <a:bodyPr lIns="92075" tIns="46038" rIns="92075" bIns="46038" anchor="ctr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sz="6000" dirty="0"/>
              <a:t>BRASS</a:t>
            </a:r>
            <a:r>
              <a:rPr sz="3600" baseline="100000" dirty="0"/>
              <a:t>TM  </a:t>
            </a:r>
            <a:r>
              <a:rPr sz="3600" baseline="100000" dirty="0" smtClean="0"/>
              <a:t/>
            </a:r>
            <a:br>
              <a:rPr sz="3600" baseline="100000" dirty="0" smtClean="0"/>
            </a:br>
            <a:r>
              <a:rPr sz="3600" baseline="100000" dirty="0" smtClean="0"/>
              <a:t>   </a:t>
            </a:r>
            <a:r>
              <a:rPr sz="6000" dirty="0" smtClean="0"/>
              <a:t>DEVELOPMENT Update </a:t>
            </a:r>
            <a:endParaRPr sz="60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505200"/>
            <a:ext cx="6480175" cy="2209800"/>
          </a:xfrm>
          <a:noFill/>
        </p:spPr>
        <p:txBody>
          <a:bodyPr lIns="92075" tIns="46038" rIns="92075" bIns="46038"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FFFF00"/>
                </a:solidFill>
                <a:latin typeface="Arial" charset="0"/>
              </a:rPr>
              <a:t>Keith R. Fulton, P.E.</a:t>
            </a:r>
          </a:p>
          <a:p>
            <a:pPr algn="l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FFFF00"/>
                </a:solidFill>
                <a:latin typeface="Arial" charset="0"/>
              </a:rPr>
              <a:t>Assistant State Bridge Engineer</a:t>
            </a:r>
          </a:p>
          <a:p>
            <a:pPr algn="l" eaLnBrk="1" hangingPunct="1">
              <a:lnSpc>
                <a:spcPct val="90000"/>
              </a:lnSpc>
            </a:pPr>
            <a:endParaRPr lang="en-US" b="1" dirty="0" smtClean="0">
              <a:solidFill>
                <a:srgbClr val="FFFF00"/>
              </a:solidFill>
              <a:latin typeface="Arial" charset="0"/>
            </a:endParaRPr>
          </a:p>
          <a:p>
            <a:pPr algn="l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FFFF00"/>
                </a:solidFill>
                <a:latin typeface="Arial" charset="0"/>
              </a:rPr>
              <a:t>Wyoming Department of Transportation</a:t>
            </a:r>
          </a:p>
          <a:p>
            <a:pPr algn="l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FFFF00"/>
                </a:solidFill>
                <a:latin typeface="Arial" charset="0"/>
              </a:rPr>
              <a:t>AASHTO T-19 Meeting</a:t>
            </a:r>
          </a:p>
          <a:p>
            <a:pPr algn="l" eaLnBrk="1" hangingPunct="1">
              <a:lnSpc>
                <a:spcPct val="90000"/>
              </a:lnSpc>
            </a:pPr>
            <a:r>
              <a:rPr lang="en-US" b="1" dirty="0" smtClean="0">
                <a:solidFill>
                  <a:srgbClr val="FFFF00"/>
                </a:solidFill>
                <a:latin typeface="Arial" charset="0"/>
              </a:rPr>
              <a:t>May 24, 2010</a:t>
            </a:r>
          </a:p>
        </p:txBody>
      </p:sp>
      <p:pic>
        <p:nvPicPr>
          <p:cNvPr id="15364" name="Picture 6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84177" y="5334000"/>
            <a:ext cx="3755062" cy="1524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899160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BRASS</a:t>
            </a:r>
            <a:r>
              <a:rPr lang="en-US" sz="2400" baseline="100000" dirty="0" smtClean="0"/>
              <a:t>TM</a:t>
            </a:r>
            <a:r>
              <a:rPr lang="en-US" dirty="0" smtClean="0"/>
              <a:t> UPDATE </a:t>
            </a:r>
          </a:p>
        </p:txBody>
      </p:sp>
      <p:sp>
        <p:nvSpPr>
          <p:cNvPr id="18435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686800" cy="48768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Current  BRASS</a:t>
            </a:r>
            <a:r>
              <a:rPr lang="en-US" sz="1600" baseline="100000" dirty="0" smtClean="0">
                <a:solidFill>
                  <a:srgbClr val="FFFF00"/>
                </a:solidFill>
                <a:latin typeface="Eras Medium ITC" pitchFamily="34" charset="0"/>
              </a:rPr>
              <a:t>TM 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Releases</a:t>
            </a:r>
          </a:p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AASHTO Specifications Currently Being Met</a:t>
            </a:r>
          </a:p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BRASS</a:t>
            </a:r>
            <a:r>
              <a:rPr lang="en-US" sz="1600" baseline="100000" dirty="0" smtClean="0">
                <a:solidFill>
                  <a:srgbClr val="FFFF00"/>
                </a:solidFill>
                <a:latin typeface="Eras Medium ITC" pitchFamily="34" charset="0"/>
              </a:rPr>
              <a:t>TM   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Users</a:t>
            </a:r>
          </a:p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BRASS-GIRDER</a:t>
            </a:r>
            <a:r>
              <a:rPr lang="en-US" sz="1600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 Merger</a:t>
            </a:r>
          </a:p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Effects On Virtis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 / Opis</a:t>
            </a:r>
            <a:r>
              <a:rPr lang="en-US" b="1" baseline="30000" dirty="0" smtClean="0">
                <a:solidFill>
                  <a:srgbClr val="FFFF00"/>
                </a:solidFill>
                <a:latin typeface="Eras Medium ITC" pitchFamily="34" charset="0"/>
              </a:rPr>
              <a:t>® 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Users Now That  BRASS</a:t>
            </a:r>
            <a:r>
              <a:rPr lang="en-US" sz="1600" baseline="100000" dirty="0" smtClean="0">
                <a:solidFill>
                  <a:srgbClr val="FFFF00"/>
                </a:solidFill>
                <a:latin typeface="Eras Medium ITC" pitchFamily="34" charset="0"/>
              </a:rPr>
              <a:t>TM 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Has Become a Third Party Analysis Engine</a:t>
            </a:r>
          </a:p>
          <a:p>
            <a:pPr eaLnBrk="1" hangingPunct="1"/>
            <a:endParaRPr lang="en-US" sz="2700" b="1" dirty="0" smtClean="0"/>
          </a:p>
        </p:txBody>
      </p:sp>
      <p:pic>
        <p:nvPicPr>
          <p:cNvPr id="18436" name="Picture 1028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0"/>
            <a:ext cx="8839200" cy="16764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dirty="0" smtClean="0"/>
              <a:t>CURRENT BRASS</a:t>
            </a:r>
            <a:r>
              <a:rPr sz="2400" baseline="100000" dirty="0" smtClean="0"/>
              <a:t>TM</a:t>
            </a:r>
            <a:r>
              <a:rPr dirty="0" smtClean="0"/>
              <a:t> Releases</a:t>
            </a:r>
            <a:endParaRPr dirty="0"/>
          </a:p>
        </p:txBody>
      </p:sp>
      <p:pic>
        <p:nvPicPr>
          <p:cNvPr id="23555" name="Picture 6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8229600" cy="14478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Current BRASS</a:t>
            </a:r>
            <a:r>
              <a:rPr lang="en-US" sz="2400" baseline="100000" dirty="0" smtClean="0"/>
              <a:t>TM</a:t>
            </a:r>
            <a:r>
              <a:rPr lang="en-US" dirty="0" smtClean="0"/>
              <a:t> Releases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981200"/>
            <a:ext cx="8534400" cy="34290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latin typeface="Eras Medium ITC" pitchFamily="34" charset="0"/>
              </a:rPr>
              <a:t>BRASS-GIRDER(STD)       	6.1.0 	     Aug 2011</a:t>
            </a:r>
          </a:p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latin typeface="Eras Medium ITC" pitchFamily="34" charset="0"/>
              </a:rPr>
              <a:t>BRASS-GIRDER(LRFD)</a:t>
            </a:r>
            <a:r>
              <a:rPr lang="en-US" sz="1600" baseline="100000" dirty="0" smtClean="0">
                <a:solidFill>
                  <a:srgbClr val="FFFF00"/>
                </a:solidFill>
                <a:latin typeface="Eras Medium ITC" pitchFamily="34" charset="0"/>
              </a:rPr>
              <a:t>TM 	</a:t>
            </a:r>
            <a:r>
              <a:rPr lang="en-US" sz="2800" b="1" dirty="0" smtClean="0">
                <a:solidFill>
                  <a:srgbClr val="FFFF00"/>
                </a:solidFill>
                <a:latin typeface="Eras Medium ITC" pitchFamily="34" charset="0"/>
              </a:rPr>
              <a:t>2.1.0 	     Aug 2011</a:t>
            </a:r>
          </a:p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latin typeface="Eras Medium ITC" pitchFamily="34" charset="0"/>
              </a:rPr>
              <a:t>BRASS-PIER(LRFD)</a:t>
            </a:r>
            <a:r>
              <a:rPr lang="en-US" sz="1600" baseline="100000" dirty="0" smtClean="0">
                <a:solidFill>
                  <a:srgbClr val="FFFF00"/>
                </a:solidFill>
                <a:latin typeface="Eras Medium ITC" pitchFamily="34" charset="0"/>
              </a:rPr>
              <a:t>TM	        </a:t>
            </a:r>
            <a:r>
              <a:rPr lang="en-US" sz="1600" dirty="0" smtClean="0">
                <a:solidFill>
                  <a:srgbClr val="FFFF00"/>
                </a:solidFill>
                <a:latin typeface="Eras Medium ITC" pitchFamily="34" charset="0"/>
              </a:rPr>
              <a:t>      	</a:t>
            </a:r>
            <a:r>
              <a:rPr lang="en-US" sz="2800" b="1" dirty="0" smtClean="0">
                <a:solidFill>
                  <a:srgbClr val="FFFF00"/>
                </a:solidFill>
                <a:latin typeface="Eras Medium ITC" pitchFamily="34" charset="0"/>
              </a:rPr>
              <a:t>2.1.2 	     Aug 2011</a:t>
            </a:r>
          </a:p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latin typeface="Eras Medium ITC" pitchFamily="34" charset="0"/>
              </a:rPr>
              <a:t>BRASS-CULVERT</a:t>
            </a:r>
            <a:r>
              <a:rPr lang="en-US" sz="1600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r>
              <a:rPr lang="en-US" sz="2800" b="1" dirty="0" smtClean="0">
                <a:solidFill>
                  <a:srgbClr val="FFFF00"/>
                </a:solidFill>
                <a:latin typeface="Eras Medium ITC" pitchFamily="34" charset="0"/>
              </a:rPr>
              <a:t> 	      	2.3.1	     Aug 2011</a:t>
            </a:r>
          </a:p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latin typeface="Eras Medium ITC" pitchFamily="34" charset="0"/>
              </a:rPr>
              <a:t>BRASS-PAD</a:t>
            </a:r>
            <a:r>
              <a:rPr lang="en-US" sz="1600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r>
              <a:rPr lang="en-US" sz="2800" b="1" dirty="0" smtClean="0">
                <a:solidFill>
                  <a:srgbClr val="FFFF00"/>
                </a:solidFill>
                <a:latin typeface="Eras Medium ITC" pitchFamily="34" charset="0"/>
              </a:rPr>
              <a:t> 	    	      	3.0.2 	     Aug 2011</a:t>
            </a:r>
          </a:p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latin typeface="Eras Medium ITC" pitchFamily="34" charset="0"/>
              </a:rPr>
              <a:t>BRASS</a:t>
            </a:r>
            <a:r>
              <a:rPr lang="en-US" sz="1600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r>
              <a:rPr lang="en-US" sz="2800" b="1" dirty="0" smtClean="0">
                <a:solidFill>
                  <a:srgbClr val="FFFF00"/>
                </a:solidFill>
                <a:latin typeface="Eras Medium ITC" pitchFamily="34" charset="0"/>
              </a:rPr>
              <a:t> Library Utility     	2.1.0	     Aug 2011</a:t>
            </a:r>
          </a:p>
          <a:p>
            <a:pPr eaLnBrk="1" hangingPunct="1">
              <a:buFontTx/>
              <a:buNone/>
            </a:pPr>
            <a:endParaRPr lang="en-US" sz="2800" b="1" dirty="0" smtClean="0">
              <a:solidFill>
                <a:srgbClr val="FFFF00"/>
              </a:solidFill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2296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Current BRASS</a:t>
            </a:r>
            <a:r>
              <a:rPr lang="en-US" sz="2400" baseline="100000" dirty="0" smtClean="0"/>
              <a:t>TM</a:t>
            </a:r>
            <a:r>
              <a:rPr lang="en-US" dirty="0" smtClean="0"/>
              <a:t> Releases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981200"/>
            <a:ext cx="8229600" cy="4876800"/>
          </a:xfrm>
        </p:spPr>
        <p:txBody>
          <a:bodyPr/>
          <a:lstStyle/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latin typeface="Eras Medium ITC" pitchFamily="34" charset="0"/>
              </a:rPr>
              <a:t>BRASS-GIRDER</a:t>
            </a:r>
            <a:r>
              <a:rPr lang="en-US" sz="1600" b="1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r>
              <a:rPr lang="en-US" sz="2800" b="1" dirty="0" smtClean="0">
                <a:solidFill>
                  <a:srgbClr val="FFFF00"/>
                </a:solidFill>
                <a:latin typeface="Eras Medium ITC" pitchFamily="34" charset="0"/>
              </a:rPr>
              <a:t>		7.0.1	     Nov 2009</a:t>
            </a:r>
          </a:p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latin typeface="Eras Medium ITC" pitchFamily="34" charset="0"/>
              </a:rPr>
              <a:t>BRASS-PIER</a:t>
            </a:r>
            <a:r>
              <a:rPr lang="en-US" sz="1600" b="1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r>
              <a:rPr lang="en-US" sz="2800" b="1" dirty="0" smtClean="0">
                <a:solidFill>
                  <a:srgbClr val="FFFF00"/>
                </a:solidFill>
                <a:latin typeface="Eras Medium ITC" pitchFamily="34" charset="0"/>
              </a:rPr>
              <a:t>	                	3.6.3 	     Jun 2005</a:t>
            </a:r>
          </a:p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latin typeface="Eras Medium ITC" pitchFamily="34" charset="0"/>
              </a:rPr>
              <a:t>BRASS-TRUSS</a:t>
            </a:r>
            <a:r>
              <a:rPr lang="en-US" sz="1600" b="1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r>
              <a:rPr lang="en-US" sz="2800" b="1" dirty="0" smtClean="0">
                <a:solidFill>
                  <a:srgbClr val="FFFF00"/>
                </a:solidFill>
                <a:latin typeface="Eras Medium ITC" pitchFamily="34" charset="0"/>
              </a:rPr>
              <a:t> 	      	2.1.0 	     Mar 2002</a:t>
            </a:r>
          </a:p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latin typeface="Eras Medium ITC" pitchFamily="34" charset="0"/>
              </a:rPr>
              <a:t>BRASS-POLE</a:t>
            </a:r>
            <a:r>
              <a:rPr lang="en-US" sz="1600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r>
              <a:rPr lang="en-US" sz="2800" b="1" dirty="0" smtClean="0">
                <a:solidFill>
                  <a:srgbClr val="FFFF00"/>
                </a:solidFill>
                <a:latin typeface="Eras Medium ITC" pitchFamily="34" charset="0"/>
              </a:rPr>
              <a:t> 		      	4.0.0 	     Oct 2006</a:t>
            </a:r>
          </a:p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latin typeface="Eras Medium ITC" pitchFamily="34" charset="0"/>
              </a:rPr>
              <a:t>BRASS-DIST</a:t>
            </a:r>
            <a:r>
              <a:rPr lang="en-US" sz="1600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r>
              <a:rPr lang="en-US" sz="2800" b="1" dirty="0" smtClean="0">
                <a:solidFill>
                  <a:srgbClr val="FFFF00"/>
                </a:solidFill>
                <a:latin typeface="Eras Medium ITC" pitchFamily="34" charset="0"/>
              </a:rPr>
              <a:t>			2.1.1	     Oct 2006</a:t>
            </a:r>
          </a:p>
          <a:p>
            <a:pPr eaLnBrk="1" hangingPunct="1"/>
            <a:r>
              <a:rPr lang="en-US" sz="2800" b="1" dirty="0" smtClean="0">
                <a:solidFill>
                  <a:srgbClr val="FFFF00"/>
                </a:solidFill>
                <a:latin typeface="Eras Medium ITC" pitchFamily="34" charset="0"/>
              </a:rPr>
              <a:t>BRASS-SPLICE</a:t>
            </a:r>
            <a:r>
              <a:rPr lang="en-US" sz="1600" baseline="100000" dirty="0" smtClean="0">
                <a:solidFill>
                  <a:srgbClr val="FFFF00"/>
                </a:solidFill>
                <a:latin typeface="Eras Medium ITC" pitchFamily="34" charset="0"/>
              </a:rPr>
              <a:t>TM</a:t>
            </a:r>
            <a:r>
              <a:rPr lang="en-US" sz="2800" b="1" dirty="0" smtClean="0">
                <a:solidFill>
                  <a:srgbClr val="FFFF00"/>
                </a:solidFill>
                <a:latin typeface="Eras Medium ITC" pitchFamily="34" charset="0"/>
              </a:rPr>
              <a:t>		4.0.1	     Aug 2008</a:t>
            </a:r>
          </a:p>
          <a:p>
            <a:pPr eaLnBrk="1" hangingPunct="1"/>
            <a:endParaRPr lang="en-US" sz="2800" b="1" dirty="0" smtClean="0">
              <a:solidFill>
                <a:srgbClr val="FFFF00"/>
              </a:solidFill>
              <a:latin typeface="Eras Medium ITC" pitchFamily="34" charset="0"/>
            </a:endParaRPr>
          </a:p>
          <a:p>
            <a:pPr eaLnBrk="1" hangingPunct="1"/>
            <a:endParaRPr lang="en-US" sz="2800" b="1" dirty="0" smtClean="0">
              <a:solidFill>
                <a:srgbClr val="FFFF00"/>
              </a:solidFill>
              <a:latin typeface="Eras Medium ITC" pitchFamily="34" charset="0"/>
            </a:endParaRPr>
          </a:p>
          <a:p>
            <a:pPr eaLnBrk="1" hangingPunct="1">
              <a:buFontTx/>
              <a:buNone/>
            </a:pPr>
            <a:endParaRPr lang="en-US" sz="2800" b="1" dirty="0" smtClean="0">
              <a:solidFill>
                <a:srgbClr val="FFFF00"/>
              </a:solidFill>
            </a:endParaRPr>
          </a:p>
        </p:txBody>
      </p:sp>
      <p:pic>
        <p:nvPicPr>
          <p:cNvPr id="4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286000"/>
            <a:ext cx="8839200" cy="28956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dirty="0" smtClean="0"/>
              <a:t>AASHTO Specifications CURRENTLY MET BY</a:t>
            </a:r>
            <a:br>
              <a:rPr dirty="0" smtClean="0"/>
            </a:br>
            <a:r>
              <a:rPr lang="en-US" dirty="0" smtClean="0"/>
              <a:t>BRASS-GIRDER</a:t>
            </a:r>
            <a:r>
              <a:rPr lang="en-US" sz="2400" baseline="100000" dirty="0" smtClean="0"/>
              <a:t>TM</a:t>
            </a:r>
            <a:r>
              <a:rPr lang="en-US" dirty="0" smtClean="0"/>
              <a:t> MODULES </a:t>
            </a:r>
            <a:r>
              <a:rPr dirty="0" smtClean="0"/>
              <a:t/>
            </a:r>
            <a:br>
              <a:rPr dirty="0" smtClean="0"/>
            </a:br>
            <a:endParaRPr sz="1600" dirty="0"/>
          </a:p>
        </p:txBody>
      </p:sp>
      <p:pic>
        <p:nvPicPr>
          <p:cNvPr id="23555" name="Picture 6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8991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BRASS-GIRDER(STD)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7620000" cy="4876800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Previously called BRASS-GIRDER</a:t>
            </a:r>
            <a:r>
              <a:rPr lang="en-US" sz="1600" baseline="100000" dirty="0" smtClean="0">
                <a:solidFill>
                  <a:srgbClr val="FFFF00"/>
                </a:solidFill>
                <a:latin typeface="Eras Medium ITC" pitchFamily="34" charset="0"/>
              </a:rPr>
              <a:t>TM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. 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The new merged program will be named BRASS-GIRDER</a:t>
            </a:r>
            <a:r>
              <a:rPr lang="en-US" sz="1600" baseline="100000" dirty="0" smtClean="0">
                <a:solidFill>
                  <a:srgbClr val="FFFF00"/>
                </a:solidFill>
                <a:latin typeface="Eras Medium ITC" pitchFamily="34" charset="0"/>
              </a:rPr>
              <a:t>TM </a:t>
            </a:r>
            <a:r>
              <a:rPr lang="en-US" b="1" dirty="0" smtClean="0">
                <a:solidFill>
                  <a:srgbClr val="FFFF00"/>
                </a:solidFill>
                <a:latin typeface="Eras Medium ITC" pitchFamily="34" charset="0"/>
              </a:rPr>
              <a:t>and its version number will start with 7.0</a:t>
            </a:r>
          </a:p>
          <a:p>
            <a:pPr eaLnBrk="1" hangingPunct="1"/>
            <a:endParaRPr lang="en-US" b="1" dirty="0" smtClean="0">
              <a:solidFill>
                <a:srgbClr val="FFFF00"/>
              </a:solidFill>
            </a:endParaRPr>
          </a:p>
        </p:txBody>
      </p:sp>
      <p:pic>
        <p:nvPicPr>
          <p:cNvPr id="28676" name="Picture 4" descr="brass-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5845175"/>
            <a:ext cx="2495550" cy="101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6437</TotalTime>
  <Words>886</Words>
  <Application>Microsoft Office PowerPoint</Application>
  <PresentationFormat>On-screen Show (4:3)</PresentationFormat>
  <Paragraphs>196</Paragraphs>
  <Slides>33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Technic</vt:lpstr>
      <vt:lpstr>BRASSTM    Update </vt:lpstr>
      <vt:lpstr>Slide 2</vt:lpstr>
      <vt:lpstr>  What is BRASSTM ?</vt:lpstr>
      <vt:lpstr>BRASSTM UPDATE </vt:lpstr>
      <vt:lpstr>CURRENT BRASSTM Releases</vt:lpstr>
      <vt:lpstr>Current BRASSTM Releases</vt:lpstr>
      <vt:lpstr>Current BRASSTM Releases</vt:lpstr>
      <vt:lpstr>AASHTO Specifications CURRENTLY MET BY BRASS-GIRDERTM MODULES  </vt:lpstr>
      <vt:lpstr>BRASS-GIRDER(STD)</vt:lpstr>
      <vt:lpstr>BRASS-GIRDER(STD)</vt:lpstr>
      <vt:lpstr>BRASS-GIRDER(STD)</vt:lpstr>
      <vt:lpstr>BRASS-GIRDER(STD)</vt:lpstr>
      <vt:lpstr>BRASS-GIRDER(LRFD)TM</vt:lpstr>
      <vt:lpstr>BRASSTM Users</vt:lpstr>
      <vt:lpstr>Current BRASSTM Users</vt:lpstr>
      <vt:lpstr>Current BRASSTM Users</vt:lpstr>
      <vt:lpstr>BRASS-GIRDERTM Merger</vt:lpstr>
      <vt:lpstr>Slide 18</vt:lpstr>
      <vt:lpstr>BRASS-GIRDERTM Merger</vt:lpstr>
      <vt:lpstr>BRASS-GIRDERTM Merger</vt:lpstr>
      <vt:lpstr>BRASS-GIRDERTM Merger</vt:lpstr>
      <vt:lpstr>BRASS-GIRDERTM Merger</vt:lpstr>
      <vt:lpstr>BRASS-GIRDERTM Merger</vt:lpstr>
      <vt:lpstr>BRASS-GIRDERTM Merger</vt:lpstr>
      <vt:lpstr>EFFECTS ON VIRTIS® / OPIs®  USERs NOW THAT BRASSTM HAS BECOME A THIRD PARTY ANALYSIS ENGINE</vt:lpstr>
      <vt:lpstr>Effects on Virtis® and Opis® Users</vt:lpstr>
      <vt:lpstr>Effects on Virtis® and Opis® Users</vt:lpstr>
      <vt:lpstr>Effects on Virtis® and Opis® Users</vt:lpstr>
      <vt:lpstr>WYDOT Responsibilities to Virtis/Opis Users</vt:lpstr>
      <vt:lpstr>WYDOT Responsibilities to Virtis/Opis Users</vt:lpstr>
      <vt:lpstr>AASHTO Responsibilities to Virtis/Opis Users</vt:lpstr>
      <vt:lpstr>Questions?</vt:lpstr>
      <vt:lpstr>BRASSTM      DEVELOPMENT Update </vt:lpstr>
    </vt:vector>
  </TitlesOfParts>
  <Company>wydot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of BRASS</dc:title>
  <dc:creator>115737</dc:creator>
  <cp:lastModifiedBy>Brenden Schaefer</cp:lastModifiedBy>
  <cp:revision>564</cp:revision>
  <cp:lastPrinted>2001-08-20T15:17:03Z</cp:lastPrinted>
  <dcterms:created xsi:type="dcterms:W3CDTF">1998-07-06T17:43:26Z</dcterms:created>
  <dcterms:modified xsi:type="dcterms:W3CDTF">2011-08-03T04:21:55Z</dcterms:modified>
</cp:coreProperties>
</file>