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69" r:id="rId3"/>
    <p:sldId id="270" r:id="rId4"/>
    <p:sldId id="271" r:id="rId5"/>
    <p:sldId id="272" r:id="rId6"/>
    <p:sldId id="280" r:id="rId7"/>
    <p:sldId id="273" r:id="rId8"/>
    <p:sldId id="279" r:id="rId9"/>
    <p:sldId id="278" r:id="rId10"/>
    <p:sldId id="275" r:id="rId11"/>
    <p:sldId id="276" r:id="rId12"/>
    <p:sldId id="277" r:id="rId13"/>
    <p:sldId id="257" r:id="rId14"/>
    <p:sldId id="266" r:id="rId15"/>
    <p:sldId id="260" r:id="rId16"/>
    <p:sldId id="262" r:id="rId17"/>
    <p:sldId id="258" r:id="rId18"/>
    <p:sldId id="284" r:id="rId19"/>
    <p:sldId id="285" r:id="rId20"/>
    <p:sldId id="282" r:id="rId21"/>
    <p:sldId id="259" r:id="rId22"/>
    <p:sldId id="263" r:id="rId23"/>
    <p:sldId id="283" r:id="rId24"/>
    <p:sldId id="261" r:id="rId25"/>
    <p:sldId id="264" r:id="rId26"/>
    <p:sldId id="265" r:id="rId27"/>
    <p:sldId id="287" r:id="rId28"/>
    <p:sldId id="289" r:id="rId29"/>
    <p:sldId id="290" r:id="rId30"/>
    <p:sldId id="274" r:id="rId31"/>
    <p:sldId id="288"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9143" autoAdjust="0"/>
  </p:normalViewPr>
  <p:slideViewPr>
    <p:cSldViewPr>
      <p:cViewPr>
        <p:scale>
          <a:sx n="100" d="100"/>
          <a:sy n="100" d="100"/>
        </p:scale>
        <p:origin x="-282" y="10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E0271E3-5F20-4A6E-968C-413AA57298E2}" type="datetimeFigureOut">
              <a:rPr lang="en-US" smtClean="0"/>
              <a:pPr/>
              <a:t>8/2/2011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4F8419-B636-4B49-A601-0067228E1AE1}" type="slidenum">
              <a:rPr lang="en-US" smtClean="0"/>
              <a:pPr/>
              <a:t>‹#›</a:t>
            </a:fld>
            <a:endParaRPr lang="en-US"/>
          </a:p>
        </p:txBody>
      </p:sp>
    </p:spTree>
    <p:extLst>
      <p:ext uri="{BB962C8B-B14F-4D97-AF65-F5344CB8AC3E}">
        <p14:creationId xmlns:p14="http://schemas.microsoft.com/office/powerpoint/2010/main" val="2861948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C2D66DA-9F5D-4906-A283-D067A9EF9C55}" type="datetimeFigureOut">
              <a:rPr lang="en-US" smtClean="0"/>
              <a:pPr/>
              <a:t>8/2/2011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C6EE347-03A1-4411-AA36-E84F72C7B0AA}" type="slidenum">
              <a:rPr lang="en-US" smtClean="0"/>
              <a:pPr/>
              <a:t>‹#›</a:t>
            </a:fld>
            <a:endParaRPr lang="en-US"/>
          </a:p>
        </p:txBody>
      </p:sp>
    </p:spTree>
    <p:extLst>
      <p:ext uri="{BB962C8B-B14F-4D97-AF65-F5344CB8AC3E}">
        <p14:creationId xmlns:p14="http://schemas.microsoft.com/office/powerpoint/2010/main" val="101643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EE347-03A1-4411-AA36-E84F72C7B0A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EE347-03A1-4411-AA36-E84F72C7B0AA}" type="slidenum">
              <a:rPr lang="en-US" smtClean="0"/>
              <a:pPr/>
              <a:t>12</a:t>
            </a:fld>
            <a:endParaRPr lang="en-US"/>
          </a:p>
        </p:txBody>
      </p:sp>
    </p:spTree>
    <p:extLst>
      <p:ext uri="{BB962C8B-B14F-4D97-AF65-F5344CB8AC3E}">
        <p14:creationId xmlns:p14="http://schemas.microsoft.com/office/powerpoint/2010/main" val="3283265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Boise, Portland,</a:t>
            </a:r>
            <a:r>
              <a:rPr lang="en-US" baseline="0" dirty="0" smtClean="0"/>
              <a:t> Spokane, Missoula, Denver, </a:t>
            </a:r>
            <a:r>
              <a:rPr lang="en-US" dirty="0" smtClean="0"/>
              <a:t>Mesquite, Nevada </a:t>
            </a:r>
            <a:endParaRPr lang="en-US" dirty="0"/>
          </a:p>
        </p:txBody>
      </p:sp>
      <p:sp>
        <p:nvSpPr>
          <p:cNvPr id="4" name="Slide Number Placeholder 3"/>
          <p:cNvSpPr>
            <a:spLocks noGrp="1"/>
          </p:cNvSpPr>
          <p:nvPr>
            <p:ph type="sldNum" sz="quarter" idx="10"/>
          </p:nvPr>
        </p:nvSpPr>
        <p:spPr/>
        <p:txBody>
          <a:bodyPr/>
          <a:lstStyle/>
          <a:p>
            <a:fld id="{4C6EE347-03A1-4411-AA36-E84F72C7B0AA}"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have people to manage contracts.</a:t>
            </a:r>
            <a:r>
              <a:rPr lang="en-US" baseline="0" dirty="0" smtClean="0"/>
              <a:t>  Promoting consistency and emphasizing quality was a big focus and a big job.  Not many firms can do 300 load ratings in 6 months.  Many firms were used and many of them utilized more than one office.  Surprises came up and had to be dealt with.  Revised load rating plan in November of 2009.  Agreed to more overall bridges, but postponed some of the FHWA specifically identified ones.</a:t>
            </a:r>
            <a:endParaRPr lang="en-US" dirty="0"/>
          </a:p>
        </p:txBody>
      </p:sp>
      <p:sp>
        <p:nvSpPr>
          <p:cNvPr id="4" name="Slide Number Placeholder 3"/>
          <p:cNvSpPr>
            <a:spLocks noGrp="1"/>
          </p:cNvSpPr>
          <p:nvPr>
            <p:ph type="sldNum" sz="quarter" idx="10"/>
          </p:nvPr>
        </p:nvSpPr>
        <p:spPr/>
        <p:txBody>
          <a:bodyPr/>
          <a:lstStyle/>
          <a:p>
            <a:fld id="{0379A5CB-B45C-4630-B6EF-251AB5822EB0}" type="slidenum">
              <a:rPr lang="en-US" smtClean="0"/>
              <a:pPr/>
              <a:t>30</a:t>
            </a:fld>
            <a:endParaRPr lang="en-US"/>
          </a:p>
        </p:txBody>
      </p:sp>
    </p:spTree>
    <p:extLst>
      <p:ext uri="{BB962C8B-B14F-4D97-AF65-F5344CB8AC3E}">
        <p14:creationId xmlns:p14="http://schemas.microsoft.com/office/powerpoint/2010/main" val="2744739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Simply go over information.  Highlight</a:t>
            </a:r>
            <a:r>
              <a:rPr lang="en-US" baseline="0" dirty="0" smtClean="0"/>
              <a:t> roughly 70% of bridges are local.  Responsible for inspection and load rating, but little or no control over maintenance or use of structure.  Challenge to get plans or get information on when work is planned to be done.  Point out large state in size, and small in population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4C6EE347-03A1-4411-AA36-E84F72C7B0A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 read though bullets.</a:t>
            </a:r>
            <a:r>
              <a:rPr lang="en-US" baseline="0" dirty="0" smtClean="0"/>
              <a:t>  Highlight the importance of getting quality load ratings due to daily use of files to control overweight permit vehicles.  On average 1500 overweight vehicles are analyzed by ITD bridge per year.  We do have a screening process so not every overweight vehicle request requires a bridge analysis, but that screening process is based on the ratings for our Idaho Legal trucks.</a:t>
            </a:r>
            <a:endParaRPr lang="en-US" dirty="0"/>
          </a:p>
        </p:txBody>
      </p:sp>
      <p:sp>
        <p:nvSpPr>
          <p:cNvPr id="4" name="Slide Number Placeholder 3"/>
          <p:cNvSpPr>
            <a:spLocks noGrp="1"/>
          </p:cNvSpPr>
          <p:nvPr>
            <p:ph type="sldNum" sz="quarter" idx="10"/>
          </p:nvPr>
        </p:nvSpPr>
        <p:spPr/>
        <p:txBody>
          <a:bodyPr/>
          <a:lstStyle/>
          <a:p>
            <a:fld id="{0379A5CB-B45C-4630-B6EF-251AB5822EB0}" type="slidenum">
              <a:rPr lang="en-US" smtClean="0"/>
              <a:pPr/>
              <a:t>4</a:t>
            </a:fld>
            <a:endParaRPr lang="en-US" dirty="0"/>
          </a:p>
        </p:txBody>
      </p:sp>
    </p:spTree>
    <p:extLst>
      <p:ext uri="{BB962C8B-B14F-4D97-AF65-F5344CB8AC3E}">
        <p14:creationId xmlns:p14="http://schemas.microsoft.com/office/powerpoint/2010/main" val="172821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this time, o</a:t>
            </a:r>
            <a:r>
              <a:rPr lang="en-US" dirty="0" smtClean="0"/>
              <a:t>nly</a:t>
            </a:r>
            <a:r>
              <a:rPr lang="en-US" baseline="0" dirty="0" smtClean="0"/>
              <a:t> one load rater at ITD that had very limited time to devote to load rating due to the growth of the number of overweight vehicle analysis required.  Can’t hold up commerce!  ITD suffering from lack of man power.</a:t>
            </a:r>
            <a:endParaRPr lang="en-US" dirty="0"/>
          </a:p>
        </p:txBody>
      </p:sp>
      <p:sp>
        <p:nvSpPr>
          <p:cNvPr id="4" name="Slide Number Placeholder 3"/>
          <p:cNvSpPr>
            <a:spLocks noGrp="1"/>
          </p:cNvSpPr>
          <p:nvPr>
            <p:ph type="sldNum" sz="quarter" idx="10"/>
          </p:nvPr>
        </p:nvSpPr>
        <p:spPr/>
        <p:txBody>
          <a:bodyPr/>
          <a:lstStyle/>
          <a:p>
            <a:fld id="{0379A5CB-B45C-4630-B6EF-251AB5822EB0}" type="slidenum">
              <a:rPr lang="en-US" smtClean="0"/>
              <a:pPr/>
              <a:t>5</a:t>
            </a:fld>
            <a:endParaRPr lang="en-US" dirty="0"/>
          </a:p>
        </p:txBody>
      </p:sp>
    </p:spTree>
    <p:extLst>
      <p:ext uri="{BB962C8B-B14F-4D97-AF65-F5344CB8AC3E}">
        <p14:creationId xmlns:p14="http://schemas.microsoft.com/office/powerpoint/2010/main" val="340992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a:t>
            </a:r>
            <a:r>
              <a:rPr lang="en-US" baseline="0" dirty="0" smtClean="0"/>
              <a:t> encouraged, but short lived once FHWA evaluation was done.  Talk about around this time ITD sole load rater / overweight vehicle bridge analyst retires and position is unmanned for 6 months.   As with many retirees, they are most appreciated once they leave.  Two full time load raters were eventually hired and retiree was hired back as a consultant to do overweight vehicle bridge analysis.</a:t>
            </a:r>
            <a:endParaRPr lang="en-US" dirty="0"/>
          </a:p>
        </p:txBody>
      </p:sp>
      <p:sp>
        <p:nvSpPr>
          <p:cNvPr id="4" name="Slide Number Placeholder 3"/>
          <p:cNvSpPr>
            <a:spLocks noGrp="1"/>
          </p:cNvSpPr>
          <p:nvPr>
            <p:ph type="sldNum" sz="quarter" idx="10"/>
          </p:nvPr>
        </p:nvSpPr>
        <p:spPr/>
        <p:txBody>
          <a:bodyPr/>
          <a:lstStyle/>
          <a:p>
            <a:fld id="{0379A5CB-B45C-4630-B6EF-251AB5822EB0}" type="slidenum">
              <a:rPr lang="en-US" smtClean="0"/>
              <a:pPr/>
              <a:t>7</a:t>
            </a:fld>
            <a:endParaRPr lang="en-US" dirty="0"/>
          </a:p>
        </p:txBody>
      </p:sp>
    </p:spTree>
    <p:extLst>
      <p:ext uri="{BB962C8B-B14F-4D97-AF65-F5344CB8AC3E}">
        <p14:creationId xmlns:p14="http://schemas.microsoft.com/office/powerpoint/2010/main" val="1339832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how things are going well.</a:t>
            </a:r>
            <a:r>
              <a:rPr lang="en-US" baseline="0" dirty="0" smtClean="0"/>
              <a:t>  Everyone has been working together for a couple of years now and is functioning as a team.  Pooling resources and solving problems together.</a:t>
            </a:r>
            <a:endParaRPr lang="en-US" dirty="0"/>
          </a:p>
        </p:txBody>
      </p:sp>
      <p:sp>
        <p:nvSpPr>
          <p:cNvPr id="4" name="Slide Number Placeholder 3"/>
          <p:cNvSpPr>
            <a:spLocks noGrp="1"/>
          </p:cNvSpPr>
          <p:nvPr>
            <p:ph type="sldNum" sz="quarter" idx="10"/>
          </p:nvPr>
        </p:nvSpPr>
        <p:spPr/>
        <p:txBody>
          <a:bodyPr/>
          <a:lstStyle/>
          <a:p>
            <a:fld id="{0379A5CB-B45C-4630-B6EF-251AB5822EB0}" type="slidenum">
              <a:rPr lang="en-US" smtClean="0"/>
              <a:pPr/>
              <a:t>8</a:t>
            </a:fld>
            <a:endParaRPr lang="en-US" dirty="0"/>
          </a:p>
        </p:txBody>
      </p:sp>
    </p:spTree>
    <p:extLst>
      <p:ext uri="{BB962C8B-B14F-4D97-AF65-F5344CB8AC3E}">
        <p14:creationId xmlns:p14="http://schemas.microsoft.com/office/powerpoint/2010/main" val="4227589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a:t>
            </a:r>
            <a:r>
              <a:rPr lang="en-US" baseline="0" dirty="0" smtClean="0"/>
              <a:t> is provided to consultant electronically via our ITD ftp site.  </a:t>
            </a:r>
            <a:r>
              <a:rPr lang="en-US" dirty="0" smtClean="0"/>
              <a:t>Talk about how consultants</a:t>
            </a:r>
            <a:r>
              <a:rPr lang="en-US" baseline="0" dirty="0" smtClean="0"/>
              <a:t> expected to come look for design calculation if rating results are not reasonable.  </a:t>
            </a:r>
            <a:r>
              <a:rPr lang="en-US" baseline="0" dirty="0" err="1" smtClean="0"/>
              <a:t>Microphise</a:t>
            </a:r>
            <a:r>
              <a:rPr lang="en-US" baseline="0" dirty="0" smtClean="0"/>
              <a:t> machine time consuming and difficult to use.  Occasionally information we have for a bridge has a discrepancy that needs to be resolved by a site visit.  Ask bridge inspector to swing when they can.  If this is not possible may swap out bridge.</a:t>
            </a:r>
            <a:endParaRPr lang="en-US" dirty="0"/>
          </a:p>
        </p:txBody>
      </p:sp>
      <p:sp>
        <p:nvSpPr>
          <p:cNvPr id="4" name="Slide Number Placeholder 3"/>
          <p:cNvSpPr>
            <a:spLocks noGrp="1"/>
          </p:cNvSpPr>
          <p:nvPr>
            <p:ph type="sldNum" sz="quarter" idx="10"/>
          </p:nvPr>
        </p:nvSpPr>
        <p:spPr/>
        <p:txBody>
          <a:bodyPr/>
          <a:lstStyle/>
          <a:p>
            <a:fld id="{0379A5CB-B45C-4630-B6EF-251AB5822EB0}" type="slidenum">
              <a:rPr lang="en-US" smtClean="0"/>
              <a:pPr/>
              <a:t>9</a:t>
            </a:fld>
            <a:endParaRPr lang="en-US"/>
          </a:p>
        </p:txBody>
      </p:sp>
    </p:spTree>
    <p:extLst>
      <p:ext uri="{BB962C8B-B14F-4D97-AF65-F5344CB8AC3E}">
        <p14:creationId xmlns:p14="http://schemas.microsoft.com/office/powerpoint/2010/main" val="4056386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that most “surprises” come from county bridges.  Little control or knowledge about their work,</a:t>
            </a:r>
            <a:r>
              <a:rPr lang="en-US" baseline="0" dirty="0" smtClean="0"/>
              <a:t> especially if no state or federal money is involved.  </a:t>
            </a:r>
            <a:r>
              <a:rPr lang="en-US" dirty="0" smtClean="0"/>
              <a:t>Tell story about Jim here and how more than</a:t>
            </a:r>
            <a:r>
              <a:rPr lang="en-US" baseline="0" dirty="0" smtClean="0"/>
              <a:t> one timber bridge has been set on fire by ditch burning.</a:t>
            </a:r>
            <a:endParaRPr lang="en-US" dirty="0"/>
          </a:p>
        </p:txBody>
      </p:sp>
      <p:sp>
        <p:nvSpPr>
          <p:cNvPr id="4" name="Slide Number Placeholder 3"/>
          <p:cNvSpPr>
            <a:spLocks noGrp="1"/>
          </p:cNvSpPr>
          <p:nvPr>
            <p:ph type="sldNum" sz="quarter" idx="10"/>
          </p:nvPr>
        </p:nvSpPr>
        <p:spPr/>
        <p:txBody>
          <a:bodyPr/>
          <a:lstStyle/>
          <a:p>
            <a:fld id="{0379A5CB-B45C-4630-B6EF-251AB5822EB0}" type="slidenum">
              <a:rPr lang="en-US" smtClean="0"/>
              <a:pPr/>
              <a:t>10</a:t>
            </a:fld>
            <a:endParaRPr lang="en-US"/>
          </a:p>
        </p:txBody>
      </p:sp>
    </p:spTree>
    <p:extLst>
      <p:ext uri="{BB962C8B-B14F-4D97-AF65-F5344CB8AC3E}">
        <p14:creationId xmlns:p14="http://schemas.microsoft.com/office/powerpoint/2010/main" val="2580064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9A5CB-B45C-4630-B6EF-251AB5822EB0}" type="slidenum">
              <a:rPr lang="en-US" smtClean="0"/>
              <a:pPr/>
              <a:t>11</a:t>
            </a:fld>
            <a:endParaRPr lang="en-US"/>
          </a:p>
        </p:txBody>
      </p:sp>
    </p:spTree>
    <p:extLst>
      <p:ext uri="{BB962C8B-B14F-4D97-AF65-F5344CB8AC3E}">
        <p14:creationId xmlns:p14="http://schemas.microsoft.com/office/powerpoint/2010/main" val="150649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grpSp>
        <p:nvGrpSpPr>
          <p:cNvPr id="7" name="Group 16"/>
          <p:cNvGrpSpPr/>
          <p:nvPr/>
        </p:nvGrpSpPr>
        <p:grpSpPr>
          <a:xfrm>
            <a:off x="0" y="3268345"/>
            <a:ext cx="9144000" cy="146304"/>
            <a:chOff x="0" y="3268345"/>
            <a:chExt cx="9144000" cy="146304"/>
          </a:xfrm>
        </p:grpSpPr>
        <p:sp>
          <p:nvSpPr>
            <p:cNvPr id="13" name="Rectangle 1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09600" y="1752600"/>
            <a:ext cx="7924800" cy="1470025"/>
          </a:xfrm>
          <a:prstGeom prst="rect">
            <a:avLst/>
          </a:prstGeom>
        </p:spPr>
        <p:txBody>
          <a:bodyPr anchor="b"/>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4F0C12-2808-41D6-BD43-66D82CF5967A}" type="datetimeFigureOut">
              <a:rPr lang="en-US" smtClean="0"/>
              <a:pPr/>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D4C36-03AC-44EF-B914-B17EC7E1225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bg>
      <p:bgRef idx="1003">
        <a:schemeClr val="bg2"/>
      </p:bgRef>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F0C12-2808-41D6-BD43-66D82CF5967A}" type="datetimeFigureOut">
              <a:rPr lang="en-US" smtClean="0"/>
              <a:pPr/>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D4C36-03AC-44EF-B914-B17EC7E12256}"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grpSp>
        <p:nvGrpSpPr>
          <p:cNvPr id="2" name="Group 7"/>
          <p:cNvGrpSpPr/>
          <p:nvPr/>
        </p:nvGrpSpPr>
        <p:grpSpPr>
          <a:xfrm flipH="1">
            <a:off x="0" y="1371600"/>
            <a:ext cx="9144000" cy="73152"/>
            <a:chOff x="0" y="3268345"/>
            <a:chExt cx="9144000" cy="146304"/>
          </a:xfrm>
        </p:grpSpPr>
        <p:sp>
          <p:nvSpPr>
            <p:cNvPr id="9" name="Rectangle 8"/>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72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39712" y="6356350"/>
            <a:ext cx="1868424" cy="365125"/>
          </a:xfrm>
        </p:spPr>
        <p:txBody>
          <a:bodyPr/>
          <a:lstStyle/>
          <a:p>
            <a:fld id="{D74F0C12-2808-41D6-BD43-66D82CF5967A}" type="datetimeFigureOut">
              <a:rPr lang="en-US" smtClean="0"/>
              <a:pPr/>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D4C36-03AC-44EF-B914-B17EC7E12256}" type="slidenum">
              <a:rPr lang="en-US" smtClean="0"/>
              <a:pPr/>
              <a:t>‹#›</a:t>
            </a:fld>
            <a:endParaRPr lang="en-US"/>
          </a:p>
        </p:txBody>
      </p:sp>
      <p:grpSp>
        <p:nvGrpSpPr>
          <p:cNvPr id="7" name="Group 6"/>
          <p:cNvGrpSpPr/>
          <p:nvPr/>
        </p:nvGrpSpPr>
        <p:grpSpPr>
          <a:xfrm rot="5400000" flipH="1">
            <a:off x="3332988" y="3384804"/>
            <a:ext cx="6867144" cy="73152"/>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9616"/>
            <a:ext cx="8229600" cy="4626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F0C12-2808-41D6-BD43-66D82CF5967A}" type="datetimeFigureOut">
              <a:rPr lang="en-US" smtClean="0"/>
              <a:pPr/>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D4C36-03AC-44EF-B914-B17EC7E12256}" type="slidenum">
              <a:rPr lang="en-US" smtClean="0"/>
              <a:pPr/>
              <a:t>‹#›</a:t>
            </a:fld>
            <a:endParaRPr lang="en-US"/>
          </a:p>
        </p:txBody>
      </p:sp>
      <p:grpSp>
        <p:nvGrpSpPr>
          <p:cNvPr id="2" name="Group 13"/>
          <p:cNvGrpSpPr/>
          <p:nvPr/>
        </p:nvGrpSpPr>
        <p:grpSpPr>
          <a:xfrm>
            <a:off x="0" y="13716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67512" y="2667000"/>
            <a:ext cx="782720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4F0C12-2808-41D6-BD43-66D82CF5967A}" type="datetimeFigureOut">
              <a:rPr lang="en-US" smtClean="0"/>
              <a:pPr/>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D4C36-03AC-44EF-B914-B17EC7E12256}" type="slidenum">
              <a:rPr lang="en-US" smtClean="0"/>
              <a:pPr/>
              <a:t>‹#›</a:t>
            </a:fld>
            <a:endParaRPr lang="en-US"/>
          </a:p>
        </p:txBody>
      </p:sp>
      <p:grpSp>
        <p:nvGrpSpPr>
          <p:cNvPr id="7" name="Group 12"/>
          <p:cNvGrpSpPr/>
          <p:nvPr/>
        </p:nvGrpSpPr>
        <p:grpSpPr>
          <a:xfrm flipH="1">
            <a:off x="0" y="4228465"/>
            <a:ext cx="9144000" cy="146304"/>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4F0C12-2808-41D6-BD43-66D82CF5967A}" type="datetimeFigureOut">
              <a:rPr lang="en-US" smtClean="0"/>
              <a:pPr/>
              <a:t>8/2/2011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D4C36-03AC-44EF-B914-B17EC7E12256}" type="slidenum">
              <a:rPr lang="en-US" smtClean="0"/>
              <a:pPr/>
              <a:t>‹#›</a:t>
            </a:fld>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grpSp>
        <p:nvGrpSpPr>
          <p:cNvPr id="2" name="Group 14"/>
          <p:cNvGrpSpPr/>
          <p:nvPr/>
        </p:nvGrpSpPr>
        <p:grpSpPr>
          <a:xfrm>
            <a:off x="0" y="1371600"/>
            <a:ext cx="9144000" cy="73152"/>
            <a:chOff x="0" y="3268345"/>
            <a:chExt cx="9144000" cy="146304"/>
          </a:xfrm>
        </p:grpSpPr>
        <p:sp>
          <p:nvSpPr>
            <p:cNvPr id="16" name="Rectangle 1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4F0C12-2808-41D6-BD43-66D82CF5967A}" type="datetimeFigureOut">
              <a:rPr lang="en-US" smtClean="0"/>
              <a:pPr/>
              <a:t>8/2/2011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4D4C36-03AC-44EF-B914-B17EC7E12256}" type="slidenum">
              <a:rPr lang="en-US" smtClean="0"/>
              <a:pPr/>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grpSp>
        <p:nvGrpSpPr>
          <p:cNvPr id="2" name="Group 16"/>
          <p:cNvGrpSpPr/>
          <p:nvPr/>
        </p:nvGrpSpPr>
        <p:grpSpPr>
          <a:xfrm>
            <a:off x="0" y="1371600"/>
            <a:ext cx="9144000" cy="73152"/>
            <a:chOff x="0" y="3268345"/>
            <a:chExt cx="9144000" cy="146304"/>
          </a:xfrm>
        </p:grpSpPr>
        <p:sp>
          <p:nvSpPr>
            <p:cNvPr id="18" name="Rectangle 1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4F0C12-2808-41D6-BD43-66D82CF5967A}" type="datetimeFigureOut">
              <a:rPr lang="en-US" smtClean="0"/>
              <a:pPr/>
              <a:t>8/2/2011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4D4C36-03AC-44EF-B914-B17EC7E12256}" type="slidenum">
              <a:rPr lang="en-US" smtClean="0"/>
              <a:pPr/>
              <a:t>‹#›</a:t>
            </a:fld>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grpSp>
        <p:nvGrpSpPr>
          <p:cNvPr id="2" name="Group 12"/>
          <p:cNvGrpSpPr/>
          <p:nvPr/>
        </p:nvGrpSpPr>
        <p:grpSpPr>
          <a:xfrm flipH="1">
            <a:off x="0" y="1371600"/>
            <a:ext cx="9144000" cy="73152"/>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F0C12-2808-41D6-BD43-66D82CF5967A}" type="datetimeFigureOut">
              <a:rPr lang="en-US" smtClean="0"/>
              <a:pPr/>
              <a:t>8/2/2011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4D4C36-03AC-44EF-B914-B17EC7E12256}" type="slidenum">
              <a:rPr lang="en-US" smtClean="0"/>
              <a:pPr/>
              <a:t>‹#›</a:t>
            </a:fld>
            <a:endParaRPr lang="en-US"/>
          </a:p>
        </p:txBody>
      </p:sp>
      <p:grpSp>
        <p:nvGrpSpPr>
          <p:cNvPr id="5" name="Group 10"/>
          <p:cNvGrpSpPr/>
          <p:nvPr/>
        </p:nvGrpSpPr>
        <p:grpSpPr>
          <a:xfrm>
            <a:off x="-9144" y="-18288"/>
            <a:ext cx="9144000" cy="146304"/>
            <a:chOff x="0" y="3268345"/>
            <a:chExt cx="9144000" cy="146304"/>
          </a:xfrm>
        </p:grpSpPr>
        <p:sp>
          <p:nvSpPr>
            <p:cNvPr id="12" name="Rectangle 11"/>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93750"/>
          </a:xfrm>
          <a:prstGeom prst="rect">
            <a:avLst/>
          </a:prstGeom>
        </p:spPr>
        <p:txBody>
          <a:bodyPr anchor="b">
            <a:normAutofit/>
          </a:bodyPr>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F0C12-2808-41D6-BD43-66D82CF5967A}" type="datetimeFigureOut">
              <a:rPr lang="en-US" smtClean="0"/>
              <a:pPr/>
              <a:t>8/2/2011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D4C36-03AC-44EF-B914-B17EC7E12256}" type="slidenum">
              <a:rPr lang="en-US" smtClean="0"/>
              <a:pPr/>
              <a:t>‹#›</a:t>
            </a:fld>
            <a:endParaRPr lang="en-US"/>
          </a:p>
        </p:txBody>
      </p:sp>
      <p:grpSp>
        <p:nvGrpSpPr>
          <p:cNvPr id="8" name="Group 13"/>
          <p:cNvGrpSpPr/>
          <p:nvPr/>
        </p:nvGrpSpPr>
        <p:grpSpPr>
          <a:xfrm flipH="1">
            <a:off x="0" y="11430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1801368" y="685800"/>
            <a:ext cx="5495544"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a:lstStyle/>
          <a:p>
            <a:r>
              <a:rPr lang="en-US" smtClean="0"/>
              <a:t>Click icon to add picture</a:t>
            </a:r>
            <a:endParaRPr lang="en-US"/>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F0C12-2808-41D6-BD43-66D82CF5967A}" type="datetimeFigureOut">
              <a:rPr lang="en-US" smtClean="0"/>
              <a:pPr/>
              <a:t>8/2/2011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D4C36-03AC-44EF-B914-B17EC7E12256}" type="slidenum">
              <a:rPr lang="en-US" smtClean="0"/>
              <a:pPr/>
              <a:t>‹#›</a:t>
            </a:fld>
            <a:endParaRPr lang="en-US"/>
          </a:p>
        </p:txBody>
      </p:sp>
      <p:grpSp>
        <p:nvGrpSpPr>
          <p:cNvPr id="3" name="Group 15"/>
          <p:cNvGrpSpPr/>
          <p:nvPr/>
        </p:nvGrpSpPr>
        <p:grpSpPr>
          <a:xfrm>
            <a:off x="-9144" y="-18288"/>
            <a:ext cx="9144000" cy="146304"/>
            <a:chOff x="0" y="3268345"/>
            <a:chExt cx="9144000" cy="146304"/>
          </a:xfrm>
        </p:grpSpPr>
        <p:sp>
          <p:nvSpPr>
            <p:cNvPr id="17" name="Rectangle 16"/>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74536" y="6356350"/>
            <a:ext cx="2133600" cy="365125"/>
          </a:xfrm>
          <a:prstGeom prst="rect">
            <a:avLst/>
          </a:prstGeom>
        </p:spPr>
        <p:txBody>
          <a:bodyPr vert="horz" lIns="91440" tIns="45720" rIns="91440" bIns="45720" rtlCol="0" anchor="ctr"/>
          <a:lstStyle>
            <a:lvl1pPr algn="r">
              <a:defRPr sz="1200">
                <a:solidFill>
                  <a:sysClr val="windowText" lastClr="000000"/>
                </a:solidFill>
              </a:defRPr>
            </a:lvl1pPr>
          </a:lstStyle>
          <a:p>
            <a:fld id="{D74F0C12-2808-41D6-BD43-66D82CF5967A}" type="datetimeFigureOut">
              <a:rPr lang="en-US" smtClean="0"/>
              <a:pPr/>
              <a:t>8/2/2011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endParaRPr lang="en-US"/>
          </a:p>
        </p:txBody>
      </p:sp>
      <p:sp>
        <p:nvSpPr>
          <p:cNvPr id="6" name="Slide Number Placeholder 5"/>
          <p:cNvSpPr>
            <a:spLocks noGrp="1"/>
          </p:cNvSpPr>
          <p:nvPr>
            <p:ph type="sldNum" sz="quarter" idx="4"/>
          </p:nvPr>
        </p:nvSpPr>
        <p:spPr>
          <a:xfrm>
            <a:off x="460248" y="6356350"/>
            <a:ext cx="2133600" cy="365125"/>
          </a:xfrm>
          <a:prstGeom prst="rect">
            <a:avLst/>
          </a:prstGeom>
        </p:spPr>
        <p:txBody>
          <a:bodyPr vert="horz" lIns="91440" tIns="45720" rIns="91440" bIns="45720" rtlCol="0" anchor="ctr"/>
          <a:lstStyle>
            <a:lvl1pPr algn="l">
              <a:defRPr sz="1200">
                <a:solidFill>
                  <a:sysClr val="windowText" lastClr="000000"/>
                </a:solidFill>
              </a:defRPr>
            </a:lvl1pPr>
          </a:lstStyle>
          <a:p>
            <a:fld id="{2F4D4C36-03AC-44EF-B914-B17EC7E12256}" type="slidenum">
              <a:rPr lang="en-US" smtClean="0"/>
              <a:pPr/>
              <a:t>‹#›</a:t>
            </a:fld>
            <a:endParaRPr lang="en-US"/>
          </a:p>
        </p:txBody>
      </p:sp>
      <p:sp>
        <p:nvSpPr>
          <p:cNvPr id="8" name="Title Placeholder 7"/>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buClr>
        <a:buSzPct val="60000"/>
        <a:buFont typeface="Wingdings 2"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SzPct val="57000"/>
        <a:buFont typeface="Wingdings 2"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SzPct val="55000"/>
        <a:buFont typeface="Wingdings 2"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33.gif"/><Relationship Id="rId5" Type="http://schemas.openxmlformats.org/officeDocument/2006/relationships/image" Target="../media/image32.pn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wm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Layout" Target="../slideLayouts/slideLayout10.xml"/><Relationship Id="rId6" Type="http://schemas.openxmlformats.org/officeDocument/2006/relationships/image" Target="../media/image49.png"/><Relationship Id="rId5" Type="http://schemas.openxmlformats.org/officeDocument/2006/relationships/image" Target="../media/image48.wmf"/><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0.xml"/><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Idaho Load Rating Program</a:t>
            </a:r>
            <a:endParaRPr lang="en-US" dirty="0"/>
          </a:p>
        </p:txBody>
      </p:sp>
      <p:pic>
        <p:nvPicPr>
          <p:cNvPr id="4" name="Picture 3" descr="209 HDR One Co Stacked Text.gif"/>
          <p:cNvPicPr>
            <a:picLocks noChangeAspect="1"/>
          </p:cNvPicPr>
          <p:nvPr/>
        </p:nvPicPr>
        <p:blipFill>
          <a:blip r:embed="rId3" cstate="print"/>
          <a:stretch>
            <a:fillRect/>
          </a:stretch>
        </p:blipFill>
        <p:spPr>
          <a:xfrm>
            <a:off x="4953000" y="5029200"/>
            <a:ext cx="2603090" cy="457200"/>
          </a:xfrm>
          <a:prstGeom prst="rect">
            <a:avLst/>
          </a:prstGeom>
        </p:spPr>
      </p:pic>
      <p:pic>
        <p:nvPicPr>
          <p:cNvPr id="5" name="Picture 4" descr="ITD Trans New copy.tif"/>
          <p:cNvPicPr>
            <a:picLocks noChangeAspect="1"/>
          </p:cNvPicPr>
          <p:nvPr/>
        </p:nvPicPr>
        <p:blipFill>
          <a:blip r:embed="rId4" cstate="print"/>
          <a:stretch>
            <a:fillRect/>
          </a:stretch>
        </p:blipFill>
        <p:spPr>
          <a:xfrm>
            <a:off x="1447800" y="4724400"/>
            <a:ext cx="1295400" cy="1245702"/>
          </a:xfrm>
          <a:prstGeom prst="rect">
            <a:avLst/>
          </a:prstGeom>
        </p:spPr>
      </p:pic>
      <p:sp>
        <p:nvSpPr>
          <p:cNvPr id="6" name="TextBox 5"/>
          <p:cNvSpPr txBox="1"/>
          <p:nvPr/>
        </p:nvSpPr>
        <p:spPr>
          <a:xfrm>
            <a:off x="762000" y="3962400"/>
            <a:ext cx="3505200" cy="923330"/>
          </a:xfrm>
          <a:prstGeom prst="rect">
            <a:avLst/>
          </a:prstGeom>
          <a:noFill/>
        </p:spPr>
        <p:txBody>
          <a:bodyPr wrap="square" rtlCol="0">
            <a:spAutoFit/>
          </a:bodyPr>
          <a:lstStyle/>
          <a:p>
            <a:r>
              <a:rPr lang="en-US" dirty="0" smtClean="0">
                <a:solidFill>
                  <a:schemeClr val="tx2"/>
                </a:solidFill>
              </a:rPr>
              <a:t>Shanon Murgoitio, P.E.</a:t>
            </a:r>
          </a:p>
          <a:p>
            <a:r>
              <a:rPr lang="en-US" dirty="0" smtClean="0">
                <a:solidFill>
                  <a:schemeClr val="tx2"/>
                </a:solidFill>
              </a:rPr>
              <a:t>Idaho Transportation Department</a:t>
            </a:r>
          </a:p>
          <a:p>
            <a:endParaRPr lang="en-US" dirty="0">
              <a:solidFill>
                <a:schemeClr val="tx2"/>
              </a:solidFill>
            </a:endParaRPr>
          </a:p>
        </p:txBody>
      </p:sp>
      <p:sp>
        <p:nvSpPr>
          <p:cNvPr id="7" name="TextBox 6"/>
          <p:cNvSpPr txBox="1"/>
          <p:nvPr/>
        </p:nvSpPr>
        <p:spPr>
          <a:xfrm>
            <a:off x="5410200" y="3962400"/>
            <a:ext cx="2057400" cy="646331"/>
          </a:xfrm>
          <a:prstGeom prst="rect">
            <a:avLst/>
          </a:prstGeom>
          <a:noFill/>
        </p:spPr>
        <p:txBody>
          <a:bodyPr wrap="square" rtlCol="0">
            <a:spAutoFit/>
          </a:bodyPr>
          <a:lstStyle/>
          <a:p>
            <a:r>
              <a:rPr lang="en-US" dirty="0" smtClean="0">
                <a:solidFill>
                  <a:schemeClr val="tx2"/>
                </a:solidFill>
              </a:rPr>
              <a:t>Scott Wood, P.E.</a:t>
            </a:r>
          </a:p>
          <a:p>
            <a:r>
              <a:rPr lang="en-US" dirty="0" smtClean="0">
                <a:solidFill>
                  <a:schemeClr val="tx2"/>
                </a:solidFill>
              </a:rPr>
              <a:t>HDR Engineering</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Examples of “Surprises”</a:t>
            </a:r>
            <a:endParaRPr lang="en-US" dirty="0"/>
          </a:p>
        </p:txBody>
      </p:sp>
      <p:sp>
        <p:nvSpPr>
          <p:cNvPr id="4" name="Rectangle 3"/>
          <p:cNvSpPr/>
          <p:nvPr/>
        </p:nvSpPr>
        <p:spPr>
          <a:xfrm>
            <a:off x="365333" y="1828800"/>
            <a:ext cx="8287871" cy="3323987"/>
          </a:xfrm>
          <a:prstGeom prst="rect">
            <a:avLst/>
          </a:prstGeom>
        </p:spPr>
        <p:txBody>
          <a:bodyPr wrap="square">
            <a:spAutoFit/>
          </a:bodyPr>
          <a:lstStyle/>
          <a:p>
            <a:pPr marL="342900" marR="0" lvl="0" indent="-342900" defTabSz="914400" eaLnBrk="1" fontAlgn="auto" latinLnBrk="0" hangingPunct="1">
              <a:lnSpc>
                <a:spcPct val="100000"/>
              </a:lnSpc>
              <a:spcBef>
                <a:spcPts val="0"/>
              </a:spcBef>
              <a:spcAft>
                <a:spcPts val="1200"/>
              </a:spcAft>
              <a:buClrTx/>
              <a:buSzTx/>
              <a:buFont typeface="Wingdings" pitchFamily="2" charset="2"/>
              <a:buChar char="Ø"/>
              <a:tabLst/>
              <a:defRPr/>
            </a:pPr>
            <a:r>
              <a:rPr kumimoji="0" lang="en-US" sz="2000" b="0" i="0" u="none" strike="noStrike" kern="0" cap="none" spc="0" normalizeH="0" baseline="0" noProof="0" dirty="0" smtClean="0">
                <a:ln>
                  <a:noFill/>
                </a:ln>
                <a:solidFill>
                  <a:schemeClr val="tx2"/>
                </a:solidFill>
                <a:effectLst/>
                <a:uLnTx/>
                <a:uFillTx/>
              </a:rPr>
              <a:t>Bridge has been widened. </a:t>
            </a:r>
            <a:r>
              <a:rPr kumimoji="0" lang="en-US" sz="2000" b="0" i="0" u="none" strike="noStrike" kern="0" cap="none" spc="0" normalizeH="0" noProof="0" dirty="0" smtClean="0">
                <a:ln>
                  <a:noFill/>
                </a:ln>
                <a:solidFill>
                  <a:schemeClr val="tx2"/>
                </a:solidFill>
                <a:effectLst/>
                <a:uLnTx/>
                <a:uFillTx/>
              </a:rPr>
              <a:t>No plans for old portion</a:t>
            </a:r>
            <a:r>
              <a:rPr lang="en-US" sz="2000" kern="0" dirty="0" smtClean="0">
                <a:solidFill>
                  <a:schemeClr val="tx2"/>
                </a:solidFill>
              </a:rPr>
              <a:t>.</a:t>
            </a:r>
            <a:endParaRPr kumimoji="0" lang="en-US" sz="2000" b="0" i="0" u="none" strike="noStrike" kern="0" cap="none" spc="0" normalizeH="0" noProof="0" dirty="0" smtClean="0">
              <a:ln>
                <a:noFill/>
              </a:ln>
              <a:solidFill>
                <a:schemeClr val="tx2"/>
              </a:solidFill>
              <a:effectLst/>
              <a:uLnTx/>
              <a:uFillTx/>
            </a:endParaRPr>
          </a:p>
          <a:p>
            <a:pPr marL="342900" marR="0" lvl="0" indent="-342900" defTabSz="914400" eaLnBrk="1" fontAlgn="auto" latinLnBrk="0" hangingPunct="1">
              <a:lnSpc>
                <a:spcPct val="100000"/>
              </a:lnSpc>
              <a:spcBef>
                <a:spcPts val="0"/>
              </a:spcBef>
              <a:spcAft>
                <a:spcPts val="1200"/>
              </a:spcAft>
              <a:buClrTx/>
              <a:buSzTx/>
              <a:buFont typeface="Wingdings" pitchFamily="2" charset="2"/>
              <a:buChar char="Ø"/>
              <a:tabLst/>
              <a:defRPr/>
            </a:pPr>
            <a:r>
              <a:rPr lang="en-US" sz="2000" kern="0" baseline="0" dirty="0" smtClean="0">
                <a:solidFill>
                  <a:schemeClr val="tx2"/>
                </a:solidFill>
              </a:rPr>
              <a:t>Bridge</a:t>
            </a:r>
            <a:r>
              <a:rPr lang="en-US" sz="2000" kern="0" dirty="0" smtClean="0">
                <a:solidFill>
                  <a:schemeClr val="tx2"/>
                </a:solidFill>
              </a:rPr>
              <a:t> appears </a:t>
            </a:r>
            <a:r>
              <a:rPr lang="en-US" sz="2000" kern="0" dirty="0" err="1" smtClean="0">
                <a:solidFill>
                  <a:schemeClr val="tx2"/>
                </a:solidFill>
              </a:rPr>
              <a:t>prestressed</a:t>
            </a:r>
            <a:r>
              <a:rPr lang="en-US" sz="2000" kern="0" dirty="0">
                <a:solidFill>
                  <a:schemeClr val="tx2"/>
                </a:solidFill>
              </a:rPr>
              <a:t> </a:t>
            </a:r>
            <a:r>
              <a:rPr lang="en-US" sz="2000" kern="0" dirty="0" smtClean="0">
                <a:solidFill>
                  <a:schemeClr val="tx2"/>
                </a:solidFill>
              </a:rPr>
              <a:t>concrete, but is actually precast concrete that was post tensioned at the site.</a:t>
            </a:r>
          </a:p>
          <a:p>
            <a:pPr marL="342900" marR="0" lvl="0" indent="-342900" defTabSz="914400" eaLnBrk="1" fontAlgn="auto" latinLnBrk="0" hangingPunct="1">
              <a:lnSpc>
                <a:spcPct val="100000"/>
              </a:lnSpc>
              <a:spcBef>
                <a:spcPts val="0"/>
              </a:spcBef>
              <a:spcAft>
                <a:spcPts val="1200"/>
              </a:spcAft>
              <a:buClrTx/>
              <a:buSzTx/>
              <a:buFont typeface="Wingdings" pitchFamily="2" charset="2"/>
              <a:buChar char="Ø"/>
              <a:tabLst/>
              <a:defRPr/>
            </a:pPr>
            <a:r>
              <a:rPr kumimoji="0" lang="en-US" sz="2000" b="0" i="0" u="none" strike="noStrike" kern="0" cap="none" spc="0" normalizeH="0" baseline="0" noProof="0" dirty="0" smtClean="0">
                <a:ln>
                  <a:noFill/>
                </a:ln>
                <a:solidFill>
                  <a:schemeClr val="tx2"/>
                </a:solidFill>
                <a:effectLst/>
                <a:uLnTx/>
                <a:uFillTx/>
              </a:rPr>
              <a:t>Deck</a:t>
            </a:r>
            <a:r>
              <a:rPr kumimoji="0" lang="en-US" sz="2000" b="0" i="0" u="none" strike="noStrike" kern="0" cap="none" spc="0" normalizeH="0" noProof="0" dirty="0" smtClean="0">
                <a:ln>
                  <a:noFill/>
                </a:ln>
                <a:solidFill>
                  <a:schemeClr val="tx2"/>
                </a:solidFill>
                <a:effectLst/>
                <a:uLnTx/>
                <a:uFillTx/>
              </a:rPr>
              <a:t> truss with top chord acting as bending member and truss member because deck rests directly on top chord.</a:t>
            </a:r>
          </a:p>
          <a:p>
            <a:pPr marL="342900" marR="0" lvl="0" indent="-342900" defTabSz="914400" eaLnBrk="1" fontAlgn="auto" latinLnBrk="0" hangingPunct="1">
              <a:lnSpc>
                <a:spcPct val="100000"/>
              </a:lnSpc>
              <a:spcBef>
                <a:spcPts val="0"/>
              </a:spcBef>
              <a:spcAft>
                <a:spcPts val="1200"/>
              </a:spcAft>
              <a:buClrTx/>
              <a:buSzTx/>
              <a:buFont typeface="Wingdings" pitchFamily="2" charset="2"/>
              <a:buChar char="Ø"/>
              <a:tabLst/>
              <a:defRPr/>
            </a:pPr>
            <a:r>
              <a:rPr lang="en-US" sz="2000" kern="0" noProof="0" dirty="0" smtClean="0">
                <a:solidFill>
                  <a:schemeClr val="tx2"/>
                </a:solidFill>
              </a:rPr>
              <a:t>Structure rates low per current code, but is in good condition.</a:t>
            </a:r>
            <a:endParaRPr kumimoji="0" lang="en-US" sz="2000" b="0" i="0" u="none" strike="noStrike" kern="0" cap="none" spc="0" normalizeH="0" noProof="0" dirty="0" smtClean="0">
              <a:ln>
                <a:noFill/>
              </a:ln>
              <a:solidFill>
                <a:schemeClr val="tx2"/>
              </a:solidFill>
              <a:effectLst/>
              <a:uLnTx/>
              <a:uFillTx/>
            </a:endParaRPr>
          </a:p>
          <a:p>
            <a:pPr marL="342900" marR="0" lvl="0" indent="-342900" defTabSz="914400" eaLnBrk="1" fontAlgn="auto" latinLnBrk="0" hangingPunct="1">
              <a:lnSpc>
                <a:spcPct val="100000"/>
              </a:lnSpc>
              <a:spcBef>
                <a:spcPts val="0"/>
              </a:spcBef>
              <a:spcAft>
                <a:spcPts val="1200"/>
              </a:spcAft>
              <a:buClrTx/>
              <a:buSzTx/>
              <a:buFont typeface="Wingdings" pitchFamily="2" charset="2"/>
              <a:buChar char="Ø"/>
              <a:tabLst/>
              <a:defRPr/>
            </a:pPr>
            <a:r>
              <a:rPr lang="en-US" sz="2000" kern="0" noProof="0" dirty="0" smtClean="0">
                <a:solidFill>
                  <a:schemeClr val="tx2"/>
                </a:solidFill>
              </a:rPr>
              <a:t>Bridge is replaced very soon after it is load rated.</a:t>
            </a:r>
          </a:p>
          <a:p>
            <a:pPr marL="342900" marR="0" lvl="0" indent="-342900" defTabSz="914400" eaLnBrk="1" fontAlgn="auto" latinLnBrk="0" hangingPunct="1">
              <a:lnSpc>
                <a:spcPct val="100000"/>
              </a:lnSpc>
              <a:spcBef>
                <a:spcPts val="0"/>
              </a:spcBef>
              <a:spcAft>
                <a:spcPts val="1200"/>
              </a:spcAft>
              <a:buClrTx/>
              <a:buSzTx/>
              <a:buFont typeface="Wingdings" pitchFamily="2" charset="2"/>
              <a:buChar char="Ø"/>
              <a:tabLst/>
              <a:defRPr/>
            </a:pPr>
            <a:r>
              <a:rPr kumimoji="0" lang="en-US" sz="2000" b="0" i="0" u="none" strike="noStrike" kern="0" cap="none" spc="0" normalizeH="0" baseline="0" dirty="0" smtClean="0">
                <a:ln>
                  <a:noFill/>
                </a:ln>
                <a:solidFill>
                  <a:schemeClr val="tx2"/>
                </a:solidFill>
                <a:effectLst/>
                <a:uLnTx/>
                <a:uFillTx/>
              </a:rPr>
              <a:t>Bridge</a:t>
            </a:r>
            <a:r>
              <a:rPr kumimoji="0" lang="en-US" sz="2000" b="0" i="0" u="none" strike="noStrike" kern="0" cap="none" spc="0" normalizeH="0" dirty="0" smtClean="0">
                <a:ln>
                  <a:noFill/>
                </a:ln>
                <a:solidFill>
                  <a:schemeClr val="tx2"/>
                </a:solidFill>
                <a:effectLst/>
                <a:uLnTx/>
                <a:uFillTx/>
              </a:rPr>
              <a:t> has been set on fire.</a:t>
            </a:r>
            <a:endParaRPr kumimoji="0" lang="en-US" sz="2000" b="0" i="0" u="none" strike="noStrike" kern="0" cap="none" spc="0" normalizeH="0" baseline="0" noProof="0" dirty="0" smtClean="0">
              <a:ln>
                <a:noFill/>
              </a:ln>
              <a:solidFill>
                <a:schemeClr val="tx2"/>
              </a:solidFill>
              <a:effectLst/>
              <a:uLnTx/>
              <a:uFillTx/>
            </a:endParaRPr>
          </a:p>
        </p:txBody>
      </p:sp>
      <p:pic>
        <p:nvPicPr>
          <p:cNvPr id="7" name="Picture 6" descr="mr-yuck-713258.jpg"/>
          <p:cNvPicPr>
            <a:picLocks noChangeAspect="1"/>
          </p:cNvPicPr>
          <p:nvPr/>
        </p:nvPicPr>
        <p:blipFill>
          <a:blip r:embed="rId3" cstate="print">
            <a:clrChange>
              <a:clrFrom>
                <a:srgbClr val="FFFFFF"/>
              </a:clrFrom>
              <a:clrTo>
                <a:srgbClr val="FFFFFF">
                  <a:alpha val="0"/>
                </a:srgbClr>
              </a:clrTo>
            </a:clrChange>
          </a:blip>
          <a:stretch>
            <a:fillRect/>
          </a:stretch>
        </p:blipFill>
        <p:spPr>
          <a:xfrm>
            <a:off x="6172200" y="4343400"/>
            <a:ext cx="1841500" cy="1841500"/>
          </a:xfrm>
          <a:prstGeom prst="rect">
            <a:avLst/>
          </a:prstGeom>
        </p:spPr>
      </p:pic>
    </p:spTree>
    <p:extLst>
      <p:ext uri="{BB962C8B-B14F-4D97-AF65-F5344CB8AC3E}">
        <p14:creationId xmlns:p14="http://schemas.microsoft.com/office/powerpoint/2010/main" val="2529364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District 3\28317_0308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46"/>
          <a:stretch/>
        </p:blipFill>
        <p:spPr bwMode="auto">
          <a:xfrm>
            <a:off x="762000" y="1173817"/>
            <a:ext cx="5486400" cy="37960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Y:\District 3\28317_0308_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045"/>
          <a:stretch/>
        </p:blipFill>
        <p:spPr bwMode="auto">
          <a:xfrm>
            <a:off x="5419725" y="2735917"/>
            <a:ext cx="3366247"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5422" y="381000"/>
            <a:ext cx="8229600" cy="646331"/>
          </a:xfrm>
          <a:prstGeom prst="rect">
            <a:avLst/>
          </a:prstGeom>
        </p:spPr>
        <p:txBody>
          <a:bodyPr wrap="square">
            <a:spAutoFit/>
          </a:bodyPr>
          <a:lstStyle/>
          <a:p>
            <a:r>
              <a:rPr lang="en-US" dirty="0"/>
              <a:t>Inspection Report Notes, “County should discuss ditch burning with irrigation district, continued burning under structure will quickly decrease life of the this structure.”</a:t>
            </a:r>
          </a:p>
        </p:txBody>
      </p:sp>
      <p:sp>
        <p:nvSpPr>
          <p:cNvPr id="5" name="Rectangle 4"/>
          <p:cNvSpPr/>
          <p:nvPr/>
        </p:nvSpPr>
        <p:spPr>
          <a:xfrm>
            <a:off x="761999" y="4969898"/>
            <a:ext cx="4657725" cy="523220"/>
          </a:xfrm>
          <a:prstGeom prst="rect">
            <a:avLst/>
          </a:prstGeom>
        </p:spPr>
        <p:txBody>
          <a:bodyPr wrap="square">
            <a:spAutoFit/>
          </a:bodyPr>
          <a:lstStyle/>
          <a:p>
            <a:r>
              <a:rPr lang="en-US" sz="1400" dirty="0"/>
              <a:t>Bridge 28317</a:t>
            </a:r>
          </a:p>
          <a:p>
            <a:r>
              <a:rPr lang="en-US" sz="1400" dirty="0"/>
              <a:t>Sheep Camp Rd. over Grandview Irrigation Canal</a:t>
            </a:r>
          </a:p>
        </p:txBody>
      </p:sp>
    </p:spTree>
    <p:extLst>
      <p:ext uri="{BB962C8B-B14F-4D97-AF65-F5344CB8AC3E}">
        <p14:creationId xmlns:p14="http://schemas.microsoft.com/office/powerpoint/2010/main" val="1610230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25" r="47849"/>
          <a:stretch/>
        </p:blipFill>
        <p:spPr bwMode="auto">
          <a:xfrm>
            <a:off x="4648200" y="442912"/>
            <a:ext cx="4371975"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Y:\District 3\26746_1109_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47" t="12109" r="4033" b="26200"/>
          <a:stretch/>
        </p:blipFill>
        <p:spPr bwMode="auto">
          <a:xfrm>
            <a:off x="209550" y="509587"/>
            <a:ext cx="4270863" cy="2209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61" t="14767"/>
          <a:stretch/>
        </p:blipFill>
        <p:spPr bwMode="auto">
          <a:xfrm>
            <a:off x="228600" y="2895600"/>
            <a:ext cx="4260335"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9550" y="5462587"/>
            <a:ext cx="3340723" cy="307777"/>
          </a:xfrm>
          <a:prstGeom prst="rect">
            <a:avLst/>
          </a:prstGeom>
          <a:noFill/>
        </p:spPr>
        <p:txBody>
          <a:bodyPr wrap="none" rtlCol="0">
            <a:spAutoFit/>
          </a:bodyPr>
          <a:lstStyle/>
          <a:p>
            <a:r>
              <a:rPr lang="en-US" sz="1400" dirty="0" smtClean="0"/>
              <a:t>Local Highway District Homemade Girders</a:t>
            </a:r>
            <a:endParaRPr lang="en-US" sz="1400" dirty="0"/>
          </a:p>
        </p:txBody>
      </p:sp>
    </p:spTree>
    <p:extLst>
      <p:ext uri="{BB962C8B-B14F-4D97-AF65-F5344CB8AC3E}">
        <p14:creationId xmlns:p14="http://schemas.microsoft.com/office/powerpoint/2010/main" val="2653604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Scope of Work &amp; </a:t>
            </a:r>
            <a:r>
              <a:rPr lang="en-US" dirty="0" err="1" smtClean="0"/>
              <a:t>Manhours</a:t>
            </a:r>
            <a:endParaRPr lang="en-US" dirty="0"/>
          </a:p>
        </p:txBody>
      </p:sp>
      <p:grpSp>
        <p:nvGrpSpPr>
          <p:cNvPr id="8" name="Group 7"/>
          <p:cNvGrpSpPr>
            <a:grpSpLocks noChangeAspect="1"/>
          </p:cNvGrpSpPr>
          <p:nvPr/>
        </p:nvGrpSpPr>
        <p:grpSpPr>
          <a:xfrm>
            <a:off x="5105400" y="1905000"/>
            <a:ext cx="3663164" cy="4191082"/>
            <a:chOff x="1366036" y="2189133"/>
            <a:chExt cx="2547922" cy="3057096"/>
          </a:xfrm>
        </p:grpSpPr>
        <p:pic>
          <p:nvPicPr>
            <p:cNvPr id="7173" name="Picture 5"/>
            <p:cNvPicPr>
              <a:picLocks noChangeAspect="1" noChangeArrowheads="1"/>
            </p:cNvPicPr>
            <p:nvPr/>
          </p:nvPicPr>
          <p:blipFill>
            <a:blip r:embed="rId2" cstate="print"/>
            <a:srcRect/>
            <a:stretch>
              <a:fillRect/>
            </a:stretch>
          </p:blipFill>
          <p:spPr bwMode="auto">
            <a:xfrm rot="562648">
              <a:off x="1475558" y="3770191"/>
              <a:ext cx="2438400" cy="1476038"/>
            </a:xfrm>
            <a:prstGeom prst="rect">
              <a:avLst/>
            </a:prstGeom>
            <a:noFill/>
            <a:ln w="9525">
              <a:no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1447800" y="2971799"/>
              <a:ext cx="2438400" cy="1470884"/>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rot="20721822">
              <a:off x="1366036" y="2189133"/>
              <a:ext cx="2438400" cy="1475354"/>
            </a:xfrm>
            <a:prstGeom prst="rect">
              <a:avLst/>
            </a:prstGeom>
            <a:noFill/>
            <a:ln w="9525">
              <a:noFill/>
              <a:miter lim="800000"/>
              <a:headEnd/>
              <a:tailEnd/>
            </a:ln>
          </p:spPr>
        </p:pic>
      </p:grpSp>
      <p:sp>
        <p:nvSpPr>
          <p:cNvPr id="10" name="Rectangle 9"/>
          <p:cNvSpPr/>
          <p:nvPr/>
        </p:nvSpPr>
        <p:spPr>
          <a:xfrm>
            <a:off x="609600" y="2362200"/>
            <a:ext cx="4572000" cy="1754326"/>
          </a:xfrm>
          <a:prstGeom prst="rect">
            <a:avLst/>
          </a:prstGeom>
        </p:spPr>
        <p:txBody>
          <a:bodyPr>
            <a:spAutoFit/>
          </a:bodyPr>
          <a:lstStyle/>
          <a:p>
            <a:pPr>
              <a:lnSpc>
                <a:spcPct val="150000"/>
              </a:lnSpc>
              <a:buFont typeface="Wingdings" pitchFamily="2" charset="2"/>
              <a:buChar char="Ø"/>
            </a:pPr>
            <a:r>
              <a:rPr lang="en-US" dirty="0" smtClean="0">
                <a:solidFill>
                  <a:schemeClr val="tx2"/>
                </a:solidFill>
              </a:rPr>
              <a:t>Bridge list</a:t>
            </a:r>
          </a:p>
          <a:p>
            <a:pPr>
              <a:lnSpc>
                <a:spcPct val="150000"/>
              </a:lnSpc>
              <a:buFont typeface="Wingdings" pitchFamily="2" charset="2"/>
              <a:buChar char="Ø"/>
            </a:pPr>
            <a:r>
              <a:rPr lang="en-US" dirty="0" smtClean="0">
                <a:solidFill>
                  <a:schemeClr val="tx2"/>
                </a:solidFill>
              </a:rPr>
              <a:t>Drawings</a:t>
            </a:r>
          </a:p>
          <a:p>
            <a:pPr>
              <a:lnSpc>
                <a:spcPct val="150000"/>
              </a:lnSpc>
              <a:buFont typeface="Wingdings" pitchFamily="2" charset="2"/>
              <a:buChar char="Ø"/>
            </a:pPr>
            <a:r>
              <a:rPr lang="en-US" dirty="0" smtClean="0">
                <a:solidFill>
                  <a:schemeClr val="tx2"/>
                </a:solidFill>
              </a:rPr>
              <a:t>Inspection Reports</a:t>
            </a:r>
          </a:p>
          <a:p>
            <a:pPr>
              <a:lnSpc>
                <a:spcPct val="150000"/>
              </a:lnSpc>
              <a:buFont typeface="Wingdings" pitchFamily="2" charset="2"/>
              <a:buChar char="Ø"/>
            </a:pPr>
            <a:r>
              <a:rPr lang="en-US" dirty="0" smtClean="0">
                <a:solidFill>
                  <a:schemeClr val="tx2"/>
                </a:solidFill>
              </a:rPr>
              <a:t>Photos</a:t>
            </a:r>
          </a:p>
        </p:txBody>
      </p:sp>
      <p:sp>
        <p:nvSpPr>
          <p:cNvPr id="11" name="TextBox 10"/>
          <p:cNvSpPr txBox="1"/>
          <p:nvPr/>
        </p:nvSpPr>
        <p:spPr>
          <a:xfrm>
            <a:off x="228600" y="1828800"/>
            <a:ext cx="4648200" cy="461665"/>
          </a:xfrm>
          <a:prstGeom prst="rect">
            <a:avLst/>
          </a:prstGeom>
          <a:noFill/>
        </p:spPr>
        <p:txBody>
          <a:bodyPr wrap="square" rtlCol="0">
            <a:spAutoFit/>
          </a:bodyPr>
          <a:lstStyle/>
          <a:p>
            <a:r>
              <a:rPr lang="en-US" sz="2400" dirty="0" smtClean="0">
                <a:solidFill>
                  <a:schemeClr val="tx2"/>
                </a:solidFill>
              </a:rPr>
              <a:t>Provided by ITD:</a:t>
            </a:r>
            <a:endParaRPr lang="en-US" sz="2400"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Estimating </a:t>
            </a:r>
            <a:r>
              <a:rPr lang="en-US" dirty="0" err="1" smtClean="0"/>
              <a:t>Manhours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28600" y="4343400"/>
            <a:ext cx="8629650" cy="1313208"/>
          </a:xfrm>
          <a:prstGeom prst="rect">
            <a:avLst/>
          </a:prstGeom>
          <a:noFill/>
          <a:ln w="9525">
            <a:noFill/>
            <a:miter lim="800000"/>
            <a:headEnd/>
            <a:tailEnd/>
          </a:ln>
        </p:spPr>
      </p:pic>
      <p:sp>
        <p:nvSpPr>
          <p:cNvPr id="4" name="TextBox 3"/>
          <p:cNvSpPr txBox="1"/>
          <p:nvPr/>
        </p:nvSpPr>
        <p:spPr>
          <a:xfrm>
            <a:off x="228600" y="1981200"/>
            <a:ext cx="8763000" cy="1938992"/>
          </a:xfrm>
          <a:prstGeom prst="rect">
            <a:avLst/>
          </a:prstGeom>
          <a:noFill/>
        </p:spPr>
        <p:txBody>
          <a:bodyPr wrap="square" rtlCol="0">
            <a:spAutoFit/>
          </a:bodyPr>
          <a:lstStyle/>
          <a:p>
            <a:pPr>
              <a:lnSpc>
                <a:spcPct val="150000"/>
              </a:lnSpc>
              <a:buFont typeface="Wingdings" pitchFamily="2" charset="2"/>
              <a:buChar char="Ø"/>
            </a:pPr>
            <a:r>
              <a:rPr lang="en-US" sz="2000" dirty="0" smtClean="0">
                <a:solidFill>
                  <a:schemeClr val="tx2"/>
                </a:solidFill>
              </a:rPr>
              <a:t>Look through design plans and shop drawings</a:t>
            </a:r>
          </a:p>
          <a:p>
            <a:pPr>
              <a:lnSpc>
                <a:spcPct val="150000"/>
              </a:lnSpc>
              <a:buFont typeface="Wingdings" pitchFamily="2" charset="2"/>
              <a:buChar char="Ø"/>
            </a:pPr>
            <a:r>
              <a:rPr lang="en-US" sz="2000" dirty="0" smtClean="0">
                <a:solidFill>
                  <a:schemeClr val="tx2"/>
                </a:solidFill>
              </a:rPr>
              <a:t>Estimate hours based on bridge type, number of spans, geometry, additional features, etc.</a:t>
            </a:r>
          </a:p>
          <a:p>
            <a:pPr>
              <a:lnSpc>
                <a:spcPct val="150000"/>
              </a:lnSpc>
              <a:buFont typeface="Wingdings" pitchFamily="2" charset="2"/>
              <a:buChar char="Ø"/>
            </a:pPr>
            <a:r>
              <a:rPr lang="en-US" sz="2000" dirty="0" smtClean="0">
                <a:solidFill>
                  <a:schemeClr val="tx2"/>
                </a:solidFill>
              </a:rPr>
              <a:t>Estimate takes 3 to 4 minutes per bridge</a:t>
            </a:r>
            <a:endParaRPr lang="en-US" sz="2000" dirty="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Remote Offices &amp; </a:t>
            </a:r>
            <a:r>
              <a:rPr lang="en-US" dirty="0" err="1" smtClean="0"/>
              <a:t>Subconsultants</a:t>
            </a:r>
            <a:endParaRPr lang="en-US" dirty="0"/>
          </a:p>
        </p:txBody>
      </p:sp>
      <p:pic>
        <p:nvPicPr>
          <p:cNvPr id="4098" name="Picture 2" descr="http://www.lib.utexas.edu/maps/united_states/usa_blank.jpg"/>
          <p:cNvPicPr>
            <a:picLocks noChangeAspect="1" noChangeArrowheads="1"/>
          </p:cNvPicPr>
          <p:nvPr/>
        </p:nvPicPr>
        <p:blipFill>
          <a:blip r:embed="rId3" cstate="print"/>
          <a:srcRect/>
          <a:stretch>
            <a:fillRect/>
          </a:stretch>
        </p:blipFill>
        <p:spPr bwMode="auto">
          <a:xfrm>
            <a:off x="910674" y="1676400"/>
            <a:ext cx="7242726" cy="4751037"/>
          </a:xfrm>
          <a:prstGeom prst="rect">
            <a:avLst/>
          </a:prstGeom>
          <a:noFill/>
        </p:spPr>
      </p:pic>
      <p:pic>
        <p:nvPicPr>
          <p:cNvPr id="5" name="Picture 4" descr="FA Full Logo 051707.jpg"/>
          <p:cNvPicPr>
            <a:picLocks noChangeAspect="1"/>
          </p:cNvPicPr>
          <p:nvPr/>
        </p:nvPicPr>
        <p:blipFill>
          <a:blip r:embed="rId4" cstate="print"/>
          <a:stretch>
            <a:fillRect/>
          </a:stretch>
        </p:blipFill>
        <p:spPr>
          <a:xfrm>
            <a:off x="1905000" y="3429000"/>
            <a:ext cx="838200" cy="200167"/>
          </a:xfrm>
          <a:prstGeom prst="rect">
            <a:avLst/>
          </a:prstGeom>
          <a:ln>
            <a:solidFill>
              <a:schemeClr val="tx1"/>
            </a:solidFill>
          </a:ln>
        </p:spPr>
      </p:pic>
      <p:pic>
        <p:nvPicPr>
          <p:cNvPr id="9" name="Picture 2"/>
          <p:cNvPicPr>
            <a:picLocks noChangeAspect="1" noChangeArrowheads="1"/>
          </p:cNvPicPr>
          <p:nvPr/>
        </p:nvPicPr>
        <p:blipFill>
          <a:blip r:embed="rId5" cstate="print"/>
          <a:srcRect/>
          <a:stretch>
            <a:fillRect/>
          </a:stretch>
        </p:blipFill>
        <p:spPr bwMode="auto">
          <a:xfrm>
            <a:off x="1828800" y="2590800"/>
            <a:ext cx="533400" cy="239146"/>
          </a:xfrm>
          <a:prstGeom prst="rect">
            <a:avLst/>
          </a:prstGeom>
          <a:noFill/>
          <a:ln w="9525">
            <a:solidFill>
              <a:schemeClr val="tx1"/>
            </a:solidFill>
            <a:miter lim="800000"/>
            <a:headEnd/>
            <a:tailEnd/>
          </a:ln>
        </p:spPr>
      </p:pic>
      <p:pic>
        <p:nvPicPr>
          <p:cNvPr id="7" name="Picture 6" descr="FA Full Logo 051707.jpg"/>
          <p:cNvPicPr>
            <a:picLocks noChangeAspect="1"/>
          </p:cNvPicPr>
          <p:nvPr/>
        </p:nvPicPr>
        <p:blipFill>
          <a:blip r:embed="rId4" cstate="print"/>
          <a:stretch>
            <a:fillRect/>
          </a:stretch>
        </p:blipFill>
        <p:spPr>
          <a:xfrm>
            <a:off x="2362200" y="2667000"/>
            <a:ext cx="838200" cy="200167"/>
          </a:xfrm>
          <a:prstGeom prst="rect">
            <a:avLst/>
          </a:prstGeom>
          <a:ln>
            <a:solidFill>
              <a:schemeClr val="tx1"/>
            </a:solidFill>
          </a:ln>
        </p:spPr>
      </p:pic>
      <p:pic>
        <p:nvPicPr>
          <p:cNvPr id="11" name="Picture 2"/>
          <p:cNvPicPr>
            <a:picLocks noChangeAspect="1" noChangeArrowheads="1"/>
          </p:cNvPicPr>
          <p:nvPr/>
        </p:nvPicPr>
        <p:blipFill>
          <a:blip r:embed="rId5" cstate="print"/>
          <a:srcRect/>
          <a:stretch>
            <a:fillRect/>
          </a:stretch>
        </p:blipFill>
        <p:spPr bwMode="auto">
          <a:xfrm>
            <a:off x="2590800" y="1981200"/>
            <a:ext cx="533400" cy="239146"/>
          </a:xfrm>
          <a:prstGeom prst="rect">
            <a:avLst/>
          </a:prstGeom>
          <a:noFill/>
          <a:ln w="9525">
            <a:solidFill>
              <a:schemeClr val="tx1"/>
            </a:solidFill>
            <a:miter lim="800000"/>
            <a:headEnd/>
            <a:tailEnd/>
          </a:ln>
        </p:spPr>
      </p:pic>
      <p:pic>
        <p:nvPicPr>
          <p:cNvPr id="12" name="Picture 2"/>
          <p:cNvPicPr>
            <a:picLocks noChangeAspect="1" noChangeArrowheads="1"/>
          </p:cNvPicPr>
          <p:nvPr/>
        </p:nvPicPr>
        <p:blipFill>
          <a:blip r:embed="rId5" cstate="print"/>
          <a:srcRect/>
          <a:stretch>
            <a:fillRect/>
          </a:stretch>
        </p:blipFill>
        <p:spPr bwMode="auto">
          <a:xfrm>
            <a:off x="2057400" y="1828800"/>
            <a:ext cx="533400" cy="239146"/>
          </a:xfrm>
          <a:prstGeom prst="rect">
            <a:avLst/>
          </a:prstGeom>
          <a:noFill/>
          <a:ln w="9525">
            <a:solidFill>
              <a:schemeClr val="tx1"/>
            </a:solidFill>
            <a:miter lim="800000"/>
            <a:headEnd/>
            <a:tailEnd/>
          </a:ln>
        </p:spPr>
      </p:pic>
      <p:pic>
        <p:nvPicPr>
          <p:cNvPr id="13" name="Picture 2"/>
          <p:cNvPicPr>
            <a:picLocks noChangeAspect="1" noChangeArrowheads="1"/>
          </p:cNvPicPr>
          <p:nvPr/>
        </p:nvPicPr>
        <p:blipFill>
          <a:blip r:embed="rId5" cstate="print"/>
          <a:srcRect/>
          <a:stretch>
            <a:fillRect/>
          </a:stretch>
        </p:blipFill>
        <p:spPr bwMode="auto">
          <a:xfrm>
            <a:off x="3200400" y="3276600"/>
            <a:ext cx="533400" cy="239146"/>
          </a:xfrm>
          <a:prstGeom prst="rect">
            <a:avLst/>
          </a:prstGeom>
          <a:noFill/>
          <a:ln w="9525">
            <a:solidFill>
              <a:schemeClr val="tx1"/>
            </a:solidFill>
            <a:miter lim="800000"/>
            <a:headEnd/>
            <a:tailEnd/>
          </a:ln>
        </p:spPr>
      </p:pic>
      <p:pic>
        <p:nvPicPr>
          <p:cNvPr id="14" name="Picture 2"/>
          <p:cNvPicPr>
            <a:picLocks noChangeAspect="1" noChangeArrowheads="1"/>
          </p:cNvPicPr>
          <p:nvPr/>
        </p:nvPicPr>
        <p:blipFill>
          <a:blip r:embed="rId5" cstate="print"/>
          <a:srcRect/>
          <a:stretch>
            <a:fillRect/>
          </a:stretch>
        </p:blipFill>
        <p:spPr bwMode="auto">
          <a:xfrm>
            <a:off x="4648200" y="2514600"/>
            <a:ext cx="533400" cy="239146"/>
          </a:xfrm>
          <a:prstGeom prst="rect">
            <a:avLst/>
          </a:prstGeom>
          <a:noFill/>
          <a:ln w="9525">
            <a:solidFill>
              <a:schemeClr val="tx1"/>
            </a:solidFill>
            <a:miter lim="800000"/>
            <a:headEnd/>
            <a:tailEnd/>
          </a:ln>
        </p:spPr>
      </p:pic>
      <p:pic>
        <p:nvPicPr>
          <p:cNvPr id="1027" name="Picture 3" descr="C:\Program Files\Microsoft Office\MEDIA\OFFICE12\Bullets\BD14565_.gif"/>
          <p:cNvPicPr>
            <a:picLocks noChangeAspect="1" noChangeArrowheads="1"/>
          </p:cNvPicPr>
          <p:nvPr/>
        </p:nvPicPr>
        <p:blipFill>
          <a:blip r:embed="rId6" cstate="print"/>
          <a:srcRect/>
          <a:stretch>
            <a:fillRect/>
          </a:stretch>
        </p:blipFill>
        <p:spPr bwMode="auto">
          <a:xfrm rot="5400000">
            <a:off x="6400800" y="3200400"/>
            <a:ext cx="142875" cy="142875"/>
          </a:xfrm>
          <a:prstGeom prst="rect">
            <a:avLst/>
          </a:prstGeom>
          <a:noFill/>
        </p:spPr>
      </p:pic>
      <p:pic>
        <p:nvPicPr>
          <p:cNvPr id="16" name="Picture 3" descr="C:\Program Files\Microsoft Office\MEDIA\OFFICE12\Bullets\BD14565_.gif"/>
          <p:cNvPicPr>
            <a:picLocks noChangeAspect="1" noChangeArrowheads="1"/>
          </p:cNvPicPr>
          <p:nvPr/>
        </p:nvPicPr>
        <p:blipFill>
          <a:blip r:embed="rId6" cstate="print"/>
          <a:srcRect/>
          <a:stretch>
            <a:fillRect/>
          </a:stretch>
        </p:blipFill>
        <p:spPr bwMode="auto">
          <a:xfrm rot="5400000">
            <a:off x="3286125" y="4343400"/>
            <a:ext cx="142875" cy="142875"/>
          </a:xfrm>
          <a:prstGeom prst="rect">
            <a:avLst/>
          </a:prstGeom>
          <a:noFill/>
        </p:spPr>
      </p:pic>
      <p:pic>
        <p:nvPicPr>
          <p:cNvPr id="17" name="Picture 3" descr="C:\Program Files\Microsoft Office\MEDIA\OFFICE12\Bullets\BD14565_.gif"/>
          <p:cNvPicPr>
            <a:picLocks noChangeAspect="1" noChangeArrowheads="1"/>
          </p:cNvPicPr>
          <p:nvPr/>
        </p:nvPicPr>
        <p:blipFill>
          <a:blip r:embed="rId6" cstate="print"/>
          <a:srcRect/>
          <a:stretch>
            <a:fillRect/>
          </a:stretch>
        </p:blipFill>
        <p:spPr bwMode="auto">
          <a:xfrm rot="5400000">
            <a:off x="2286000" y="3657600"/>
            <a:ext cx="142875" cy="142875"/>
          </a:xfrm>
          <a:prstGeom prst="rect">
            <a:avLst/>
          </a:prstGeom>
          <a:noFill/>
        </p:spPr>
      </p:pic>
      <p:pic>
        <p:nvPicPr>
          <p:cNvPr id="18" name="Picture 3" descr="C:\Program Files\Microsoft Office\MEDIA\OFFICE12\Bullets\BD14565_.gif"/>
          <p:cNvPicPr>
            <a:picLocks noChangeAspect="1" noChangeArrowheads="1"/>
          </p:cNvPicPr>
          <p:nvPr/>
        </p:nvPicPr>
        <p:blipFill>
          <a:blip r:embed="rId6" cstate="print"/>
          <a:srcRect/>
          <a:stretch>
            <a:fillRect/>
          </a:stretch>
        </p:blipFill>
        <p:spPr bwMode="auto">
          <a:xfrm rot="5400000">
            <a:off x="2286000" y="2819400"/>
            <a:ext cx="142875" cy="142875"/>
          </a:xfrm>
          <a:prstGeom prst="rect">
            <a:avLst/>
          </a:prstGeom>
          <a:noFill/>
        </p:spPr>
      </p:pic>
      <p:pic>
        <p:nvPicPr>
          <p:cNvPr id="19" name="Picture 3" descr="C:\Program Files\Microsoft Office\MEDIA\OFFICE12\Bullets\BD14565_.gif"/>
          <p:cNvPicPr>
            <a:picLocks noChangeAspect="1" noChangeArrowheads="1"/>
          </p:cNvPicPr>
          <p:nvPr/>
        </p:nvPicPr>
        <p:blipFill>
          <a:blip r:embed="rId6" cstate="print"/>
          <a:srcRect/>
          <a:stretch>
            <a:fillRect/>
          </a:stretch>
        </p:blipFill>
        <p:spPr bwMode="auto">
          <a:xfrm rot="5400000">
            <a:off x="2286000" y="2057400"/>
            <a:ext cx="142875" cy="142875"/>
          </a:xfrm>
          <a:prstGeom prst="rect">
            <a:avLst/>
          </a:prstGeom>
          <a:noFill/>
        </p:spPr>
      </p:pic>
      <p:pic>
        <p:nvPicPr>
          <p:cNvPr id="20" name="Picture 3" descr="C:\Program Files\Microsoft Office\MEDIA\OFFICE12\Bullets\BD14565_.gif"/>
          <p:cNvPicPr>
            <a:picLocks noChangeAspect="1" noChangeArrowheads="1"/>
          </p:cNvPicPr>
          <p:nvPr/>
        </p:nvPicPr>
        <p:blipFill>
          <a:blip r:embed="rId6" cstate="print"/>
          <a:srcRect/>
          <a:stretch>
            <a:fillRect/>
          </a:stretch>
        </p:blipFill>
        <p:spPr bwMode="auto">
          <a:xfrm rot="5400000">
            <a:off x="2590800" y="2209800"/>
            <a:ext cx="142875" cy="142875"/>
          </a:xfrm>
          <a:prstGeom prst="rect">
            <a:avLst/>
          </a:prstGeom>
          <a:noFill/>
        </p:spPr>
      </p:pic>
      <p:pic>
        <p:nvPicPr>
          <p:cNvPr id="21" name="Picture 3" descr="C:\Program Files\Microsoft Office\MEDIA\OFFICE12\Bullets\BD14565_.gif"/>
          <p:cNvPicPr>
            <a:picLocks noChangeAspect="1" noChangeArrowheads="1"/>
          </p:cNvPicPr>
          <p:nvPr/>
        </p:nvPicPr>
        <p:blipFill>
          <a:blip r:embed="rId6" cstate="print"/>
          <a:srcRect/>
          <a:stretch>
            <a:fillRect/>
          </a:stretch>
        </p:blipFill>
        <p:spPr bwMode="auto">
          <a:xfrm rot="5400000">
            <a:off x="1676400" y="2209800"/>
            <a:ext cx="142875" cy="142875"/>
          </a:xfrm>
          <a:prstGeom prst="rect">
            <a:avLst/>
          </a:prstGeom>
          <a:noFill/>
        </p:spPr>
      </p:pic>
      <p:pic>
        <p:nvPicPr>
          <p:cNvPr id="22" name="Picture 2"/>
          <p:cNvPicPr>
            <a:picLocks noChangeAspect="1" noChangeArrowheads="1"/>
          </p:cNvPicPr>
          <p:nvPr/>
        </p:nvPicPr>
        <p:blipFill>
          <a:blip r:embed="rId5" cstate="print"/>
          <a:srcRect/>
          <a:stretch>
            <a:fillRect/>
          </a:stretch>
        </p:blipFill>
        <p:spPr bwMode="auto">
          <a:xfrm>
            <a:off x="1295400" y="1981200"/>
            <a:ext cx="533400" cy="239146"/>
          </a:xfrm>
          <a:prstGeom prst="rect">
            <a:avLst/>
          </a:prstGeom>
          <a:noFill/>
          <a:ln w="9525">
            <a:solidFill>
              <a:schemeClr val="tx1"/>
            </a:solidFill>
            <a:miter lim="800000"/>
            <a:headEnd/>
            <a:tailEnd/>
          </a:ln>
        </p:spPr>
      </p:pic>
      <p:pic>
        <p:nvPicPr>
          <p:cNvPr id="23" name="Picture 3" descr="C:\Program Files\Microsoft Office\MEDIA\OFFICE12\Bullets\BD14565_.gif"/>
          <p:cNvPicPr>
            <a:picLocks noChangeAspect="1" noChangeArrowheads="1"/>
          </p:cNvPicPr>
          <p:nvPr/>
        </p:nvPicPr>
        <p:blipFill>
          <a:blip r:embed="rId6" cstate="print"/>
          <a:srcRect/>
          <a:stretch>
            <a:fillRect/>
          </a:stretch>
        </p:blipFill>
        <p:spPr bwMode="auto">
          <a:xfrm rot="5400000">
            <a:off x="4800600" y="2743200"/>
            <a:ext cx="142875" cy="142875"/>
          </a:xfrm>
          <a:prstGeom prst="rect">
            <a:avLst/>
          </a:prstGeom>
          <a:noFill/>
        </p:spPr>
      </p:pic>
      <p:pic>
        <p:nvPicPr>
          <p:cNvPr id="24" name="Picture 2"/>
          <p:cNvPicPr>
            <a:picLocks noChangeAspect="1" noChangeArrowheads="1"/>
          </p:cNvPicPr>
          <p:nvPr/>
        </p:nvPicPr>
        <p:blipFill>
          <a:blip r:embed="rId5" cstate="print"/>
          <a:srcRect/>
          <a:stretch>
            <a:fillRect/>
          </a:stretch>
        </p:blipFill>
        <p:spPr bwMode="auto">
          <a:xfrm>
            <a:off x="6172200" y="2971800"/>
            <a:ext cx="533400" cy="239146"/>
          </a:xfrm>
          <a:prstGeom prst="rect">
            <a:avLst/>
          </a:prstGeom>
          <a:noFill/>
          <a:ln w="9525">
            <a:solidFill>
              <a:schemeClr val="tx1"/>
            </a:solidFill>
            <a:miter lim="800000"/>
            <a:headEnd/>
            <a:tailEnd/>
          </a:ln>
        </p:spPr>
      </p:pic>
      <p:pic>
        <p:nvPicPr>
          <p:cNvPr id="25" name="Picture 3" descr="C:\Program Files\Microsoft Office\MEDIA\OFFICE12\Bullets\BD14565_.gif"/>
          <p:cNvPicPr>
            <a:picLocks noChangeAspect="1" noChangeArrowheads="1"/>
          </p:cNvPicPr>
          <p:nvPr/>
        </p:nvPicPr>
        <p:blipFill>
          <a:blip r:embed="rId6" cstate="print"/>
          <a:srcRect/>
          <a:stretch>
            <a:fillRect/>
          </a:stretch>
        </p:blipFill>
        <p:spPr bwMode="auto">
          <a:xfrm rot="5400000">
            <a:off x="6400800" y="5181600"/>
            <a:ext cx="142875" cy="142875"/>
          </a:xfrm>
          <a:prstGeom prst="rect">
            <a:avLst/>
          </a:prstGeom>
          <a:noFill/>
        </p:spPr>
      </p:pic>
      <p:pic>
        <p:nvPicPr>
          <p:cNvPr id="26" name="Picture 2"/>
          <p:cNvPicPr>
            <a:picLocks noChangeAspect="1" noChangeArrowheads="1"/>
          </p:cNvPicPr>
          <p:nvPr/>
        </p:nvPicPr>
        <p:blipFill>
          <a:blip r:embed="rId5" cstate="print"/>
          <a:srcRect/>
          <a:stretch>
            <a:fillRect/>
          </a:stretch>
        </p:blipFill>
        <p:spPr bwMode="auto">
          <a:xfrm>
            <a:off x="6248400" y="4953000"/>
            <a:ext cx="533400" cy="239146"/>
          </a:xfrm>
          <a:prstGeom prst="rect">
            <a:avLst/>
          </a:prstGeom>
          <a:noFill/>
          <a:ln w="9525">
            <a:solidFill>
              <a:schemeClr val="tx1"/>
            </a:solidFill>
            <a:miter lim="800000"/>
            <a:headEnd/>
            <a:tailEnd/>
          </a:ln>
        </p:spPr>
      </p:pic>
      <p:pic>
        <p:nvPicPr>
          <p:cNvPr id="27" name="Picture 3" descr="C:\Program Files\Microsoft Office\MEDIA\OFFICE12\Bullets\BD14565_.gif"/>
          <p:cNvPicPr>
            <a:picLocks noChangeAspect="1" noChangeArrowheads="1"/>
          </p:cNvPicPr>
          <p:nvPr/>
        </p:nvPicPr>
        <p:blipFill>
          <a:blip r:embed="rId6" cstate="print"/>
          <a:srcRect/>
          <a:stretch>
            <a:fillRect/>
          </a:stretch>
        </p:blipFill>
        <p:spPr bwMode="auto">
          <a:xfrm rot="5400000">
            <a:off x="3429000" y="3486292"/>
            <a:ext cx="142875" cy="142875"/>
          </a:xfrm>
          <a:prstGeom prst="rect">
            <a:avLst/>
          </a:prstGeom>
          <a:noFill/>
        </p:spPr>
      </p:pic>
      <p:pic>
        <p:nvPicPr>
          <p:cNvPr id="28" name="Picture 2"/>
          <p:cNvPicPr>
            <a:picLocks noChangeAspect="1" noChangeArrowheads="1"/>
          </p:cNvPicPr>
          <p:nvPr/>
        </p:nvPicPr>
        <p:blipFill>
          <a:blip r:embed="rId5" cstate="print"/>
          <a:srcRect/>
          <a:stretch>
            <a:fillRect/>
          </a:stretch>
        </p:blipFill>
        <p:spPr bwMode="auto">
          <a:xfrm>
            <a:off x="3090862" y="4104254"/>
            <a:ext cx="533400" cy="23914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Rating Computer Programs</a:t>
            </a:r>
            <a:endParaRPr lang="en-US" dirty="0"/>
          </a:p>
        </p:txBody>
      </p:sp>
      <p:sp>
        <p:nvSpPr>
          <p:cNvPr id="4" name="TextBox 3"/>
          <p:cNvSpPr txBox="1"/>
          <p:nvPr/>
        </p:nvSpPr>
        <p:spPr>
          <a:xfrm>
            <a:off x="762000" y="2057400"/>
            <a:ext cx="4800600" cy="3351238"/>
          </a:xfrm>
          <a:prstGeom prst="rect">
            <a:avLst/>
          </a:prstGeom>
          <a:noFill/>
        </p:spPr>
        <p:txBody>
          <a:bodyPr wrap="square" rtlCol="0">
            <a:spAutoFit/>
          </a:bodyPr>
          <a:lstStyle/>
          <a:p>
            <a:pPr>
              <a:lnSpc>
                <a:spcPct val="150000"/>
              </a:lnSpc>
              <a:buFont typeface="Wingdings" pitchFamily="2" charset="2"/>
              <a:buChar char="Ø"/>
            </a:pPr>
            <a:r>
              <a:rPr lang="en-US" sz="2400" dirty="0" smtClean="0">
                <a:solidFill>
                  <a:schemeClr val="tx2"/>
                </a:solidFill>
              </a:rPr>
              <a:t>VIRTIS</a:t>
            </a:r>
          </a:p>
          <a:p>
            <a:pPr>
              <a:lnSpc>
                <a:spcPct val="150000"/>
              </a:lnSpc>
              <a:buFont typeface="Wingdings" pitchFamily="2" charset="2"/>
              <a:buChar char="Ø"/>
            </a:pPr>
            <a:r>
              <a:rPr lang="en-US" sz="2400" dirty="0" smtClean="0">
                <a:solidFill>
                  <a:schemeClr val="tx2"/>
                </a:solidFill>
              </a:rPr>
              <a:t>LEAP CONBOX</a:t>
            </a:r>
          </a:p>
          <a:p>
            <a:pPr>
              <a:lnSpc>
                <a:spcPct val="150000"/>
              </a:lnSpc>
              <a:buFont typeface="Wingdings" pitchFamily="2" charset="2"/>
              <a:buChar char="Ø"/>
            </a:pPr>
            <a:r>
              <a:rPr lang="en-US" sz="2400" dirty="0" smtClean="0">
                <a:solidFill>
                  <a:schemeClr val="tx2"/>
                </a:solidFill>
              </a:rPr>
              <a:t>MDX</a:t>
            </a:r>
          </a:p>
          <a:p>
            <a:pPr>
              <a:lnSpc>
                <a:spcPct val="150000"/>
              </a:lnSpc>
              <a:buFont typeface="Wingdings" pitchFamily="2" charset="2"/>
              <a:buChar char="Ø"/>
            </a:pPr>
            <a:r>
              <a:rPr lang="en-US" sz="2400" dirty="0" smtClean="0">
                <a:solidFill>
                  <a:schemeClr val="tx2"/>
                </a:solidFill>
              </a:rPr>
              <a:t>LARSA</a:t>
            </a:r>
          </a:p>
          <a:p>
            <a:pPr>
              <a:lnSpc>
                <a:spcPct val="150000"/>
              </a:lnSpc>
              <a:buFont typeface="Wingdings" pitchFamily="2" charset="2"/>
              <a:buChar char="Ø"/>
            </a:pPr>
            <a:r>
              <a:rPr lang="en-US" sz="2400" dirty="0" smtClean="0">
                <a:solidFill>
                  <a:schemeClr val="tx2"/>
                </a:solidFill>
              </a:rPr>
              <a:t>Microsoft Excel</a:t>
            </a:r>
          </a:p>
          <a:p>
            <a:pPr>
              <a:lnSpc>
                <a:spcPct val="150000"/>
              </a:lnSpc>
              <a:buFont typeface="Wingdings" pitchFamily="2" charset="2"/>
              <a:buChar char="Ø"/>
            </a:pPr>
            <a:r>
              <a:rPr lang="en-US" sz="2400" dirty="0" err="1" smtClean="0">
                <a:solidFill>
                  <a:schemeClr val="tx2"/>
                </a:solidFill>
              </a:rPr>
              <a:t>Mathcad</a:t>
            </a:r>
            <a:endParaRPr lang="en-US" sz="2400" dirty="0">
              <a:solidFill>
                <a:schemeClr val="tx2"/>
              </a:solidFill>
            </a:endParaRPr>
          </a:p>
        </p:txBody>
      </p:sp>
      <p:grpSp>
        <p:nvGrpSpPr>
          <p:cNvPr id="7" name="Group 6"/>
          <p:cNvGrpSpPr/>
          <p:nvPr/>
        </p:nvGrpSpPr>
        <p:grpSpPr>
          <a:xfrm>
            <a:off x="5791200" y="3124200"/>
            <a:ext cx="2667000" cy="2806828"/>
            <a:chOff x="5410200" y="2803494"/>
            <a:chExt cx="3048000" cy="3111628"/>
          </a:xfrm>
        </p:grpSpPr>
        <p:pic>
          <p:nvPicPr>
            <p:cNvPr id="3073" name="Picture 1" descr="C:\Program Files\Microsoft Office\MEDIA\CAGCAT10\j0195384.wmf"/>
            <p:cNvPicPr>
              <a:picLocks noChangeAspect="1" noChangeArrowheads="1"/>
            </p:cNvPicPr>
            <p:nvPr/>
          </p:nvPicPr>
          <p:blipFill>
            <a:blip r:embed="rId2" cstate="print"/>
            <a:srcRect/>
            <a:stretch>
              <a:fillRect/>
            </a:stretch>
          </p:blipFill>
          <p:spPr bwMode="auto">
            <a:xfrm>
              <a:off x="5410200" y="2803494"/>
              <a:ext cx="3048000" cy="3111628"/>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6019800" y="3048000"/>
              <a:ext cx="919843" cy="990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Bridge Types Rated in VIRTIS</a:t>
            </a:r>
            <a:endParaRPr lang="en-US" dirty="0"/>
          </a:p>
        </p:txBody>
      </p:sp>
      <p:pic>
        <p:nvPicPr>
          <p:cNvPr id="6145" name="Picture 1"/>
          <p:cNvPicPr>
            <a:picLocks noChangeAspect="1" noChangeArrowheads="1"/>
          </p:cNvPicPr>
          <p:nvPr/>
        </p:nvPicPr>
        <p:blipFill>
          <a:blip r:embed="rId2" cstate="print"/>
          <a:srcRect/>
          <a:stretch>
            <a:fillRect/>
          </a:stretch>
        </p:blipFill>
        <p:spPr bwMode="auto">
          <a:xfrm>
            <a:off x="4572000" y="1981200"/>
            <a:ext cx="4297235" cy="2617151"/>
          </a:xfrm>
          <a:prstGeom prst="rect">
            <a:avLst/>
          </a:prstGeom>
          <a:noFill/>
          <a:ln w="9525">
            <a:noFill/>
            <a:miter lim="800000"/>
            <a:headEnd/>
            <a:tailEnd/>
          </a:ln>
        </p:spPr>
      </p:pic>
      <p:sp>
        <p:nvSpPr>
          <p:cNvPr id="4" name="TextBox 3"/>
          <p:cNvSpPr txBox="1"/>
          <p:nvPr/>
        </p:nvSpPr>
        <p:spPr>
          <a:xfrm>
            <a:off x="762000" y="1828800"/>
            <a:ext cx="3810000" cy="3416320"/>
          </a:xfrm>
          <a:prstGeom prst="rect">
            <a:avLst/>
          </a:prstGeom>
          <a:noFill/>
        </p:spPr>
        <p:txBody>
          <a:bodyPr wrap="square" rtlCol="0">
            <a:spAutoFit/>
          </a:bodyPr>
          <a:lstStyle/>
          <a:p>
            <a:pPr>
              <a:lnSpc>
                <a:spcPct val="150000"/>
              </a:lnSpc>
              <a:buFont typeface="Wingdings" pitchFamily="2" charset="2"/>
              <a:buChar char="Ø"/>
            </a:pPr>
            <a:r>
              <a:rPr lang="en-US" sz="2400" dirty="0" err="1" smtClean="0">
                <a:solidFill>
                  <a:schemeClr val="tx2"/>
                </a:solidFill>
              </a:rPr>
              <a:t>Prestressed</a:t>
            </a:r>
            <a:r>
              <a:rPr lang="en-US" sz="2400" dirty="0" smtClean="0">
                <a:solidFill>
                  <a:schemeClr val="tx2"/>
                </a:solidFill>
              </a:rPr>
              <a:t> Concrete</a:t>
            </a:r>
          </a:p>
          <a:p>
            <a:pPr>
              <a:lnSpc>
                <a:spcPct val="150000"/>
              </a:lnSpc>
              <a:buFont typeface="Wingdings" pitchFamily="2" charset="2"/>
              <a:buChar char="Ø"/>
            </a:pPr>
            <a:r>
              <a:rPr lang="en-US" sz="2400" dirty="0" smtClean="0">
                <a:solidFill>
                  <a:schemeClr val="tx2"/>
                </a:solidFill>
              </a:rPr>
              <a:t>Reinforced Concrete</a:t>
            </a:r>
          </a:p>
          <a:p>
            <a:pPr>
              <a:lnSpc>
                <a:spcPct val="150000"/>
              </a:lnSpc>
              <a:buFont typeface="Wingdings" pitchFamily="2" charset="2"/>
              <a:buChar char="Ø"/>
            </a:pPr>
            <a:r>
              <a:rPr lang="en-US" sz="2400" dirty="0" smtClean="0">
                <a:solidFill>
                  <a:schemeClr val="tx2"/>
                </a:solidFill>
              </a:rPr>
              <a:t>Post-tensioned Concrete</a:t>
            </a:r>
          </a:p>
          <a:p>
            <a:pPr>
              <a:lnSpc>
                <a:spcPct val="150000"/>
              </a:lnSpc>
              <a:buFont typeface="Wingdings" pitchFamily="2" charset="2"/>
              <a:buChar char="Ø"/>
            </a:pPr>
            <a:r>
              <a:rPr lang="en-US" sz="2400" dirty="0" smtClean="0">
                <a:solidFill>
                  <a:schemeClr val="tx2"/>
                </a:solidFill>
              </a:rPr>
              <a:t>Straight Steel</a:t>
            </a:r>
          </a:p>
          <a:p>
            <a:pPr>
              <a:lnSpc>
                <a:spcPct val="150000"/>
              </a:lnSpc>
              <a:buFont typeface="Wingdings" pitchFamily="2" charset="2"/>
              <a:buChar char="Ø"/>
            </a:pPr>
            <a:r>
              <a:rPr lang="en-US" sz="2400" dirty="0" smtClean="0">
                <a:solidFill>
                  <a:schemeClr val="tx2"/>
                </a:solidFill>
              </a:rPr>
              <a:t>Culverts or </a:t>
            </a:r>
            <a:r>
              <a:rPr lang="en-US" sz="2400" dirty="0" err="1" smtClean="0">
                <a:solidFill>
                  <a:schemeClr val="tx2"/>
                </a:solidFill>
              </a:rPr>
              <a:t>Stifflegs</a:t>
            </a:r>
            <a:endParaRPr lang="en-US" sz="2400" dirty="0" smtClean="0">
              <a:solidFill>
                <a:schemeClr val="tx2"/>
              </a:solidFill>
            </a:endParaRPr>
          </a:p>
          <a:p>
            <a:pPr>
              <a:lnSpc>
                <a:spcPct val="150000"/>
              </a:lnSpc>
              <a:buFont typeface="Wingdings" pitchFamily="2" charset="2"/>
              <a:buChar char="Ø"/>
            </a:pPr>
            <a:r>
              <a:rPr lang="en-US" sz="2400" dirty="0" smtClean="0">
                <a:solidFill>
                  <a:schemeClr val="tx2"/>
                </a:solidFill>
              </a:rPr>
              <a:t>Trusses</a:t>
            </a:r>
            <a:endParaRPr lang="en-US" sz="2400" dirty="0">
              <a:solidFill>
                <a:schemeClr val="tx2"/>
              </a:solidFill>
            </a:endParaRPr>
          </a:p>
        </p:txBody>
      </p:sp>
      <p:pic>
        <p:nvPicPr>
          <p:cNvPr id="2050" name="Picture 2"/>
          <p:cNvPicPr>
            <a:picLocks noChangeAspect="1" noChangeArrowheads="1"/>
          </p:cNvPicPr>
          <p:nvPr/>
        </p:nvPicPr>
        <p:blipFill>
          <a:blip r:embed="rId3" cstate="print"/>
          <a:srcRect/>
          <a:stretch>
            <a:fillRect/>
          </a:stretch>
        </p:blipFill>
        <p:spPr bwMode="auto">
          <a:xfrm>
            <a:off x="76200" y="2438400"/>
            <a:ext cx="8991600" cy="32880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ITD Load Ratings</a:t>
            </a:r>
            <a:endParaRPr lang="en-US" dirty="0"/>
          </a:p>
        </p:txBody>
      </p:sp>
      <p:sp>
        <p:nvSpPr>
          <p:cNvPr id="4" name="TextBox 3"/>
          <p:cNvSpPr txBox="1"/>
          <p:nvPr/>
        </p:nvSpPr>
        <p:spPr>
          <a:xfrm>
            <a:off x="533400" y="1905000"/>
            <a:ext cx="8305800" cy="3970318"/>
          </a:xfrm>
          <a:prstGeom prst="rect">
            <a:avLst/>
          </a:prstGeom>
          <a:noFill/>
        </p:spPr>
        <p:txBody>
          <a:bodyPr wrap="square" rtlCol="0">
            <a:spAutoFit/>
          </a:bodyPr>
          <a:lstStyle/>
          <a:p>
            <a:pPr>
              <a:lnSpc>
                <a:spcPct val="150000"/>
              </a:lnSpc>
              <a:buFont typeface="Wingdings" pitchFamily="2" charset="2"/>
              <a:buChar char="Ø"/>
            </a:pPr>
            <a:r>
              <a:rPr lang="en-US" sz="2400" dirty="0" smtClean="0">
                <a:solidFill>
                  <a:schemeClr val="tx2"/>
                </a:solidFill>
              </a:rPr>
              <a:t>Typically rate the girders only</a:t>
            </a:r>
          </a:p>
          <a:p>
            <a:pPr>
              <a:lnSpc>
                <a:spcPct val="150000"/>
              </a:lnSpc>
              <a:buFont typeface="Wingdings" pitchFamily="2" charset="2"/>
              <a:buChar char="Ø"/>
            </a:pPr>
            <a:r>
              <a:rPr lang="en-US" sz="2400" dirty="0" smtClean="0">
                <a:solidFill>
                  <a:schemeClr val="tx2"/>
                </a:solidFill>
              </a:rPr>
              <a:t>Vertical loads only (DL &amp; LL)</a:t>
            </a:r>
          </a:p>
          <a:p>
            <a:pPr>
              <a:lnSpc>
                <a:spcPct val="150000"/>
              </a:lnSpc>
              <a:buFont typeface="Wingdings" pitchFamily="2" charset="2"/>
              <a:buChar char="Ø"/>
            </a:pPr>
            <a:r>
              <a:rPr lang="en-US" sz="2400" dirty="0" smtClean="0">
                <a:solidFill>
                  <a:schemeClr val="tx2"/>
                </a:solidFill>
              </a:rPr>
              <a:t>No Site Visit</a:t>
            </a:r>
          </a:p>
          <a:p>
            <a:pPr>
              <a:lnSpc>
                <a:spcPct val="150000"/>
              </a:lnSpc>
              <a:buFont typeface="Wingdings" pitchFamily="2" charset="2"/>
              <a:buChar char="Ø"/>
            </a:pPr>
            <a:r>
              <a:rPr lang="en-US" sz="2400" dirty="0" smtClean="0">
                <a:solidFill>
                  <a:schemeClr val="tx2"/>
                </a:solidFill>
              </a:rPr>
              <a:t>No distress and/or deterioration effects included in rating </a:t>
            </a:r>
          </a:p>
          <a:p>
            <a:pPr lvl="1">
              <a:lnSpc>
                <a:spcPct val="150000"/>
              </a:lnSpc>
              <a:buFont typeface="Wingdings" pitchFamily="2" charset="2"/>
              <a:buChar char="Ø"/>
            </a:pPr>
            <a:r>
              <a:rPr lang="en-US" sz="2400" dirty="0" smtClean="0">
                <a:solidFill>
                  <a:schemeClr val="tx2"/>
                </a:solidFill>
              </a:rPr>
              <a:t>Load ratings deteriorated by ITD</a:t>
            </a:r>
          </a:p>
          <a:p>
            <a:pPr>
              <a:lnSpc>
                <a:spcPct val="150000"/>
              </a:lnSpc>
              <a:buFont typeface="Wingdings" pitchFamily="2" charset="2"/>
              <a:buChar char="Ø"/>
            </a:pPr>
            <a:r>
              <a:rPr lang="en-US" sz="2400" dirty="0" smtClean="0">
                <a:solidFill>
                  <a:schemeClr val="tx2"/>
                </a:solidFill>
              </a:rPr>
              <a:t>Actual wearing surface</a:t>
            </a:r>
          </a:p>
          <a:p>
            <a:pPr>
              <a:lnSpc>
                <a:spcPct val="150000"/>
              </a:lnSpc>
              <a:buFont typeface="Wingdings" pitchFamily="2" charset="2"/>
              <a:buChar char="Ø"/>
            </a:pPr>
            <a:r>
              <a:rPr lang="en-US" sz="2400" dirty="0" smtClean="0">
                <a:solidFill>
                  <a:schemeClr val="tx2"/>
                </a:solidFill>
              </a:rPr>
              <a:t>LFD / LRFR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Idaho Live Loads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600200" y="4191000"/>
            <a:ext cx="5791200" cy="2021927"/>
          </a:xfrm>
          <a:prstGeom prst="rect">
            <a:avLst/>
          </a:prstGeom>
          <a:noFill/>
          <a:ln w="9525">
            <a:noFill/>
            <a:miter lim="800000"/>
            <a:headEnd/>
            <a:tailEnd/>
          </a:ln>
        </p:spPr>
      </p:pic>
      <p:sp>
        <p:nvSpPr>
          <p:cNvPr id="5" name="TextBox 4"/>
          <p:cNvSpPr txBox="1"/>
          <p:nvPr/>
        </p:nvSpPr>
        <p:spPr>
          <a:xfrm>
            <a:off x="533400" y="1752600"/>
            <a:ext cx="7010400" cy="2308324"/>
          </a:xfrm>
          <a:prstGeom prst="rect">
            <a:avLst/>
          </a:prstGeom>
          <a:noFill/>
        </p:spPr>
        <p:txBody>
          <a:bodyPr wrap="square" rtlCol="0">
            <a:spAutoFit/>
          </a:bodyPr>
          <a:lstStyle/>
          <a:p>
            <a:pPr>
              <a:buFont typeface="Wingdings" pitchFamily="2" charset="2"/>
              <a:buChar char="Ø"/>
            </a:pPr>
            <a:r>
              <a:rPr lang="en-US" sz="2400" dirty="0" smtClean="0">
                <a:solidFill>
                  <a:schemeClr val="tx2"/>
                </a:solidFill>
              </a:rPr>
              <a:t>Design Load (H-15, HS-20, HS-25, HL-93)</a:t>
            </a:r>
          </a:p>
          <a:p>
            <a:pPr>
              <a:buFont typeface="Wingdings" pitchFamily="2" charset="2"/>
              <a:buChar char="Ø"/>
            </a:pPr>
            <a:r>
              <a:rPr lang="en-US" sz="2400" dirty="0" smtClean="0">
                <a:solidFill>
                  <a:schemeClr val="tx2"/>
                </a:solidFill>
              </a:rPr>
              <a:t>ITD Type 3 (27 Tons)</a:t>
            </a:r>
          </a:p>
          <a:p>
            <a:pPr>
              <a:buFont typeface="Wingdings" pitchFamily="2" charset="2"/>
              <a:buChar char="Ø"/>
            </a:pPr>
            <a:r>
              <a:rPr lang="en-US" sz="2400" dirty="0" smtClean="0">
                <a:solidFill>
                  <a:schemeClr val="tx2"/>
                </a:solidFill>
              </a:rPr>
              <a:t>ITD Type 3S2 (39.50 Tons)</a:t>
            </a:r>
          </a:p>
          <a:p>
            <a:pPr>
              <a:buFont typeface="Wingdings" pitchFamily="2" charset="2"/>
              <a:buChar char="Ø"/>
            </a:pPr>
            <a:r>
              <a:rPr lang="en-US" sz="2400" dirty="0" smtClean="0">
                <a:solidFill>
                  <a:schemeClr val="tx2"/>
                </a:solidFill>
              </a:rPr>
              <a:t>ITD Type 3-3 (39.50 Tons)</a:t>
            </a:r>
          </a:p>
          <a:p>
            <a:pPr>
              <a:buFont typeface="Wingdings" pitchFamily="2" charset="2"/>
              <a:buChar char="Ø"/>
            </a:pPr>
            <a:r>
              <a:rPr lang="en-US" sz="2400" dirty="0" smtClean="0">
                <a:solidFill>
                  <a:schemeClr val="tx2"/>
                </a:solidFill>
              </a:rPr>
              <a:t>Idaho 121k</a:t>
            </a:r>
          </a:p>
          <a:p>
            <a:pPr>
              <a:buFont typeface="Wingdings" pitchFamily="2" charset="2"/>
              <a:buChar char="Ø"/>
            </a:pPr>
            <a:r>
              <a:rPr lang="en-US" sz="2400" dirty="0" smtClean="0">
                <a:solidFill>
                  <a:schemeClr val="tx2"/>
                </a:solidFill>
              </a:rPr>
              <a:t>“</a:t>
            </a:r>
            <a:r>
              <a:rPr lang="en-US" sz="2400" dirty="0" err="1" smtClean="0">
                <a:solidFill>
                  <a:schemeClr val="tx2"/>
                </a:solidFill>
              </a:rPr>
              <a:t>Superload</a:t>
            </a:r>
            <a:r>
              <a:rPr lang="en-US" sz="2400" dirty="0" smtClean="0">
                <a:solidFill>
                  <a:schemeClr val="tx2"/>
                </a:solidFill>
              </a:rPr>
              <a:t>” (ITD considering adding)</a:t>
            </a:r>
            <a:endParaRPr lang="en-US" sz="2400" dirty="0">
              <a:solidFill>
                <a:schemeClr val="tx2"/>
              </a:solidFill>
            </a:endParaRPr>
          </a:p>
        </p:txBody>
      </p:sp>
      <p:pic>
        <p:nvPicPr>
          <p:cNvPr id="1027" name="Picture 3"/>
          <p:cNvPicPr>
            <a:picLocks noChangeAspect="1" noChangeArrowheads="1"/>
          </p:cNvPicPr>
          <p:nvPr/>
        </p:nvPicPr>
        <p:blipFill>
          <a:blip r:embed="rId3" cstate="print"/>
          <a:srcRect/>
          <a:stretch>
            <a:fillRect/>
          </a:stretch>
        </p:blipFill>
        <p:spPr bwMode="auto">
          <a:xfrm>
            <a:off x="2743200" y="6172200"/>
            <a:ext cx="3429000" cy="40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State of Idaho</a:t>
            </a:r>
            <a:endParaRPr lang="en-US" dirty="0"/>
          </a:p>
        </p:txBody>
      </p:sp>
      <p:pic>
        <p:nvPicPr>
          <p:cNvPr id="4" name="Picture 3" descr="idaho_iowa_1.png"/>
          <p:cNvPicPr>
            <a:picLocks noChangeAspect="1"/>
          </p:cNvPicPr>
          <p:nvPr/>
        </p:nvPicPr>
        <p:blipFill>
          <a:blip r:embed="rId3" cstate="print"/>
          <a:stretch>
            <a:fillRect/>
          </a:stretch>
        </p:blipFill>
        <p:spPr>
          <a:xfrm>
            <a:off x="1143000" y="1676400"/>
            <a:ext cx="6743700" cy="4423688"/>
          </a:xfrm>
          <a:prstGeom prst="rect">
            <a:avLst/>
          </a:prstGeom>
        </p:spPr>
      </p:pic>
      <p:pic>
        <p:nvPicPr>
          <p:cNvPr id="8" name="Picture 7" descr="map-of-idaho-cities.png"/>
          <p:cNvPicPr>
            <a:picLocks noChangeAspect="1"/>
          </p:cNvPicPr>
          <p:nvPr/>
        </p:nvPicPr>
        <p:blipFill>
          <a:blip r:embed="rId4" cstate="print"/>
          <a:srcRect b="3840"/>
          <a:stretch>
            <a:fillRect/>
          </a:stretch>
        </p:blipFill>
        <p:spPr>
          <a:xfrm>
            <a:off x="4267200" y="533400"/>
            <a:ext cx="4495800" cy="6094686"/>
          </a:xfrm>
          <a:prstGeom prst="rect">
            <a:avLst/>
          </a:prstGeom>
        </p:spPr>
      </p:pic>
      <p:sp>
        <p:nvSpPr>
          <p:cNvPr id="10" name="TextBox 9"/>
          <p:cNvSpPr txBox="1"/>
          <p:nvPr/>
        </p:nvSpPr>
        <p:spPr>
          <a:xfrm>
            <a:off x="152400" y="1600200"/>
            <a:ext cx="4419600" cy="4844403"/>
          </a:xfrm>
          <a:prstGeom prst="rect">
            <a:avLst/>
          </a:prstGeom>
          <a:noFill/>
        </p:spPr>
        <p:txBody>
          <a:bodyPr wrap="square" rtlCol="0">
            <a:spAutoFit/>
          </a:bodyPr>
          <a:lstStyle/>
          <a:p>
            <a:pPr marL="342900" lvl="0" indent="-342900">
              <a:spcBef>
                <a:spcPct val="20000"/>
              </a:spcBef>
              <a:spcAft>
                <a:spcPts val="600"/>
              </a:spcAft>
              <a:buFont typeface="Wingdings" pitchFamily="2" charset="2"/>
              <a:buChar char="Ø"/>
              <a:defRPr/>
            </a:pPr>
            <a:r>
              <a:rPr lang="en-US" sz="2400" dirty="0" smtClean="0">
                <a:solidFill>
                  <a:schemeClr val="tx2"/>
                </a:solidFill>
              </a:rPr>
              <a:t>Population of 1.5 Million</a:t>
            </a:r>
          </a:p>
          <a:p>
            <a:pPr marL="342900" lvl="0" indent="-342900">
              <a:spcBef>
                <a:spcPct val="20000"/>
              </a:spcBef>
              <a:spcAft>
                <a:spcPts val="600"/>
              </a:spcAft>
              <a:buFont typeface="Wingdings" pitchFamily="2" charset="2"/>
              <a:buChar char="Ø"/>
              <a:defRPr/>
            </a:pPr>
            <a:r>
              <a:rPr lang="en-US" sz="2400" dirty="0" smtClean="0">
                <a:solidFill>
                  <a:schemeClr val="tx2"/>
                </a:solidFill>
              </a:rPr>
              <a:t>48,180 Miles of Public Roads</a:t>
            </a:r>
          </a:p>
          <a:p>
            <a:pPr marL="342900" lvl="0" indent="-342900">
              <a:spcBef>
                <a:spcPct val="20000"/>
              </a:spcBef>
              <a:spcAft>
                <a:spcPts val="600"/>
              </a:spcAft>
              <a:buFont typeface="Wingdings" pitchFamily="2" charset="2"/>
              <a:buChar char="Ø"/>
              <a:defRPr/>
            </a:pPr>
            <a:r>
              <a:rPr lang="en-US" sz="2400" dirty="0" smtClean="0">
                <a:solidFill>
                  <a:schemeClr val="tx2"/>
                </a:solidFill>
              </a:rPr>
              <a:t>4,130 Bridges</a:t>
            </a:r>
          </a:p>
          <a:p>
            <a:pPr marL="742950" lvl="1" indent="-285750">
              <a:spcBef>
                <a:spcPct val="20000"/>
              </a:spcBef>
              <a:spcAft>
                <a:spcPts val="600"/>
              </a:spcAft>
              <a:buFont typeface="Wingdings" pitchFamily="2" charset="2"/>
              <a:buChar char="Ø"/>
              <a:defRPr/>
            </a:pPr>
            <a:r>
              <a:rPr lang="en-US" dirty="0" smtClean="0">
                <a:solidFill>
                  <a:schemeClr val="tx2"/>
                </a:solidFill>
              </a:rPr>
              <a:t>1,308 State System</a:t>
            </a:r>
          </a:p>
          <a:p>
            <a:pPr marL="742950" lvl="1" indent="-285750">
              <a:spcBef>
                <a:spcPct val="20000"/>
              </a:spcBef>
              <a:spcAft>
                <a:spcPts val="600"/>
              </a:spcAft>
              <a:buFont typeface="Wingdings" pitchFamily="2" charset="2"/>
              <a:buChar char="Ø"/>
              <a:defRPr/>
            </a:pPr>
            <a:r>
              <a:rPr lang="en-US" dirty="0" smtClean="0">
                <a:solidFill>
                  <a:schemeClr val="tx2"/>
                </a:solidFill>
              </a:rPr>
              <a:t>2,346 Local System (cities, counties, etc.)</a:t>
            </a:r>
          </a:p>
          <a:p>
            <a:pPr marL="742950" lvl="1" indent="-285750">
              <a:spcBef>
                <a:spcPct val="20000"/>
              </a:spcBef>
              <a:spcAft>
                <a:spcPts val="600"/>
              </a:spcAft>
              <a:buFont typeface="Wingdings" pitchFamily="2" charset="2"/>
              <a:buChar char="Ø"/>
              <a:defRPr/>
            </a:pPr>
            <a:r>
              <a:rPr lang="en-US" dirty="0" smtClean="0">
                <a:solidFill>
                  <a:schemeClr val="tx2"/>
                </a:solidFill>
              </a:rPr>
              <a:t>476 Other (Forest Service, other agencies)</a:t>
            </a:r>
          </a:p>
          <a:p>
            <a:pPr marL="342900" lvl="0" indent="-342900">
              <a:spcBef>
                <a:spcPct val="20000"/>
              </a:spcBef>
              <a:spcAft>
                <a:spcPts val="600"/>
              </a:spcAft>
              <a:buFont typeface="Wingdings" pitchFamily="2" charset="2"/>
              <a:buChar char="Ø"/>
              <a:defRPr/>
            </a:pPr>
            <a:r>
              <a:rPr lang="en-US" sz="2400" dirty="0" smtClean="0">
                <a:solidFill>
                  <a:schemeClr val="tx2"/>
                </a:solidFill>
              </a:rPr>
              <a:t>9% are Structurally Deficient</a:t>
            </a:r>
          </a:p>
          <a:p>
            <a:pPr marL="342900" lvl="0" indent="-342900">
              <a:spcBef>
                <a:spcPct val="20000"/>
              </a:spcBef>
              <a:spcAft>
                <a:spcPts val="600"/>
              </a:spcAft>
              <a:buFont typeface="Wingdings" pitchFamily="2" charset="2"/>
              <a:buChar char="Ø"/>
              <a:defRPr/>
            </a:pPr>
            <a:r>
              <a:rPr lang="en-US" sz="2400" dirty="0" smtClean="0">
                <a:solidFill>
                  <a:schemeClr val="tx2"/>
                </a:solidFill>
              </a:rPr>
              <a:t>Average Age is 39</a:t>
            </a:r>
          </a:p>
          <a:p>
            <a:pPr marL="342900" lvl="0" indent="-342900">
              <a:spcBef>
                <a:spcPct val="20000"/>
              </a:spcBef>
              <a:spcAft>
                <a:spcPts val="600"/>
              </a:spcAft>
              <a:buFont typeface="Wingdings" pitchFamily="2" charset="2"/>
              <a:buChar char="Ø"/>
              <a:defRPr/>
            </a:pPr>
            <a:r>
              <a:rPr lang="en-US" sz="2400" dirty="0" smtClean="0">
                <a:solidFill>
                  <a:schemeClr val="tx2"/>
                </a:solidFill>
              </a:rPr>
              <a:t>1,100 are over 50 yrs. old.</a:t>
            </a:r>
            <a:endParaRPr lang="en-US" sz="2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xit" presetSubtype="0" fill="hold" nodeType="with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par>
                                <p:cTn id="15" presetID="53"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 y="533400"/>
            <a:ext cx="8883286"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52400" y="1524000"/>
            <a:ext cx="8924858" cy="49530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Checking</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295400" y="1828800"/>
            <a:ext cx="6248400" cy="4696831"/>
          </a:xfrm>
          <a:prstGeom prst="rect">
            <a:avLst/>
          </a:prstGeom>
          <a:noFill/>
          <a:ln w="254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Rating Factor Verification</a:t>
            </a:r>
            <a:endParaRPr lang="en-US" dirty="0"/>
          </a:p>
        </p:txBody>
      </p:sp>
      <p:grpSp>
        <p:nvGrpSpPr>
          <p:cNvPr id="7" name="Group 6"/>
          <p:cNvGrpSpPr/>
          <p:nvPr/>
        </p:nvGrpSpPr>
        <p:grpSpPr>
          <a:xfrm>
            <a:off x="228600" y="1752600"/>
            <a:ext cx="3352800" cy="3352800"/>
            <a:chOff x="609600" y="1752599"/>
            <a:chExt cx="4792571" cy="3990182"/>
          </a:xfrm>
        </p:grpSpPr>
        <p:pic>
          <p:nvPicPr>
            <p:cNvPr id="3074" name="Picture 2"/>
            <p:cNvPicPr>
              <a:picLocks noChangeAspect="1" noChangeArrowheads="1"/>
            </p:cNvPicPr>
            <p:nvPr/>
          </p:nvPicPr>
          <p:blipFill>
            <a:blip r:embed="rId2" cstate="print"/>
            <a:srcRect/>
            <a:stretch>
              <a:fillRect/>
            </a:stretch>
          </p:blipFill>
          <p:spPr bwMode="auto">
            <a:xfrm rot="958801">
              <a:off x="2459656" y="1853903"/>
              <a:ext cx="2942515" cy="3888878"/>
            </a:xfrm>
            <a:prstGeom prst="rect">
              <a:avLst/>
            </a:prstGeom>
            <a:noFill/>
            <a:ln w="9525">
              <a:solidFill>
                <a:schemeClr val="tx1"/>
              </a:solidFill>
              <a:miter lim="800000"/>
              <a:headEnd/>
              <a:tailEnd/>
            </a:ln>
          </p:spPr>
        </p:pic>
        <p:pic>
          <p:nvPicPr>
            <p:cNvPr id="4" name="Picture 5"/>
            <p:cNvPicPr>
              <a:picLocks noChangeAspect="1" noChangeArrowheads="1"/>
            </p:cNvPicPr>
            <p:nvPr/>
          </p:nvPicPr>
          <p:blipFill>
            <a:blip r:embed="rId3" cstate="print"/>
            <a:srcRect/>
            <a:stretch>
              <a:fillRect/>
            </a:stretch>
          </p:blipFill>
          <p:spPr bwMode="auto">
            <a:xfrm rot="21146876">
              <a:off x="609600" y="1752599"/>
              <a:ext cx="2971800" cy="3883937"/>
            </a:xfrm>
            <a:prstGeom prst="rect">
              <a:avLst/>
            </a:prstGeom>
            <a:noFill/>
            <a:ln w="9525">
              <a:solidFill>
                <a:schemeClr val="tx1"/>
              </a:solidFill>
              <a:miter lim="800000"/>
              <a:headEnd/>
              <a:tailEnd/>
            </a:ln>
          </p:spPr>
        </p:pic>
      </p:grpSp>
      <p:sp>
        <p:nvSpPr>
          <p:cNvPr id="6" name="TextBox 5"/>
          <p:cNvSpPr txBox="1"/>
          <p:nvPr/>
        </p:nvSpPr>
        <p:spPr>
          <a:xfrm>
            <a:off x="3505200" y="3276600"/>
            <a:ext cx="5867400" cy="3139321"/>
          </a:xfrm>
          <a:prstGeom prst="rect">
            <a:avLst/>
          </a:prstGeom>
          <a:noFill/>
        </p:spPr>
        <p:txBody>
          <a:bodyPr wrap="square" rtlCol="0">
            <a:spAutoFit/>
          </a:bodyPr>
          <a:lstStyle/>
          <a:p>
            <a:pPr>
              <a:lnSpc>
                <a:spcPct val="150000"/>
              </a:lnSpc>
              <a:buFont typeface="Wingdings" pitchFamily="2" charset="2"/>
              <a:buChar char="Ø"/>
            </a:pPr>
            <a:r>
              <a:rPr lang="en-US" sz="2400" dirty="0" smtClean="0">
                <a:solidFill>
                  <a:schemeClr val="tx2"/>
                </a:solidFill>
              </a:rPr>
              <a:t>Required when design load </a:t>
            </a:r>
            <a:r>
              <a:rPr lang="en-US" sz="2400" dirty="0" smtClean="0">
                <a:solidFill>
                  <a:schemeClr val="tx2"/>
                </a:solidFill>
              </a:rPr>
              <a:t>                  0.9</a:t>
            </a:r>
            <a:r>
              <a:rPr lang="en-US" sz="2400" dirty="0" smtClean="0">
                <a:solidFill>
                  <a:schemeClr val="tx2"/>
                </a:solidFill>
              </a:rPr>
              <a:t>&lt; R.F. &lt; 1.5</a:t>
            </a:r>
          </a:p>
          <a:p>
            <a:pPr>
              <a:lnSpc>
                <a:spcPct val="150000"/>
              </a:lnSpc>
              <a:buFont typeface="Wingdings" pitchFamily="2" charset="2"/>
              <a:buChar char="Ø"/>
            </a:pPr>
            <a:r>
              <a:rPr lang="en-US" sz="2400" dirty="0" smtClean="0">
                <a:solidFill>
                  <a:schemeClr val="tx2"/>
                </a:solidFill>
              </a:rPr>
              <a:t>Done for all controlling ratings</a:t>
            </a:r>
          </a:p>
          <a:p>
            <a:pPr>
              <a:lnSpc>
                <a:spcPct val="150000"/>
              </a:lnSpc>
              <a:buFont typeface="Wingdings" pitchFamily="2" charset="2"/>
              <a:buChar char="Ø"/>
            </a:pPr>
            <a:r>
              <a:rPr lang="en-US" sz="2400" dirty="0" smtClean="0">
                <a:solidFill>
                  <a:schemeClr val="tx2"/>
                </a:solidFill>
              </a:rPr>
              <a:t>Custom Spreadsheets or STLBRIDGE</a:t>
            </a:r>
          </a:p>
          <a:p>
            <a:pPr>
              <a:lnSpc>
                <a:spcPct val="150000"/>
              </a:lnSpc>
              <a:buFont typeface="Wingdings" pitchFamily="2" charset="2"/>
              <a:buChar char="Ø"/>
            </a:pPr>
            <a:r>
              <a:rPr lang="en-US" sz="2400" dirty="0" smtClean="0">
                <a:solidFill>
                  <a:schemeClr val="tx2"/>
                </a:solidFill>
              </a:rPr>
              <a:t>Original design calculations</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Independent Senior Review</a:t>
            </a:r>
            <a:endParaRPr lang="en-US" dirty="0"/>
          </a:p>
        </p:txBody>
      </p:sp>
      <p:sp>
        <p:nvSpPr>
          <p:cNvPr id="4" name="TextBox 3"/>
          <p:cNvSpPr txBox="1"/>
          <p:nvPr/>
        </p:nvSpPr>
        <p:spPr>
          <a:xfrm>
            <a:off x="228600" y="2362200"/>
            <a:ext cx="5410200" cy="2862322"/>
          </a:xfrm>
          <a:prstGeom prst="rect">
            <a:avLst/>
          </a:prstGeom>
          <a:noFill/>
        </p:spPr>
        <p:txBody>
          <a:bodyPr wrap="square" rtlCol="0">
            <a:spAutoFit/>
          </a:bodyPr>
          <a:lstStyle/>
          <a:p>
            <a:pPr>
              <a:lnSpc>
                <a:spcPct val="150000"/>
              </a:lnSpc>
              <a:buFont typeface="Wingdings" pitchFamily="2" charset="2"/>
              <a:buChar char="Ø"/>
            </a:pPr>
            <a:r>
              <a:rPr lang="en-US" sz="2400" dirty="0" smtClean="0">
                <a:solidFill>
                  <a:schemeClr val="tx2"/>
                </a:solidFill>
              </a:rPr>
              <a:t>Required in Contract</a:t>
            </a:r>
          </a:p>
          <a:p>
            <a:pPr>
              <a:lnSpc>
                <a:spcPct val="150000"/>
              </a:lnSpc>
              <a:buFont typeface="Wingdings" pitchFamily="2" charset="2"/>
              <a:buChar char="Ø"/>
            </a:pPr>
            <a:r>
              <a:rPr lang="en-US" sz="2400" dirty="0" smtClean="0">
                <a:solidFill>
                  <a:schemeClr val="tx2"/>
                </a:solidFill>
              </a:rPr>
              <a:t>“Another Check” </a:t>
            </a:r>
          </a:p>
          <a:p>
            <a:pPr>
              <a:lnSpc>
                <a:spcPct val="150000"/>
              </a:lnSpc>
              <a:buFont typeface="Wingdings" pitchFamily="2" charset="2"/>
              <a:buChar char="Ø"/>
            </a:pPr>
            <a:r>
              <a:rPr lang="en-US" sz="2400" dirty="0" smtClean="0">
                <a:solidFill>
                  <a:schemeClr val="tx2"/>
                </a:solidFill>
              </a:rPr>
              <a:t>Not Involved in Rating or Checking</a:t>
            </a:r>
          </a:p>
          <a:p>
            <a:pPr>
              <a:lnSpc>
                <a:spcPct val="150000"/>
              </a:lnSpc>
              <a:buFont typeface="Wingdings" pitchFamily="2" charset="2"/>
              <a:buChar char="Ø"/>
            </a:pPr>
            <a:r>
              <a:rPr lang="en-US" sz="2400" dirty="0" smtClean="0">
                <a:solidFill>
                  <a:schemeClr val="tx2"/>
                </a:solidFill>
              </a:rPr>
              <a:t>Verify Check Done and </a:t>
            </a:r>
            <a:r>
              <a:rPr lang="en-US" sz="2400" dirty="0" err="1" smtClean="0">
                <a:solidFill>
                  <a:schemeClr val="tx2"/>
                </a:solidFill>
              </a:rPr>
              <a:t>Backchecked</a:t>
            </a:r>
            <a:endParaRPr lang="en-US" sz="2400" dirty="0" smtClean="0">
              <a:solidFill>
                <a:schemeClr val="tx2"/>
              </a:solidFill>
            </a:endParaRPr>
          </a:p>
          <a:p>
            <a:pPr>
              <a:lnSpc>
                <a:spcPct val="150000"/>
              </a:lnSpc>
              <a:buFont typeface="Wingdings" pitchFamily="2" charset="2"/>
              <a:buChar char="Ø"/>
            </a:pPr>
            <a:r>
              <a:rPr lang="en-US" sz="2400" dirty="0" smtClean="0">
                <a:solidFill>
                  <a:schemeClr val="tx2"/>
                </a:solidFill>
              </a:rPr>
              <a:t>Consistency</a:t>
            </a:r>
          </a:p>
        </p:txBody>
      </p:sp>
      <p:pic>
        <p:nvPicPr>
          <p:cNvPr id="4100" name="Picture 4" descr="C:\Documents and Settings\swood\Local Settings\Temporary Internet Files\Content.IE5\H16XO4LX\MC900292060[1].wmf"/>
          <p:cNvPicPr>
            <a:picLocks noChangeAspect="1" noChangeArrowheads="1"/>
          </p:cNvPicPr>
          <p:nvPr/>
        </p:nvPicPr>
        <p:blipFill>
          <a:blip r:embed="rId2" cstate="print"/>
          <a:srcRect/>
          <a:stretch>
            <a:fillRect/>
          </a:stretch>
        </p:blipFill>
        <p:spPr bwMode="auto">
          <a:xfrm>
            <a:off x="5029200" y="2285999"/>
            <a:ext cx="3352800" cy="366262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Deliverables</a:t>
            </a:r>
            <a:endParaRPr lang="en-US" dirty="0"/>
          </a:p>
        </p:txBody>
      </p:sp>
      <p:grpSp>
        <p:nvGrpSpPr>
          <p:cNvPr id="11" name="Group 10"/>
          <p:cNvGrpSpPr/>
          <p:nvPr/>
        </p:nvGrpSpPr>
        <p:grpSpPr>
          <a:xfrm>
            <a:off x="-838200" y="1295400"/>
            <a:ext cx="4786249" cy="4639157"/>
            <a:chOff x="-976249" y="1304443"/>
            <a:chExt cx="5940214" cy="5784719"/>
          </a:xfrm>
        </p:grpSpPr>
        <p:pic>
          <p:nvPicPr>
            <p:cNvPr id="1028" name="Picture 4" descr="C:\Documents and Settings\swood\Local Settings\Temporary Internet Files\Content.IE5\MGHI12JE\MC900431565[1].png"/>
            <p:cNvPicPr>
              <a:picLocks noChangeAspect="1" noChangeArrowheads="1"/>
            </p:cNvPicPr>
            <p:nvPr/>
          </p:nvPicPr>
          <p:blipFill>
            <a:blip r:embed="rId2" cstate="print"/>
            <a:srcRect/>
            <a:stretch>
              <a:fillRect/>
            </a:stretch>
          </p:blipFill>
          <p:spPr bwMode="auto">
            <a:xfrm rot="9944354">
              <a:off x="-976249" y="1304443"/>
              <a:ext cx="5746410" cy="5784719"/>
            </a:xfrm>
            <a:prstGeom prst="rect">
              <a:avLst/>
            </a:prstGeom>
            <a:noFill/>
          </p:spPr>
        </p:pic>
        <p:pic>
          <p:nvPicPr>
            <p:cNvPr id="1029" name="Picture 5"/>
            <p:cNvPicPr>
              <a:picLocks noChangeAspect="1" noChangeArrowheads="1"/>
            </p:cNvPicPr>
            <p:nvPr/>
          </p:nvPicPr>
          <p:blipFill>
            <a:blip r:embed="rId3" cstate="print"/>
            <a:srcRect/>
            <a:stretch>
              <a:fillRect/>
            </a:stretch>
          </p:blipFill>
          <p:spPr bwMode="auto">
            <a:xfrm rot="316409">
              <a:off x="2144566" y="2331567"/>
              <a:ext cx="2819399" cy="3684759"/>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rot="21057125">
              <a:off x="762000" y="2743200"/>
              <a:ext cx="2819400" cy="3674998"/>
            </a:xfrm>
            <a:prstGeom prst="rect">
              <a:avLst/>
            </a:prstGeom>
            <a:noFill/>
            <a:ln w="9525">
              <a:noFill/>
              <a:miter lim="800000"/>
              <a:headEnd/>
              <a:tailEnd/>
            </a:ln>
          </p:spPr>
        </p:pic>
      </p:grpSp>
      <p:grpSp>
        <p:nvGrpSpPr>
          <p:cNvPr id="9" name="Group 8"/>
          <p:cNvGrpSpPr/>
          <p:nvPr/>
        </p:nvGrpSpPr>
        <p:grpSpPr>
          <a:xfrm>
            <a:off x="4724400" y="3962400"/>
            <a:ext cx="2438400" cy="2119600"/>
            <a:chOff x="6248400" y="3962400"/>
            <a:chExt cx="2438400" cy="2119600"/>
          </a:xfrm>
        </p:grpSpPr>
        <p:pic>
          <p:nvPicPr>
            <p:cNvPr id="1027" name="Picture 3" descr="C:\Documents and Settings\swood\Local Settings\Temporary Internet Files\Content.IE5\1GC10LB6\MC900300091[1].wmf"/>
            <p:cNvPicPr>
              <a:picLocks noChangeAspect="1" noChangeArrowheads="1"/>
            </p:cNvPicPr>
            <p:nvPr/>
          </p:nvPicPr>
          <p:blipFill>
            <a:blip r:embed="rId5" cstate="print"/>
            <a:srcRect/>
            <a:stretch>
              <a:fillRect/>
            </a:stretch>
          </p:blipFill>
          <p:spPr bwMode="auto">
            <a:xfrm>
              <a:off x="6248400" y="3962400"/>
              <a:ext cx="2438400" cy="2119600"/>
            </a:xfrm>
            <a:prstGeom prst="rect">
              <a:avLst/>
            </a:prstGeom>
            <a:noFill/>
          </p:spPr>
        </p:pic>
        <p:pic>
          <p:nvPicPr>
            <p:cNvPr id="2" name="Picture 2"/>
            <p:cNvPicPr>
              <a:picLocks noChangeAspect="1" noChangeArrowheads="1"/>
            </p:cNvPicPr>
            <p:nvPr/>
          </p:nvPicPr>
          <p:blipFill>
            <a:blip r:embed="rId6" cstate="print"/>
            <a:srcRect/>
            <a:stretch>
              <a:fillRect/>
            </a:stretch>
          </p:blipFill>
          <p:spPr bwMode="auto">
            <a:xfrm rot="20327885">
              <a:off x="7015659" y="4503145"/>
              <a:ext cx="1002846" cy="638175"/>
            </a:xfrm>
            <a:prstGeom prst="rect">
              <a:avLst/>
            </a:prstGeom>
            <a:noFill/>
            <a:ln w="9525">
              <a:noFill/>
              <a:miter lim="800000"/>
              <a:headEnd/>
              <a:tailEnd/>
            </a:ln>
            <a:scene3d>
              <a:camera prst="orthographicFront">
                <a:rot lat="19100966" lon="2527285" rev="19641294"/>
              </a:camera>
              <a:lightRig rig="threePt" dir="t"/>
            </a:scene3d>
          </p:spPr>
        </p:pic>
      </p:grpSp>
      <p:sp>
        <p:nvSpPr>
          <p:cNvPr id="10" name="TextBox 9"/>
          <p:cNvSpPr txBox="1"/>
          <p:nvPr/>
        </p:nvSpPr>
        <p:spPr>
          <a:xfrm>
            <a:off x="4038600" y="2057400"/>
            <a:ext cx="4876800" cy="1754326"/>
          </a:xfrm>
          <a:prstGeom prst="rect">
            <a:avLst/>
          </a:prstGeom>
          <a:noFill/>
        </p:spPr>
        <p:txBody>
          <a:bodyPr wrap="square" rtlCol="0">
            <a:spAutoFit/>
          </a:bodyPr>
          <a:lstStyle/>
          <a:p>
            <a:pPr marL="342900" indent="-342900">
              <a:lnSpc>
                <a:spcPct val="150000"/>
              </a:lnSpc>
              <a:buFont typeface="+mj-lt"/>
              <a:buAutoNum type="arabicPeriod"/>
            </a:pPr>
            <a:r>
              <a:rPr lang="en-US" sz="2400" dirty="0" smtClean="0">
                <a:solidFill>
                  <a:schemeClr val="tx2"/>
                </a:solidFill>
              </a:rPr>
              <a:t>Load Rating Summary Form</a:t>
            </a:r>
          </a:p>
          <a:p>
            <a:pPr marL="342900" indent="-342900">
              <a:lnSpc>
                <a:spcPct val="150000"/>
              </a:lnSpc>
              <a:buFont typeface="+mj-lt"/>
              <a:buAutoNum type="arabicPeriod"/>
            </a:pPr>
            <a:r>
              <a:rPr lang="en-US" sz="2400" dirty="0" smtClean="0">
                <a:solidFill>
                  <a:schemeClr val="tx2"/>
                </a:solidFill>
              </a:rPr>
              <a:t>Supporting Calculations (If </a:t>
            </a:r>
            <a:r>
              <a:rPr lang="en-US" sz="2400" dirty="0" err="1" smtClean="0">
                <a:solidFill>
                  <a:schemeClr val="tx2"/>
                </a:solidFill>
              </a:rPr>
              <a:t>Req’d</a:t>
            </a:r>
            <a:r>
              <a:rPr lang="en-US" sz="2400" dirty="0" smtClean="0">
                <a:solidFill>
                  <a:schemeClr val="tx2"/>
                </a:solidFill>
              </a:rPr>
              <a:t>)</a:t>
            </a:r>
          </a:p>
          <a:p>
            <a:pPr marL="342900" indent="-342900">
              <a:lnSpc>
                <a:spcPct val="150000"/>
              </a:lnSpc>
              <a:buFont typeface="+mj-lt"/>
              <a:buAutoNum type="arabicPeriod"/>
            </a:pPr>
            <a:r>
              <a:rPr lang="en-US" sz="2400" dirty="0" smtClean="0">
                <a:solidFill>
                  <a:schemeClr val="tx2"/>
                </a:solidFill>
              </a:rPr>
              <a:t>VIRTIS .xml File</a:t>
            </a:r>
            <a:endParaRPr lang="en-US" sz="2400" dirty="0">
              <a:solidFill>
                <a:schemeClr val="tx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Truss Bridge Ratings</a:t>
            </a:r>
            <a:endParaRPr lang="en-US" dirty="0"/>
          </a:p>
        </p:txBody>
      </p:sp>
      <p:pic>
        <p:nvPicPr>
          <p:cNvPr id="4" name="Picture 3" descr="mores creek.jpg"/>
          <p:cNvPicPr>
            <a:picLocks noChangeAspect="1"/>
          </p:cNvPicPr>
          <p:nvPr/>
        </p:nvPicPr>
        <p:blipFill>
          <a:blip r:embed="rId2" cstate="print"/>
          <a:stretch>
            <a:fillRect/>
          </a:stretch>
        </p:blipFill>
        <p:spPr>
          <a:xfrm>
            <a:off x="152400" y="1600200"/>
            <a:ext cx="4368800" cy="3276600"/>
          </a:xfrm>
          <a:prstGeom prst="rect">
            <a:avLst/>
          </a:prstGeom>
          <a:effectLst>
            <a:outerShdw blurRad="254000" dist="38100" sx="102000" sy="102000" algn="l" rotWithShape="0">
              <a:schemeClr val="tx1">
                <a:alpha val="37000"/>
              </a:schemeClr>
            </a:outerShdw>
          </a:effectLst>
        </p:spPr>
      </p:pic>
      <p:pic>
        <p:nvPicPr>
          <p:cNvPr id="5" name="Picture 4" descr="moyie.JPG"/>
          <p:cNvPicPr>
            <a:picLocks noChangeAspect="1"/>
          </p:cNvPicPr>
          <p:nvPr/>
        </p:nvPicPr>
        <p:blipFill>
          <a:blip r:embed="rId3" cstate="print"/>
          <a:stretch>
            <a:fillRect/>
          </a:stretch>
        </p:blipFill>
        <p:spPr>
          <a:xfrm>
            <a:off x="4038600" y="3276600"/>
            <a:ext cx="4176776" cy="3132582"/>
          </a:xfrm>
          <a:prstGeom prst="rect">
            <a:avLst/>
          </a:prstGeom>
          <a:effectLst>
            <a:outerShdw blurRad="254000" dist="38100" sx="102000" sy="102000" algn="l" rotWithShape="0">
              <a:prstClr val="black">
                <a:alpha val="37000"/>
              </a:prst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Truss Bridge Ratings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52400" y="1752600"/>
            <a:ext cx="4127278" cy="25146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52400" y="4450818"/>
            <a:ext cx="7467600" cy="2216221"/>
          </a:xfrm>
          <a:prstGeom prst="rect">
            <a:avLst/>
          </a:prstGeom>
          <a:noFill/>
          <a:ln w="9525">
            <a:noFill/>
            <a:miter lim="800000"/>
            <a:headEnd/>
            <a:tailEnd/>
          </a:ln>
        </p:spPr>
      </p:pic>
      <p:pic>
        <p:nvPicPr>
          <p:cNvPr id="7" name="Picture 6" descr="DSCF0041 Rt Side.JPG"/>
          <p:cNvPicPr>
            <a:picLocks noChangeAspect="1"/>
          </p:cNvPicPr>
          <p:nvPr/>
        </p:nvPicPr>
        <p:blipFill>
          <a:blip r:embed="rId4" cstate="print"/>
          <a:stretch>
            <a:fillRect/>
          </a:stretch>
        </p:blipFill>
        <p:spPr>
          <a:xfrm>
            <a:off x="6172200" y="3505200"/>
            <a:ext cx="2819400" cy="2114550"/>
          </a:xfrm>
          <a:prstGeom prst="rect">
            <a:avLst/>
          </a:prstGeom>
          <a:ln w="15875">
            <a:solidFill>
              <a:schemeClr val="tx1"/>
            </a:solidFill>
          </a:ln>
          <a:effectLst>
            <a:outerShdw blurRad="50800" dist="38100" dir="18900000" algn="bl" rotWithShape="0">
              <a:prstClr val="black">
                <a:alpha val="40000"/>
              </a:prstClr>
            </a:outerShdw>
          </a:effectLst>
        </p:spPr>
      </p:pic>
      <p:sp>
        <p:nvSpPr>
          <p:cNvPr id="6" name="TextBox 5"/>
          <p:cNvSpPr txBox="1"/>
          <p:nvPr/>
        </p:nvSpPr>
        <p:spPr>
          <a:xfrm>
            <a:off x="4419600" y="1524000"/>
            <a:ext cx="4495800" cy="1938992"/>
          </a:xfrm>
          <a:prstGeom prst="rect">
            <a:avLst/>
          </a:prstGeom>
          <a:noFill/>
        </p:spPr>
        <p:txBody>
          <a:bodyPr wrap="square" rtlCol="0">
            <a:spAutoFit/>
          </a:bodyPr>
          <a:lstStyle/>
          <a:p>
            <a:pPr>
              <a:buFont typeface="Wingdings" pitchFamily="2" charset="2"/>
              <a:buChar char="Ø"/>
            </a:pPr>
            <a:r>
              <a:rPr lang="en-US" sz="2000" dirty="0" smtClean="0">
                <a:solidFill>
                  <a:schemeClr val="tx2"/>
                </a:solidFill>
              </a:rPr>
              <a:t>AASHTO Guide Specifications for Strength Design of Truss Bridges </a:t>
            </a:r>
          </a:p>
          <a:p>
            <a:pPr>
              <a:buFont typeface="Wingdings" pitchFamily="2" charset="2"/>
              <a:buChar char="Ø"/>
            </a:pPr>
            <a:endParaRPr lang="en-US" sz="2000" dirty="0" smtClean="0">
              <a:solidFill>
                <a:schemeClr val="tx2"/>
              </a:solidFill>
            </a:endParaRPr>
          </a:p>
          <a:p>
            <a:pPr>
              <a:buFont typeface="Wingdings" pitchFamily="2" charset="2"/>
              <a:buChar char="Ø"/>
            </a:pPr>
            <a:r>
              <a:rPr lang="en-US" sz="2000" dirty="0" smtClean="0">
                <a:solidFill>
                  <a:schemeClr val="tx2"/>
                </a:solidFill>
              </a:rPr>
              <a:t>FHWA Load Rating Guidance and Examples For Bolted and Riveted Gusset Plates in Truss Bridges</a:t>
            </a:r>
            <a:endParaRPr lang="en-US" sz="2000" dirty="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9360_1105_2.jpg"/>
          <p:cNvPicPr>
            <a:picLocks noChangeAspect="1"/>
          </p:cNvPicPr>
          <p:nvPr/>
        </p:nvPicPr>
        <p:blipFill>
          <a:blip r:embed="rId2" cstate="print"/>
          <a:stretch>
            <a:fillRect/>
          </a:stretch>
        </p:blipFill>
        <p:spPr>
          <a:xfrm>
            <a:off x="457200" y="381000"/>
            <a:ext cx="8229600" cy="61722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9360_1107_1.jpg"/>
          <p:cNvPicPr>
            <a:picLocks noChangeAspect="1"/>
          </p:cNvPicPr>
          <p:nvPr/>
        </p:nvPicPr>
        <p:blipFill>
          <a:blip r:embed="rId2" cstate="print"/>
          <a:stretch>
            <a:fillRect/>
          </a:stretch>
        </p:blipFill>
        <p:spPr>
          <a:xfrm>
            <a:off x="685800" y="533400"/>
            <a:ext cx="7772400" cy="58293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ITD QA</a:t>
            </a:r>
            <a:endParaRPr lang="en-US"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111673"/>
            <a:ext cx="4953000" cy="674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981200"/>
            <a:ext cx="3962400" cy="1615827"/>
          </a:xfrm>
          <a:prstGeom prst="rect">
            <a:avLst/>
          </a:prstGeom>
          <a:noFill/>
        </p:spPr>
        <p:txBody>
          <a:bodyPr wrap="square" rtlCol="0">
            <a:spAutoFit/>
          </a:bodyPr>
          <a:lstStyle/>
          <a:p>
            <a:pPr>
              <a:lnSpc>
                <a:spcPct val="150000"/>
              </a:lnSpc>
              <a:buFont typeface="Wingdings" pitchFamily="2" charset="2"/>
              <a:buChar char="Ø"/>
            </a:pPr>
            <a:r>
              <a:rPr lang="en-US" dirty="0" smtClean="0">
                <a:solidFill>
                  <a:schemeClr val="tx2"/>
                </a:solidFill>
              </a:rPr>
              <a:t>Processing Checklist</a:t>
            </a:r>
          </a:p>
          <a:p>
            <a:pPr>
              <a:lnSpc>
                <a:spcPct val="150000"/>
              </a:lnSpc>
              <a:buFont typeface="Wingdings" pitchFamily="2" charset="2"/>
              <a:buChar char="Ø"/>
            </a:pPr>
            <a:r>
              <a:rPr lang="en-US" dirty="0" smtClean="0">
                <a:solidFill>
                  <a:schemeClr val="tx2"/>
                </a:solidFill>
              </a:rPr>
              <a:t>Consistency</a:t>
            </a:r>
          </a:p>
          <a:p>
            <a:pPr>
              <a:lnSpc>
                <a:spcPct val="150000"/>
              </a:lnSpc>
              <a:buFont typeface="Wingdings" pitchFamily="2" charset="2"/>
              <a:buChar char="Ø"/>
            </a:pPr>
            <a:r>
              <a:rPr lang="en-US" dirty="0" smtClean="0">
                <a:solidFill>
                  <a:schemeClr val="tx2"/>
                </a:solidFill>
              </a:rPr>
              <a:t>Assisted by Vander </a:t>
            </a:r>
            <a:r>
              <a:rPr lang="en-US" dirty="0" err="1" smtClean="0">
                <a:solidFill>
                  <a:schemeClr val="tx2"/>
                </a:solidFill>
              </a:rPr>
              <a:t>Boegh</a:t>
            </a:r>
            <a:r>
              <a:rPr lang="en-US" dirty="0" smtClean="0">
                <a:solidFill>
                  <a:schemeClr val="tx2"/>
                </a:solidFill>
              </a:rPr>
              <a:t> Engineering</a:t>
            </a:r>
          </a:p>
          <a:p>
            <a:pPr>
              <a:buFont typeface="Wingdings" pitchFamily="2" charset="2"/>
              <a:buChar char="Ø"/>
            </a:pPr>
            <a:endParaRPr lang="en-US" dirty="0"/>
          </a:p>
        </p:txBody>
      </p:sp>
      <p:pic>
        <p:nvPicPr>
          <p:cNvPr id="5" name="Picture 4" descr="VBE Logo_Trial 4.jpg"/>
          <p:cNvPicPr>
            <a:picLocks noChangeAspect="1"/>
          </p:cNvPicPr>
          <p:nvPr/>
        </p:nvPicPr>
        <p:blipFill>
          <a:blip r:embed="rId3" cstate="print"/>
          <a:stretch>
            <a:fillRect/>
          </a:stretch>
        </p:blipFill>
        <p:spPr>
          <a:xfrm>
            <a:off x="381000" y="3906520"/>
            <a:ext cx="2438400" cy="62992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itd.idaho.gov/bridge/gallery/ITDBridgePhoto/Goff%20Bridge%201.jpg"/>
          <p:cNvPicPr>
            <a:picLocks noChangeAspect="1" noChangeArrowheads="1"/>
          </p:cNvPicPr>
          <p:nvPr/>
        </p:nvPicPr>
        <p:blipFill>
          <a:blip r:embed="rId2" cstate="print"/>
          <a:srcRect/>
          <a:stretch>
            <a:fillRect/>
          </a:stretch>
        </p:blipFill>
        <p:spPr bwMode="auto">
          <a:xfrm>
            <a:off x="609600" y="3962401"/>
            <a:ext cx="3352800" cy="2723190"/>
          </a:xfrm>
          <a:prstGeom prst="rect">
            <a:avLst/>
          </a:prstGeom>
          <a:noFill/>
          <a:ln w="25400">
            <a:solidFill>
              <a:schemeClr val="tx1"/>
            </a:solidFill>
          </a:ln>
          <a:effectLst>
            <a:outerShdw blurRad="50800" dist="38100" dir="18900000" algn="bl" rotWithShape="0">
              <a:prstClr val="black">
                <a:alpha val="40000"/>
              </a:prstClr>
            </a:outerShdw>
          </a:effectLst>
        </p:spPr>
      </p:pic>
      <p:sp>
        <p:nvSpPr>
          <p:cNvPr id="3" name="Title 2"/>
          <p:cNvSpPr>
            <a:spLocks noGrp="1"/>
          </p:cNvSpPr>
          <p:nvPr>
            <p:ph type="title"/>
          </p:nvPr>
        </p:nvSpPr>
        <p:spPr/>
        <p:txBody>
          <a:bodyPr/>
          <a:lstStyle/>
          <a:p>
            <a:r>
              <a:rPr lang="en-US" dirty="0" smtClean="0"/>
              <a:t>Idaho Bridges</a:t>
            </a:r>
            <a:endParaRPr lang="en-US" dirty="0"/>
          </a:p>
        </p:txBody>
      </p:sp>
      <p:pic>
        <p:nvPicPr>
          <p:cNvPr id="4098" name="Picture 2" descr="http://itd.idaho.gov/bridge/gallery/ITDBridgePhoto/Bennett%20Bay%20Bridge%202.jpg"/>
          <p:cNvPicPr>
            <a:picLocks noChangeAspect="1" noChangeArrowheads="1"/>
          </p:cNvPicPr>
          <p:nvPr/>
        </p:nvPicPr>
        <p:blipFill>
          <a:blip r:embed="rId3" cstate="print"/>
          <a:srcRect b="36160"/>
          <a:stretch>
            <a:fillRect/>
          </a:stretch>
        </p:blipFill>
        <p:spPr bwMode="auto">
          <a:xfrm>
            <a:off x="533399" y="1600200"/>
            <a:ext cx="4421171" cy="2286000"/>
          </a:xfrm>
          <a:prstGeom prst="rect">
            <a:avLst/>
          </a:prstGeom>
          <a:noFill/>
          <a:ln w="25400">
            <a:solidFill>
              <a:schemeClr val="tx1"/>
            </a:solidFill>
          </a:ln>
          <a:effectLst>
            <a:outerShdw blurRad="50800" dist="38100" dir="18900000" algn="bl" rotWithShape="0">
              <a:prstClr val="black">
                <a:alpha val="40000"/>
              </a:prstClr>
            </a:outerShdw>
          </a:effectLst>
        </p:spPr>
      </p:pic>
      <p:pic>
        <p:nvPicPr>
          <p:cNvPr id="4100" name="Picture 4" descr="http://itd.idaho.gov/bridge/gallery/ITDBridgePhoto/Rainbow%20Bridge.jpg"/>
          <p:cNvPicPr>
            <a:picLocks noChangeAspect="1" noChangeArrowheads="1"/>
          </p:cNvPicPr>
          <p:nvPr/>
        </p:nvPicPr>
        <p:blipFill>
          <a:blip r:embed="rId4" cstate="print"/>
          <a:srcRect/>
          <a:stretch>
            <a:fillRect/>
          </a:stretch>
        </p:blipFill>
        <p:spPr bwMode="auto">
          <a:xfrm>
            <a:off x="4495800" y="2971800"/>
            <a:ext cx="4127500" cy="3306973"/>
          </a:xfrm>
          <a:prstGeom prst="rect">
            <a:avLst/>
          </a:prstGeom>
          <a:noFill/>
          <a:ln w="25400">
            <a:solidFill>
              <a:schemeClr val="tx1"/>
            </a:solidFill>
          </a:ln>
          <a:effectLst>
            <a:outerShdw blurRad="50800" dist="38100" dir="18900000" algn="bl" rotWithShape="0">
              <a:prstClr val="black">
                <a:alpha val="40000"/>
              </a:prst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Look for Ways to Improve</a:t>
            </a:r>
            <a:endParaRPr lang="en-US" dirty="0"/>
          </a:p>
        </p:txBody>
      </p:sp>
      <p:sp>
        <p:nvSpPr>
          <p:cNvPr id="6" name="Rectangle 5"/>
          <p:cNvSpPr/>
          <p:nvPr/>
        </p:nvSpPr>
        <p:spPr>
          <a:xfrm>
            <a:off x="228600" y="1524001"/>
            <a:ext cx="8534400" cy="5262979"/>
          </a:xfrm>
          <a:prstGeom prst="rect">
            <a:avLst/>
          </a:prstGeom>
        </p:spPr>
        <p:txBody>
          <a:bodyPr wrap="square">
            <a:spAutoFit/>
          </a:bodyPr>
          <a:lstStyle/>
          <a:p>
            <a:pPr marL="914400" marR="0" lvl="1" indent="-457200" defTabSz="914400" eaLnBrk="1" fontAlgn="auto" latinLnBrk="0" hangingPunct="1">
              <a:lnSpc>
                <a:spcPct val="100000"/>
              </a:lnSpc>
              <a:spcBef>
                <a:spcPts val="0"/>
              </a:spcBef>
              <a:spcAft>
                <a:spcPts val="1200"/>
              </a:spcAft>
              <a:buClrTx/>
              <a:buSzTx/>
              <a:buFont typeface="Wingdings" pitchFamily="2" charset="2"/>
              <a:buChar char="Ø"/>
              <a:tabLst/>
              <a:defRPr/>
            </a:pPr>
            <a:r>
              <a:rPr kumimoji="0" lang="en-US" sz="2000" b="0" i="0" u="none" strike="noStrike" kern="0" cap="none" spc="0" normalizeH="0" baseline="0" noProof="0" dirty="0" smtClean="0">
                <a:ln>
                  <a:noFill/>
                </a:ln>
                <a:solidFill>
                  <a:schemeClr val="tx2"/>
                </a:solidFill>
                <a:effectLst/>
                <a:uLnTx/>
                <a:uFillTx/>
                <a:cs typeface="Calibri" pitchFamily="34" charset="0"/>
              </a:rPr>
              <a:t>Require all new</a:t>
            </a:r>
            <a:r>
              <a:rPr kumimoji="0" lang="en-US" sz="2000" b="0" i="0" u="none" strike="noStrike" kern="0" cap="none" spc="0" normalizeH="0" noProof="0" dirty="0" smtClean="0">
                <a:ln>
                  <a:noFill/>
                </a:ln>
                <a:solidFill>
                  <a:schemeClr val="tx2"/>
                </a:solidFill>
                <a:effectLst/>
                <a:uLnTx/>
                <a:uFillTx/>
                <a:cs typeface="Calibri" pitchFamily="34" charset="0"/>
              </a:rPr>
              <a:t> </a:t>
            </a:r>
            <a:r>
              <a:rPr kumimoji="0" lang="en-US" sz="2000" b="0" i="0" u="none" strike="noStrike" kern="0" cap="none" spc="0" normalizeH="0" baseline="0" noProof="0" dirty="0" smtClean="0">
                <a:ln>
                  <a:noFill/>
                </a:ln>
                <a:solidFill>
                  <a:schemeClr val="tx2"/>
                </a:solidFill>
                <a:effectLst/>
                <a:uLnTx/>
                <a:uFillTx/>
                <a:cs typeface="Calibri" pitchFamily="34" charset="0"/>
              </a:rPr>
              <a:t>bridge</a:t>
            </a:r>
            <a:r>
              <a:rPr kumimoji="0" lang="en-US" sz="2000" b="0" i="0" u="none" strike="noStrike" kern="0" cap="none" spc="0" normalizeH="0" noProof="0" dirty="0" smtClean="0">
                <a:ln>
                  <a:noFill/>
                </a:ln>
                <a:solidFill>
                  <a:schemeClr val="tx2"/>
                </a:solidFill>
                <a:effectLst/>
                <a:uLnTx/>
                <a:uFillTx/>
                <a:cs typeface="Calibri" pitchFamily="34" charset="0"/>
              </a:rPr>
              <a:t> designs</a:t>
            </a:r>
            <a:r>
              <a:rPr kumimoji="0" lang="en-US" sz="2000" b="0" i="0" u="none" strike="noStrike" kern="0" cap="none" spc="0" normalizeH="0" baseline="0" noProof="0" dirty="0" smtClean="0">
                <a:ln>
                  <a:noFill/>
                </a:ln>
                <a:solidFill>
                  <a:schemeClr val="tx2"/>
                </a:solidFill>
                <a:effectLst/>
                <a:uLnTx/>
                <a:uFillTx/>
                <a:cs typeface="Calibri" pitchFamily="34" charset="0"/>
              </a:rPr>
              <a:t> to </a:t>
            </a:r>
            <a:r>
              <a:rPr lang="en-US" sz="2000" kern="0" dirty="0" smtClean="0">
                <a:solidFill>
                  <a:schemeClr val="tx2"/>
                </a:solidFill>
                <a:cs typeface="Calibri" pitchFamily="34" charset="0"/>
              </a:rPr>
              <a:t>be accompanied by a </a:t>
            </a:r>
            <a:r>
              <a:rPr kumimoji="0" lang="en-US" sz="2000" b="0" i="0" u="none" strike="noStrike" kern="0" cap="none" spc="0" normalizeH="0" baseline="0" noProof="0" dirty="0" smtClean="0">
                <a:ln>
                  <a:noFill/>
                </a:ln>
                <a:solidFill>
                  <a:schemeClr val="tx2"/>
                </a:solidFill>
                <a:effectLst/>
                <a:uLnTx/>
                <a:uFillTx/>
                <a:cs typeface="Calibri" pitchFamily="34" charset="0"/>
              </a:rPr>
              <a:t>load rating when submitted .</a:t>
            </a:r>
          </a:p>
          <a:p>
            <a:pPr marL="914400" marR="0" lvl="1" indent="-457200" defTabSz="914400" eaLnBrk="1" fontAlgn="auto" latinLnBrk="0" hangingPunct="1">
              <a:lnSpc>
                <a:spcPct val="100000"/>
              </a:lnSpc>
              <a:spcBef>
                <a:spcPts val="0"/>
              </a:spcBef>
              <a:spcAft>
                <a:spcPts val="1200"/>
              </a:spcAft>
              <a:buClrTx/>
              <a:buSzTx/>
              <a:buFont typeface="Wingdings" pitchFamily="2" charset="2"/>
              <a:buChar char="Ø"/>
              <a:tabLst/>
              <a:defRPr/>
            </a:pPr>
            <a:r>
              <a:rPr kumimoji="0" lang="en-US" sz="2000" b="0" i="0" u="none" strike="noStrike" kern="0" cap="none" spc="0" normalizeH="0" baseline="0" noProof="0" dirty="0" smtClean="0">
                <a:ln>
                  <a:noFill/>
                </a:ln>
                <a:solidFill>
                  <a:schemeClr val="tx2"/>
                </a:solidFill>
                <a:effectLst/>
                <a:uLnTx/>
                <a:uFillTx/>
                <a:cs typeface="Calibri" pitchFamily="34" charset="0"/>
              </a:rPr>
              <a:t>Do </a:t>
            </a:r>
            <a:r>
              <a:rPr lang="en-US" sz="2000" kern="0" dirty="0" smtClean="0">
                <a:solidFill>
                  <a:schemeClr val="tx2"/>
                </a:solidFill>
                <a:cs typeface="Calibri" pitchFamily="34" charset="0"/>
              </a:rPr>
              <a:t>more research during the contract scoping phase to prevent “surprises” during contract.</a:t>
            </a:r>
          </a:p>
          <a:p>
            <a:pPr marL="914400" marR="0" lvl="1" indent="-457200" defTabSz="914400" eaLnBrk="1" fontAlgn="auto" latinLnBrk="0" hangingPunct="1">
              <a:lnSpc>
                <a:spcPct val="100000"/>
              </a:lnSpc>
              <a:spcBef>
                <a:spcPts val="0"/>
              </a:spcBef>
              <a:spcAft>
                <a:spcPts val="1200"/>
              </a:spcAft>
              <a:buClrTx/>
              <a:buSzTx/>
              <a:buFont typeface="Wingdings" pitchFamily="2" charset="2"/>
              <a:buChar char="Ø"/>
              <a:tabLst/>
              <a:defRPr/>
            </a:pPr>
            <a:r>
              <a:rPr lang="en-US" sz="2000" kern="0" dirty="0" smtClean="0">
                <a:solidFill>
                  <a:schemeClr val="tx2"/>
                </a:solidFill>
                <a:cs typeface="Calibri" pitchFamily="34" charset="0"/>
              </a:rPr>
              <a:t>Provide flexibility in contract to accommodate any “surprises” that may arise.</a:t>
            </a:r>
            <a:endParaRPr kumimoji="0" lang="en-US" sz="2000" b="0" i="0" u="none" strike="noStrike" kern="0" cap="none" spc="0" normalizeH="0" baseline="0" noProof="0" dirty="0" smtClean="0">
              <a:ln>
                <a:noFill/>
              </a:ln>
              <a:solidFill>
                <a:schemeClr val="tx2"/>
              </a:solidFill>
              <a:effectLst/>
              <a:uLnTx/>
              <a:uFillTx/>
              <a:cs typeface="Calibri" pitchFamily="34" charset="0"/>
            </a:endParaRPr>
          </a:p>
          <a:p>
            <a:pPr marL="914400" marR="0" lvl="1" indent="-457200" defTabSz="914400" eaLnBrk="1" fontAlgn="auto" latinLnBrk="0" hangingPunct="1">
              <a:lnSpc>
                <a:spcPct val="100000"/>
              </a:lnSpc>
              <a:spcBef>
                <a:spcPts val="0"/>
              </a:spcBef>
              <a:spcAft>
                <a:spcPts val="1200"/>
              </a:spcAft>
              <a:buClrTx/>
              <a:buSzTx/>
              <a:buFont typeface="Wingdings" pitchFamily="2" charset="2"/>
              <a:buChar char="Ø"/>
              <a:tabLst/>
              <a:defRPr/>
            </a:pPr>
            <a:r>
              <a:rPr kumimoji="0" lang="en-US" sz="2000" b="0" i="0" u="none" strike="noStrike" kern="0" cap="none" spc="0" normalizeH="0" baseline="0" noProof="0" dirty="0" smtClean="0">
                <a:ln>
                  <a:noFill/>
                </a:ln>
                <a:solidFill>
                  <a:schemeClr val="tx2"/>
                </a:solidFill>
                <a:effectLst/>
                <a:uLnTx/>
                <a:uFillTx/>
                <a:cs typeface="Calibri" pitchFamily="34" charset="0"/>
              </a:rPr>
              <a:t>Make sure Q/A and Q/C policies are well developed and strictly followed.</a:t>
            </a:r>
          </a:p>
          <a:p>
            <a:pPr marL="914400" marR="0" lvl="1" indent="-457200" defTabSz="914400" eaLnBrk="1" fontAlgn="auto" latinLnBrk="0" hangingPunct="1">
              <a:lnSpc>
                <a:spcPct val="100000"/>
              </a:lnSpc>
              <a:spcBef>
                <a:spcPts val="0"/>
              </a:spcBef>
              <a:spcAft>
                <a:spcPts val="1200"/>
              </a:spcAft>
              <a:buClrTx/>
              <a:buSzTx/>
              <a:buFont typeface="Wingdings" pitchFamily="2" charset="2"/>
              <a:buChar char="Ø"/>
              <a:tabLst/>
              <a:defRPr/>
            </a:pPr>
            <a:r>
              <a:rPr lang="en-US" sz="2000" kern="0" dirty="0" smtClean="0">
                <a:solidFill>
                  <a:schemeClr val="tx2"/>
                </a:solidFill>
                <a:cs typeface="Calibri" pitchFamily="34" charset="0"/>
              </a:rPr>
              <a:t>At the completion of every contract have a brainstorming session on how to improve the next contract.</a:t>
            </a:r>
            <a:endParaRPr kumimoji="0" lang="en-US" sz="2000" b="0" i="0" u="none" strike="noStrike" kern="0" cap="none" spc="0" normalizeH="0" baseline="0" noProof="0" dirty="0" smtClean="0">
              <a:ln>
                <a:noFill/>
              </a:ln>
              <a:solidFill>
                <a:schemeClr val="tx2"/>
              </a:solidFill>
              <a:effectLst/>
              <a:uLnTx/>
              <a:uFillTx/>
              <a:cs typeface="Calibri" pitchFamily="34" charset="0"/>
            </a:endParaRPr>
          </a:p>
          <a:p>
            <a:pPr marL="914400" marR="0" lvl="1" indent="-457200" defTabSz="914400" eaLnBrk="1" fontAlgn="auto" latinLnBrk="0" hangingPunct="1">
              <a:lnSpc>
                <a:spcPct val="100000"/>
              </a:lnSpc>
              <a:spcBef>
                <a:spcPts val="0"/>
              </a:spcBef>
              <a:spcAft>
                <a:spcPts val="1200"/>
              </a:spcAft>
              <a:buClrTx/>
              <a:buSzTx/>
              <a:buFont typeface="Wingdings" pitchFamily="2" charset="2"/>
              <a:buChar char="Ø"/>
              <a:tabLst/>
              <a:defRPr/>
            </a:pPr>
            <a:r>
              <a:rPr lang="en-US" sz="2000" kern="0" dirty="0" smtClean="0">
                <a:solidFill>
                  <a:schemeClr val="tx2"/>
                </a:solidFill>
                <a:cs typeface="Calibri" pitchFamily="34" charset="0"/>
              </a:rPr>
              <a:t>Rework FHWA load rating plan.</a:t>
            </a:r>
            <a:endParaRPr kumimoji="0" lang="en-US" sz="2000" b="0" i="0" u="none" strike="noStrike" kern="0" cap="none" spc="0" normalizeH="0" baseline="0" noProof="0" dirty="0" smtClean="0">
              <a:ln>
                <a:noFill/>
              </a:ln>
              <a:solidFill>
                <a:schemeClr val="tx2"/>
              </a:solidFill>
              <a:effectLst/>
              <a:uLnTx/>
              <a:uFillTx/>
              <a:cs typeface="Calibri" pitchFamily="34" charset="0"/>
            </a:endParaRPr>
          </a:p>
          <a:p>
            <a:pPr marR="0" lvl="1" defTabSz="914400" eaLnBrk="1" fontAlgn="auto" latinLnBrk="0" hangingPunct="1">
              <a:lnSpc>
                <a:spcPct val="100000"/>
              </a:lnSpc>
              <a:spcBef>
                <a:spcPts val="0"/>
              </a:spcBef>
              <a:spcAft>
                <a:spcPts val="0"/>
              </a:spcAft>
              <a:buClrTx/>
              <a:buSzTx/>
              <a:tabLst/>
              <a:defRPr/>
            </a:pPr>
            <a:endParaRPr kumimoji="0" lang="en-US" sz="2600" b="0" i="0" u="none" strike="noStrike" kern="0" cap="none" spc="0" normalizeH="0" baseline="0" noProof="0" dirty="0" smtClean="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30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551528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Task Force Trivia</a:t>
            </a:r>
            <a:br>
              <a:rPr lang="en-US" dirty="0" smtClean="0"/>
            </a:br>
            <a:r>
              <a:rPr lang="en-US" sz="2700" dirty="0" smtClean="0"/>
              <a:t>Identify the members of the 1995 task force shown in photo.</a:t>
            </a:r>
            <a:endParaRPr lang="en-US" sz="2700" dirty="0"/>
          </a:p>
        </p:txBody>
      </p:sp>
      <p:pic>
        <p:nvPicPr>
          <p:cNvPr id="1026" name="Picture 2" descr="C:\Users\smurgoit\AppData\Local\Microsoft\Windows\Temporary Internet Files\Content.Outlook\4FRUV2X4\BARS TF 199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20" t="8651" r="8814"/>
          <a:stretch/>
        </p:blipFill>
        <p:spPr bwMode="auto">
          <a:xfrm>
            <a:off x="1143000" y="1514475"/>
            <a:ext cx="6415923" cy="52312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34200" y="4648200"/>
            <a:ext cx="1701107" cy="646331"/>
          </a:xfrm>
          <a:prstGeom prst="rect">
            <a:avLst/>
          </a:prstGeom>
          <a:solidFill>
            <a:schemeClr val="bg1"/>
          </a:solidFill>
        </p:spPr>
        <p:txBody>
          <a:bodyPr wrap="none" rtlCol="0">
            <a:spAutoFit/>
          </a:bodyPr>
          <a:lstStyle/>
          <a:p>
            <a:r>
              <a:rPr lang="en-US" dirty="0" smtClean="0"/>
              <a:t>Kathleen Slinger</a:t>
            </a:r>
          </a:p>
          <a:p>
            <a:r>
              <a:rPr lang="en-US" dirty="0" smtClean="0"/>
              <a:t>Idaho</a:t>
            </a:r>
            <a:endParaRPr lang="en-US" dirty="0"/>
          </a:p>
        </p:txBody>
      </p:sp>
      <p:sp>
        <p:nvSpPr>
          <p:cNvPr id="6" name="TextBox 5"/>
          <p:cNvSpPr txBox="1"/>
          <p:nvPr/>
        </p:nvSpPr>
        <p:spPr>
          <a:xfrm>
            <a:off x="685800" y="4824903"/>
            <a:ext cx="1383712" cy="646331"/>
          </a:xfrm>
          <a:prstGeom prst="rect">
            <a:avLst/>
          </a:prstGeom>
          <a:solidFill>
            <a:schemeClr val="bg1"/>
          </a:solidFill>
        </p:spPr>
        <p:txBody>
          <a:bodyPr wrap="none" rtlCol="0">
            <a:spAutoFit/>
          </a:bodyPr>
          <a:lstStyle/>
          <a:p>
            <a:r>
              <a:rPr lang="en-US" dirty="0" smtClean="0"/>
              <a:t>Gale Barnhill</a:t>
            </a:r>
          </a:p>
          <a:p>
            <a:r>
              <a:rPr lang="en-US" dirty="0" smtClean="0"/>
              <a:t>Nebraska</a:t>
            </a:r>
            <a:endParaRPr lang="en-US" dirty="0"/>
          </a:p>
        </p:txBody>
      </p:sp>
      <p:sp>
        <p:nvSpPr>
          <p:cNvPr id="4" name="TextBox 3"/>
          <p:cNvSpPr txBox="1"/>
          <p:nvPr/>
        </p:nvSpPr>
        <p:spPr>
          <a:xfrm>
            <a:off x="838200" y="3124200"/>
            <a:ext cx="1371600" cy="646331"/>
          </a:xfrm>
          <a:prstGeom prst="rect">
            <a:avLst/>
          </a:prstGeom>
          <a:solidFill>
            <a:schemeClr val="bg1"/>
          </a:solidFill>
        </p:spPr>
        <p:txBody>
          <a:bodyPr wrap="square" rtlCol="0">
            <a:spAutoFit/>
          </a:bodyPr>
          <a:lstStyle/>
          <a:p>
            <a:r>
              <a:rPr lang="en-US" dirty="0" smtClean="0"/>
              <a:t>Dave Ekern</a:t>
            </a:r>
          </a:p>
          <a:p>
            <a:r>
              <a:rPr lang="en-US" dirty="0" smtClean="0"/>
              <a:t>Minnesota</a:t>
            </a:r>
            <a:endParaRPr lang="en-US" dirty="0"/>
          </a:p>
        </p:txBody>
      </p:sp>
      <p:sp>
        <p:nvSpPr>
          <p:cNvPr id="5" name="TextBox 4"/>
          <p:cNvSpPr txBox="1"/>
          <p:nvPr/>
        </p:nvSpPr>
        <p:spPr>
          <a:xfrm>
            <a:off x="3584661" y="2781984"/>
            <a:ext cx="1532599" cy="646331"/>
          </a:xfrm>
          <a:prstGeom prst="rect">
            <a:avLst/>
          </a:prstGeom>
          <a:solidFill>
            <a:schemeClr val="bg1"/>
          </a:solidFill>
        </p:spPr>
        <p:txBody>
          <a:bodyPr wrap="none" rtlCol="0">
            <a:spAutoFit/>
          </a:bodyPr>
          <a:lstStyle/>
          <a:p>
            <a:r>
              <a:rPr lang="en-US" dirty="0" smtClean="0"/>
              <a:t>Gerry Gingras</a:t>
            </a:r>
          </a:p>
          <a:p>
            <a:r>
              <a:rPr lang="en-US" dirty="0" smtClean="0"/>
              <a:t>Vermont</a:t>
            </a:r>
            <a:endParaRPr lang="en-US" dirty="0"/>
          </a:p>
        </p:txBody>
      </p:sp>
      <p:sp>
        <p:nvSpPr>
          <p:cNvPr id="7" name="TextBox 6"/>
          <p:cNvSpPr txBox="1"/>
          <p:nvPr/>
        </p:nvSpPr>
        <p:spPr>
          <a:xfrm>
            <a:off x="6477000" y="2971800"/>
            <a:ext cx="1828800" cy="646331"/>
          </a:xfrm>
          <a:prstGeom prst="rect">
            <a:avLst/>
          </a:prstGeom>
          <a:solidFill>
            <a:schemeClr val="bg1"/>
          </a:solidFill>
        </p:spPr>
        <p:txBody>
          <a:bodyPr wrap="square" rtlCol="0">
            <a:spAutoFit/>
          </a:bodyPr>
          <a:lstStyle/>
          <a:p>
            <a:r>
              <a:rPr lang="en-US" dirty="0" smtClean="0"/>
              <a:t>Yavous Gonulsen</a:t>
            </a:r>
          </a:p>
          <a:p>
            <a:r>
              <a:rPr lang="en-US" dirty="0" smtClean="0"/>
              <a:t>Illinois</a:t>
            </a:r>
            <a:endParaRPr lang="en-US" dirty="0"/>
          </a:p>
        </p:txBody>
      </p:sp>
    </p:spTree>
    <p:extLst>
      <p:ext uri="{BB962C8B-B14F-4D97-AF65-F5344CB8AC3E}">
        <p14:creationId xmlns:p14="http://schemas.microsoft.com/office/powerpoint/2010/main" val="256894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4" grpId="0" animBg="1"/>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What are Load Ratings Used For?</a:t>
            </a:r>
            <a:endParaRPr lang="en-US" dirty="0"/>
          </a:p>
        </p:txBody>
      </p:sp>
      <p:sp>
        <p:nvSpPr>
          <p:cNvPr id="6" name="Rectangle 3"/>
          <p:cNvSpPr txBox="1">
            <a:spLocks noChangeArrowheads="1"/>
          </p:cNvSpPr>
          <p:nvPr/>
        </p:nvSpPr>
        <p:spPr>
          <a:xfrm>
            <a:off x="152399" y="1466850"/>
            <a:ext cx="6437099" cy="266700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1F497D"/>
              </a:buClr>
              <a:buSzTx/>
              <a:buFont typeface="Wingdings" pitchFamily="2" charset="2"/>
              <a:buChar char="Ø"/>
              <a:tabLst/>
              <a:defRPr/>
            </a:pPr>
            <a:r>
              <a:rPr kumimoji="0" lang="en-US" sz="4200" b="0" i="0" u="none" strike="noStrike" kern="1200" cap="none" spc="0" normalizeH="0" baseline="0" noProof="0" dirty="0" smtClean="0">
                <a:ln>
                  <a:noFill/>
                </a:ln>
                <a:solidFill>
                  <a:schemeClr val="tx2"/>
                </a:solidFill>
                <a:effectLst/>
                <a:uLnTx/>
                <a:uFillTx/>
                <a:ea typeface="+mn-ea"/>
                <a:cs typeface="+mn-cs"/>
              </a:rPr>
              <a:t>Load posting decisions</a:t>
            </a:r>
          </a:p>
          <a:p>
            <a:pPr marL="742950" marR="0" lvl="1" indent="-285750" algn="l" defTabSz="914400" rtl="0" eaLnBrk="1" fontAlgn="auto" latinLnBrk="0" hangingPunct="1">
              <a:lnSpc>
                <a:spcPct val="100000"/>
              </a:lnSpc>
              <a:spcBef>
                <a:spcPct val="20000"/>
              </a:spcBef>
              <a:spcAft>
                <a:spcPts val="0"/>
              </a:spcAft>
              <a:buClr>
                <a:srgbClr val="1F497D"/>
              </a:buClr>
              <a:buSzTx/>
              <a:buFont typeface="Wingdings" pitchFamily="2" charset="2"/>
              <a:buChar char="Ø"/>
              <a:tabLst/>
              <a:defRPr/>
            </a:pPr>
            <a:endParaRPr kumimoji="0" lang="en-US" sz="4200" b="0" i="0" u="none" strike="noStrike" kern="1200" cap="none" spc="0" normalizeH="0" baseline="0" noProof="0" dirty="0" smtClean="0">
              <a:ln>
                <a:noFill/>
              </a:ln>
              <a:solidFill>
                <a:schemeClr val="tx2"/>
              </a:solidFill>
              <a:effectLst/>
              <a:uLnTx/>
              <a:uFillTx/>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1F497D"/>
              </a:buClr>
              <a:buSzTx/>
              <a:buFont typeface="Wingdings" pitchFamily="2" charset="2"/>
              <a:buChar char="Ø"/>
              <a:tabLst/>
              <a:defRPr/>
            </a:pPr>
            <a:r>
              <a:rPr kumimoji="0" lang="en-US" sz="4200" b="0" i="0" u="none" strike="noStrike" kern="1200" cap="none" spc="0" normalizeH="0" baseline="0" noProof="0" dirty="0" smtClean="0">
                <a:ln>
                  <a:noFill/>
                </a:ln>
                <a:solidFill>
                  <a:schemeClr val="tx2"/>
                </a:solidFill>
                <a:effectLst/>
                <a:uLnTx/>
                <a:uFillTx/>
                <a:ea typeface="+mn-ea"/>
                <a:cs typeface="+mn-cs"/>
              </a:rPr>
              <a:t>Issuance of overweight permits both annual and single trip</a:t>
            </a:r>
          </a:p>
          <a:p>
            <a:pPr marL="742950" marR="0" lvl="1" indent="-285750" algn="l" defTabSz="914400" rtl="0" eaLnBrk="1" fontAlgn="auto" latinLnBrk="0" hangingPunct="1">
              <a:lnSpc>
                <a:spcPct val="100000"/>
              </a:lnSpc>
              <a:spcBef>
                <a:spcPct val="20000"/>
              </a:spcBef>
              <a:spcAft>
                <a:spcPts val="0"/>
              </a:spcAft>
              <a:buClr>
                <a:srgbClr val="1F497D"/>
              </a:buClr>
              <a:buSzTx/>
              <a:buFont typeface="Wingdings" pitchFamily="2" charset="2"/>
              <a:buChar char="Ø"/>
              <a:tabLst/>
              <a:defRPr/>
            </a:pPr>
            <a:endParaRPr kumimoji="0" lang="en-US" sz="4200" b="0" i="0" u="none" strike="noStrike" kern="1200" cap="none" spc="0" normalizeH="0" baseline="0" noProof="0" dirty="0" smtClean="0">
              <a:ln>
                <a:noFill/>
              </a:ln>
              <a:solidFill>
                <a:schemeClr val="tx2"/>
              </a:solidFill>
              <a:effectLst/>
              <a:uLnTx/>
              <a:uFillTx/>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1F497D"/>
              </a:buClr>
              <a:buSzTx/>
              <a:buFont typeface="Wingdings" pitchFamily="2" charset="2"/>
              <a:buChar char="Ø"/>
              <a:tabLst/>
              <a:defRPr/>
            </a:pPr>
            <a:r>
              <a:rPr kumimoji="0" lang="en-US" sz="4200" b="0" i="0" u="none" strike="noStrike" kern="1200" cap="none" spc="0" normalizeH="0" baseline="0" noProof="0" dirty="0" smtClean="0">
                <a:ln>
                  <a:noFill/>
                </a:ln>
                <a:solidFill>
                  <a:schemeClr val="tx2"/>
                </a:solidFill>
                <a:effectLst/>
                <a:uLnTx/>
                <a:uFillTx/>
                <a:ea typeface="+mn-ea"/>
                <a:cs typeface="+mn-cs"/>
              </a:rPr>
              <a:t>Allowing overlays (extra weight)</a:t>
            </a:r>
          </a:p>
          <a:p>
            <a:pPr marL="742950" marR="0" lvl="1" indent="-285750" algn="l" defTabSz="914400" rtl="0" eaLnBrk="1" fontAlgn="auto" latinLnBrk="0" hangingPunct="1">
              <a:lnSpc>
                <a:spcPct val="100000"/>
              </a:lnSpc>
              <a:spcBef>
                <a:spcPct val="20000"/>
              </a:spcBef>
              <a:spcAft>
                <a:spcPts val="0"/>
              </a:spcAft>
              <a:buClr>
                <a:srgbClr val="1F497D"/>
              </a:buClr>
              <a:buSzTx/>
              <a:buFont typeface="Wingdings" pitchFamily="2" charset="2"/>
              <a:buChar char="Ø"/>
              <a:tabLst/>
              <a:defRPr/>
            </a:pPr>
            <a:endParaRPr kumimoji="0" lang="en-US" sz="4200" b="0" i="0" u="none" strike="noStrike" kern="1200" cap="none" spc="0" normalizeH="0" baseline="0" noProof="0" dirty="0" smtClean="0">
              <a:ln>
                <a:noFill/>
              </a:ln>
              <a:solidFill>
                <a:schemeClr val="tx2"/>
              </a:solidFill>
              <a:effectLst/>
              <a:uLnTx/>
              <a:uFillTx/>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1F497D"/>
              </a:buClr>
              <a:buSzTx/>
              <a:buFont typeface="Wingdings" pitchFamily="2" charset="2"/>
              <a:buChar char="Ø"/>
              <a:tabLst/>
              <a:defRPr/>
            </a:pPr>
            <a:r>
              <a:rPr kumimoji="0" lang="en-US" sz="4200" b="0" i="0" u="none" strike="noStrike" kern="1200" cap="none" spc="0" normalizeH="0" baseline="0" noProof="0" dirty="0" smtClean="0">
                <a:ln>
                  <a:noFill/>
                </a:ln>
                <a:solidFill>
                  <a:schemeClr val="tx2"/>
                </a:solidFill>
                <a:effectLst/>
                <a:uLnTx/>
                <a:uFillTx/>
                <a:ea typeface="+mn-ea"/>
                <a:cs typeface="+mn-cs"/>
              </a:rPr>
              <a:t>Rehabilitation vs. replacement decisions</a:t>
            </a:r>
          </a:p>
        </p:txBody>
      </p:sp>
      <p:pic>
        <p:nvPicPr>
          <p:cNvPr id="7" name="Content Placeholder 4" descr="21555_0510_9.jpg"/>
          <p:cNvPicPr>
            <a:picLocks noChangeAspect="1"/>
          </p:cNvPicPr>
          <p:nvPr/>
        </p:nvPicPr>
        <p:blipFill rotWithShape="1">
          <a:blip r:embed="rId3" cstate="print"/>
          <a:srcRect l="26122" r="6868" b="8824"/>
          <a:stretch/>
        </p:blipFill>
        <p:spPr>
          <a:xfrm>
            <a:off x="7040360" y="1598704"/>
            <a:ext cx="1910675" cy="2209800"/>
          </a:xfrm>
          <a:prstGeom prst="rect">
            <a:avLst/>
          </a:prstGeom>
        </p:spPr>
      </p:pic>
      <p:pic>
        <p:nvPicPr>
          <p:cNvPr id="2050" name="Picture 2" descr="C:\Users\smurgoit\AppData\Local\Microsoft\Windows\Temporary Internet Files\Content.Outlook\4FRUV2X4\Emmert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 t="23311" r="171" b="29969"/>
          <a:stretch/>
        </p:blipFill>
        <p:spPr bwMode="auto">
          <a:xfrm>
            <a:off x="4114800" y="4191000"/>
            <a:ext cx="4949398" cy="173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677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Idaho Gets Serious About Load Rating!</a:t>
            </a:r>
            <a:endParaRPr lang="en-US" dirty="0"/>
          </a:p>
        </p:txBody>
      </p:sp>
      <p:sp>
        <p:nvSpPr>
          <p:cNvPr id="4" name="Content Placeholder 2"/>
          <p:cNvSpPr txBox="1">
            <a:spLocks/>
          </p:cNvSpPr>
          <p:nvPr/>
        </p:nvSpPr>
        <p:spPr>
          <a:xfrm>
            <a:off x="228600" y="1600200"/>
            <a:ext cx="8458200" cy="2514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600"/>
              </a:spcAft>
              <a:buClrTx/>
              <a:buSzTx/>
              <a:buFont typeface="Wingdings" pitchFamily="2" charset="2"/>
              <a:buChar char="Ø"/>
              <a:tabLst/>
              <a:defRPr/>
            </a:pPr>
            <a:r>
              <a:rPr kumimoji="0" lang="en-US" sz="2600" b="0" i="0" u="none" strike="noStrike" kern="1500" cap="none" spc="0" normalizeH="0" baseline="0" noProof="0" dirty="0" smtClean="0">
                <a:ln>
                  <a:noFill/>
                </a:ln>
                <a:solidFill>
                  <a:schemeClr val="tx2"/>
                </a:solidFill>
                <a:effectLst/>
                <a:uLnTx/>
                <a:uFillTx/>
                <a:ea typeface="+mn-ea"/>
                <a:cs typeface="+mn-cs"/>
              </a:rPr>
              <a:t>August 2007 - Minnesota Bridge Failure</a:t>
            </a:r>
          </a:p>
          <a:p>
            <a:pPr marL="342900" marR="0" lvl="0" indent="-342900" algn="l" defTabSz="914400" rtl="0" eaLnBrk="1" fontAlgn="auto" latinLnBrk="0" hangingPunct="1">
              <a:lnSpc>
                <a:spcPct val="100000"/>
              </a:lnSpc>
              <a:spcBef>
                <a:spcPts val="600"/>
              </a:spcBef>
              <a:spcAft>
                <a:spcPts val="600"/>
              </a:spcAft>
              <a:buClrTx/>
              <a:buSzTx/>
              <a:buFont typeface="Wingdings" pitchFamily="2" charset="2"/>
              <a:buChar char="Ø"/>
              <a:tabLst/>
              <a:defRPr/>
            </a:pPr>
            <a:r>
              <a:rPr kumimoji="0" lang="en-US" sz="2600" b="0" i="0" u="none" strike="noStrike" kern="1500" cap="none" spc="0" normalizeH="0" baseline="0" noProof="0" dirty="0" smtClean="0">
                <a:ln>
                  <a:noFill/>
                </a:ln>
                <a:solidFill>
                  <a:schemeClr val="tx2"/>
                </a:solidFill>
                <a:effectLst/>
                <a:uLnTx/>
                <a:uFillTx/>
                <a:ea typeface="+mn-ea"/>
                <a:cs typeface="+mn-cs"/>
              </a:rPr>
              <a:t>December 2007 – Load rating action plan developed per direction of the FHWA</a:t>
            </a:r>
          </a:p>
          <a:p>
            <a:pPr marL="742950" marR="0" lvl="1" indent="-285750" algn="l" defTabSz="914400" rtl="0" eaLnBrk="1" fontAlgn="auto" latinLnBrk="0" hangingPunct="1">
              <a:lnSpc>
                <a:spcPct val="100000"/>
              </a:lnSpc>
              <a:spcBef>
                <a:spcPts val="600"/>
              </a:spcBef>
              <a:spcAft>
                <a:spcPts val="600"/>
              </a:spcAft>
              <a:buClrTx/>
              <a:buSzTx/>
              <a:buFont typeface="Wingdings" pitchFamily="2" charset="2"/>
              <a:buChar char="Ø"/>
              <a:tabLst/>
              <a:defRPr/>
            </a:pPr>
            <a:r>
              <a:rPr kumimoji="0" lang="en-US" sz="2200" b="0" i="0" u="none" strike="noStrike" kern="1500" cap="none" spc="0" normalizeH="0" baseline="0" noProof="0" dirty="0" smtClean="0">
                <a:ln>
                  <a:noFill/>
                </a:ln>
                <a:solidFill>
                  <a:schemeClr val="tx2"/>
                </a:solidFill>
                <a:effectLst/>
                <a:uLnTx/>
                <a:uFillTx/>
                <a:ea typeface="+mn-ea"/>
                <a:cs typeface="+mn-cs"/>
              </a:rPr>
              <a:t>1,039 bridges identified by FHWA to be load rated over the next 3 years (1/3 of inventory)</a:t>
            </a:r>
          </a:p>
          <a:p>
            <a:pPr marL="742950" marR="0" lvl="1" indent="-285750" algn="l" defTabSz="914400" rtl="0" eaLnBrk="1" fontAlgn="auto" latinLnBrk="0" hangingPunct="1">
              <a:lnSpc>
                <a:spcPct val="100000"/>
              </a:lnSpc>
              <a:spcBef>
                <a:spcPts val="600"/>
              </a:spcBef>
              <a:spcAft>
                <a:spcPts val="600"/>
              </a:spcAft>
              <a:buClrTx/>
              <a:buSzTx/>
              <a:buFont typeface="Wingdings" pitchFamily="2" charset="2"/>
              <a:buChar char="Ø"/>
              <a:tabLst/>
              <a:defRPr/>
            </a:pPr>
            <a:r>
              <a:rPr kumimoji="0" lang="en-US" sz="2200" b="0" i="0" u="none" strike="noStrike" kern="1500" cap="none" spc="0" normalizeH="0" baseline="0" noProof="0" dirty="0" smtClean="0">
                <a:ln>
                  <a:noFill/>
                </a:ln>
                <a:solidFill>
                  <a:schemeClr val="tx2"/>
                </a:solidFill>
                <a:effectLst/>
                <a:uLnTx/>
                <a:uFillTx/>
                <a:ea typeface="+mn-ea"/>
                <a:cs typeface="+mn-cs"/>
              </a:rPr>
              <a:t>6 month milestones were set</a:t>
            </a:r>
          </a:p>
          <a:p>
            <a:pPr marL="85725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000" dirty="0">
              <a:solidFill>
                <a:sysClr val="windowText" lastClr="000000"/>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810000"/>
            <a:ext cx="2759612"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739" r="10417" b="8842"/>
          <a:stretch/>
        </p:blipFill>
        <p:spPr bwMode="auto">
          <a:xfrm>
            <a:off x="1009650" y="4114800"/>
            <a:ext cx="2286000" cy="145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43000" y="5596714"/>
            <a:ext cx="1891865" cy="369332"/>
          </a:xfrm>
          <a:prstGeom prst="rect">
            <a:avLst/>
          </a:prstGeom>
          <a:noFill/>
        </p:spPr>
        <p:txBody>
          <a:bodyPr wrap="none" rtlCol="0">
            <a:spAutoFit/>
          </a:bodyPr>
          <a:lstStyle/>
          <a:p>
            <a:r>
              <a:rPr lang="en-US" dirty="0" smtClean="0"/>
              <a:t>Ready – Set – Go!</a:t>
            </a:r>
            <a:endParaRPr lang="en-US" dirty="0"/>
          </a:p>
        </p:txBody>
      </p:sp>
    </p:spTree>
    <p:extLst>
      <p:ext uri="{BB962C8B-B14F-4D97-AF65-F5344CB8AC3E}">
        <p14:creationId xmlns:p14="http://schemas.microsoft.com/office/powerpoint/2010/main" val="4036633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VIRTIS?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019800" y="4572000"/>
            <a:ext cx="2050473" cy="1219200"/>
          </a:xfrm>
          <a:prstGeom prst="rect">
            <a:avLst/>
          </a:prstGeom>
          <a:noFill/>
          <a:ln w="9525">
            <a:noFill/>
            <a:miter lim="800000"/>
            <a:headEnd/>
            <a:tailEnd/>
          </a:ln>
        </p:spPr>
      </p:pic>
      <p:sp>
        <p:nvSpPr>
          <p:cNvPr id="4" name="TextBox 3"/>
          <p:cNvSpPr txBox="1"/>
          <p:nvPr/>
        </p:nvSpPr>
        <p:spPr>
          <a:xfrm>
            <a:off x="762000" y="2057400"/>
            <a:ext cx="7315200" cy="2585323"/>
          </a:xfrm>
          <a:prstGeom prst="rect">
            <a:avLst/>
          </a:prstGeom>
          <a:noFill/>
        </p:spPr>
        <p:txBody>
          <a:bodyPr wrap="square" rtlCol="0">
            <a:spAutoFit/>
          </a:bodyPr>
          <a:lstStyle/>
          <a:p>
            <a:pPr>
              <a:lnSpc>
                <a:spcPct val="150000"/>
              </a:lnSpc>
              <a:buFont typeface="Wingdings" pitchFamily="2" charset="2"/>
              <a:buChar char="Ø"/>
            </a:pPr>
            <a:r>
              <a:rPr lang="en-US" sz="2400" dirty="0" smtClean="0">
                <a:solidFill>
                  <a:schemeClr val="tx2"/>
                </a:solidFill>
              </a:rPr>
              <a:t>Formally used BARS</a:t>
            </a:r>
          </a:p>
          <a:p>
            <a:pPr>
              <a:lnSpc>
                <a:spcPct val="150000"/>
              </a:lnSpc>
              <a:buFont typeface="Wingdings" pitchFamily="2" charset="2"/>
              <a:buChar char="Ø"/>
            </a:pPr>
            <a:r>
              <a:rPr lang="en-US" sz="2400" dirty="0" smtClean="0">
                <a:solidFill>
                  <a:schemeClr val="tx2"/>
                </a:solidFill>
              </a:rPr>
              <a:t>Rates multiple bridge types in one program</a:t>
            </a:r>
          </a:p>
          <a:p>
            <a:pPr>
              <a:lnSpc>
                <a:spcPct val="150000"/>
              </a:lnSpc>
              <a:buFont typeface="Wingdings" pitchFamily="2" charset="2"/>
              <a:buChar char="Ø"/>
            </a:pPr>
            <a:r>
              <a:rPr lang="en-US" sz="2400" dirty="0" smtClean="0">
                <a:solidFill>
                  <a:schemeClr val="tx2"/>
                </a:solidFill>
              </a:rPr>
              <a:t>One database</a:t>
            </a:r>
          </a:p>
          <a:p>
            <a:pPr>
              <a:lnSpc>
                <a:spcPct val="150000"/>
              </a:lnSpc>
              <a:buFont typeface="Wingdings" pitchFamily="2" charset="2"/>
              <a:buChar char="Ø"/>
            </a:pPr>
            <a:r>
              <a:rPr lang="en-US" sz="2400" dirty="0" smtClean="0">
                <a:solidFill>
                  <a:schemeClr val="tx2"/>
                </a:solidFill>
              </a:rPr>
              <a:t>Ability to migrate to updated versions</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Develop a Plan / Evaluate Performance</a:t>
            </a:r>
            <a:endParaRPr lang="en-US" dirty="0"/>
          </a:p>
        </p:txBody>
      </p:sp>
      <p:sp>
        <p:nvSpPr>
          <p:cNvPr id="4" name="Rectangle 3"/>
          <p:cNvSpPr/>
          <p:nvPr/>
        </p:nvSpPr>
        <p:spPr>
          <a:xfrm>
            <a:off x="303375" y="1524000"/>
            <a:ext cx="8153400" cy="4339650"/>
          </a:xfrm>
          <a:prstGeom prst="rect">
            <a:avLst/>
          </a:prstGeom>
        </p:spPr>
        <p:txBody>
          <a:bodyPr wrap="square">
            <a:spAutoFit/>
          </a:bodyPr>
          <a:lstStyle/>
          <a:p>
            <a:pPr marL="457200" marR="0" lvl="0" indent="-45720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2400" b="0" i="0" u="none" strike="noStrike" kern="0" cap="none" spc="0" normalizeH="0" baseline="0" noProof="0" dirty="0" smtClean="0">
                <a:ln>
                  <a:noFill/>
                </a:ln>
                <a:solidFill>
                  <a:schemeClr val="tx2"/>
                </a:solidFill>
                <a:effectLst/>
                <a:uLnTx/>
                <a:uFillTx/>
                <a:cs typeface="Calibri" pitchFamily="34" charset="0"/>
              </a:rPr>
              <a:t>Plan to meet milestones</a:t>
            </a:r>
          </a:p>
          <a:p>
            <a:pPr marL="914400" marR="0" lvl="1" indent="-45720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2000" b="0" i="0" u="none" strike="noStrike" kern="0" cap="none" spc="0" normalizeH="0" baseline="0" noProof="0" dirty="0" smtClean="0">
                <a:ln>
                  <a:noFill/>
                </a:ln>
                <a:solidFill>
                  <a:schemeClr val="tx2"/>
                </a:solidFill>
                <a:effectLst/>
                <a:uLnTx/>
                <a:uFillTx/>
                <a:cs typeface="Calibri" pitchFamily="34" charset="0"/>
              </a:rPr>
              <a:t>Hire load rating consultants using Federal Bridge Program money (approx.</a:t>
            </a:r>
            <a:r>
              <a:rPr kumimoji="0" lang="en-US" sz="2000" b="0" i="0" u="none" strike="noStrike" kern="0" cap="none" spc="0" normalizeH="0" noProof="0" dirty="0" smtClean="0">
                <a:ln>
                  <a:noFill/>
                </a:ln>
                <a:solidFill>
                  <a:schemeClr val="tx2"/>
                </a:solidFill>
                <a:effectLst/>
                <a:uLnTx/>
                <a:uFillTx/>
                <a:cs typeface="Calibri" pitchFamily="34" charset="0"/>
              </a:rPr>
              <a:t> $1 million/year)</a:t>
            </a:r>
            <a:endParaRPr kumimoji="0" lang="en-US" sz="2000" b="0" i="0" u="none" strike="noStrike" kern="0" cap="none" spc="0" normalizeH="0" baseline="0" noProof="0" dirty="0" smtClean="0">
              <a:ln>
                <a:noFill/>
              </a:ln>
              <a:solidFill>
                <a:schemeClr val="tx2"/>
              </a:solidFill>
              <a:effectLst/>
              <a:uLnTx/>
              <a:uFillTx/>
              <a:cs typeface="Calibri" pitchFamily="34" charset="0"/>
            </a:endParaRPr>
          </a:p>
          <a:p>
            <a:pPr marR="0" lvl="1"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en-US" sz="1200" b="0" i="0" u="none" strike="noStrike" kern="0" cap="none" spc="0" normalizeH="0" baseline="0" noProof="0" dirty="0" smtClean="0">
              <a:ln>
                <a:noFill/>
              </a:ln>
              <a:solidFill>
                <a:schemeClr val="tx2"/>
              </a:solidFill>
              <a:effectLst/>
              <a:uLnTx/>
              <a:uFillTx/>
              <a:cs typeface="Calibri" pitchFamily="34" charset="0"/>
            </a:endParaRPr>
          </a:p>
          <a:p>
            <a:pPr marL="457200" marR="0" lvl="0" indent="-45720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2400" b="0" i="0" u="none" strike="noStrike" kern="0" cap="none" spc="0" normalizeH="0" baseline="0" noProof="0" dirty="0" smtClean="0">
                <a:ln>
                  <a:noFill/>
                </a:ln>
                <a:solidFill>
                  <a:schemeClr val="tx2"/>
                </a:solidFill>
                <a:effectLst/>
                <a:uLnTx/>
                <a:uFillTx/>
                <a:cs typeface="Calibri" pitchFamily="34" charset="0"/>
              </a:rPr>
              <a:t>First milestone 7/1/08 (60 bridges)</a:t>
            </a:r>
          </a:p>
          <a:p>
            <a:pPr marL="914400" marR="0" lvl="1" indent="-45720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2000" b="0" i="0" u="none" strike="noStrike" kern="0" cap="none" spc="0" normalizeH="0" baseline="0" noProof="0" dirty="0" smtClean="0">
                <a:ln>
                  <a:noFill/>
                </a:ln>
                <a:solidFill>
                  <a:schemeClr val="tx2"/>
                </a:solidFill>
                <a:effectLst/>
                <a:uLnTx/>
                <a:uFillTx/>
                <a:cs typeface="Calibri" pitchFamily="34" charset="0"/>
              </a:rPr>
              <a:t>60+ new load ratings complete </a:t>
            </a:r>
          </a:p>
          <a:p>
            <a:pPr marL="914400" marR="0" lvl="1" indent="-45720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2000" b="0" i="0" u="none" strike="noStrike" kern="0" cap="none" spc="0" normalizeH="0" baseline="0" noProof="0" dirty="0" smtClean="0">
                <a:ln>
                  <a:noFill/>
                </a:ln>
                <a:solidFill>
                  <a:schemeClr val="tx2"/>
                </a:solidFill>
                <a:effectLst/>
                <a:uLnTx/>
                <a:uFillTx/>
                <a:cs typeface="Calibri" pitchFamily="34" charset="0"/>
              </a:rPr>
              <a:t>New search of database shows 1056 bridges now need to be load rated</a:t>
            </a:r>
          </a:p>
          <a:p>
            <a:pPr marR="0" lvl="1"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en-US" sz="1200" b="0" i="0" u="none" strike="noStrike" kern="0" cap="none" spc="0" normalizeH="0" baseline="0" noProof="0" dirty="0" smtClean="0">
              <a:ln>
                <a:noFill/>
              </a:ln>
              <a:solidFill>
                <a:schemeClr val="tx2"/>
              </a:solidFill>
              <a:effectLst/>
              <a:uLnTx/>
              <a:uFillTx/>
              <a:cs typeface="Calibri" pitchFamily="34" charset="0"/>
            </a:endParaRPr>
          </a:p>
          <a:p>
            <a:pPr marL="457200" marR="0" lvl="0" indent="-45720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2400" b="0" i="0" u="none" strike="noStrike" kern="0" cap="none" spc="0" normalizeH="0" baseline="0" noProof="0" dirty="0" smtClean="0">
                <a:ln>
                  <a:noFill/>
                </a:ln>
                <a:solidFill>
                  <a:schemeClr val="tx2"/>
                </a:solidFill>
                <a:effectLst/>
                <a:uLnTx/>
                <a:uFillTx/>
                <a:cs typeface="Calibri" pitchFamily="34" charset="0"/>
              </a:rPr>
              <a:t>Why did number increase?  </a:t>
            </a:r>
          </a:p>
          <a:p>
            <a:pPr marL="914400" marR="0" lvl="1" indent="-45720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2000" b="0" i="0" u="none" strike="noStrike" kern="0" cap="none" spc="0" normalizeH="0" baseline="0" noProof="0" dirty="0" smtClean="0">
                <a:ln>
                  <a:noFill/>
                </a:ln>
                <a:solidFill>
                  <a:schemeClr val="tx2"/>
                </a:solidFill>
                <a:effectLst/>
                <a:uLnTx/>
                <a:uFillTx/>
                <a:cs typeface="Calibri" pitchFamily="34" charset="0"/>
              </a:rPr>
              <a:t>New bridges built but no load ratings done</a:t>
            </a:r>
          </a:p>
          <a:p>
            <a:pPr marL="914400" marR="0" lvl="1" indent="-45720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2000" b="0" i="0" u="none" strike="noStrike" kern="0" cap="none" spc="0" normalizeH="0" baseline="0" noProof="0" dirty="0" smtClean="0">
                <a:ln>
                  <a:noFill/>
                </a:ln>
                <a:solidFill>
                  <a:schemeClr val="tx2"/>
                </a:solidFill>
                <a:effectLst/>
                <a:uLnTx/>
                <a:uFillTx/>
                <a:cs typeface="Calibri" pitchFamily="34" charset="0"/>
              </a:rPr>
              <a:t>Inspectors identified new bridges as “re-analysis required” due to condition change</a:t>
            </a:r>
          </a:p>
          <a:p>
            <a:pPr marL="914400" marR="0" lvl="1" indent="-45720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2000" b="0" i="0" u="none" strike="noStrike" kern="0" cap="none" spc="0" normalizeH="0" baseline="0" noProof="0" dirty="0" smtClean="0">
                <a:ln>
                  <a:noFill/>
                </a:ln>
                <a:solidFill>
                  <a:schemeClr val="tx2"/>
                </a:solidFill>
                <a:effectLst/>
                <a:uLnTx/>
                <a:uFillTx/>
                <a:cs typeface="Calibri" pitchFamily="34" charset="0"/>
              </a:rPr>
              <a:t>Inherited bridges from local agencies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010297"/>
            <a:ext cx="5302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3683901"/>
            <a:ext cx="609600" cy="43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916623">
            <a:off x="424473" y="6255925"/>
            <a:ext cx="738511" cy="41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7108" y="5863651"/>
            <a:ext cx="959642" cy="53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014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Contracts</a:t>
            </a:r>
            <a:endParaRPr lang="en-US" dirty="0"/>
          </a:p>
        </p:txBody>
      </p:sp>
      <p:sp>
        <p:nvSpPr>
          <p:cNvPr id="5" name="Rectangle 4"/>
          <p:cNvSpPr/>
          <p:nvPr/>
        </p:nvSpPr>
        <p:spPr>
          <a:xfrm>
            <a:off x="457200" y="1600200"/>
            <a:ext cx="7467600" cy="3631763"/>
          </a:xfrm>
          <a:prstGeom prst="rect">
            <a:avLst/>
          </a:prstGeom>
        </p:spPr>
        <p:txBody>
          <a:bodyPr wrap="square">
            <a:spAutoFit/>
          </a:bodyPr>
          <a:lstStyle/>
          <a:p>
            <a:pPr marL="342900" lvl="0" indent="-342900">
              <a:spcAft>
                <a:spcPts val="1200"/>
              </a:spcAft>
              <a:buFont typeface="Wingdings" pitchFamily="2" charset="2"/>
              <a:buChar char="Ø"/>
              <a:defRPr/>
            </a:pPr>
            <a:r>
              <a:rPr lang="en-US" sz="2000" kern="0" dirty="0" smtClean="0">
                <a:solidFill>
                  <a:schemeClr val="tx2"/>
                </a:solidFill>
              </a:rPr>
              <a:t>Started with small contracts (&lt;$250k) with consultants off prequalified list.</a:t>
            </a:r>
          </a:p>
          <a:p>
            <a:pPr marL="800100" lvl="1" indent="-342900">
              <a:buFont typeface="Wingdings" pitchFamily="2" charset="2"/>
              <a:buChar char="Ø"/>
              <a:defRPr/>
            </a:pPr>
            <a:r>
              <a:rPr lang="en-US" sz="2000" kern="0" dirty="0" smtClean="0">
                <a:solidFill>
                  <a:schemeClr val="tx2"/>
                </a:solidFill>
              </a:rPr>
              <a:t>Pros: </a:t>
            </a:r>
          </a:p>
          <a:p>
            <a:pPr marL="1257300" lvl="2" indent="-342900">
              <a:buFont typeface="Wingdings" pitchFamily="2" charset="2"/>
              <a:buChar char="Ø"/>
              <a:defRPr/>
            </a:pPr>
            <a:r>
              <a:rPr lang="en-US" sz="2000" kern="0" dirty="0" smtClean="0">
                <a:solidFill>
                  <a:schemeClr val="tx2"/>
                </a:solidFill>
              </a:rPr>
              <a:t>Large resource pool</a:t>
            </a:r>
          </a:p>
          <a:p>
            <a:pPr marL="1257300" lvl="2" indent="-342900">
              <a:spcAft>
                <a:spcPts val="1200"/>
              </a:spcAft>
              <a:buFont typeface="Wingdings" pitchFamily="2" charset="2"/>
              <a:buChar char="Ø"/>
              <a:defRPr/>
            </a:pPr>
            <a:r>
              <a:rPr lang="en-US" sz="2000" kern="0" dirty="0" smtClean="0">
                <a:solidFill>
                  <a:schemeClr val="tx2"/>
                </a:solidFill>
              </a:rPr>
              <a:t>Quick to get under contract</a:t>
            </a:r>
          </a:p>
          <a:p>
            <a:pPr marL="800100" lvl="1" indent="-342900">
              <a:buFont typeface="Wingdings" pitchFamily="2" charset="2"/>
              <a:buChar char="Ø"/>
              <a:defRPr/>
            </a:pPr>
            <a:r>
              <a:rPr lang="en-US" sz="2000" kern="0" dirty="0" smtClean="0">
                <a:solidFill>
                  <a:schemeClr val="tx2"/>
                </a:solidFill>
              </a:rPr>
              <a:t>Cons:  </a:t>
            </a:r>
          </a:p>
          <a:p>
            <a:pPr marL="1257300" lvl="2" indent="-342900">
              <a:buFont typeface="Wingdings" pitchFamily="2" charset="2"/>
              <a:buChar char="Ø"/>
              <a:defRPr/>
            </a:pPr>
            <a:r>
              <a:rPr lang="en-US" sz="2000" kern="0" dirty="0" smtClean="0">
                <a:solidFill>
                  <a:schemeClr val="tx2"/>
                </a:solidFill>
              </a:rPr>
              <a:t>Time consuming to manage so many contracts</a:t>
            </a:r>
          </a:p>
          <a:p>
            <a:pPr marL="1257300" lvl="2" indent="-342900">
              <a:spcAft>
                <a:spcPts val="1200"/>
              </a:spcAft>
              <a:buFont typeface="Wingdings" pitchFamily="2" charset="2"/>
              <a:buChar char="Ø"/>
              <a:defRPr/>
            </a:pPr>
            <a:r>
              <a:rPr lang="en-US" sz="2000" kern="0" dirty="0" smtClean="0">
                <a:solidFill>
                  <a:schemeClr val="tx2"/>
                </a:solidFill>
              </a:rPr>
              <a:t>Consistency difficult to achieve between consultants</a:t>
            </a:r>
          </a:p>
          <a:p>
            <a:pPr marL="342900" indent="-342900">
              <a:spcAft>
                <a:spcPts val="1200"/>
              </a:spcAft>
              <a:buFont typeface="Wingdings" pitchFamily="2" charset="2"/>
              <a:buChar char="Ø"/>
              <a:defRPr/>
            </a:pPr>
            <a:r>
              <a:rPr lang="en-US" sz="2000" kern="0" dirty="0" smtClean="0">
                <a:solidFill>
                  <a:schemeClr val="tx2"/>
                </a:solidFill>
              </a:rPr>
              <a:t>Summer of 2010 put out a request for Statement of Qualification.  Awarded contract to consultant team. </a:t>
            </a:r>
          </a:p>
        </p:txBody>
      </p:sp>
      <p:pic>
        <p:nvPicPr>
          <p:cNvPr id="6" name="Picture 5" descr="209 HDR One Co Stacked Text.gif"/>
          <p:cNvPicPr>
            <a:picLocks noChangeAspect="1"/>
          </p:cNvPicPr>
          <p:nvPr/>
        </p:nvPicPr>
        <p:blipFill>
          <a:blip r:embed="rId3" cstate="print"/>
          <a:stretch>
            <a:fillRect/>
          </a:stretch>
        </p:blipFill>
        <p:spPr>
          <a:xfrm>
            <a:off x="1600200" y="5410200"/>
            <a:ext cx="2535784" cy="445379"/>
          </a:xfrm>
          <a:prstGeom prst="rect">
            <a:avLst/>
          </a:prstGeom>
          <a:solidFill>
            <a:schemeClr val="bg1"/>
          </a:solidFill>
        </p:spPr>
      </p:pic>
      <p:pic>
        <p:nvPicPr>
          <p:cNvPr id="4098" name="Picture 2" descr="C:\Users\smurgoit\AppData\Local\Microsoft\Windows\Temporary Internet Files\Content.Outlook\4FRUV2X4\FA Full Logo 051707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5410200"/>
            <a:ext cx="1981200" cy="473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830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Detective Work</a:t>
            </a:r>
            <a:endParaRPr lang="en-US" dirty="0"/>
          </a:p>
        </p:txBody>
      </p:sp>
      <p:sp>
        <p:nvSpPr>
          <p:cNvPr id="2" name="TextBox 1"/>
          <p:cNvSpPr txBox="1"/>
          <p:nvPr/>
        </p:nvSpPr>
        <p:spPr>
          <a:xfrm>
            <a:off x="457201" y="1676400"/>
            <a:ext cx="7848600" cy="4001095"/>
          </a:xfrm>
          <a:prstGeom prst="rect">
            <a:avLst/>
          </a:prstGeom>
          <a:noFill/>
        </p:spPr>
        <p:txBody>
          <a:bodyPr wrap="square" rtlCol="0">
            <a:spAutoFit/>
          </a:bodyPr>
          <a:lstStyle/>
          <a:p>
            <a:pPr marL="285750" indent="-285750">
              <a:spcAft>
                <a:spcPts val="1200"/>
              </a:spcAft>
              <a:buFont typeface="Wingdings" pitchFamily="2" charset="2"/>
              <a:buChar char="Ø"/>
            </a:pPr>
            <a:r>
              <a:rPr lang="en-US" sz="2400" dirty="0" smtClean="0">
                <a:solidFill>
                  <a:schemeClr val="tx2"/>
                </a:solidFill>
              </a:rPr>
              <a:t>Check upcoming bridge replacement/rehabilitation projects.</a:t>
            </a:r>
          </a:p>
          <a:p>
            <a:pPr marL="285750" indent="-285750">
              <a:spcAft>
                <a:spcPts val="600"/>
              </a:spcAft>
              <a:buFont typeface="Wingdings" pitchFamily="2" charset="2"/>
              <a:buChar char="Ø"/>
            </a:pPr>
            <a:r>
              <a:rPr lang="en-US" sz="2400" dirty="0" smtClean="0">
                <a:solidFill>
                  <a:schemeClr val="tx2"/>
                </a:solidFill>
              </a:rPr>
              <a:t>Provide detailed information to consultants during the contract scoping phase.</a:t>
            </a:r>
          </a:p>
          <a:p>
            <a:pPr marL="742950" lvl="1" indent="-285750">
              <a:buFont typeface="Wingdings" pitchFamily="2" charset="2"/>
              <a:buChar char="Ø"/>
            </a:pPr>
            <a:r>
              <a:rPr lang="en-US" sz="2000" dirty="0" smtClean="0">
                <a:solidFill>
                  <a:schemeClr val="tx2"/>
                </a:solidFill>
              </a:rPr>
              <a:t>Design Plans</a:t>
            </a:r>
          </a:p>
          <a:p>
            <a:pPr marL="742950" lvl="1" indent="-285750">
              <a:buFont typeface="Wingdings" pitchFamily="2" charset="2"/>
              <a:buChar char="Ø"/>
            </a:pPr>
            <a:r>
              <a:rPr lang="en-US" sz="2000" dirty="0" smtClean="0">
                <a:solidFill>
                  <a:schemeClr val="tx2"/>
                </a:solidFill>
              </a:rPr>
              <a:t>Shop Drawings</a:t>
            </a:r>
          </a:p>
          <a:p>
            <a:pPr marL="742950" lvl="1" indent="-285750">
              <a:buFont typeface="Wingdings" pitchFamily="2" charset="2"/>
              <a:buChar char="Ø"/>
            </a:pPr>
            <a:r>
              <a:rPr lang="en-US" sz="2000" dirty="0" smtClean="0">
                <a:solidFill>
                  <a:schemeClr val="tx2"/>
                </a:solidFill>
              </a:rPr>
              <a:t>Inspection Reports</a:t>
            </a:r>
          </a:p>
          <a:p>
            <a:pPr marL="742950" lvl="1" indent="-285750">
              <a:spcAft>
                <a:spcPts val="600"/>
              </a:spcAft>
              <a:buFont typeface="Wingdings" pitchFamily="2" charset="2"/>
              <a:buChar char="Ø"/>
            </a:pPr>
            <a:r>
              <a:rPr lang="en-US" sz="2000" dirty="0" smtClean="0">
                <a:solidFill>
                  <a:schemeClr val="tx2"/>
                </a:solidFill>
              </a:rPr>
              <a:t>Inspection Photos</a:t>
            </a:r>
          </a:p>
          <a:p>
            <a:pPr marL="285750" indent="-285750">
              <a:spcAft>
                <a:spcPts val="1200"/>
              </a:spcAft>
              <a:buFont typeface="Wingdings" pitchFamily="2" charset="2"/>
              <a:buChar char="Ø"/>
            </a:pPr>
            <a:r>
              <a:rPr lang="en-US" sz="2400" dirty="0" smtClean="0">
                <a:solidFill>
                  <a:schemeClr val="tx2"/>
                </a:solidFill>
              </a:rPr>
              <a:t>Review design calculations if needed. (consultant)</a:t>
            </a:r>
          </a:p>
          <a:p>
            <a:pPr marL="285750" indent="-285750">
              <a:buFont typeface="Wingdings" pitchFamily="2" charset="2"/>
              <a:buChar char="Ø"/>
            </a:pPr>
            <a:r>
              <a:rPr lang="en-US" sz="2400" dirty="0" smtClean="0">
                <a:solidFill>
                  <a:schemeClr val="tx2"/>
                </a:solidFill>
              </a:rPr>
              <a:t>Site visit if needed. (ITD)</a:t>
            </a:r>
            <a:endParaRPr lang="en-US" sz="2400" dirty="0">
              <a:solidFill>
                <a:schemeClr val="tx2"/>
              </a:solidFill>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857"/>
          <a:stretch/>
        </p:blipFill>
        <p:spPr bwMode="auto">
          <a:xfrm>
            <a:off x="4724399" y="3139837"/>
            <a:ext cx="3657601" cy="156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3514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ntain">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Mountain">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Template>
  <TotalTime>711</TotalTime>
  <Words>1381</Words>
  <Application>Microsoft Office PowerPoint</Application>
  <PresentationFormat>On-screen Show (4:3)</PresentationFormat>
  <Paragraphs>185</Paragraphs>
  <Slides>31</Slides>
  <Notes>12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Mountain</vt:lpstr>
      <vt:lpstr>Idaho Load Rating Program</vt:lpstr>
      <vt:lpstr>State of Idaho</vt:lpstr>
      <vt:lpstr>Idaho Bridges</vt:lpstr>
      <vt:lpstr>What are Load Ratings Used For?</vt:lpstr>
      <vt:lpstr>Idaho Gets Serious About Load Rating!</vt:lpstr>
      <vt:lpstr>Why VIRTIS?</vt:lpstr>
      <vt:lpstr>Develop a Plan / Evaluate Performance</vt:lpstr>
      <vt:lpstr>Contracts</vt:lpstr>
      <vt:lpstr>Detective Work</vt:lpstr>
      <vt:lpstr>Examples of “Surprises”</vt:lpstr>
      <vt:lpstr>PowerPoint Presentation</vt:lpstr>
      <vt:lpstr>PowerPoint Presentation</vt:lpstr>
      <vt:lpstr>Scope of Work &amp; Manhours</vt:lpstr>
      <vt:lpstr>Estimating Manhours</vt:lpstr>
      <vt:lpstr>Remote Offices &amp; Subconsultants</vt:lpstr>
      <vt:lpstr>Rating Computer Programs</vt:lpstr>
      <vt:lpstr>Bridge Types Rated in VIRTIS</vt:lpstr>
      <vt:lpstr>ITD Load Ratings</vt:lpstr>
      <vt:lpstr>Idaho Live Loads</vt:lpstr>
      <vt:lpstr>PowerPoint Presentation</vt:lpstr>
      <vt:lpstr>Checking</vt:lpstr>
      <vt:lpstr>Rating Factor Verification</vt:lpstr>
      <vt:lpstr>Independent Senior Review</vt:lpstr>
      <vt:lpstr>Deliverables</vt:lpstr>
      <vt:lpstr>Truss Bridge Ratings</vt:lpstr>
      <vt:lpstr>Truss Bridge Ratings</vt:lpstr>
      <vt:lpstr>PowerPoint Presentation</vt:lpstr>
      <vt:lpstr>PowerPoint Presentation</vt:lpstr>
      <vt:lpstr>ITD QA</vt:lpstr>
      <vt:lpstr>Look for Ways to Improve</vt:lpstr>
      <vt:lpstr>Task Force Trivia Identify the members of the 1995 task force shown in photo.</vt:lpstr>
    </vt:vector>
  </TitlesOfParts>
  <Company>HDR,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Idaho Load Rating Program</dc:title>
  <dc:creator>swood</dc:creator>
  <cp:lastModifiedBy>U6628</cp:lastModifiedBy>
  <cp:revision>119</cp:revision>
  <dcterms:created xsi:type="dcterms:W3CDTF">2011-07-22T20:43:43Z</dcterms:created>
  <dcterms:modified xsi:type="dcterms:W3CDTF">2011-08-02T18:07:56Z</dcterms:modified>
</cp:coreProperties>
</file>