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92" r:id="rId2"/>
    <p:sldId id="256" r:id="rId3"/>
    <p:sldId id="291" r:id="rId4"/>
    <p:sldId id="290" r:id="rId5"/>
    <p:sldId id="263" r:id="rId6"/>
    <p:sldId id="282" r:id="rId7"/>
    <p:sldId id="258" r:id="rId8"/>
    <p:sldId id="274" r:id="rId9"/>
    <p:sldId id="278" r:id="rId10"/>
    <p:sldId id="273" r:id="rId11"/>
    <p:sldId id="275" r:id="rId12"/>
    <p:sldId id="276" r:id="rId13"/>
    <p:sldId id="285" r:id="rId14"/>
    <p:sldId id="259" r:id="rId15"/>
    <p:sldId id="266" r:id="rId16"/>
    <p:sldId id="260" r:id="rId17"/>
    <p:sldId id="267" r:id="rId18"/>
    <p:sldId id="261" r:id="rId19"/>
    <p:sldId id="264" r:id="rId20"/>
    <p:sldId id="270" r:id="rId21"/>
    <p:sldId id="265" r:id="rId22"/>
    <p:sldId id="284" r:id="rId23"/>
    <p:sldId id="280" r:id="rId24"/>
    <p:sldId id="283" r:id="rId25"/>
    <p:sldId id="288" r:id="rId26"/>
    <p:sldId id="289" r:id="rId27"/>
    <p:sldId id="279" r:id="rId28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90" autoAdjust="0"/>
    <p:restoredTop sz="90429" autoAdjust="0"/>
  </p:normalViewPr>
  <p:slideViewPr>
    <p:cSldViewPr>
      <p:cViewPr varScale="1">
        <p:scale>
          <a:sx n="67" d="100"/>
          <a:sy n="67" d="100"/>
        </p:scale>
        <p:origin x="-142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6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0" d="100"/>
          <a:sy n="90" d="100"/>
        </p:scale>
        <p:origin x="-2082" y="-114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2962" y="0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r">
              <a:defRPr sz="1200"/>
            </a:lvl1pPr>
          </a:lstStyle>
          <a:p>
            <a:fld id="{8FEA345F-4299-4AD9-AFD9-66EDBA9A849A}" type="datetimeFigureOut">
              <a:rPr lang="en-US" smtClean="0"/>
              <a:t>8/3/2011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173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2962" y="9119173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r">
              <a:defRPr sz="1200"/>
            </a:lvl1pPr>
          </a:lstStyle>
          <a:p>
            <a:fld id="{B74F4F0E-F073-497C-B3B2-A71119E5E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5483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B14AE34A-7C2E-40D9-A711-2CF375066836}" type="datetimeFigureOut">
              <a:rPr lang="en-US" smtClean="0"/>
              <a:t>8/3/2011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53" tIns="48327" rIns="96653" bIns="4832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3DC1C1DC-B500-44DC-B16D-2009C7165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14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1C1DC-B500-44DC-B16D-2009C7165EE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7035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maximum live load at the pier is a truck pair plus lane load.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Later we’ll add multiple presence factor.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Perhaps this bridge is deflection controlled.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1C1DC-B500-44DC-B16D-2009C7165EE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565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Above microstation sketches.</a:t>
            </a:r>
            <a:r>
              <a:rPr lang="en-US" baseline="0" dirty="0" smtClean="0"/>
              <a:t>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Below Opis typical section.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Pay special attention to travelway distance from edge of deck.</a:t>
            </a:r>
          </a:p>
          <a:p>
            <a:endParaRPr lang="en-US" baseline="0" dirty="0" smtClean="0"/>
          </a:p>
          <a:p>
            <a:r>
              <a:rPr lang="en-US" baseline="0" dirty="0" smtClean="0"/>
              <a:t>Pictured is LL1.</a:t>
            </a:r>
          </a:p>
          <a:p>
            <a:endParaRPr lang="en-US" baseline="0" dirty="0" smtClean="0"/>
          </a:p>
          <a:p>
            <a:r>
              <a:rPr lang="en-US" baseline="0" dirty="0" smtClean="0"/>
              <a:t>Not pictured, LL2, Shift 3.0m lane to right side of 3.6m width.</a:t>
            </a:r>
          </a:p>
          <a:p>
            <a:endParaRPr lang="en-US" baseline="0" dirty="0" smtClean="0"/>
          </a:p>
          <a:p>
            <a:r>
              <a:rPr lang="en-US" baseline="0" dirty="0" smtClean="0"/>
              <a:t>Later we define that 3.6m width to stay at edge of travelway.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1C1DC-B500-44DC-B16D-2009C7165EE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5849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Making</a:t>
            </a:r>
            <a:r>
              <a:rPr lang="en-US" baseline="0" dirty="0" smtClean="0"/>
              <a:t> single lane of live load to produce maximum overturning of pier.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90% truck 90% lane</a:t>
            </a:r>
          </a:p>
          <a:p>
            <a:endParaRPr lang="en-US" baseline="0" dirty="0" smtClean="0"/>
          </a:p>
          <a:p>
            <a:r>
              <a:rPr lang="en-US" baseline="0" dirty="0" smtClean="0"/>
              <a:t>Nodes</a:t>
            </a:r>
          </a:p>
          <a:p>
            <a:endParaRPr lang="en-US" baseline="0" dirty="0" smtClean="0"/>
          </a:p>
          <a:p>
            <a:r>
              <a:rPr lang="en-US" baseline="0" dirty="0" smtClean="0"/>
              <a:t>Reactions.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1C1DC-B500-44DC-B16D-2009C7165EE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8102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Input truck and lane, output girder reactions.  </a:t>
            </a:r>
          </a:p>
          <a:p>
            <a:endParaRPr lang="en-US" dirty="0" smtClean="0"/>
          </a:p>
          <a:p>
            <a:r>
              <a:rPr lang="en-US" dirty="0" smtClean="0"/>
              <a:t>Tributary area method.</a:t>
            </a:r>
          </a:p>
          <a:p>
            <a:endParaRPr lang="en-US" dirty="0" smtClean="0"/>
          </a:p>
          <a:p>
            <a:r>
              <a:rPr lang="en-US" dirty="0" smtClean="0"/>
              <a:t>Truck and lane have MPF added.</a:t>
            </a:r>
          </a:p>
          <a:p>
            <a:endParaRPr lang="en-US" dirty="0" smtClean="0"/>
          </a:p>
          <a:p>
            <a:r>
              <a:rPr lang="en-US" dirty="0" smtClean="0"/>
              <a:t>Last two columns,</a:t>
            </a:r>
            <a:r>
              <a:rPr lang="en-US" baseline="0" dirty="0" smtClean="0"/>
              <a:t> without or with impact on truck.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1C1DC-B500-44DC-B16D-2009C7165EE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0874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One of the detailed dimensions is finished ground line.  </a:t>
            </a:r>
          </a:p>
          <a:p>
            <a:endParaRPr lang="en-US" dirty="0" smtClean="0"/>
          </a:p>
          <a:p>
            <a:r>
              <a:rPr lang="en-US" dirty="0" smtClean="0"/>
              <a:t>Simple statics.</a:t>
            </a:r>
          </a:p>
          <a:p>
            <a:endParaRPr lang="en-US" dirty="0" smtClean="0"/>
          </a:p>
          <a:p>
            <a:r>
              <a:rPr lang="en-US" dirty="0" smtClean="0"/>
              <a:t>Ground line:  only works in this view.</a:t>
            </a:r>
            <a:r>
              <a:rPr lang="en-US" baseline="0" dirty="0" smtClean="0"/>
              <a:t>  If you look at </a:t>
            </a:r>
            <a:r>
              <a:rPr lang="en-US" baseline="0" dirty="0" err="1" smtClean="0"/>
              <a:t>groundline</a:t>
            </a:r>
            <a:r>
              <a:rPr lang="en-US" baseline="0" dirty="0" smtClean="0"/>
              <a:t> in ISO-metric view, all below ground stuff covered up.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1C1DC-B500-44DC-B16D-2009C7165EE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5019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 I’ll get into</a:t>
            </a:r>
            <a:r>
              <a:rPr lang="en-US" baseline="0" dirty="0" smtClean="0"/>
              <a:t> the exact calculations for a spread footing.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1C1DC-B500-44DC-B16D-2009C7165EE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7611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Eccentricity is important for geotechnical</a:t>
            </a:r>
            <a:r>
              <a:rPr lang="en-US" baseline="0" dirty="0" smtClean="0"/>
              <a:t> max pressures, as well as verifying Opis spread footing results, which correspond to footing structural loading.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1C1DC-B500-44DC-B16D-2009C7165EE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8080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Using our own Vertical</a:t>
            </a:r>
            <a:r>
              <a:rPr lang="en-US" baseline="0" dirty="0" smtClean="0"/>
              <a:t> reactions, live load moment, and eccentricity, we gather max and min footing pressures.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Notice the eccentricity less than footing width divided by 6.  this will almost always be the case, but there are other </a:t>
            </a:r>
            <a:r>
              <a:rPr lang="en-US" baseline="0" dirty="0" err="1" smtClean="0"/>
              <a:t>eqns</a:t>
            </a:r>
            <a:r>
              <a:rPr lang="en-US" baseline="0" dirty="0" smtClean="0"/>
              <a:t> not shown which must be used.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8.5m/6=1.42m    e=0.62m  ok.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1C1DC-B500-44DC-B16D-2009C7165EE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2183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Two tabs for Live Load settings.  “LL</a:t>
            </a:r>
            <a:r>
              <a:rPr lang="en-US" baseline="0" dirty="0" smtClean="0"/>
              <a:t> settings”  “LL distribution”  This is where the number of LL arrangements is made. 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Note:  pictured</a:t>
            </a:r>
            <a:r>
              <a:rPr lang="en-US" baseline="0" dirty="0" smtClean="0"/>
              <a:t> vehicle, distribution method, computed values, and, distance from left edge of travelway.</a:t>
            </a:r>
          </a:p>
          <a:p>
            <a:endParaRPr lang="en-US" baseline="0" dirty="0" smtClean="0"/>
          </a:p>
          <a:p>
            <a:r>
              <a:rPr lang="en-US" baseline="0" dirty="0" smtClean="0"/>
              <a:t>Pictured 3.0m lane,  fits inside 3.6m width.  In two arrangements with 0.60m vehicle increment in lane.  LL1, and LL2.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0.00m distance from edge of travelway keeps vehicle over cap edge.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Click Compute Live Load Reactions.  Pull Live loads from Opis Superstructure.  </a:t>
            </a:r>
          </a:p>
          <a:p>
            <a:endParaRPr lang="en-US" baseline="0" dirty="0" smtClean="0"/>
          </a:p>
          <a:p>
            <a:r>
              <a:rPr lang="en-US" dirty="0" smtClean="0"/>
              <a:t>Substructure will compute DL and LL reactions only after all piers are defined.  Luckily the copy past is very easy.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1C1DC-B500-44DC-B16D-2009C7165EE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815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1C1DC-B500-44DC-B16D-2009C7165EE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0287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Need </a:t>
            </a:r>
            <a:r>
              <a:rPr lang="en-US" dirty="0" err="1" smtClean="0"/>
              <a:t>opis</a:t>
            </a:r>
            <a:r>
              <a:rPr lang="en-US" dirty="0" smtClean="0"/>
              <a:t> superstructure span lengths</a:t>
            </a:r>
            <a:r>
              <a:rPr lang="en-US" baseline="0" dirty="0" smtClean="0"/>
              <a:t> at a minimum to define a substructure.  It’s the stationing of the superstructure spans which locates substructure piers.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Notice Abutments aren’t even shown.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need to make a bridge alternative so a bridge will be rated from the bridge explorer, its here names and stations for substructures begin.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1C1DC-B500-44DC-B16D-2009C7165EE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0257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Shear results one lane far side of cap.</a:t>
            </a:r>
            <a:endParaRPr lang="en-US" dirty="0" smtClean="0"/>
          </a:p>
          <a:p>
            <a:endParaRPr lang="en-US" dirty="0" smtClean="0"/>
          </a:p>
          <a:p>
            <a:r>
              <a:rPr lang="en-US" baseline="0" dirty="0" smtClean="0"/>
              <a:t>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1C1DC-B500-44DC-B16D-2009C7165EE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2230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1C1DC-B500-44DC-B16D-2009C7165EE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4051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the right of the word “Preliminary” and the eye glasses.  Highlight</a:t>
            </a:r>
            <a:r>
              <a:rPr lang="en-US" baseline="0" dirty="0" smtClean="0"/>
              <a:t> the pier alternative as pictured to make buttons appear.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Glasses are short formed reports, like just development lengths in the cap.</a:t>
            </a:r>
          </a:p>
          <a:p>
            <a:r>
              <a:rPr lang="en-US" baseline="0" dirty="0" smtClean="0"/>
              <a:t>3D schematic is detailed dimensioning and result views (next slide – Shear)</a:t>
            </a:r>
          </a:p>
          <a:p>
            <a:r>
              <a:rPr lang="en-US" baseline="0" dirty="0" smtClean="0"/>
              <a:t>Generate model change number of points of interest, or fixity.</a:t>
            </a:r>
          </a:p>
          <a:p>
            <a:r>
              <a:rPr lang="en-US" baseline="0" dirty="0" smtClean="0"/>
              <a:t>Load combinations, service 1 only in my presentation.</a:t>
            </a:r>
          </a:p>
          <a:p>
            <a:r>
              <a:rPr lang="en-US" baseline="0" dirty="0" smtClean="0"/>
              <a:t>Load </a:t>
            </a:r>
            <a:r>
              <a:rPr lang="en-US" baseline="0" dirty="0" err="1" smtClean="0"/>
              <a:t>Pallete</a:t>
            </a:r>
            <a:r>
              <a:rPr lang="en-US" baseline="0" dirty="0" smtClean="0"/>
              <a:t> toggle use or don’t use loads, overrides defined.</a:t>
            </a:r>
          </a:p>
          <a:p>
            <a:r>
              <a:rPr lang="en-US" baseline="0" dirty="0" smtClean="0"/>
              <a:t>Analyze substructure needed when anything could have changed at load.</a:t>
            </a:r>
          </a:p>
          <a:p>
            <a:r>
              <a:rPr lang="en-US" baseline="0" dirty="0" smtClean="0"/>
              <a:t>Spec check populates tables of results with new loads and resistances</a:t>
            </a:r>
          </a:p>
          <a:p>
            <a:r>
              <a:rPr lang="en-US" baseline="0" dirty="0" smtClean="0"/>
              <a:t>	if you’ve not changed a load, only say, rebar size, use spec check alone.</a:t>
            </a:r>
          </a:p>
          <a:p>
            <a:r>
              <a:rPr lang="en-US" baseline="0" dirty="0" smtClean="0"/>
              <a:t>Substructure tabular results create and save report styles.  Extensive options here.</a:t>
            </a:r>
          </a:p>
          <a:p>
            <a:r>
              <a:rPr lang="en-US" baseline="0" dirty="0" smtClean="0"/>
              <a:t>Spec check detail is what I’ll show you for my spread footing pressures.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1C1DC-B500-44DC-B16D-2009C7165EE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854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</a:t>
            </a:r>
            <a:r>
              <a:rPr lang="en-US" baseline="0" dirty="0" smtClean="0"/>
              <a:t> the superstructure DL and substructure SW except footing self weight.   Yield the pressure on the footing bottom.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Note:  ignoring footing concrete weight, and soil overburden weight, for model simplification.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Options here include detailed dimensioning, Moment and shear results,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1C1DC-B500-44DC-B16D-2009C7165EE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1687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Slowly add in loads as you want them to be part of your model.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1C1DC-B500-44DC-B16D-2009C7165EE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904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DC includes</a:t>
            </a:r>
            <a:r>
              <a:rPr lang="en-US" baseline="0" dirty="0" smtClean="0"/>
              <a:t> Self Weight.  Depending on your design, it’s unlikely DC + DW will cause a moment.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Good check, Do dead loads alone produce any moments?</a:t>
            </a:r>
          </a:p>
          <a:p>
            <a:endParaRPr lang="en-US" baseline="0" dirty="0" smtClean="0"/>
          </a:p>
          <a:p>
            <a:r>
              <a:rPr lang="en-US" baseline="0" dirty="0" smtClean="0"/>
              <a:t>Best to get comfortable with DC + DW before adding other loads.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1C1DC-B500-44DC-B16D-2009C7165EE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2249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Enter overrides, or From excel spreadsheet</a:t>
            </a:r>
            <a:r>
              <a:rPr lang="en-US" baseline="0" dirty="0" smtClean="0"/>
              <a:t> shown prior. 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Compute</a:t>
            </a:r>
            <a:r>
              <a:rPr lang="en-US" baseline="0" dirty="0" smtClean="0"/>
              <a:t> DL Reactions.  OPIS Super.  </a:t>
            </a:r>
          </a:p>
          <a:p>
            <a:endParaRPr lang="en-US" baseline="0" dirty="0" smtClean="0"/>
          </a:p>
          <a:p>
            <a:r>
              <a:rPr lang="en-US" dirty="0" smtClean="0"/>
              <a:t>Compute DL</a:t>
            </a:r>
            <a:r>
              <a:rPr lang="en-US" baseline="0" dirty="0" smtClean="0"/>
              <a:t> reactions will work only when all piers are defined.  If your piers are all similar copy/paste is really quick.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1C1DC-B500-44DC-B16D-2009C7165EE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6682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covers</a:t>
            </a:r>
            <a:r>
              <a:rPr lang="en-US" baseline="0" dirty="0" smtClean="0"/>
              <a:t> every base if loads and or dimensions have changed.  </a:t>
            </a:r>
          </a:p>
          <a:p>
            <a:r>
              <a:rPr lang="en-US" baseline="0" dirty="0" smtClean="0"/>
              <a:t>2) Gathers load results.</a:t>
            </a:r>
          </a:p>
          <a:p>
            <a:r>
              <a:rPr lang="en-US" baseline="0" dirty="0" smtClean="0"/>
              <a:t>3) Populated spec check, and tabled results.</a:t>
            </a:r>
          </a:p>
          <a:p>
            <a:r>
              <a:rPr lang="en-US" baseline="0" dirty="0" smtClean="0"/>
              <a:t>4) </a:t>
            </a:r>
          </a:p>
          <a:p>
            <a:r>
              <a:rPr lang="en-US" baseline="0" dirty="0" smtClean="0"/>
              <a:t>a)Customizable templates.</a:t>
            </a:r>
          </a:p>
          <a:p>
            <a:r>
              <a:rPr lang="en-US" baseline="0" dirty="0" smtClean="0"/>
              <a:t>b)Quick find for spread footing pressures.</a:t>
            </a:r>
          </a:p>
          <a:p>
            <a:r>
              <a:rPr lang="en-US" baseline="0" dirty="0" smtClean="0"/>
              <a:t>c)May contain a your results in premade format (i.e. summary of cap reinforcement and development lengths at section change locations)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1C1DC-B500-44DC-B16D-2009C7165EE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4105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Unlikely</a:t>
            </a:r>
            <a:r>
              <a:rPr lang="en-US" baseline="0" dirty="0" smtClean="0"/>
              <a:t> to</a:t>
            </a:r>
            <a:r>
              <a:rPr lang="en-US" dirty="0" smtClean="0"/>
              <a:t> be a moment associated with Dead Load</a:t>
            </a:r>
            <a:r>
              <a:rPr lang="en-US" baseline="0" dirty="0" smtClean="0"/>
              <a:t> and Self Weight only.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Mtrans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Mlong</a:t>
            </a:r>
            <a:r>
              <a:rPr lang="en-US" baseline="0" smtClean="0"/>
              <a:t> zero.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1C1DC-B500-44DC-B16D-2009C7165EE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861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1108F-FCEF-4F21-B771-EA4D8D37CB3A}" type="datetimeFigureOut">
              <a:rPr lang="en-US" smtClean="0"/>
              <a:t>8/3/2011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9F7D6-137B-45D2-8645-68AF72E5D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09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1108F-FCEF-4F21-B771-EA4D8D37CB3A}" type="datetimeFigureOut">
              <a:rPr lang="en-US" smtClean="0"/>
              <a:t>8/3/2011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9F7D6-137B-45D2-8645-68AF72E5D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801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1108F-FCEF-4F21-B771-EA4D8D37CB3A}" type="datetimeFigureOut">
              <a:rPr lang="en-US" smtClean="0"/>
              <a:t>8/3/2011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9F7D6-137B-45D2-8645-68AF72E5D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158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1108F-FCEF-4F21-B771-EA4D8D37CB3A}" type="datetimeFigureOut">
              <a:rPr lang="en-US" smtClean="0"/>
              <a:t>8/3/2011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9F7D6-137B-45D2-8645-68AF72E5D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317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1108F-FCEF-4F21-B771-EA4D8D37CB3A}" type="datetimeFigureOut">
              <a:rPr lang="en-US" smtClean="0"/>
              <a:t>8/3/2011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9F7D6-137B-45D2-8645-68AF72E5D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2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1108F-FCEF-4F21-B771-EA4D8D37CB3A}" type="datetimeFigureOut">
              <a:rPr lang="en-US" smtClean="0"/>
              <a:t>8/3/2011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9F7D6-137B-45D2-8645-68AF72E5D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995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1108F-FCEF-4F21-B771-EA4D8D37CB3A}" type="datetimeFigureOut">
              <a:rPr lang="en-US" smtClean="0"/>
              <a:t>8/3/2011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9F7D6-137B-45D2-8645-68AF72E5D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952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1108F-FCEF-4F21-B771-EA4D8D37CB3A}" type="datetimeFigureOut">
              <a:rPr lang="en-US" smtClean="0"/>
              <a:t>8/3/2011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9F7D6-137B-45D2-8645-68AF72E5D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159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1108F-FCEF-4F21-B771-EA4D8D37CB3A}" type="datetimeFigureOut">
              <a:rPr lang="en-US" smtClean="0"/>
              <a:t>8/3/2011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9F7D6-137B-45D2-8645-68AF72E5D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924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1108F-FCEF-4F21-B771-EA4D8D37CB3A}" type="datetimeFigureOut">
              <a:rPr lang="en-US" smtClean="0"/>
              <a:t>8/3/2011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9F7D6-137B-45D2-8645-68AF72E5D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26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1108F-FCEF-4F21-B771-EA4D8D37CB3A}" type="datetimeFigureOut">
              <a:rPr lang="en-US" smtClean="0"/>
              <a:t>8/3/2011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9F7D6-137B-45D2-8645-68AF72E5D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113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1108F-FCEF-4F21-B771-EA4D8D37CB3A}" type="datetimeFigureOut">
              <a:rPr lang="en-US" smtClean="0"/>
              <a:t>8/3/2011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9F7D6-137B-45D2-8645-68AF72E5D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497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dwarner@mt.gov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0969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Validation of loads on OPIS Substructure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0" y="1066800"/>
            <a:ext cx="1981200" cy="1219200"/>
          </a:xfrm>
        </p:spPr>
        <p:txBody>
          <a:bodyPr/>
          <a:lstStyle/>
          <a:p>
            <a:r>
              <a:rPr lang="en-US" sz="1800" dirty="0" smtClean="0"/>
              <a:t>David Warner</a:t>
            </a:r>
          </a:p>
          <a:p>
            <a:r>
              <a:rPr lang="en-US" sz="1800" dirty="0" smtClean="0"/>
              <a:t>Helena, MT</a:t>
            </a:r>
          </a:p>
          <a:p>
            <a:r>
              <a:rPr lang="en-US" sz="1800" dirty="0" smtClean="0"/>
              <a:t>August 2011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6400"/>
            <a:ext cx="69088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66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152400"/>
            <a:ext cx="50292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DL by Override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830655"/>
            <a:ext cx="6755253" cy="56659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83853" y="2266203"/>
            <a:ext cx="208394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Time Stamp.</a:t>
            </a:r>
          </a:p>
          <a:p>
            <a:endParaRPr lang="en-US" dirty="0"/>
          </a:p>
          <a:p>
            <a:r>
              <a:rPr lang="en-US" dirty="0" smtClean="0"/>
              <a:t>Dead loads from Opis Superstructure</a:t>
            </a:r>
          </a:p>
          <a:p>
            <a:endParaRPr lang="en-US" dirty="0"/>
          </a:p>
          <a:p>
            <a:r>
              <a:rPr lang="en-US" dirty="0" smtClean="0"/>
              <a:t>If there’s 2 or more piers, they easily copy/paste.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Dead loads entered manually.  </a:t>
            </a:r>
          </a:p>
          <a:p>
            <a:endParaRPr lang="en-US" dirty="0" smtClean="0"/>
          </a:p>
          <a:p>
            <a:r>
              <a:rPr lang="en-US" dirty="0" smtClean="0"/>
              <a:t>Once Overrides verified; turn off.  Thus using Opis load</a:t>
            </a:r>
            <a:r>
              <a:rPr lang="en-US" u="sng" dirty="0" smtClean="0"/>
              <a:t>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27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1534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Every step shown.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09600"/>
            <a:ext cx="6400800" cy="4292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14400" y="4928171"/>
            <a:ext cx="8077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Generate Model, Generate model button bottom left, ok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Analyze Substructure, review any errors/warnings, continue analysis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Spec Check, continue with Spec Check (Loads same, only change is rebar?)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Review Results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Substructure Tabular Results  	  Spec Check Detail	      View Analysis Output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Everything + customizable	   Components 	       basic report</a:t>
            </a:r>
            <a:r>
              <a:rPr lang="en-US" u="sng" dirty="0" smtClean="0"/>
              <a:t>s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18" y="5272374"/>
            <a:ext cx="285750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096000"/>
            <a:ext cx="30480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6105525"/>
            <a:ext cx="28575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6076950"/>
            <a:ext cx="30480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1935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977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DL only results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85801"/>
            <a:ext cx="7501054" cy="5410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40390" y="533400"/>
            <a:ext cx="150360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Remember Pier Geometry and DL sheet?</a:t>
            </a:r>
          </a:p>
          <a:p>
            <a:endParaRPr lang="en-US" dirty="0"/>
          </a:p>
          <a:p>
            <a:r>
              <a:rPr lang="en-US" dirty="0" smtClean="0"/>
              <a:t>I know 97.9kPa and 6655KN are results.  </a:t>
            </a:r>
          </a:p>
          <a:p>
            <a:endParaRPr lang="en-US" dirty="0" smtClean="0"/>
          </a:p>
          <a:p>
            <a:r>
              <a:rPr lang="en-US" dirty="0" smtClean="0"/>
              <a:t>No moment = symmetry</a:t>
            </a:r>
            <a:endParaRPr lang="en-US" dirty="0"/>
          </a:p>
          <a:p>
            <a:endParaRPr lang="en-US" dirty="0"/>
          </a:p>
          <a:p>
            <a:r>
              <a:rPr lang="en-US" dirty="0"/>
              <a:t>gain model </a:t>
            </a:r>
            <a:r>
              <a:rPr lang="en-US" dirty="0" smtClean="0"/>
              <a:t>confidence</a:t>
            </a:r>
          </a:p>
          <a:p>
            <a:endParaRPr lang="en-US" dirty="0"/>
          </a:p>
          <a:p>
            <a:r>
              <a:rPr lang="en-US" dirty="0" smtClean="0"/>
              <a:t>Turn off override DL, analyze agai</a:t>
            </a:r>
            <a:r>
              <a:rPr lang="en-US" u="sng" dirty="0" smtClean="0"/>
              <a:t>n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359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Dead loads DC, DW ok?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Dead loads</a:t>
            </a:r>
          </a:p>
          <a:p>
            <a:pPr lvl="1"/>
            <a:r>
              <a:rPr lang="en-US" dirty="0" smtClean="0"/>
              <a:t>Correct moment</a:t>
            </a:r>
          </a:p>
          <a:p>
            <a:pPr lvl="1"/>
            <a:r>
              <a:rPr lang="en-US" dirty="0" smtClean="0"/>
              <a:t>Correct axial</a:t>
            </a:r>
          </a:p>
          <a:p>
            <a:r>
              <a:rPr lang="en-US" dirty="0" smtClean="0"/>
              <a:t>Additional dead loads?</a:t>
            </a:r>
          </a:p>
          <a:p>
            <a:pPr lvl="1"/>
            <a:r>
              <a:rPr lang="en-US" dirty="0" smtClean="0"/>
              <a:t>Go back to add dead loads</a:t>
            </a:r>
          </a:p>
          <a:p>
            <a:pPr lvl="2"/>
            <a:r>
              <a:rPr lang="en-US" dirty="0"/>
              <a:t>Additional self </a:t>
            </a:r>
            <a:r>
              <a:rPr lang="en-US" dirty="0" smtClean="0"/>
              <a:t>weights</a:t>
            </a:r>
          </a:p>
          <a:p>
            <a:pPr lvl="2"/>
            <a:r>
              <a:rPr lang="en-US" dirty="0" smtClean="0"/>
              <a:t>Soil</a:t>
            </a:r>
            <a:endParaRPr lang="en-US" dirty="0"/>
          </a:p>
          <a:p>
            <a:r>
              <a:rPr lang="en-US" dirty="0" smtClean="0"/>
              <a:t>Move on to Live load</a:t>
            </a:r>
            <a:r>
              <a:rPr lang="en-US" u="sng" dirty="0" smtClean="0"/>
              <a:t>s</a:t>
            </a:r>
            <a:r>
              <a:rPr lang="en-US" dirty="0" smtClean="0"/>
              <a:t>.</a:t>
            </a:r>
            <a:endParaRPr lang="en-US" dirty="0"/>
          </a:p>
          <a:p>
            <a:pPr lvl="1"/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5360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HL-93 Truck pair + Lane</a:t>
            </a:r>
            <a:br>
              <a:rPr lang="en-US" dirty="0" smtClean="0"/>
            </a:br>
            <a:r>
              <a:rPr lang="en-US" sz="2000" dirty="0" smtClean="0"/>
              <a:t>controls transverse moment at pier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543800" y="18288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Unfactored lane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543800" y="39624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Unfactored </a:t>
            </a:r>
            <a:r>
              <a:rPr lang="en-US" dirty="0"/>
              <a:t>t</a:t>
            </a:r>
            <a:r>
              <a:rPr lang="en-US" dirty="0" smtClean="0"/>
              <a:t>ruck pai</a:t>
            </a:r>
            <a:r>
              <a:rPr lang="en-US" u="sng" dirty="0" smtClean="0"/>
              <a:t>r</a:t>
            </a:r>
            <a:endParaRPr lang="en-US" u="sn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066800"/>
            <a:ext cx="5638800" cy="5757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108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5800" y="304800"/>
            <a:ext cx="3048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Match design load placement transversely to OPIS’s travelway</a:t>
            </a: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228600" y="4724400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 distance:  Travelway from edge of deck:  320mm this cas</a:t>
            </a:r>
            <a:r>
              <a:rPr lang="en-US" u="sng" dirty="0" smtClean="0"/>
              <a:t>e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074" y="0"/>
            <a:ext cx="52291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03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0" y="152400"/>
            <a:ext cx="64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Live load results per Lane width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737174"/>
            <a:ext cx="6858000" cy="6119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861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077200" cy="8683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Girder line reactions from lane loads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025301"/>
            <a:ext cx="7714158" cy="5822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078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43000" y="152400"/>
            <a:ext cx="685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Pier geometry with girder LL reactions</a:t>
            </a: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84" y="914401"/>
            <a:ext cx="6430016" cy="451015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" y="5715000"/>
            <a:ext cx="8610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Depending on your foundation type may need to find equations to help match your work to Opis Substructure </a:t>
            </a:r>
            <a:r>
              <a:rPr lang="en-US" dirty="0" smtClean="0"/>
              <a:t>result</a:t>
            </a:r>
            <a:r>
              <a:rPr lang="en-US" u="sng" dirty="0" smtClean="0"/>
              <a:t>s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162800" y="4648200"/>
            <a:ext cx="1981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Finished </a:t>
            </a:r>
            <a:r>
              <a:rPr lang="en-US" dirty="0" err="1" smtClean="0"/>
              <a:t>Groundline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93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304800"/>
            <a:ext cx="82296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Effective footing width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447800"/>
            <a:ext cx="7696200" cy="48006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MDT Str. Man. Fig 20.2C.  Internet link below</a:t>
            </a:r>
          </a:p>
          <a:p>
            <a:r>
              <a:rPr lang="en-US" dirty="0" smtClean="0"/>
              <a:t>Eccentricity (e) = Moments/Vertical loads LRFD 11.6.3.2. (following page)</a:t>
            </a:r>
          </a:p>
          <a:p>
            <a:r>
              <a:rPr lang="en-US" dirty="0" smtClean="0"/>
              <a:t>Vertical loads</a:t>
            </a:r>
          </a:p>
          <a:p>
            <a:pPr marL="457200" lvl="1" indent="0">
              <a:buNone/>
            </a:pPr>
            <a:r>
              <a:rPr lang="en-US" dirty="0" smtClean="0"/>
              <a:t>	DL  = 6655KN </a:t>
            </a:r>
            <a:r>
              <a:rPr lang="en-US" dirty="0"/>
              <a:t>– </a:t>
            </a:r>
            <a:r>
              <a:rPr lang="en-US" dirty="0" smtClean="0"/>
              <a:t>same </a:t>
            </a:r>
            <a:r>
              <a:rPr lang="en-US" dirty="0"/>
              <a:t>as </a:t>
            </a:r>
            <a:r>
              <a:rPr lang="en-US" dirty="0" smtClean="0"/>
              <a:t>OPIS</a:t>
            </a: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	LL   = 906+238 </a:t>
            </a:r>
            <a:r>
              <a:rPr lang="en-US" dirty="0"/>
              <a:t>= </a:t>
            </a:r>
            <a:r>
              <a:rPr lang="en-US" dirty="0" smtClean="0"/>
              <a:t>1144KN  </a:t>
            </a:r>
            <a:r>
              <a:rPr lang="en-US" dirty="0"/>
              <a:t>90% truck pair + </a:t>
            </a:r>
            <a:r>
              <a:rPr lang="en-US" dirty="0" smtClean="0"/>
              <a:t>Lane</a:t>
            </a:r>
          </a:p>
          <a:p>
            <a:pPr marL="457200" lvl="1" indent="0">
              <a:buNone/>
            </a:pPr>
            <a:r>
              <a:rPr lang="en-US" dirty="0" smtClean="0"/>
              <a:t>	DL + LL = 7799KN  total axial.</a:t>
            </a:r>
          </a:p>
          <a:p>
            <a:r>
              <a:rPr lang="en-US" dirty="0"/>
              <a:t>e = 4803.5/7799  = </a:t>
            </a:r>
            <a:r>
              <a:rPr lang="en-US" dirty="0" smtClean="0"/>
              <a:t>0.616m</a:t>
            </a:r>
          </a:p>
          <a:p>
            <a:r>
              <a:rPr lang="en-US" dirty="0" smtClean="0"/>
              <a:t>With these values I’ll verify OPIS result</a:t>
            </a:r>
            <a:r>
              <a:rPr lang="en-US" u="sng" dirty="0" smtClean="0"/>
              <a:t>s</a:t>
            </a:r>
            <a:r>
              <a:rPr lang="en-US" dirty="0" smtClean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6324600"/>
            <a:ext cx="8610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http://www.mdt.mt.gov/other/bridge/external/structures-manual/part_II/chp-20-final.pdf</a:t>
            </a:r>
          </a:p>
        </p:txBody>
      </p:sp>
    </p:spTree>
    <p:extLst>
      <p:ext uri="{BB962C8B-B14F-4D97-AF65-F5344CB8AC3E}">
        <p14:creationId xmlns:p14="http://schemas.microsoft.com/office/powerpoint/2010/main" val="332539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5859" y="0"/>
            <a:ext cx="5181600" cy="10128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Opis Substructure</a:t>
            </a:r>
            <a:br>
              <a:rPr lang="en-US" dirty="0" smtClean="0"/>
            </a:br>
            <a:r>
              <a:rPr lang="en-US" sz="2400" dirty="0" smtClean="0"/>
              <a:t>Peeling open the black box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43000"/>
            <a:ext cx="6848475" cy="5524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62800" y="1752600"/>
            <a:ext cx="17526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Hammerhead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Single column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Spread footin</a:t>
            </a:r>
            <a:r>
              <a:rPr lang="en-US" u="sng" dirty="0" smtClean="0"/>
              <a:t>g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3241303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67" y="228600"/>
            <a:ext cx="4715933" cy="41200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864" y="68856"/>
            <a:ext cx="3160969" cy="33677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864" y="3505200"/>
            <a:ext cx="3172135" cy="3352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876800" y="990600"/>
            <a:ext cx="1066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Top two identical: </a:t>
            </a:r>
          </a:p>
          <a:p>
            <a:endParaRPr lang="en-US" dirty="0"/>
          </a:p>
          <a:p>
            <a:r>
              <a:rPr lang="en-US" dirty="0" smtClean="0"/>
              <a:t>equal pressure</a:t>
            </a:r>
          </a:p>
          <a:p>
            <a:endParaRPr lang="en-US" dirty="0"/>
          </a:p>
          <a:p>
            <a:r>
              <a:rPr lang="en-US" dirty="0" smtClean="0"/>
              <a:t>e same both cases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3133" y="4876800"/>
            <a:ext cx="5715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Bottom picture and its equations are what were used for structural footing design while checking coworkers pier</a:t>
            </a:r>
          </a:p>
          <a:p>
            <a:endParaRPr lang="en-US" dirty="0" smtClean="0"/>
          </a:p>
          <a:p>
            <a:r>
              <a:rPr lang="en-US" dirty="0" smtClean="0"/>
              <a:t>And Opis reports in Spec </a:t>
            </a:r>
            <a:r>
              <a:rPr lang="en-US" dirty="0" err="1" smtClean="0"/>
              <a:t>Chec</a:t>
            </a:r>
            <a:r>
              <a:rPr lang="en-US" dirty="0" smtClean="0"/>
              <a:t> Detail Loads and Reactions on spread footings the same pressure distribution</a:t>
            </a:r>
          </a:p>
          <a:p>
            <a:endParaRPr lang="en-US" dirty="0"/>
          </a:p>
          <a:p>
            <a:r>
              <a:rPr lang="en-US" dirty="0" smtClean="0"/>
              <a:t>See also LRFD:  10.6.1.4; 10.6.5; C5.13.3.6.1-</a:t>
            </a:r>
            <a:r>
              <a:rPr lang="en-US" u="sng" dirty="0" smtClean="0"/>
              <a:t>1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341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457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Verify model.  Compare Spec Check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914400"/>
            <a:ext cx="6396015" cy="5943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4648200"/>
            <a:ext cx="3048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As shown on Loads and Reactions table (following)</a:t>
            </a:r>
          </a:p>
          <a:p>
            <a:r>
              <a:rPr lang="en-US" dirty="0" smtClean="0"/>
              <a:t>Max Pressure  ---------------------</a:t>
            </a:r>
          </a:p>
          <a:p>
            <a:r>
              <a:rPr lang="en-US" dirty="0" smtClean="0"/>
              <a:t>And </a:t>
            </a:r>
          </a:p>
          <a:p>
            <a:r>
              <a:rPr lang="en-US" dirty="0" smtClean="0"/>
              <a:t>Min Pressure-----------------------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1219200"/>
            <a:ext cx="2286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 know all the variables shown here, </a:t>
            </a:r>
          </a:p>
          <a:p>
            <a:endParaRPr lang="en-US" dirty="0"/>
          </a:p>
          <a:p>
            <a:r>
              <a:rPr lang="en-US" dirty="0" smtClean="0"/>
              <a:t>now we’ll have Opis place the superstructure Live load on the pier.  </a:t>
            </a:r>
          </a:p>
          <a:p>
            <a:endParaRPr lang="en-US" dirty="0"/>
          </a:p>
          <a:p>
            <a:r>
              <a:rPr lang="en-US" dirty="0" smtClean="0"/>
              <a:t>And compare the two a few slide</a:t>
            </a:r>
            <a:r>
              <a:rPr lang="en-US" u="sng" dirty="0" smtClean="0"/>
              <a:t>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036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Opis’s Live Load:      One </a:t>
            </a:r>
            <a:r>
              <a:rPr lang="en-US" sz="3200" dirty="0"/>
              <a:t>Lane far </a:t>
            </a:r>
            <a:r>
              <a:rPr lang="en-US" sz="3200" dirty="0" smtClean="0"/>
              <a:t>side of travelway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609600"/>
            <a:ext cx="4305566" cy="5410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104" y="609600"/>
            <a:ext cx="3097561" cy="5334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96665" y="6064998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Compute DL and LL Reactions will only work with all pier define</a:t>
            </a:r>
            <a:r>
              <a:rPr lang="en-US" u="sng" dirty="0" smtClean="0"/>
              <a:t>d</a:t>
            </a:r>
            <a:endParaRPr lang="en-US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4648200" y="2362200"/>
            <a:ext cx="1257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Override Live Loads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511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00" y="152400"/>
            <a:ext cx="8229600" cy="7159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We’ve analyzed again:  Results for DL + LL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6858000" y="1295400"/>
            <a:ext cx="190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My work by hand for D.L. and L.L. with resulting footing pressures.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467600" y="3657600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OPIS’s spread footing results table.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2" y="794656"/>
            <a:ext cx="6455228" cy="27609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1" y="3581400"/>
            <a:ext cx="7343301" cy="27908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467600" y="5334000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97.9kPa down to 65kPa due to overturnin</a:t>
            </a:r>
            <a:r>
              <a:rPr lang="en-US" u="sng" dirty="0" smtClean="0"/>
              <a:t>g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560419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95400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Many ways for viewing results.</a:t>
            </a:r>
            <a:br>
              <a:rPr lang="en-US" sz="2800" dirty="0" smtClean="0"/>
            </a:br>
            <a:r>
              <a:rPr lang="en-US" sz="2800" dirty="0" smtClean="0"/>
              <a:t>Shear in the cap due to live load.</a:t>
            </a:r>
            <a:br>
              <a:rPr lang="en-US" sz="2800" dirty="0" smtClean="0"/>
            </a:br>
            <a:r>
              <a:rPr lang="en-US" sz="2800" dirty="0" smtClean="0"/>
              <a:t>3D schematic – results view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492463"/>
            <a:ext cx="8077200" cy="4462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382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239" y="2743200"/>
            <a:ext cx="4717761" cy="4114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17652" y="2004536"/>
            <a:ext cx="4267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New Tabular Report.xml;  Viewed in internet browser.  Give a unique name, otherwise new overwrites old.  Find files in install folde</a:t>
            </a:r>
            <a:r>
              <a:rPr lang="en-US" sz="1400" u="sng" dirty="0" smtClean="0"/>
              <a:t>r</a:t>
            </a:r>
            <a:endParaRPr lang="en-US" sz="1400" u="sn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4" y="414010"/>
            <a:ext cx="3292090" cy="59537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99019" y="914400"/>
            <a:ext cx="190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Glasses:  Many useful preformed reports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733800" y="15240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/>
              <a:t>Authoring Report Styles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319304" y="5562600"/>
            <a:ext cx="11069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Spec Check Results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91234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799123"/>
            <a:ext cx="6076950" cy="568740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086600" y="1066800"/>
            <a:ext cx="1905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Most recognizable to OPIS Superstructure users.  OPIS Substructure Spec Chec</a:t>
            </a:r>
            <a:r>
              <a:rPr lang="en-US" u="sng" dirty="0" smtClean="0"/>
              <a:t>k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696" y="3810000"/>
            <a:ext cx="5739304" cy="21812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05000" y="76200"/>
            <a:ext cx="48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Specification Check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49227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and comments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r>
              <a:rPr lang="en-US" dirty="0" smtClean="0"/>
              <a:t>Opis Substructure</a:t>
            </a:r>
          </a:p>
          <a:p>
            <a:pPr lvl="1"/>
            <a:r>
              <a:rPr lang="en-US" smtClean="0"/>
              <a:t>Questions?</a:t>
            </a:r>
            <a:endParaRPr lang="en-US" dirty="0" smtClean="0"/>
          </a:p>
          <a:p>
            <a:pPr lvl="1"/>
            <a:r>
              <a:rPr lang="en-US" dirty="0" smtClean="0">
                <a:hlinkClick r:id="rId3"/>
              </a:rPr>
              <a:t>dwarner@mt.gov</a:t>
            </a:r>
            <a:r>
              <a:rPr lang="en-US" dirty="0" smtClean="0"/>
              <a:t>  email any questions.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9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Confirming Loads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I checked my coworkers pier design, then,</a:t>
            </a:r>
          </a:p>
          <a:p>
            <a:pPr lvl="1"/>
            <a:r>
              <a:rPr lang="en-US" dirty="0" smtClean="0"/>
              <a:t>Another coworker and I discussed testing Opis Substructure.</a:t>
            </a:r>
          </a:p>
          <a:p>
            <a:pPr lvl="2"/>
            <a:r>
              <a:rPr lang="en-US" dirty="0" smtClean="0"/>
              <a:t>Back in 6.0.</a:t>
            </a:r>
          </a:p>
          <a:p>
            <a:endParaRPr lang="en-US" dirty="0" smtClean="0"/>
          </a:p>
          <a:p>
            <a:r>
              <a:rPr lang="en-US" dirty="0" smtClean="0"/>
              <a:t>Modeling which follows is for a Spread footing, single column, hammerhead.</a:t>
            </a:r>
          </a:p>
          <a:p>
            <a:pPr lvl="1"/>
            <a:r>
              <a:rPr lang="en-US" dirty="0" smtClean="0"/>
              <a:t>Blend of coworkers design and my checking techniques, then verified step by step in Substructure.</a:t>
            </a:r>
          </a:p>
          <a:p>
            <a:endParaRPr lang="en-US" dirty="0"/>
          </a:p>
          <a:p>
            <a:r>
              <a:rPr lang="en-US" dirty="0" smtClean="0"/>
              <a:t>Help designers verify software</a:t>
            </a:r>
          </a:p>
          <a:p>
            <a:pPr lvl="1"/>
            <a:r>
              <a:rPr lang="en-US" dirty="0" smtClean="0"/>
              <a:t>Ultimately the engineer’s responsibl</a:t>
            </a:r>
            <a:r>
              <a:rPr lang="en-US" u="sng" dirty="0" smtClean="0"/>
              <a:t>e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69996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59" y="1059597"/>
            <a:ext cx="8153400" cy="6397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Validation of Dead, then Live loads.	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8862" y="1981200"/>
            <a:ext cx="9010461" cy="4800600"/>
          </a:xfrm>
        </p:spPr>
        <p:txBody>
          <a:bodyPr>
            <a:normAutofit fontScale="92500" lnSpcReduction="20000"/>
          </a:bodyPr>
          <a:lstStyle/>
          <a:p>
            <a:r>
              <a:rPr lang="en-US" sz="2600" dirty="0" smtClean="0"/>
              <a:t>By these methods.</a:t>
            </a:r>
          </a:p>
          <a:p>
            <a:r>
              <a:rPr lang="en-US" sz="2600" dirty="0" smtClean="0"/>
              <a:t>Substructure model assumed complete.  Loads confirmed only.</a:t>
            </a:r>
          </a:p>
          <a:p>
            <a:r>
              <a:rPr lang="en-US" sz="2600" dirty="0" smtClean="0"/>
              <a:t>Confirm self weights and superstructure DL’s</a:t>
            </a:r>
          </a:p>
          <a:p>
            <a:pPr lvl="2"/>
            <a:r>
              <a:rPr lang="en-US" sz="2600" dirty="0"/>
              <a:t>Compare </a:t>
            </a:r>
            <a:r>
              <a:rPr lang="en-US" sz="2600" dirty="0" smtClean="0"/>
              <a:t>DL by hand with OPIS.</a:t>
            </a:r>
          </a:p>
          <a:p>
            <a:pPr lvl="2"/>
            <a:r>
              <a:rPr lang="en-US" sz="2600" dirty="0"/>
              <a:t>When comfortable with DL, add in one lane of Live load.</a:t>
            </a:r>
          </a:p>
          <a:p>
            <a:r>
              <a:rPr lang="en-US" sz="2600" dirty="0" smtClean="0"/>
              <a:t>Show HL-93 Truck pair plus lane by hand.</a:t>
            </a:r>
          </a:p>
          <a:p>
            <a:pPr lvl="2"/>
            <a:r>
              <a:rPr lang="en-US" sz="2600" dirty="0" smtClean="0"/>
              <a:t>Add one lane Live load and gather spread footing pressure results</a:t>
            </a:r>
            <a:r>
              <a:rPr lang="en-US" sz="2600" dirty="0"/>
              <a:t>. Service 1 limit state, DC, DW, LL (one lane), no other loads</a:t>
            </a:r>
            <a:r>
              <a:rPr lang="en-US" sz="2600" dirty="0" smtClean="0"/>
              <a:t>.  Compare results of OPIS and those by hand.</a:t>
            </a:r>
            <a:endParaRPr lang="en-US" sz="2600" dirty="0"/>
          </a:p>
          <a:p>
            <a:r>
              <a:rPr lang="en-US" sz="2600" dirty="0" smtClean="0"/>
              <a:t>Familiarize</a:t>
            </a:r>
          </a:p>
          <a:p>
            <a:pPr lvl="1"/>
            <a:r>
              <a:rPr lang="en-US" sz="2200" dirty="0" smtClean="0"/>
              <a:t>Show </a:t>
            </a:r>
            <a:r>
              <a:rPr lang="en-US" sz="2200" dirty="0"/>
              <a:t>steps to reanalyze </a:t>
            </a:r>
          </a:p>
          <a:p>
            <a:pPr lvl="1"/>
            <a:r>
              <a:rPr lang="en-US" sz="2200" dirty="0" smtClean="0"/>
              <a:t>Show </a:t>
            </a:r>
            <a:r>
              <a:rPr lang="en-US" sz="2200" dirty="0"/>
              <a:t>steps to spec check</a:t>
            </a:r>
          </a:p>
          <a:p>
            <a:pPr lvl="1"/>
            <a:r>
              <a:rPr lang="en-US" sz="2200" dirty="0"/>
              <a:t>Show where to find result</a:t>
            </a:r>
            <a:r>
              <a:rPr lang="en-US" sz="2200" u="sng" dirty="0"/>
              <a:t>s</a:t>
            </a:r>
          </a:p>
          <a:p>
            <a:pPr lvl="1"/>
            <a:endParaRPr lang="en-US" sz="2400" dirty="0" smtClean="0"/>
          </a:p>
          <a:p>
            <a:pPr lvl="1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752600" y="228599"/>
            <a:ext cx="3657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u="sng" dirty="0"/>
              <a:t>Objectives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586040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3400" y="151418"/>
            <a:ext cx="640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Substructures Superstructure connection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02" y="1228636"/>
            <a:ext cx="6048269" cy="513244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324600" y="1600200"/>
            <a:ext cx="2743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Top Down.</a:t>
            </a:r>
          </a:p>
          <a:p>
            <a:endParaRPr lang="en-US" dirty="0"/>
          </a:p>
          <a:p>
            <a:r>
              <a:rPr lang="en-US" dirty="0" smtClean="0"/>
              <a:t>Substructure </a:t>
            </a:r>
            <a:r>
              <a:rPr lang="en-US" dirty="0"/>
              <a:t>piers start in the Bridge Alternative</a:t>
            </a:r>
          </a:p>
          <a:p>
            <a:endParaRPr lang="en-US" dirty="0" smtClean="0"/>
          </a:p>
          <a:p>
            <a:r>
              <a:rPr lang="en-US" dirty="0" smtClean="0"/>
              <a:t>Abutments </a:t>
            </a:r>
            <a:r>
              <a:rPr lang="en-US" dirty="0"/>
              <a:t>aren’t analyzed directly, but…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 </a:t>
            </a:r>
            <a:r>
              <a:rPr lang="en-US" dirty="0"/>
              <a:t>pier with one very short span might imitate an abutmen</a:t>
            </a:r>
            <a:r>
              <a:rPr lang="en-US" u="sng" dirty="0"/>
              <a:t>t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622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233"/>
            <a:ext cx="8229600" cy="7318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Pier buttons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54877"/>
            <a:ext cx="6156220" cy="5105400"/>
          </a:xfrm>
        </p:spPr>
      </p:pic>
      <p:sp>
        <p:nvSpPr>
          <p:cNvPr id="10" name="TextBox 9"/>
          <p:cNvSpPr txBox="1"/>
          <p:nvPr/>
        </p:nvSpPr>
        <p:spPr>
          <a:xfrm>
            <a:off x="2895600" y="5860277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Buttons only visible with pier alternative highlighted.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400800" y="304800"/>
            <a:ext cx="26670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3D schematic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Many views.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Generate Model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Nodes, releases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Load Combinations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Service 1, Strength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Load Pallet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DC, DW, LL, etc.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Analyze Substructure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analyze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Spec Check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Populate checks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Substructure Tabular Results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customizable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View Analysis Output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Preformed reports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Spec Check Detail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recognizabl</a:t>
            </a:r>
            <a:r>
              <a:rPr lang="en-US" u="sng" dirty="0" smtClean="0"/>
              <a:t>e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1158760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305800" cy="76075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Pier geometry and DL’s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21150"/>
            <a:ext cx="6805450" cy="55368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0" y="667275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3-D Schematic button (previous slide) then click isometric view, and detailed dimensioning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063588" y="1600200"/>
            <a:ext cx="184092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Super Dead Loads by hand. </a:t>
            </a:r>
          </a:p>
          <a:p>
            <a:endParaRPr lang="en-US" dirty="0" smtClean="0"/>
          </a:p>
          <a:p>
            <a:r>
              <a:rPr lang="en-US" dirty="0"/>
              <a:t>Girders, Deck, Additional, Self Weights.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table of DL’s of Superstructure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then Substructure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Note DL and Pressur</a:t>
            </a:r>
            <a:r>
              <a:rPr lang="en-US" u="sng" dirty="0" smtClean="0"/>
              <a:t>e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2286893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318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Weightless concrete or soil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79" y="762000"/>
            <a:ext cx="6300544" cy="3962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5029200"/>
            <a:ext cx="43121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Start with few loads.  Add in more loads once confident of the result</a:t>
            </a:r>
            <a:r>
              <a:rPr lang="en-US" sz="2400" u="sng" dirty="0" smtClean="0"/>
              <a:t>s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4480688"/>
            <a:ext cx="4238469" cy="229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322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Load Palette</a:t>
            </a:r>
            <a:r>
              <a:rPr lang="en-US" dirty="0"/>
              <a:t>	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86000"/>
            <a:ext cx="7543800" cy="42988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808672"/>
            <a:ext cx="6934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Turn off all but DC.</a:t>
            </a:r>
          </a:p>
          <a:p>
            <a:r>
              <a:rPr lang="en-US" dirty="0" smtClean="0"/>
              <a:t>Verify</a:t>
            </a:r>
          </a:p>
          <a:p>
            <a:r>
              <a:rPr lang="en-US" dirty="0" smtClean="0"/>
              <a:t>Add next</a:t>
            </a:r>
          </a:p>
          <a:p>
            <a:r>
              <a:rPr lang="en-US" dirty="0" smtClean="0"/>
              <a:t>Verify</a:t>
            </a:r>
          </a:p>
          <a:p>
            <a:r>
              <a:rPr lang="en-US" dirty="0" smtClean="0"/>
              <a:t>Repeat…               Gain model confidenc</a:t>
            </a:r>
            <a:r>
              <a:rPr lang="en-US" u="sng" dirty="0" smtClean="0"/>
              <a:t>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854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3280</TotalTime>
  <Words>1661</Words>
  <Application>Microsoft Office PowerPoint</Application>
  <PresentationFormat>On-screen Show (4:3)</PresentationFormat>
  <Paragraphs>309</Paragraphs>
  <Slides>27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Validation of loads on OPIS Substructure</vt:lpstr>
      <vt:lpstr>Opis Substructure Peeling open the black box</vt:lpstr>
      <vt:lpstr>Confirming Loads</vt:lpstr>
      <vt:lpstr>Validation of Dead, then Live loads. </vt:lpstr>
      <vt:lpstr>PowerPoint Presentation</vt:lpstr>
      <vt:lpstr>Pier buttons</vt:lpstr>
      <vt:lpstr>Pier geometry and DL’s</vt:lpstr>
      <vt:lpstr>Weightless concrete or soil</vt:lpstr>
      <vt:lpstr>Load Palette </vt:lpstr>
      <vt:lpstr>DL by Override</vt:lpstr>
      <vt:lpstr>Every step shown.</vt:lpstr>
      <vt:lpstr>DL only results</vt:lpstr>
      <vt:lpstr>Dead loads DC, DW ok?</vt:lpstr>
      <vt:lpstr>HL-93 Truck pair + Lane controls transverse moment at pier</vt:lpstr>
      <vt:lpstr>PowerPoint Presentation</vt:lpstr>
      <vt:lpstr>PowerPoint Presentation</vt:lpstr>
      <vt:lpstr>Girder line reactions from lane loads</vt:lpstr>
      <vt:lpstr>PowerPoint Presentation</vt:lpstr>
      <vt:lpstr>Effective footing width</vt:lpstr>
      <vt:lpstr>PowerPoint Presentation</vt:lpstr>
      <vt:lpstr>Verify model.  Compare Spec Check</vt:lpstr>
      <vt:lpstr>Opis’s Live Load:      One Lane far side of travelway</vt:lpstr>
      <vt:lpstr>We’ve analyzed again:  Results for DL + LL</vt:lpstr>
      <vt:lpstr>Many ways for viewing results. Shear in the cap due to live load. 3D schematic – results view</vt:lpstr>
      <vt:lpstr>PowerPoint Presentation</vt:lpstr>
      <vt:lpstr>PowerPoint Presentation</vt:lpstr>
      <vt:lpstr>Questions and comments</vt:lpstr>
    </vt:vector>
  </TitlesOfParts>
  <Company>Montana Department of Transportation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J Warner</dc:creator>
  <cp:lastModifiedBy>Warner, David</cp:lastModifiedBy>
  <cp:revision>210</cp:revision>
  <cp:lastPrinted>2011-06-02T18:39:58Z</cp:lastPrinted>
  <dcterms:created xsi:type="dcterms:W3CDTF">2011-04-27T14:11:36Z</dcterms:created>
  <dcterms:modified xsi:type="dcterms:W3CDTF">2011-08-03T14:33:44Z</dcterms:modified>
</cp:coreProperties>
</file>