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8"/>
  </p:notesMasterIdLst>
  <p:sldIdLst>
    <p:sldId id="262" r:id="rId3"/>
    <p:sldId id="284" r:id="rId4"/>
    <p:sldId id="313" r:id="rId5"/>
    <p:sldId id="314" r:id="rId6"/>
    <p:sldId id="315" r:id="rId7"/>
    <p:sldId id="316"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6" r:id="rId23"/>
    <p:sldId id="337" r:id="rId24"/>
    <p:sldId id="276" r:id="rId25"/>
    <p:sldId id="272" r:id="rId26"/>
    <p:sldId id="294" r:id="rId27"/>
  </p:sldIdLst>
  <p:sldSz cx="9144000" cy="6858000" type="screen4x3"/>
  <p:notesSz cx="7315200" cy="9601200"/>
  <p:defaultTextStyle>
    <a:defPPr>
      <a:defRPr lang="en-US"/>
    </a:defPPr>
    <a:lvl1pPr algn="ctr" rtl="0" fontAlgn="base">
      <a:spcBef>
        <a:spcPct val="0"/>
      </a:spcBef>
      <a:spcAft>
        <a:spcPct val="0"/>
      </a:spcAft>
      <a:defRPr sz="2000" kern="1200" baseline="-25000">
        <a:solidFill>
          <a:schemeClr val="tx1"/>
        </a:solidFill>
        <a:latin typeface="Arial" charset="0"/>
        <a:ea typeface="+mn-ea"/>
        <a:cs typeface="+mn-cs"/>
      </a:defRPr>
    </a:lvl1pPr>
    <a:lvl2pPr marL="457200" algn="ctr" rtl="0" fontAlgn="base">
      <a:spcBef>
        <a:spcPct val="0"/>
      </a:spcBef>
      <a:spcAft>
        <a:spcPct val="0"/>
      </a:spcAft>
      <a:defRPr sz="2000" kern="1200" baseline="-25000">
        <a:solidFill>
          <a:schemeClr val="tx1"/>
        </a:solidFill>
        <a:latin typeface="Arial" charset="0"/>
        <a:ea typeface="+mn-ea"/>
        <a:cs typeface="+mn-cs"/>
      </a:defRPr>
    </a:lvl2pPr>
    <a:lvl3pPr marL="914400" algn="ctr" rtl="0" fontAlgn="base">
      <a:spcBef>
        <a:spcPct val="0"/>
      </a:spcBef>
      <a:spcAft>
        <a:spcPct val="0"/>
      </a:spcAft>
      <a:defRPr sz="2000" kern="1200" baseline="-25000">
        <a:solidFill>
          <a:schemeClr val="tx1"/>
        </a:solidFill>
        <a:latin typeface="Arial" charset="0"/>
        <a:ea typeface="+mn-ea"/>
        <a:cs typeface="+mn-cs"/>
      </a:defRPr>
    </a:lvl3pPr>
    <a:lvl4pPr marL="1371600" algn="ctr" rtl="0" fontAlgn="base">
      <a:spcBef>
        <a:spcPct val="0"/>
      </a:spcBef>
      <a:spcAft>
        <a:spcPct val="0"/>
      </a:spcAft>
      <a:defRPr sz="2000" kern="1200" baseline="-25000">
        <a:solidFill>
          <a:schemeClr val="tx1"/>
        </a:solidFill>
        <a:latin typeface="Arial" charset="0"/>
        <a:ea typeface="+mn-ea"/>
        <a:cs typeface="+mn-cs"/>
      </a:defRPr>
    </a:lvl4pPr>
    <a:lvl5pPr marL="1828800" algn="ctr" rtl="0" fontAlgn="base">
      <a:spcBef>
        <a:spcPct val="0"/>
      </a:spcBef>
      <a:spcAft>
        <a:spcPct val="0"/>
      </a:spcAft>
      <a:defRPr sz="2000" kern="1200" baseline="-25000">
        <a:solidFill>
          <a:schemeClr val="tx1"/>
        </a:solidFill>
        <a:latin typeface="Arial" charset="0"/>
        <a:ea typeface="+mn-ea"/>
        <a:cs typeface="+mn-cs"/>
      </a:defRPr>
    </a:lvl5pPr>
    <a:lvl6pPr marL="2286000" algn="l" defTabSz="914400" rtl="0" eaLnBrk="1" latinLnBrk="0" hangingPunct="1">
      <a:defRPr sz="2000" kern="1200" baseline="-25000">
        <a:solidFill>
          <a:schemeClr val="tx1"/>
        </a:solidFill>
        <a:latin typeface="Arial" charset="0"/>
        <a:ea typeface="+mn-ea"/>
        <a:cs typeface="+mn-cs"/>
      </a:defRPr>
    </a:lvl6pPr>
    <a:lvl7pPr marL="2743200" algn="l" defTabSz="914400" rtl="0" eaLnBrk="1" latinLnBrk="0" hangingPunct="1">
      <a:defRPr sz="2000" kern="1200" baseline="-25000">
        <a:solidFill>
          <a:schemeClr val="tx1"/>
        </a:solidFill>
        <a:latin typeface="Arial" charset="0"/>
        <a:ea typeface="+mn-ea"/>
        <a:cs typeface="+mn-cs"/>
      </a:defRPr>
    </a:lvl7pPr>
    <a:lvl8pPr marL="3200400" algn="l" defTabSz="914400" rtl="0" eaLnBrk="1" latinLnBrk="0" hangingPunct="1">
      <a:defRPr sz="2000" kern="1200" baseline="-25000">
        <a:solidFill>
          <a:schemeClr val="tx1"/>
        </a:solidFill>
        <a:latin typeface="Arial" charset="0"/>
        <a:ea typeface="+mn-ea"/>
        <a:cs typeface="+mn-cs"/>
      </a:defRPr>
    </a:lvl8pPr>
    <a:lvl9pPr marL="3657600" algn="l" defTabSz="914400" rtl="0" eaLnBrk="1" latinLnBrk="0" hangingPunct="1">
      <a:defRPr sz="2000" kern="1200" baseline="-250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17" autoAdjust="0"/>
    <p:restoredTop sz="95440" autoAdjust="0"/>
  </p:normalViewPr>
  <p:slideViewPr>
    <p:cSldViewPr>
      <p:cViewPr varScale="1">
        <p:scale>
          <a:sx n="75" d="100"/>
          <a:sy n="75" d="100"/>
        </p:scale>
        <p:origin x="-12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hPercent val="113"/>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5136476426799081"/>
          <c:y val="4.2035398230088512E-2"/>
          <c:w val="0.82382133995037365"/>
          <c:h val="0.82964601769912127"/>
        </c:manualLayout>
      </c:layout>
      <c:bar3DChart>
        <c:barDir val="col"/>
        <c:grouping val="clustered"/>
        <c:ser>
          <c:idx val="0"/>
          <c:order val="0"/>
          <c:tx>
            <c:strRef>
              <c:f>Sheet1!$A$2</c:f>
              <c:strCache>
                <c:ptCount val="1"/>
                <c:pt idx="0">
                  <c:v>Num Licenses</c:v>
                </c:pt>
              </c:strCache>
            </c:strRef>
          </c:tx>
          <c:spPr>
            <a:solidFill>
              <a:schemeClr val="accent1"/>
            </a:solidFill>
            <a:ln w="8357">
              <a:solidFill>
                <a:schemeClr val="tx1"/>
              </a:solidFill>
              <a:prstDash val="solid"/>
            </a:ln>
          </c:spPr>
          <c:dLbls>
            <c:spPr>
              <a:noFill/>
              <a:ln w="16713">
                <a:noFill/>
              </a:ln>
            </c:spPr>
            <c:txPr>
              <a:bodyPr/>
              <a:lstStyle/>
              <a:p>
                <a:pPr>
                  <a:defRPr sz="1184" b="1" i="0" u="none" strike="noStrike" baseline="0">
                    <a:solidFill>
                      <a:schemeClr val="tx1"/>
                    </a:solidFill>
                    <a:latin typeface="Arial"/>
                    <a:ea typeface="Arial"/>
                    <a:cs typeface="Arial"/>
                  </a:defRPr>
                </a:pPr>
                <a:endParaRPr lang="en-US"/>
              </a:p>
            </c:txPr>
            <c:showVal val="1"/>
          </c:dLbls>
          <c:cat>
            <c:numRef>
              <c:f>Sheet1!$B$1:$E$1</c:f>
              <c:numCache>
                <c:formatCode>General</c:formatCode>
                <c:ptCount val="4"/>
                <c:pt idx="0">
                  <c:v>2008</c:v>
                </c:pt>
                <c:pt idx="1">
                  <c:v>2009</c:v>
                </c:pt>
                <c:pt idx="2">
                  <c:v>2010</c:v>
                </c:pt>
                <c:pt idx="3">
                  <c:v>2011</c:v>
                </c:pt>
              </c:numCache>
            </c:numRef>
          </c:cat>
          <c:val>
            <c:numRef>
              <c:f>Sheet1!$B$2:$E$2</c:f>
              <c:numCache>
                <c:formatCode>General</c:formatCode>
                <c:ptCount val="4"/>
                <c:pt idx="0">
                  <c:v>187</c:v>
                </c:pt>
                <c:pt idx="1">
                  <c:v>239</c:v>
                </c:pt>
                <c:pt idx="2">
                  <c:v>283</c:v>
                </c:pt>
                <c:pt idx="3">
                  <c:v>333</c:v>
                </c:pt>
              </c:numCache>
            </c:numRef>
          </c:val>
        </c:ser>
        <c:gapDepth val="0"/>
        <c:shape val="box"/>
        <c:axId val="91303296"/>
        <c:axId val="91305088"/>
        <c:axId val="0"/>
      </c:bar3DChart>
      <c:catAx>
        <c:axId val="91303296"/>
        <c:scaling>
          <c:orientation val="minMax"/>
        </c:scaling>
        <c:axPos val="b"/>
        <c:numFmt formatCode="General" sourceLinked="1"/>
        <c:tickLblPos val="low"/>
        <c:spPr>
          <a:ln w="2089">
            <a:solidFill>
              <a:schemeClr val="tx1"/>
            </a:solidFill>
            <a:prstDash val="solid"/>
          </a:ln>
        </c:spPr>
        <c:txPr>
          <a:bodyPr rot="0" vert="horz"/>
          <a:lstStyle/>
          <a:p>
            <a:pPr>
              <a:defRPr sz="1184" b="1" i="0" u="none" strike="noStrike" baseline="0">
                <a:solidFill>
                  <a:schemeClr val="tx1"/>
                </a:solidFill>
                <a:latin typeface="Arial"/>
                <a:ea typeface="Arial"/>
                <a:cs typeface="Arial"/>
              </a:defRPr>
            </a:pPr>
            <a:endParaRPr lang="en-US"/>
          </a:p>
        </c:txPr>
        <c:crossAx val="91305088"/>
        <c:crosses val="autoZero"/>
        <c:auto val="1"/>
        <c:lblAlgn val="ctr"/>
        <c:lblOffset val="100"/>
        <c:tickLblSkip val="1"/>
        <c:tickMarkSkip val="1"/>
      </c:catAx>
      <c:valAx>
        <c:axId val="91305088"/>
        <c:scaling>
          <c:orientation val="minMax"/>
        </c:scaling>
        <c:axPos val="l"/>
        <c:majorGridlines>
          <c:spPr>
            <a:ln w="2089">
              <a:solidFill>
                <a:schemeClr val="tx1"/>
              </a:solidFill>
              <a:prstDash val="solid"/>
            </a:ln>
          </c:spPr>
        </c:majorGridlines>
        <c:numFmt formatCode="General" sourceLinked="1"/>
        <c:tickLblPos val="nextTo"/>
        <c:spPr>
          <a:ln w="2089">
            <a:solidFill>
              <a:schemeClr val="tx1"/>
            </a:solidFill>
            <a:prstDash val="solid"/>
          </a:ln>
        </c:spPr>
        <c:txPr>
          <a:bodyPr rot="0" vert="horz"/>
          <a:lstStyle/>
          <a:p>
            <a:pPr>
              <a:defRPr sz="1184" b="1" i="0" u="none" strike="noStrike" baseline="0">
                <a:solidFill>
                  <a:schemeClr val="tx1"/>
                </a:solidFill>
                <a:latin typeface="Arial"/>
                <a:ea typeface="Arial"/>
                <a:cs typeface="Arial"/>
              </a:defRPr>
            </a:pPr>
            <a:endParaRPr lang="en-US"/>
          </a:p>
        </c:txPr>
        <c:crossAx val="91303296"/>
        <c:crosses val="autoZero"/>
        <c:crossBetween val="between"/>
      </c:valAx>
      <c:spPr>
        <a:noFill/>
        <a:ln w="16713">
          <a:noFill/>
        </a:ln>
      </c:spPr>
    </c:plotArea>
    <c:plotVisOnly val="1"/>
    <c:dispBlanksAs val="gap"/>
  </c:chart>
  <c:spPr>
    <a:noFill/>
    <a:ln>
      <a:noFill/>
    </a:ln>
  </c:spPr>
  <c:txPr>
    <a:bodyPr/>
    <a:lstStyle/>
    <a:p>
      <a:pPr>
        <a:defRPr sz="1184" b="1" i="0" u="none" strike="noStrike" baseline="0">
          <a:solidFill>
            <a:schemeClr val="tx1"/>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sz="1300" baseline="0"/>
            </a:lvl1pPr>
          </a:lstStyle>
          <a:p>
            <a:endParaRPr lang="en-US"/>
          </a:p>
        </p:txBody>
      </p:sp>
      <p:sp>
        <p:nvSpPr>
          <p:cNvPr id="25603"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baseline="0"/>
            </a:lvl1pPr>
          </a:lstStyle>
          <a:p>
            <a:endParaRPr lang="en-US"/>
          </a:p>
        </p:txBody>
      </p:sp>
      <p:sp>
        <p:nvSpPr>
          <p:cNvPr id="2560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25605"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6"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1300" baseline="0"/>
            </a:lvl1pPr>
          </a:lstStyle>
          <a:p>
            <a:endParaRPr lang="en-US"/>
          </a:p>
        </p:txBody>
      </p:sp>
      <p:sp>
        <p:nvSpPr>
          <p:cNvPr id="25607"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baseline="0"/>
            </a:lvl1pPr>
          </a:lstStyle>
          <a:p>
            <a:fld id="{A5116B1A-E5E5-4742-A53E-B0AFDFB1142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3B53C-BBC3-431F-B5FB-A067596EEB44}" type="slidenum">
              <a:rPr lang="en-US"/>
              <a:pPr/>
              <a:t>15</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a:p>
            <a:endParaRPr lang="en-US"/>
          </a:p>
          <a:p>
            <a:endParaRPr lang="en-US"/>
          </a:p>
          <a:p>
            <a:r>
              <a:rPr lang="en-US" b="1"/>
              <a:t>Specification checking for Steel Multi-Girder Superstructure</a:t>
            </a:r>
            <a:r>
              <a:rPr lang="en-US"/>
              <a:t> </a:t>
            </a:r>
          </a:p>
          <a:p>
            <a:r>
              <a:rPr lang="en-US"/>
              <a:t>The new AASHTO LRFD reinforced and prestressd concrete specification checking engine will be enhanced to perform specification checking for steel multi-girder superstructures. The export module will be modified to compute dead load, live load and LRFD distribution factor for steel beams and the spec controller classes will be enhanced.  The module will rely heavily on existing modules written for the substructure module and the recently completed non-standard gage (NSG) enhancement.  The cross section types to be supported are I shapes comprised of rolled beams and welded plate girders</a:t>
            </a:r>
          </a:p>
          <a:p>
            <a:r>
              <a:rPr lang="en-US" b="1"/>
              <a:t>LRFR Enhancements</a:t>
            </a:r>
          </a:p>
          <a:p>
            <a:r>
              <a:rPr lang="en-US"/>
              <a:t>Including the addition of LRFR capabilities for multi-girder steel superstructures in the spec-check module</a:t>
            </a:r>
          </a:p>
          <a:p>
            <a:r>
              <a:rPr lang="en-US" b="1"/>
              <a:t>Addition of LRFR Rating of Piers</a:t>
            </a:r>
          </a:p>
          <a:p>
            <a:r>
              <a:rPr lang="en-US"/>
              <a:t>This will include the cap, columns, footings and drilled shafts.</a:t>
            </a:r>
          </a:p>
          <a:p>
            <a:r>
              <a:rPr lang="en-US"/>
              <a:t/>
            </a:r>
            <a:br>
              <a:rPr lang="en-US"/>
            </a:br>
            <a:endParaRPr lang="en-US"/>
          </a:p>
          <a:p>
            <a:endParaRPr lang="en-US" b="1"/>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3B53C-BBC3-431F-B5FB-A067596EEB44}" type="slidenum">
              <a:rPr lang="en-US"/>
              <a:pPr/>
              <a:t>16</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a:p>
            <a:endParaRPr lang="en-US"/>
          </a:p>
          <a:p>
            <a:endParaRPr lang="en-US"/>
          </a:p>
          <a:p>
            <a:r>
              <a:rPr lang="en-US" b="1"/>
              <a:t>Specification checking for Steel Multi-Girder Superstructure</a:t>
            </a:r>
            <a:r>
              <a:rPr lang="en-US"/>
              <a:t> </a:t>
            </a:r>
          </a:p>
          <a:p>
            <a:r>
              <a:rPr lang="en-US"/>
              <a:t>The new AASHTO LRFD reinforced and prestressd concrete specification checking engine will be enhanced to perform specification checking for steel multi-girder superstructures. The export module will be modified to compute dead load, live load and LRFD distribution factor for steel beams and the spec controller classes will be enhanced.  The module will rely heavily on existing modules written for the substructure module and the recently completed non-standard gage (NSG) enhancement.  The cross section types to be supported are I shapes comprised of rolled beams and welded plate girders</a:t>
            </a:r>
          </a:p>
          <a:p>
            <a:r>
              <a:rPr lang="en-US" b="1"/>
              <a:t>LRFR Enhancements</a:t>
            </a:r>
          </a:p>
          <a:p>
            <a:r>
              <a:rPr lang="en-US"/>
              <a:t>Including the addition of LRFR capabilities for multi-girder steel superstructures in the spec-check module</a:t>
            </a:r>
          </a:p>
          <a:p>
            <a:r>
              <a:rPr lang="en-US" b="1"/>
              <a:t>Addition of LRFR Rating of Piers</a:t>
            </a:r>
          </a:p>
          <a:p>
            <a:r>
              <a:rPr lang="en-US"/>
              <a:t>This will include the cap, columns, footings and drilled shafts.</a:t>
            </a:r>
          </a:p>
          <a:p>
            <a:r>
              <a:rPr lang="en-US"/>
              <a:t/>
            </a:r>
            <a:br>
              <a:rPr lang="en-US"/>
            </a:br>
            <a:endParaRPr lang="en-US"/>
          </a:p>
          <a:p>
            <a:endParaRPr lang="en-US" b="1"/>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3B53C-BBC3-431F-B5FB-A067596EEB44}" type="slidenum">
              <a:rPr lang="en-US"/>
              <a:pPr/>
              <a:t>17</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a:p>
            <a:endParaRPr lang="en-US"/>
          </a:p>
          <a:p>
            <a:endParaRPr lang="en-US"/>
          </a:p>
          <a:p>
            <a:r>
              <a:rPr lang="en-US" b="1"/>
              <a:t>Specification checking for Steel Multi-Girder Superstructure</a:t>
            </a:r>
            <a:r>
              <a:rPr lang="en-US"/>
              <a:t> </a:t>
            </a:r>
          </a:p>
          <a:p>
            <a:r>
              <a:rPr lang="en-US"/>
              <a:t>The new AASHTO LRFD reinforced and prestressd concrete specification checking engine will be enhanced to perform specification checking for steel multi-girder superstructures. The export module will be modified to compute dead load, live load and LRFD distribution factor for steel beams and the spec controller classes will be enhanced.  The module will rely heavily on existing modules written for the substructure module and the recently completed non-standard gage (NSG) enhancement.  The cross section types to be supported are I shapes comprised of rolled beams and welded plate girders</a:t>
            </a:r>
          </a:p>
          <a:p>
            <a:r>
              <a:rPr lang="en-US" b="1"/>
              <a:t>LRFR Enhancements</a:t>
            </a:r>
          </a:p>
          <a:p>
            <a:r>
              <a:rPr lang="en-US"/>
              <a:t>Including the addition of LRFR capabilities for multi-girder steel superstructures in the spec-check module</a:t>
            </a:r>
          </a:p>
          <a:p>
            <a:r>
              <a:rPr lang="en-US" b="1"/>
              <a:t>Addition of LRFR Rating of Piers</a:t>
            </a:r>
          </a:p>
          <a:p>
            <a:r>
              <a:rPr lang="en-US"/>
              <a:t>This will include the cap, columns, footings and drilled shafts.</a:t>
            </a:r>
          </a:p>
          <a:p>
            <a:r>
              <a:rPr lang="en-US"/>
              <a:t/>
            </a:r>
            <a:br>
              <a:rPr lang="en-US"/>
            </a:br>
            <a:endParaRPr lang="en-US"/>
          </a:p>
          <a:p>
            <a:endParaRPr lang="en-US" b="1"/>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3B53C-BBC3-431F-B5FB-A067596EEB44}" type="slidenum">
              <a:rPr lang="en-US"/>
              <a:pPr/>
              <a:t>18</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a:p>
            <a:endParaRPr lang="en-US"/>
          </a:p>
          <a:p>
            <a:endParaRPr lang="en-US"/>
          </a:p>
          <a:p>
            <a:r>
              <a:rPr lang="en-US" b="1"/>
              <a:t>Specification checking for Steel Multi-Girder Superstructure</a:t>
            </a:r>
            <a:r>
              <a:rPr lang="en-US"/>
              <a:t> </a:t>
            </a:r>
          </a:p>
          <a:p>
            <a:r>
              <a:rPr lang="en-US"/>
              <a:t>The new AASHTO LRFD reinforced and prestressd concrete specification checking engine will be enhanced to perform specification checking for steel multi-girder superstructures. The export module will be modified to compute dead load, live load and LRFD distribution factor for steel beams and the spec controller classes will be enhanced.  The module will rely heavily on existing modules written for the substructure module and the recently completed non-standard gage (NSG) enhancement.  The cross section types to be supported are I shapes comprised of rolled beams and welded plate girders</a:t>
            </a:r>
          </a:p>
          <a:p>
            <a:r>
              <a:rPr lang="en-US" b="1"/>
              <a:t>LRFR Enhancements</a:t>
            </a:r>
          </a:p>
          <a:p>
            <a:r>
              <a:rPr lang="en-US"/>
              <a:t>Including the addition of LRFR capabilities for multi-girder steel superstructures in the spec-check module</a:t>
            </a:r>
          </a:p>
          <a:p>
            <a:r>
              <a:rPr lang="en-US" b="1"/>
              <a:t>Addition of LRFR Rating of Piers</a:t>
            </a:r>
          </a:p>
          <a:p>
            <a:r>
              <a:rPr lang="en-US"/>
              <a:t>This will include the cap, columns, footings and drilled shafts.</a:t>
            </a:r>
          </a:p>
          <a:p>
            <a:r>
              <a:rPr lang="en-US"/>
              <a:t/>
            </a:r>
            <a:br>
              <a:rPr lang="en-US"/>
            </a:br>
            <a:endParaRPr lang="en-US"/>
          </a:p>
          <a:p>
            <a:endParaRPr lang="en-US" b="1"/>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3B53C-BBC3-431F-B5FB-A067596EEB44}" type="slidenum">
              <a:rPr lang="en-US"/>
              <a:pPr/>
              <a:t>19</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a:p>
            <a:endParaRPr lang="en-US"/>
          </a:p>
          <a:p>
            <a:endParaRPr lang="en-US"/>
          </a:p>
          <a:p>
            <a:r>
              <a:rPr lang="en-US" b="1"/>
              <a:t>Specification checking for Steel Multi-Girder Superstructure</a:t>
            </a:r>
            <a:r>
              <a:rPr lang="en-US"/>
              <a:t> </a:t>
            </a:r>
          </a:p>
          <a:p>
            <a:r>
              <a:rPr lang="en-US"/>
              <a:t>The new AASHTO LRFD reinforced and prestressd concrete specification checking engine will be enhanced to perform specification checking for steel multi-girder superstructures. The export module will be modified to compute dead load, live load and LRFD distribution factor for steel beams and the spec controller classes will be enhanced.  The module will rely heavily on existing modules written for the substructure module and the recently completed non-standard gage (NSG) enhancement.  The cross section types to be supported are I shapes comprised of rolled beams and welded plate girders</a:t>
            </a:r>
          </a:p>
          <a:p>
            <a:r>
              <a:rPr lang="en-US" b="1"/>
              <a:t>LRFR Enhancements</a:t>
            </a:r>
          </a:p>
          <a:p>
            <a:r>
              <a:rPr lang="en-US"/>
              <a:t>Including the addition of LRFR capabilities for multi-girder steel superstructures in the spec-check module</a:t>
            </a:r>
          </a:p>
          <a:p>
            <a:r>
              <a:rPr lang="en-US" b="1"/>
              <a:t>Addition of LRFR Rating of Piers</a:t>
            </a:r>
          </a:p>
          <a:p>
            <a:r>
              <a:rPr lang="en-US"/>
              <a:t>This will include the cap, columns, footings and drilled shafts.</a:t>
            </a:r>
          </a:p>
          <a:p>
            <a:r>
              <a:rPr lang="en-US"/>
              <a:t/>
            </a:r>
            <a:br>
              <a:rPr lang="en-US"/>
            </a:br>
            <a:endParaRPr lang="en-US"/>
          </a:p>
          <a:p>
            <a:endParaRPr lang="en-US" b="1"/>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3B53C-BBC3-431F-B5FB-A067596EEB44}" type="slidenum">
              <a:rPr lang="en-US"/>
              <a:pPr/>
              <a:t>20</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a:p>
            <a:endParaRPr lang="en-US"/>
          </a:p>
          <a:p>
            <a:endParaRPr lang="en-US"/>
          </a:p>
          <a:p>
            <a:r>
              <a:rPr lang="en-US" b="1"/>
              <a:t>Specification checking for Steel Multi-Girder Superstructure</a:t>
            </a:r>
            <a:r>
              <a:rPr lang="en-US"/>
              <a:t> </a:t>
            </a:r>
          </a:p>
          <a:p>
            <a:r>
              <a:rPr lang="en-US"/>
              <a:t>The new AASHTO LRFD reinforced and prestressd concrete specification checking engine will be enhanced to perform specification checking for steel multi-girder superstructures. The export module will be modified to compute dead load, live load and LRFD distribution factor for steel beams and the spec controller classes will be enhanced.  The module will rely heavily on existing modules written for the substructure module and the recently completed non-standard gage (NSG) enhancement.  The cross section types to be supported are I shapes comprised of rolled beams and welded plate girders</a:t>
            </a:r>
          </a:p>
          <a:p>
            <a:r>
              <a:rPr lang="en-US" b="1"/>
              <a:t>LRFR Enhancements</a:t>
            </a:r>
          </a:p>
          <a:p>
            <a:r>
              <a:rPr lang="en-US"/>
              <a:t>Including the addition of LRFR capabilities for multi-girder steel superstructures in the spec-check module</a:t>
            </a:r>
          </a:p>
          <a:p>
            <a:r>
              <a:rPr lang="en-US" b="1"/>
              <a:t>Addition of LRFR Rating of Piers</a:t>
            </a:r>
          </a:p>
          <a:p>
            <a:r>
              <a:rPr lang="en-US"/>
              <a:t>This will include the cap, columns, footings and drilled shafts.</a:t>
            </a:r>
          </a:p>
          <a:p>
            <a:r>
              <a:rPr lang="en-US"/>
              <a:t/>
            </a:r>
            <a:br>
              <a:rPr lang="en-US"/>
            </a:br>
            <a:endParaRPr lang="en-US"/>
          </a:p>
          <a:p>
            <a:endParaRPr lang="en-US" b="1"/>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3B53C-BBC3-431F-B5FB-A067596EEB44}" type="slidenum">
              <a:rPr lang="en-US"/>
              <a:pPr/>
              <a:t>21</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a:p>
            <a:endParaRPr lang="en-US"/>
          </a:p>
          <a:p>
            <a:endParaRPr lang="en-US"/>
          </a:p>
          <a:p>
            <a:r>
              <a:rPr lang="en-US" b="1"/>
              <a:t>Specification checking for Steel Multi-Girder Superstructure</a:t>
            </a:r>
            <a:r>
              <a:rPr lang="en-US"/>
              <a:t> </a:t>
            </a:r>
          </a:p>
          <a:p>
            <a:r>
              <a:rPr lang="en-US"/>
              <a:t>The new AASHTO LRFD reinforced and prestressd concrete specification checking engine will be enhanced to perform specification checking for steel multi-girder superstructures. The export module will be modified to compute dead load, live load and LRFD distribution factor for steel beams and the spec controller classes will be enhanced.  The module will rely heavily on existing modules written for the substructure module and the recently completed non-standard gage (NSG) enhancement.  The cross section types to be supported are I shapes comprised of rolled beams and welded plate girders</a:t>
            </a:r>
          </a:p>
          <a:p>
            <a:r>
              <a:rPr lang="en-US" b="1"/>
              <a:t>LRFR Enhancements</a:t>
            </a:r>
          </a:p>
          <a:p>
            <a:r>
              <a:rPr lang="en-US"/>
              <a:t>Including the addition of LRFR capabilities for multi-girder steel superstructures in the spec-check module</a:t>
            </a:r>
          </a:p>
          <a:p>
            <a:r>
              <a:rPr lang="en-US" b="1"/>
              <a:t>Addition of LRFR Rating of Piers</a:t>
            </a:r>
          </a:p>
          <a:p>
            <a:r>
              <a:rPr lang="en-US"/>
              <a:t>This will include the cap, columns, footings and drilled shafts.</a:t>
            </a:r>
          </a:p>
          <a:p>
            <a:r>
              <a:rPr lang="en-US"/>
              <a:t/>
            </a:r>
            <a:br>
              <a:rPr lang="en-US"/>
            </a:br>
            <a:endParaRPr lang="en-US"/>
          </a:p>
          <a:p>
            <a:endParaRPr lang="en-US" b="1"/>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3B53C-BBC3-431F-B5FB-A067596EEB44}" type="slidenum">
              <a:rPr lang="en-US"/>
              <a:pPr/>
              <a:t>22</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a:p>
            <a:endParaRPr lang="en-US"/>
          </a:p>
          <a:p>
            <a:endParaRPr lang="en-US"/>
          </a:p>
          <a:p>
            <a:r>
              <a:rPr lang="en-US" b="1"/>
              <a:t>Specification checking for Steel Multi-Girder Superstructure</a:t>
            </a:r>
            <a:r>
              <a:rPr lang="en-US"/>
              <a:t> </a:t>
            </a:r>
          </a:p>
          <a:p>
            <a:r>
              <a:rPr lang="en-US"/>
              <a:t>The new AASHTO LRFD reinforced and prestressd concrete specification checking engine will be enhanced to perform specification checking for steel multi-girder superstructures. The export module will be modified to compute dead load, live load and LRFD distribution factor for steel beams and the spec controller classes will be enhanced.  The module will rely heavily on existing modules written for the substructure module and the recently completed non-standard gage (NSG) enhancement.  The cross section types to be supported are I shapes comprised of rolled beams and welded plate girders</a:t>
            </a:r>
          </a:p>
          <a:p>
            <a:r>
              <a:rPr lang="en-US" b="1"/>
              <a:t>LRFR Enhancements</a:t>
            </a:r>
          </a:p>
          <a:p>
            <a:r>
              <a:rPr lang="en-US"/>
              <a:t>Including the addition of LRFR capabilities for multi-girder steel superstructures in the spec-check module</a:t>
            </a:r>
          </a:p>
          <a:p>
            <a:r>
              <a:rPr lang="en-US" b="1"/>
              <a:t>Addition of LRFR Rating of Piers</a:t>
            </a:r>
          </a:p>
          <a:p>
            <a:r>
              <a:rPr lang="en-US"/>
              <a:t>This will include the cap, columns, footings and drilled shafts.</a:t>
            </a:r>
          </a:p>
          <a:p>
            <a:r>
              <a:rPr lang="en-US"/>
              <a:t/>
            </a:r>
            <a:br>
              <a:rPr lang="en-US"/>
            </a:br>
            <a:endParaRPr lang="en-US"/>
          </a:p>
          <a:p>
            <a:endParaRPr lang="en-US" b="1"/>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Currently</a:t>
            </a:r>
            <a:r>
              <a:rPr lang="en-US" baseline="0" dirty="0" smtClean="0"/>
              <a:t> 65 agency licenses of </a:t>
            </a:r>
            <a:r>
              <a:rPr lang="en-US" baseline="0" dirty="0" err="1" smtClean="0"/>
              <a:t>Virtis</a:t>
            </a:r>
            <a:r>
              <a:rPr lang="en-US" baseline="0" dirty="0" smtClean="0"/>
              <a:t> and </a:t>
            </a:r>
            <a:r>
              <a:rPr lang="en-US" baseline="0" dirty="0" err="1" smtClean="0"/>
              <a:t>Opis</a:t>
            </a:r>
            <a:r>
              <a:rPr lang="en-US" baseline="0" dirty="0" smtClean="0"/>
              <a:t> and 172 consultant licenses.  Numbers on charts don’t include a handful of Academic licenses.</a:t>
            </a:r>
            <a:endParaRPr lang="en-US" dirty="0"/>
          </a:p>
        </p:txBody>
      </p:sp>
      <p:sp>
        <p:nvSpPr>
          <p:cNvPr id="4" name="Slide Number Placeholder 3"/>
          <p:cNvSpPr>
            <a:spLocks noGrp="1"/>
          </p:cNvSpPr>
          <p:nvPr>
            <p:ph type="sldNum" sz="quarter" idx="10"/>
          </p:nvPr>
        </p:nvSpPr>
        <p:spPr/>
        <p:txBody>
          <a:bodyPr/>
          <a:lstStyle/>
          <a:p>
            <a:fld id="{A5116B1A-E5E5-4742-A53E-B0AFDFB11427}"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pic>
        <p:nvPicPr>
          <p:cNvPr id="4098" name="Picture 6" descr="AashtoWare_logo"/>
          <p:cNvPicPr>
            <a:picLocks noChangeAspect="1" noChangeArrowheads="1"/>
          </p:cNvPicPr>
          <p:nvPr/>
        </p:nvPicPr>
        <p:blipFill>
          <a:blip r:embed="rId16" cstate="print"/>
          <a:srcRect/>
          <a:stretch>
            <a:fillRect/>
          </a:stretch>
        </p:blipFill>
        <p:spPr bwMode="auto">
          <a:xfrm>
            <a:off x="7543800" y="5943600"/>
            <a:ext cx="1600200" cy="812800"/>
          </a:xfrm>
          <a:prstGeom prst="rect">
            <a:avLst/>
          </a:prstGeom>
          <a:noFill/>
          <a:ln w="9525">
            <a:noFill/>
            <a:miter lim="800000"/>
            <a:headEnd/>
            <a:tailEnd/>
          </a:ln>
        </p:spPr>
      </p:pic>
      <p:sp>
        <p:nvSpPr>
          <p:cNvPr id="4099"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3" r:id="rId12"/>
    <p:sldLayoutId id="214748367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bwMode="auto">
          <a:xfrm>
            <a:off x="0" y="990600"/>
            <a:ext cx="91440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Virtis-Opis Update</a:t>
            </a:r>
            <a:endParaRPr lang="en-US" dirty="0"/>
          </a:p>
        </p:txBody>
      </p:sp>
      <p:sp>
        <p:nvSpPr>
          <p:cNvPr id="16387" name="Rectangle 3"/>
          <p:cNvSpPr>
            <a:spLocks noGrp="1" noChangeArrowheads="1"/>
          </p:cNvSpPr>
          <p:nvPr>
            <p:ph type="subTitle" idx="1"/>
          </p:nvPr>
        </p:nvSpPr>
        <p:spPr>
          <a:xfrm>
            <a:off x="0" y="5715000"/>
            <a:ext cx="9144000" cy="762000"/>
          </a:xfrm>
        </p:spPr>
        <p:txBody>
          <a:bodyPr/>
          <a:lstStyle/>
          <a:p>
            <a:pPr>
              <a:lnSpc>
                <a:spcPct val="80000"/>
              </a:lnSpc>
            </a:pPr>
            <a:r>
              <a:rPr lang="en-US" sz="2000" dirty="0" smtClean="0"/>
              <a:t>Virtis-Opis User Group Training Meeting</a:t>
            </a:r>
          </a:p>
          <a:p>
            <a:pPr>
              <a:lnSpc>
                <a:spcPct val="80000"/>
              </a:lnSpc>
            </a:pPr>
            <a:r>
              <a:rPr lang="en-US" sz="2000" dirty="0" smtClean="0"/>
              <a:t>Helena – August 2011</a:t>
            </a:r>
            <a:endParaRPr lang="en-US" sz="2000" dirty="0"/>
          </a:p>
        </p:txBody>
      </p:sp>
      <p:pic>
        <p:nvPicPr>
          <p:cNvPr id="7" name="Picture 6" descr="helena mountain.jpg"/>
          <p:cNvPicPr>
            <a:picLocks noChangeAspect="1"/>
          </p:cNvPicPr>
          <p:nvPr/>
        </p:nvPicPr>
        <p:blipFill>
          <a:blip r:embed="rId2" cstate="print"/>
          <a:stretch>
            <a:fillRect/>
          </a:stretch>
        </p:blipFill>
        <p:spPr>
          <a:xfrm>
            <a:off x="1600200" y="1905000"/>
            <a:ext cx="5867400" cy="36671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chemeClr val="bg1"/>
                </a:solidFill>
              </a:rPr>
              <a:t>Enhancements for 6.3</a:t>
            </a:r>
            <a:endParaRPr lang="en-US" dirty="0">
              <a:solidFill>
                <a:schemeClr val="bg1"/>
              </a:solidFill>
            </a:endParaRPr>
          </a:p>
        </p:txBody>
      </p:sp>
      <p:sp>
        <p:nvSpPr>
          <p:cNvPr id="3" name="Content Placeholder 2"/>
          <p:cNvSpPr>
            <a:spLocks noGrp="1"/>
          </p:cNvSpPr>
          <p:nvPr>
            <p:ph idx="1"/>
          </p:nvPr>
        </p:nvSpPr>
        <p:spPr>
          <a:xfrm>
            <a:off x="457200" y="1600200"/>
            <a:ext cx="8229600" cy="3124200"/>
          </a:xfrm>
        </p:spPr>
        <p:txBody>
          <a:bodyPr>
            <a:normAutofit/>
          </a:bodyPr>
          <a:lstStyle/>
          <a:p>
            <a:r>
              <a:rPr lang="en-US" dirty="0" smtClean="0"/>
              <a:t>User requested enhancements (voted on by the User Group) </a:t>
            </a:r>
          </a:p>
          <a:p>
            <a:pPr lvl="1"/>
            <a:r>
              <a:rPr lang="en-US" dirty="0" smtClean="0"/>
              <a:t>Point of Interest Capacity Override (for the 6.4 release)	</a:t>
            </a:r>
          </a:p>
          <a:p>
            <a:pPr lvl="1"/>
            <a:r>
              <a:rPr lang="en-US" dirty="0" smtClean="0"/>
              <a:t>Shear Stirrup Design Tool for </a:t>
            </a:r>
            <a:r>
              <a:rPr lang="en-US" dirty="0" err="1" smtClean="0"/>
              <a:t>Prestress</a:t>
            </a:r>
            <a:r>
              <a:rPr lang="en-US" dirty="0" smtClean="0"/>
              <a:t> 	</a:t>
            </a:r>
          </a:p>
          <a:p>
            <a:pPr lvl="1"/>
            <a:r>
              <a:rPr lang="en-US" dirty="0" smtClean="0"/>
              <a:t>Truss LL Distribution Factor Computation	</a:t>
            </a:r>
          </a:p>
          <a:p>
            <a:pPr lvl="1"/>
            <a:endParaRPr lang="en-US" dirty="0" smtClean="0"/>
          </a:p>
          <a:p>
            <a:endParaRPr lang="en-US" dirty="0" smtClean="0"/>
          </a:p>
          <a:p>
            <a:pPr lvl="1">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chemeClr val="bg1"/>
                </a:solidFill>
              </a:rPr>
              <a:t>Enhancements for 6.3</a:t>
            </a:r>
            <a:endParaRPr lang="en-US" dirty="0">
              <a:solidFill>
                <a:schemeClr val="bg1"/>
              </a:solidFill>
            </a:endParaRPr>
          </a:p>
        </p:txBody>
      </p:sp>
      <p:sp>
        <p:nvSpPr>
          <p:cNvPr id="3" name="Content Placeholder 2"/>
          <p:cNvSpPr>
            <a:spLocks noGrp="1"/>
          </p:cNvSpPr>
          <p:nvPr>
            <p:ph idx="1"/>
          </p:nvPr>
        </p:nvSpPr>
        <p:spPr>
          <a:xfrm>
            <a:off x="457200" y="1600200"/>
            <a:ext cx="8229600" cy="4495800"/>
          </a:xfrm>
        </p:spPr>
        <p:txBody>
          <a:bodyPr>
            <a:normAutofit/>
          </a:bodyPr>
          <a:lstStyle/>
          <a:p>
            <a:r>
              <a:rPr lang="en-US" dirty="0" smtClean="0"/>
              <a:t>Support for Windows 7</a:t>
            </a:r>
          </a:p>
          <a:p>
            <a:r>
              <a:rPr lang="en-US" dirty="0" smtClean="0"/>
              <a:t>API Updates for Third-Party Developers</a:t>
            </a:r>
          </a:p>
          <a:p>
            <a:pPr lvl="1"/>
            <a:r>
              <a:rPr lang="en-US" dirty="0" smtClean="0"/>
              <a:t>Superstructure Domain</a:t>
            </a:r>
          </a:p>
          <a:p>
            <a:pPr lvl="1"/>
            <a:r>
              <a:rPr lang="en-US" dirty="0" smtClean="0"/>
              <a:t>AASHTO Finite Element Engine</a:t>
            </a:r>
          </a:p>
          <a:p>
            <a:pPr lvl="1">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chemeClr val="bg1"/>
                </a:solidFill>
              </a:rPr>
              <a:t>Enhancements for 6.3</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Implemented the new AASHTO LFR specification checking for floor trusses</a:t>
            </a:r>
          </a:p>
          <a:p>
            <a:r>
              <a:rPr lang="en-US" dirty="0" smtClean="0"/>
              <a:t>Added a software interface for Permit/Routing systems</a:t>
            </a:r>
          </a:p>
          <a:p>
            <a:pPr>
              <a:buNone/>
            </a:pPr>
            <a:r>
              <a:rPr lang="en-US" dirty="0" smtClean="0"/>
              <a:t> </a:t>
            </a:r>
          </a:p>
          <a:p>
            <a:pPr lvl="1"/>
            <a:endParaRPr lang="en-US" dirty="0" smtClean="0"/>
          </a:p>
          <a:p>
            <a:pPr lvl="1">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chemeClr val="bg1"/>
                </a:solidFill>
              </a:rPr>
              <a:t>Enhancements for 6.3</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Implemented several new control options to further control the analysis and reporting</a:t>
            </a:r>
          </a:p>
          <a:p>
            <a:r>
              <a:rPr lang="en-US" dirty="0" smtClean="0"/>
              <a:t>Added printing of rating results to the Bridge Explorer</a:t>
            </a:r>
          </a:p>
          <a:p>
            <a:r>
              <a:rPr lang="en-US" dirty="0" smtClean="0"/>
              <a:t>Numerous additional smaller enhancements</a:t>
            </a:r>
          </a:p>
          <a:p>
            <a:pPr>
              <a:buNone/>
            </a:pPr>
            <a:r>
              <a:rPr lang="en-US" dirty="0" smtClean="0"/>
              <a:t> </a:t>
            </a:r>
          </a:p>
          <a:p>
            <a:pPr lvl="1"/>
            <a:endParaRPr lang="en-US" dirty="0" smtClean="0"/>
          </a:p>
          <a:p>
            <a:pPr lvl="1">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chemeClr val="bg1"/>
                </a:solidFill>
              </a:rPr>
              <a:t>Wyoming BRASS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Wyoming BRASS will no longer be delivered with Virtis/Opis starting with 6.3</a:t>
            </a:r>
          </a:p>
          <a:p>
            <a:r>
              <a:rPr lang="en-US" dirty="0" smtClean="0"/>
              <a:t>All necessary capabilities of BRASS have been implemented in the AASHTO engines</a:t>
            </a:r>
          </a:p>
          <a:p>
            <a:r>
              <a:rPr lang="en-US" dirty="0" smtClean="0"/>
              <a:t>BRASS will continue to be available for use as a third-party engine licensed through Wyoming DOT</a:t>
            </a:r>
          </a:p>
          <a:p>
            <a:pPr lvl="1"/>
            <a:endParaRPr lang="en-US" dirty="0" smtClean="0"/>
          </a:p>
          <a:p>
            <a:pPr lvl="1">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228600" y="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a:solidFill>
                  <a:schemeClr val="bg1"/>
                </a:solidFill>
              </a:rPr>
              <a:t>Virtis/Opis </a:t>
            </a:r>
            <a:r>
              <a:rPr lang="en-US" sz="4000" dirty="0" smtClean="0">
                <a:solidFill>
                  <a:schemeClr val="bg1"/>
                </a:solidFill>
              </a:rPr>
              <a:t>Goals</a:t>
            </a:r>
            <a:endParaRPr lang="en-US" sz="4000" dirty="0">
              <a:solidFill>
                <a:schemeClr val="bg1"/>
              </a:solidFill>
            </a:endParaRPr>
          </a:p>
        </p:txBody>
      </p:sp>
      <p:sp>
        <p:nvSpPr>
          <p:cNvPr id="33795" name="Rectangle 3"/>
          <p:cNvSpPr>
            <a:spLocks noGrp="1" noChangeArrowheads="1"/>
          </p:cNvSpPr>
          <p:nvPr>
            <p:ph type="body" idx="1"/>
          </p:nvPr>
        </p:nvSpPr>
        <p:spPr/>
        <p:txBody>
          <a:bodyPr/>
          <a:lstStyle/>
          <a:p>
            <a:pPr>
              <a:spcBef>
                <a:spcPts val="768"/>
              </a:spcBef>
              <a:spcAft>
                <a:spcPts val="0"/>
              </a:spcAft>
            </a:pPr>
            <a:r>
              <a:rPr lang="en-US" sz="2800" dirty="0" smtClean="0"/>
              <a:t>Develop V/O analysis engine (AASHTO engine)</a:t>
            </a:r>
          </a:p>
          <a:p>
            <a:pPr>
              <a:spcBef>
                <a:spcPts val="768"/>
              </a:spcBef>
              <a:spcAft>
                <a:spcPts val="0"/>
              </a:spcAft>
            </a:pPr>
            <a:r>
              <a:rPr lang="en-US" sz="2800" dirty="0" smtClean="0"/>
              <a:t>Match/exceed BRASS capabilities</a:t>
            </a:r>
            <a:endParaRPr lang="en-US" sz="2800" dirty="0"/>
          </a:p>
          <a:p>
            <a:pPr>
              <a:spcBef>
                <a:spcPts val="768"/>
              </a:spcBef>
              <a:spcAft>
                <a:spcPts val="0"/>
              </a:spcAft>
            </a:pPr>
            <a:r>
              <a:rPr lang="en-US" sz="2800" dirty="0" smtClean="0"/>
              <a:t>3D analysis</a:t>
            </a:r>
            <a:endParaRPr lang="en-US" sz="2800" dirty="0"/>
          </a:p>
          <a:p>
            <a:pPr>
              <a:spcBef>
                <a:spcPts val="768"/>
              </a:spcBef>
              <a:spcAft>
                <a:spcPts val="0"/>
              </a:spcAft>
            </a:pPr>
            <a:r>
              <a:rPr lang="en-US" sz="2800" dirty="0" smtClean="0"/>
              <a:t>Bridge Types used by majority of the agencies</a:t>
            </a:r>
          </a:p>
          <a:p>
            <a:pPr>
              <a:spcBef>
                <a:spcPts val="768"/>
              </a:spcBef>
              <a:spcAft>
                <a:spcPts val="0"/>
              </a:spcAft>
            </a:pPr>
            <a:r>
              <a:rPr lang="en-US" sz="2800" dirty="0" smtClean="0"/>
              <a:t>Continue to advance substructure modeling/analysis</a:t>
            </a:r>
          </a:p>
          <a:p>
            <a:pPr>
              <a:spcBef>
                <a:spcPts val="768"/>
              </a:spcBef>
              <a:spcAft>
                <a:spcPts val="0"/>
              </a:spcAft>
            </a:pPr>
            <a:r>
              <a:rPr lang="en-US" sz="2800" dirty="0" smtClean="0"/>
              <a:t>Improve interface and reporting</a:t>
            </a:r>
          </a:p>
          <a:p>
            <a:pPr>
              <a:spcBef>
                <a:spcPts val="768"/>
              </a:spcBef>
              <a:spcAft>
                <a:spcPts val="0"/>
              </a:spcAft>
            </a:pPr>
            <a:r>
              <a:rPr lang="en-US" sz="2800" dirty="0" smtClean="0"/>
              <a:t>Continue to advance 3</a:t>
            </a:r>
            <a:r>
              <a:rPr lang="en-US" sz="2800" baseline="30000" dirty="0" smtClean="0"/>
              <a:t>rd</a:t>
            </a:r>
            <a:r>
              <a:rPr lang="en-US" sz="2800" dirty="0" smtClean="0"/>
              <a:t> party development</a:t>
            </a:r>
            <a:endParaRPr lang="en-US" sz="2800" dirty="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228600" y="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a:solidFill>
                  <a:schemeClr val="bg1"/>
                </a:solidFill>
              </a:rPr>
              <a:t>Virtis/Opis </a:t>
            </a:r>
            <a:r>
              <a:rPr lang="en-US" sz="4000" dirty="0" smtClean="0">
                <a:solidFill>
                  <a:schemeClr val="bg1"/>
                </a:solidFill>
              </a:rPr>
              <a:t>Steps to Advance Goals</a:t>
            </a:r>
            <a:endParaRPr lang="en-US" sz="4000" dirty="0">
              <a:solidFill>
                <a:schemeClr val="bg1"/>
              </a:solidFill>
            </a:endParaRPr>
          </a:p>
        </p:txBody>
      </p:sp>
      <p:sp>
        <p:nvSpPr>
          <p:cNvPr id="33795" name="Rectangle 3"/>
          <p:cNvSpPr>
            <a:spLocks noGrp="1" noChangeArrowheads="1"/>
          </p:cNvSpPr>
          <p:nvPr>
            <p:ph type="body" idx="1"/>
          </p:nvPr>
        </p:nvSpPr>
        <p:spPr/>
        <p:txBody>
          <a:bodyPr/>
          <a:lstStyle/>
          <a:p>
            <a:pPr>
              <a:spcAft>
                <a:spcPts val="0"/>
              </a:spcAft>
            </a:pPr>
            <a:r>
              <a:rPr lang="en-US" dirty="0" smtClean="0"/>
              <a:t>Prepare for expiration of BRASS agreement</a:t>
            </a:r>
          </a:p>
          <a:p>
            <a:pPr>
              <a:spcAft>
                <a:spcPts val="0"/>
              </a:spcAft>
            </a:pPr>
            <a:r>
              <a:rPr lang="en-US" dirty="0" smtClean="0"/>
              <a:t>Develop full 3D (refined) analysis</a:t>
            </a:r>
          </a:p>
          <a:p>
            <a:pPr>
              <a:spcAft>
                <a:spcPts val="0"/>
              </a:spcAft>
            </a:pPr>
            <a:r>
              <a:rPr lang="en-US" dirty="0" smtClean="0"/>
              <a:t>Add new bridge and substructure types</a:t>
            </a:r>
          </a:p>
          <a:p>
            <a:pPr>
              <a:spcAft>
                <a:spcPts val="0"/>
              </a:spcAft>
            </a:pPr>
            <a:r>
              <a:rPr lang="en-US" dirty="0" smtClean="0"/>
              <a:t>Update input/output</a:t>
            </a:r>
          </a:p>
          <a:p>
            <a:pPr>
              <a:spcAft>
                <a:spcPts val="0"/>
              </a:spcAft>
            </a:pPr>
            <a:r>
              <a:rPr lang="en-US" dirty="0" smtClean="0"/>
              <a:t>Continue to discuss 3</a:t>
            </a:r>
            <a:r>
              <a:rPr lang="en-US" baseline="30000" dirty="0" smtClean="0"/>
              <a:t>rd</a:t>
            </a:r>
            <a:r>
              <a:rPr lang="en-US" dirty="0" smtClean="0"/>
              <a:t> party issues with outside developers</a:t>
            </a:r>
            <a:endParaRPr lang="en-US" dirty="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228600" y="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a:solidFill>
                  <a:schemeClr val="bg1"/>
                </a:solidFill>
              </a:rPr>
              <a:t>Virtis/Opis </a:t>
            </a:r>
            <a:r>
              <a:rPr lang="en-US" sz="4000" dirty="0" smtClean="0">
                <a:solidFill>
                  <a:schemeClr val="bg1"/>
                </a:solidFill>
              </a:rPr>
              <a:t>Goals – Analysis</a:t>
            </a:r>
            <a:endParaRPr lang="en-US" sz="4000" dirty="0">
              <a:solidFill>
                <a:schemeClr val="bg1"/>
              </a:solidFill>
            </a:endParaRPr>
          </a:p>
        </p:txBody>
      </p:sp>
      <p:sp>
        <p:nvSpPr>
          <p:cNvPr id="33795" name="Rectangle 3"/>
          <p:cNvSpPr>
            <a:spLocks noGrp="1" noChangeArrowheads="1"/>
          </p:cNvSpPr>
          <p:nvPr>
            <p:ph type="body" idx="1"/>
          </p:nvPr>
        </p:nvSpPr>
        <p:spPr>
          <a:xfrm>
            <a:off x="457200" y="1600200"/>
            <a:ext cx="8534400" cy="4525963"/>
          </a:xfrm>
        </p:spPr>
        <p:txBody>
          <a:bodyPr/>
          <a:lstStyle/>
          <a:p>
            <a:pPr>
              <a:spcAft>
                <a:spcPts val="0"/>
              </a:spcAft>
            </a:pPr>
            <a:r>
              <a:rPr lang="en-US" sz="2800" dirty="0" smtClean="0"/>
              <a:t>AASHTO Engine – LRFD/LRFR/LFR (2009-2011)</a:t>
            </a:r>
          </a:p>
          <a:p>
            <a:pPr>
              <a:spcAft>
                <a:spcPts val="0"/>
              </a:spcAft>
            </a:pPr>
            <a:r>
              <a:rPr lang="en-US" sz="2800" dirty="0" smtClean="0"/>
              <a:t>Match/exceed BRASS capabilities (July 2011)</a:t>
            </a:r>
          </a:p>
          <a:p>
            <a:pPr>
              <a:spcAft>
                <a:spcPts val="0"/>
              </a:spcAft>
            </a:pPr>
            <a:r>
              <a:rPr lang="en-US" sz="2800" dirty="0" smtClean="0"/>
              <a:t>Use current or previous LRFD/LRFR Specifications (July 2011)</a:t>
            </a:r>
          </a:p>
          <a:p>
            <a:pPr>
              <a:spcAft>
                <a:spcPts val="0"/>
              </a:spcAft>
            </a:pPr>
            <a:r>
              <a:rPr lang="en-US" sz="2800" dirty="0" smtClean="0"/>
              <a:t>Full 3D analysis (July 2012)</a:t>
            </a:r>
          </a:p>
          <a:p>
            <a:pPr>
              <a:spcAft>
                <a:spcPts val="0"/>
              </a:spcAft>
            </a:pPr>
            <a:r>
              <a:rPr lang="en-US" sz="2800" dirty="0" smtClean="0"/>
              <a:t>Gusset Plate Analysis (July 2012)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228600" y="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a:solidFill>
                  <a:schemeClr val="bg1"/>
                </a:solidFill>
              </a:rPr>
              <a:t>Virtis/Opis </a:t>
            </a:r>
            <a:r>
              <a:rPr lang="en-US" sz="4000" dirty="0" smtClean="0">
                <a:solidFill>
                  <a:schemeClr val="bg1"/>
                </a:solidFill>
              </a:rPr>
              <a:t>Goals – Bridge Types</a:t>
            </a:r>
            <a:endParaRPr lang="en-US" sz="4000" dirty="0">
              <a:solidFill>
                <a:schemeClr val="bg1"/>
              </a:solidFill>
            </a:endParaRPr>
          </a:p>
        </p:txBody>
      </p:sp>
      <p:sp>
        <p:nvSpPr>
          <p:cNvPr id="33795" name="Rectangle 3"/>
          <p:cNvSpPr>
            <a:spLocks noGrp="1" noChangeArrowheads="1"/>
          </p:cNvSpPr>
          <p:nvPr>
            <p:ph type="body" idx="1"/>
          </p:nvPr>
        </p:nvSpPr>
        <p:spPr/>
        <p:txBody>
          <a:bodyPr/>
          <a:lstStyle/>
          <a:p>
            <a:pPr>
              <a:spcAft>
                <a:spcPts val="0"/>
              </a:spcAft>
            </a:pPr>
            <a:r>
              <a:rPr lang="en-US" dirty="0" smtClean="0"/>
              <a:t>Steel Corrugated Deck (July 2011)</a:t>
            </a:r>
          </a:p>
          <a:p>
            <a:pPr>
              <a:spcAft>
                <a:spcPts val="0"/>
              </a:spcAft>
            </a:pPr>
            <a:r>
              <a:rPr lang="en-US" dirty="0" smtClean="0"/>
              <a:t>RC Culverts (July 2012)</a:t>
            </a:r>
            <a:endParaRPr lang="en-US" dirty="0"/>
          </a:p>
          <a:p>
            <a:pPr>
              <a:spcAft>
                <a:spcPts val="0"/>
              </a:spcAft>
            </a:pPr>
            <a:r>
              <a:rPr lang="en-US" dirty="0" smtClean="0"/>
              <a:t>RC Slab Systems (July 2012)</a:t>
            </a:r>
          </a:p>
          <a:p>
            <a:pPr>
              <a:spcAft>
                <a:spcPts val="0"/>
              </a:spcAft>
            </a:pPr>
            <a:r>
              <a:rPr lang="en-US" dirty="0" smtClean="0"/>
              <a:t>Steel Curved Girders (July 2013)</a:t>
            </a:r>
            <a:endParaRPr lang="en-US" dirty="0"/>
          </a:p>
          <a:p>
            <a:pPr>
              <a:spcAft>
                <a:spcPts val="0"/>
              </a:spcAft>
            </a:pPr>
            <a:r>
              <a:rPr lang="en-US" dirty="0" smtClean="0"/>
              <a:t>RC Box Girders (July 2013)</a:t>
            </a:r>
          </a:p>
          <a:p>
            <a:pPr>
              <a:spcAft>
                <a:spcPts val="0"/>
              </a:spcAft>
            </a:pPr>
            <a:r>
              <a:rPr lang="en-US" dirty="0" smtClean="0"/>
              <a:t>Post-Tensioned </a:t>
            </a:r>
            <a:r>
              <a:rPr lang="en-US" dirty="0" err="1" smtClean="0"/>
              <a:t>Multicell</a:t>
            </a:r>
            <a:r>
              <a:rPr lang="en-US" dirty="0" smtClean="0"/>
              <a:t> Box Beams (July 2013)</a:t>
            </a:r>
            <a:endParaRPr lang="en-US" dirty="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228600" y="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a:solidFill>
                  <a:schemeClr val="bg1"/>
                </a:solidFill>
              </a:rPr>
              <a:t>Virtis/Opis </a:t>
            </a:r>
            <a:r>
              <a:rPr lang="en-US" sz="4000" dirty="0" smtClean="0">
                <a:solidFill>
                  <a:schemeClr val="bg1"/>
                </a:solidFill>
              </a:rPr>
              <a:t>Goals – Substructure</a:t>
            </a:r>
            <a:endParaRPr lang="en-US" sz="4000" dirty="0">
              <a:solidFill>
                <a:schemeClr val="bg1"/>
              </a:solidFill>
            </a:endParaRPr>
          </a:p>
        </p:txBody>
      </p:sp>
      <p:sp>
        <p:nvSpPr>
          <p:cNvPr id="33795" name="Rectangle 3"/>
          <p:cNvSpPr>
            <a:spLocks noGrp="1" noChangeArrowheads="1"/>
          </p:cNvSpPr>
          <p:nvPr>
            <p:ph type="body" idx="1"/>
          </p:nvPr>
        </p:nvSpPr>
        <p:spPr/>
        <p:txBody>
          <a:bodyPr/>
          <a:lstStyle/>
          <a:p>
            <a:pPr>
              <a:spcAft>
                <a:spcPts val="0"/>
              </a:spcAft>
            </a:pPr>
            <a:r>
              <a:rPr lang="en-US" dirty="0" smtClean="0"/>
              <a:t>Drilled shaft analysis &amp; specification checking (July 2012)</a:t>
            </a:r>
          </a:p>
          <a:p>
            <a:pPr>
              <a:spcAft>
                <a:spcPts val="0"/>
              </a:spcAft>
            </a:pPr>
            <a:r>
              <a:rPr lang="en-US" dirty="0" smtClean="0"/>
              <a:t>Substructure LRFR rating (July 2013)</a:t>
            </a:r>
          </a:p>
          <a:p>
            <a:pPr>
              <a:spcAft>
                <a:spcPts val="1200"/>
              </a:spcAft>
            </a:pPr>
            <a:endParaRPr lang="en-US" sz="2400" dirty="0">
              <a:latin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0" y="0"/>
            <a:ext cx="91440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bg1"/>
                </a:solidFill>
              </a:rPr>
              <a:t>Virtis / Opis Update</a:t>
            </a:r>
            <a:endParaRPr lang="en-US" dirty="0">
              <a:solidFill>
                <a:schemeClr val="bg1"/>
              </a:solidFill>
            </a:endParaRPr>
          </a:p>
        </p:txBody>
      </p:sp>
      <p:sp>
        <p:nvSpPr>
          <p:cNvPr id="4" name="Rectangle 3"/>
          <p:cNvSpPr/>
          <p:nvPr/>
        </p:nvSpPr>
        <p:spPr>
          <a:xfrm rot="21056219">
            <a:off x="661358" y="2000920"/>
            <a:ext cx="9144000" cy="2349361"/>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Virtis / Opis Version 6.3</a:t>
            </a:r>
          </a:p>
          <a:p>
            <a:pPr algn="ctr"/>
            <a:r>
              <a:rPr 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Released</a:t>
            </a:r>
            <a:r>
              <a:rPr lang="en-US" sz="8800" b="1"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July 2011!</a:t>
            </a:r>
            <a:endParaRPr 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228600" y="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a:solidFill>
                  <a:schemeClr val="bg1"/>
                </a:solidFill>
              </a:rPr>
              <a:t>Virtis/Opis </a:t>
            </a:r>
            <a:r>
              <a:rPr lang="en-US" sz="4000" dirty="0" smtClean="0">
                <a:solidFill>
                  <a:schemeClr val="bg1"/>
                </a:solidFill>
              </a:rPr>
              <a:t>Goals – Beyond 2013</a:t>
            </a:r>
            <a:endParaRPr lang="en-US" sz="4000" dirty="0">
              <a:solidFill>
                <a:schemeClr val="bg1"/>
              </a:solidFill>
            </a:endParaRPr>
          </a:p>
        </p:txBody>
      </p:sp>
      <p:sp>
        <p:nvSpPr>
          <p:cNvPr id="33795" name="Rectangle 3"/>
          <p:cNvSpPr>
            <a:spLocks noGrp="1" noChangeArrowheads="1"/>
          </p:cNvSpPr>
          <p:nvPr>
            <p:ph type="body" idx="1"/>
          </p:nvPr>
        </p:nvSpPr>
        <p:spPr/>
        <p:txBody>
          <a:bodyPr/>
          <a:lstStyle/>
          <a:p>
            <a:pPr>
              <a:spcAft>
                <a:spcPts val="0"/>
              </a:spcAft>
            </a:pPr>
            <a:r>
              <a:rPr lang="en-US" dirty="0" smtClean="0"/>
              <a:t>Updated GUI, include trusses</a:t>
            </a:r>
            <a:endParaRPr lang="en-US" dirty="0"/>
          </a:p>
          <a:p>
            <a:pPr>
              <a:spcAft>
                <a:spcPts val="0"/>
              </a:spcAft>
            </a:pPr>
            <a:r>
              <a:rPr lang="en-US" dirty="0" smtClean="0"/>
              <a:t>Stronger reporting tools</a:t>
            </a:r>
          </a:p>
          <a:p>
            <a:pPr>
              <a:spcAft>
                <a:spcPts val="0"/>
              </a:spcAft>
            </a:pPr>
            <a:r>
              <a:rPr lang="en-US" dirty="0" smtClean="0"/>
              <a:t>Frame analysis</a:t>
            </a:r>
          </a:p>
          <a:p>
            <a:pPr>
              <a:spcAft>
                <a:spcPts val="0"/>
              </a:spcAft>
            </a:pPr>
            <a:r>
              <a:rPr lang="en-US" dirty="0" smtClean="0"/>
              <a:t>Ratings for Bridge Decks</a:t>
            </a:r>
          </a:p>
          <a:p>
            <a:pPr>
              <a:spcAft>
                <a:spcPts val="0"/>
              </a:spcAft>
            </a:pPr>
            <a:r>
              <a:rPr lang="en-US" dirty="0" smtClean="0"/>
              <a:t>Integral Abutments</a:t>
            </a:r>
          </a:p>
          <a:p>
            <a:pPr>
              <a:spcAft>
                <a:spcPts val="0"/>
              </a:spcAft>
            </a:pPr>
            <a:r>
              <a:rPr lang="en-US" dirty="0" smtClean="0"/>
              <a:t>Steel Box Girders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228600" y="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chemeClr val="bg1"/>
                </a:solidFill>
              </a:rPr>
              <a:t>Beta TAG</a:t>
            </a:r>
            <a:endParaRPr lang="en-US" sz="4000" dirty="0">
              <a:solidFill>
                <a:schemeClr val="bg1"/>
              </a:solidFill>
            </a:endParaRPr>
          </a:p>
        </p:txBody>
      </p:sp>
      <p:sp>
        <p:nvSpPr>
          <p:cNvPr id="33795" name="Rectangle 3"/>
          <p:cNvSpPr>
            <a:spLocks noGrp="1" noChangeArrowheads="1"/>
          </p:cNvSpPr>
          <p:nvPr>
            <p:ph type="body" idx="1"/>
          </p:nvPr>
        </p:nvSpPr>
        <p:spPr/>
        <p:txBody>
          <a:bodyPr/>
          <a:lstStyle/>
          <a:p>
            <a:pPr>
              <a:spcAft>
                <a:spcPts val="0"/>
              </a:spcAft>
            </a:pPr>
            <a:r>
              <a:rPr lang="en-US" dirty="0" smtClean="0"/>
              <a:t>Reviews mockups and other proposals</a:t>
            </a:r>
          </a:p>
          <a:p>
            <a:pPr>
              <a:spcAft>
                <a:spcPts val="0"/>
              </a:spcAft>
            </a:pPr>
            <a:r>
              <a:rPr lang="en-US" dirty="0" smtClean="0"/>
              <a:t>Tests product in spring</a:t>
            </a:r>
          </a:p>
          <a:p>
            <a:pPr>
              <a:spcAft>
                <a:spcPts val="0"/>
              </a:spcAft>
            </a:pPr>
            <a:r>
              <a:rPr lang="en-US" dirty="0" smtClean="0"/>
              <a:t>Important opportunity to be involved in development of the product</a:t>
            </a:r>
          </a:p>
          <a:p>
            <a:pPr>
              <a:spcAft>
                <a:spcPts val="0"/>
              </a:spcAft>
            </a:pPr>
            <a:r>
              <a:rPr lang="en-US" dirty="0" smtClean="0"/>
              <a:t>Upcoming presentation on how to test the product</a:t>
            </a:r>
          </a:p>
          <a:p>
            <a:pPr>
              <a:spcAft>
                <a:spcPts val="0"/>
              </a:spcAft>
            </a:pPr>
            <a:r>
              <a:rPr lang="en-US" dirty="0" smtClean="0"/>
              <a:t>Contact Dean Teal (KSDOT), TAG Chair for more information</a:t>
            </a:r>
          </a:p>
          <a:p>
            <a:pPr>
              <a:spcAft>
                <a:spcPts val="1200"/>
              </a:spcAft>
            </a:pPr>
            <a:endParaRPr lang="en-US" sz="2400" dirty="0">
              <a:latin typeface="Verdan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228600" y="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chemeClr val="bg1"/>
                </a:solidFill>
              </a:rPr>
              <a:t>Upcoming Brainstorming Session</a:t>
            </a:r>
            <a:endParaRPr lang="en-US" sz="4000" dirty="0">
              <a:solidFill>
                <a:schemeClr val="bg1"/>
              </a:solidFill>
            </a:endParaRPr>
          </a:p>
        </p:txBody>
      </p:sp>
      <p:sp>
        <p:nvSpPr>
          <p:cNvPr id="33795" name="Rectangle 3"/>
          <p:cNvSpPr>
            <a:spLocks noGrp="1" noChangeArrowheads="1"/>
          </p:cNvSpPr>
          <p:nvPr>
            <p:ph type="body" idx="1"/>
          </p:nvPr>
        </p:nvSpPr>
        <p:spPr/>
        <p:txBody>
          <a:bodyPr/>
          <a:lstStyle/>
          <a:p>
            <a:pPr>
              <a:spcAft>
                <a:spcPts val="0"/>
              </a:spcAft>
            </a:pPr>
            <a:r>
              <a:rPr lang="en-US" dirty="0" smtClean="0"/>
              <a:t>Last one in 2008</a:t>
            </a:r>
          </a:p>
          <a:p>
            <a:pPr>
              <a:spcAft>
                <a:spcPts val="0"/>
              </a:spcAft>
            </a:pPr>
            <a:r>
              <a:rPr lang="en-US" dirty="0" smtClean="0"/>
              <a:t>Allows TF to measure the pulse of the UG in terms of “big ticket” items – what’s important now?</a:t>
            </a:r>
          </a:p>
          <a:p>
            <a:pPr>
              <a:spcAft>
                <a:spcPts val="0"/>
              </a:spcAft>
            </a:pPr>
            <a:r>
              <a:rPr lang="en-US" dirty="0" smtClean="0"/>
              <a:t>More conceptual rather than focusing on specific enhancements</a:t>
            </a:r>
          </a:p>
          <a:p>
            <a:pPr>
              <a:spcAft>
                <a:spcPts val="0"/>
              </a:spcAft>
            </a:pPr>
            <a:r>
              <a:rPr lang="en-US" dirty="0" smtClean="0"/>
              <a:t>TF uses results to map out next 3-5 years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152400" y="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err="1" smtClean="0">
                <a:solidFill>
                  <a:schemeClr val="bg1"/>
                </a:solidFill>
              </a:rPr>
              <a:t>Virtis</a:t>
            </a:r>
            <a:r>
              <a:rPr lang="en-US" sz="4000" dirty="0" smtClean="0">
                <a:solidFill>
                  <a:schemeClr val="bg1"/>
                </a:solidFill>
              </a:rPr>
              <a:t> &amp; </a:t>
            </a:r>
            <a:r>
              <a:rPr lang="en-US" sz="4000" dirty="0" err="1" smtClean="0">
                <a:solidFill>
                  <a:schemeClr val="bg1"/>
                </a:solidFill>
              </a:rPr>
              <a:t>Opis</a:t>
            </a:r>
            <a:r>
              <a:rPr lang="en-US" sz="4000" dirty="0" smtClean="0">
                <a:solidFill>
                  <a:schemeClr val="bg1"/>
                </a:solidFill>
              </a:rPr>
              <a:t> Licenses</a:t>
            </a:r>
            <a:endParaRPr lang="en-US" sz="4000" dirty="0">
              <a:solidFill>
                <a:schemeClr val="bg1"/>
              </a:solidFill>
            </a:endParaRPr>
          </a:p>
        </p:txBody>
      </p:sp>
      <p:sp>
        <p:nvSpPr>
          <p:cNvPr id="38920" name="Text Box 8"/>
          <p:cNvSpPr txBox="1">
            <a:spLocks noChangeArrowheads="1"/>
          </p:cNvSpPr>
          <p:nvPr/>
        </p:nvSpPr>
        <p:spPr bwMode="auto">
          <a:xfrm>
            <a:off x="0" y="1066800"/>
            <a:ext cx="1066800" cy="457200"/>
          </a:xfrm>
          <a:prstGeom prst="rect">
            <a:avLst/>
          </a:prstGeom>
          <a:noFill/>
          <a:ln w="9525" algn="ctr">
            <a:noFill/>
            <a:miter lim="800000"/>
            <a:headEnd/>
            <a:tailEnd/>
          </a:ln>
          <a:effectLst/>
        </p:spPr>
        <p:txBody>
          <a:bodyPr>
            <a:spAutoFit/>
          </a:bodyPr>
          <a:lstStyle/>
          <a:p>
            <a:pPr>
              <a:spcBef>
                <a:spcPct val="50000"/>
              </a:spcBef>
            </a:pPr>
            <a:r>
              <a:rPr lang="en-US" sz="2400" b="1" baseline="0" dirty="0"/>
              <a:t>Virtis</a:t>
            </a:r>
          </a:p>
        </p:txBody>
      </p:sp>
      <p:sp>
        <p:nvSpPr>
          <p:cNvPr id="38921" name="Text Box 9"/>
          <p:cNvSpPr txBox="1">
            <a:spLocks noChangeArrowheads="1"/>
          </p:cNvSpPr>
          <p:nvPr/>
        </p:nvSpPr>
        <p:spPr bwMode="auto">
          <a:xfrm>
            <a:off x="0" y="3962400"/>
            <a:ext cx="1066800" cy="457200"/>
          </a:xfrm>
          <a:prstGeom prst="rect">
            <a:avLst/>
          </a:prstGeom>
          <a:noFill/>
          <a:ln w="9525" algn="ctr">
            <a:noFill/>
            <a:miter lim="800000"/>
            <a:headEnd/>
            <a:tailEnd/>
          </a:ln>
          <a:effectLst/>
        </p:spPr>
        <p:txBody>
          <a:bodyPr>
            <a:spAutoFit/>
          </a:bodyPr>
          <a:lstStyle/>
          <a:p>
            <a:pPr>
              <a:spcBef>
                <a:spcPct val="50000"/>
              </a:spcBef>
            </a:pPr>
            <a:r>
              <a:rPr lang="en-US" sz="2400" b="1" baseline="0" dirty="0"/>
              <a:t>Opis</a:t>
            </a:r>
          </a:p>
        </p:txBody>
      </p:sp>
      <p:graphicFrame>
        <p:nvGraphicFramePr>
          <p:cNvPr id="38929" name="Object 11"/>
          <p:cNvGraphicFramePr>
            <a:graphicFrameLocks noChangeAspect="1"/>
          </p:cNvGraphicFramePr>
          <p:nvPr/>
        </p:nvGraphicFramePr>
        <p:xfrm>
          <a:off x="1143000" y="1066800"/>
          <a:ext cx="4588474" cy="2590800"/>
        </p:xfrm>
        <a:graphic>
          <a:graphicData uri="http://schemas.openxmlformats.org/presentationml/2006/ole">
            <p:oleObj spid="_x0000_s38929" name="Worksheet" r:id="rId4" imgW="7820002" imgH="4562414" progId="Excel.Sheet.8">
              <p:embed/>
            </p:oleObj>
          </a:graphicData>
        </a:graphic>
      </p:graphicFrame>
      <p:graphicFrame>
        <p:nvGraphicFramePr>
          <p:cNvPr id="38930" name="Object 2"/>
          <p:cNvGraphicFramePr>
            <a:graphicFrameLocks noChangeAspect="1"/>
          </p:cNvGraphicFramePr>
          <p:nvPr/>
        </p:nvGraphicFramePr>
        <p:xfrm>
          <a:off x="1143000" y="3886200"/>
          <a:ext cx="4572000" cy="2758849"/>
        </p:xfrm>
        <a:graphic>
          <a:graphicData uri="http://schemas.openxmlformats.org/presentationml/2006/ole">
            <p:oleObj spid="_x0000_s38930" name="Worksheet" r:id="rId5" imgW="7324794" imgH="4562414" progId="Excel.Sheet.8">
              <p:embed/>
            </p:oleObj>
          </a:graphicData>
        </a:graphic>
      </p:graphicFrame>
      <p:graphicFrame>
        <p:nvGraphicFramePr>
          <p:cNvPr id="7" name="Object 7"/>
          <p:cNvGraphicFramePr>
            <a:graphicFrameLocks noChangeAspect="1"/>
          </p:cNvGraphicFramePr>
          <p:nvPr/>
        </p:nvGraphicFramePr>
        <p:xfrm>
          <a:off x="5257800" y="2286000"/>
          <a:ext cx="4038600" cy="2841978"/>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152400" y="762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err="1">
                <a:solidFill>
                  <a:schemeClr val="bg1"/>
                </a:solidFill>
              </a:rPr>
              <a:t>BRIDGEWare</a:t>
            </a:r>
            <a:r>
              <a:rPr lang="en-US" sz="4000" dirty="0">
                <a:solidFill>
                  <a:schemeClr val="bg1"/>
                </a:solidFill>
              </a:rPr>
              <a:t> Task Force</a:t>
            </a:r>
          </a:p>
        </p:txBody>
      </p:sp>
      <p:graphicFrame>
        <p:nvGraphicFramePr>
          <p:cNvPr id="5" name="Group 108"/>
          <p:cNvGraphicFramePr>
            <a:graphicFrameLocks/>
          </p:cNvGraphicFramePr>
          <p:nvPr/>
        </p:nvGraphicFramePr>
        <p:xfrm>
          <a:off x="533400" y="1189038"/>
          <a:ext cx="8229600" cy="4510092"/>
        </p:xfrm>
        <a:graphic>
          <a:graphicData uri="http://schemas.openxmlformats.org/drawingml/2006/table">
            <a:tbl>
              <a:tblPr/>
              <a:tblGrid>
                <a:gridCol w="2743200"/>
                <a:gridCol w="2743200"/>
                <a:gridCol w="2743200"/>
              </a:tblGrid>
              <a:tr h="4111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charset="0"/>
                        </a:rPr>
                        <a:t>Chairperson</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charset="0"/>
                        </a:rPr>
                        <a:t>Tim Armbrecht</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charset="0"/>
                        </a:rPr>
                        <a:t>Illinois</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111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charset="0"/>
                        </a:rPr>
                        <a:t>Pontis TF  - Vice Chair</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charset="0"/>
                        </a:rPr>
                        <a:t>Mike Johnson</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charset="0"/>
                        </a:rPr>
                        <a:t>California</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4111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charset="0"/>
                        </a:rPr>
                        <a:t>Pontis TF</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charset="0"/>
                        </a:rPr>
                        <a:t>Francois Ghanem</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charset="0"/>
                        </a:rPr>
                        <a:t>New York</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4111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charset="0"/>
                        </a:rPr>
                        <a:t>Pontis TF</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charset="0"/>
                        </a:rPr>
                        <a:t>Ralph Phillips</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Connecticut</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4111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charset="0"/>
                        </a:rPr>
                        <a:t>Pontis TF</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r>
                        <a:rPr kumimoji="0" lang="en-US" sz="1600" b="1" i="0" u="none" strike="noStrike" cap="none" normalizeH="0" baseline="0" dirty="0" smtClean="0">
                          <a:ln>
                            <a:noFill/>
                          </a:ln>
                          <a:solidFill>
                            <a:schemeClr val="tx1"/>
                          </a:solidFill>
                          <a:effectLst/>
                          <a:latin typeface="Arial" pitchFamily="34" charset="0"/>
                          <a:cs typeface="Arial" charset="0"/>
                        </a:rPr>
                        <a:t>Mark </a:t>
                      </a:r>
                      <a:r>
                        <a:rPr kumimoji="0" lang="en-US" sz="1600" b="1" i="0" u="none" strike="noStrike" cap="none" normalizeH="0" baseline="0" smtClean="0">
                          <a:ln>
                            <a:noFill/>
                          </a:ln>
                          <a:solidFill>
                            <a:schemeClr val="tx1"/>
                          </a:solidFill>
                          <a:effectLst/>
                          <a:latin typeface="Arial" pitchFamily="34" charset="0"/>
                          <a:cs typeface="Arial" charset="0"/>
                        </a:rPr>
                        <a:t>Faulhaber</a:t>
                      </a:r>
                      <a:endParaRPr lang="en-US" sz="1600" b="1" i="0" baseline="0" dirty="0">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r>
                        <a:rPr lang="en-US" sz="1600" b="1" i="0" baseline="0" dirty="0" smtClean="0">
                          <a:latin typeface="Arial" pitchFamily="34" charset="0"/>
                        </a:rPr>
                        <a:t>Kentucky</a:t>
                      </a:r>
                      <a:endParaRPr lang="en-US" sz="1600" b="1" i="0" baseline="0" dirty="0">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4111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charset="0"/>
                        </a:rPr>
                        <a:t>Pontis FHWA</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charset="0"/>
                        </a:rPr>
                        <a:t>Wade Casey</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charset="0"/>
                        </a:rPr>
                        <a:t>FHWA</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825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charset="0"/>
                        </a:rPr>
                        <a:t>V/O TF</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charset="0"/>
                        </a:rPr>
                        <a:t>Dean Teal </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charset="0"/>
                        </a:rPr>
                        <a:t>Kansas</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127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charset="0"/>
                        </a:rPr>
                        <a:t>V/O TF</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charset="0"/>
                        </a:rPr>
                        <a:t>Bryan Silvis</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charset="0"/>
                        </a:rPr>
                        <a:t>Virginia</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254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charset="0"/>
                        </a:rPr>
                        <a:t>V/O TF</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charset="0"/>
                        </a:rPr>
                        <a:t>Joshua Sletten</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charset="0"/>
                        </a:rPr>
                        <a:t>Utah</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111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charset="0"/>
                        </a:rPr>
                        <a:t>V/O TF</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r>
                        <a:rPr lang="en-US" sz="1600" b="1" i="0" baseline="0" dirty="0" smtClean="0">
                          <a:latin typeface="Arial" pitchFamily="34" charset="0"/>
                        </a:rPr>
                        <a:t>Amjad Waheed</a:t>
                      </a:r>
                      <a:endParaRPr lang="en-US" sz="1600" b="1" i="0" baseline="0" dirty="0">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r>
                        <a:rPr kumimoji="0" lang="en-US" sz="1600" b="1" i="0" u="none" strike="noStrike" cap="none" normalizeH="0" baseline="0" dirty="0" smtClean="0">
                          <a:ln>
                            <a:noFill/>
                          </a:ln>
                          <a:solidFill>
                            <a:schemeClr val="tx1"/>
                          </a:solidFill>
                          <a:effectLst/>
                          <a:latin typeface="Arial" pitchFamily="34" charset="0"/>
                          <a:cs typeface="Arial" charset="0"/>
                        </a:rPr>
                        <a:t>Ohio</a:t>
                      </a:r>
                      <a:endParaRPr lang="en-US" sz="1600" b="1" i="0" baseline="0" dirty="0">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111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charset="0"/>
                        </a:rPr>
                        <a:t>V/O FHWA</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charset="0"/>
                        </a:rPr>
                        <a:t>Tom Saad</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charset="0"/>
                        </a:rPr>
                        <a:t>FHWA</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BRIDGWA2"/>
          <p:cNvPicPr>
            <a:picLocks noChangeArrowheads="1"/>
          </p:cNvPicPr>
          <p:nvPr/>
        </p:nvPicPr>
        <p:blipFill>
          <a:blip r:embed="rId2" cstate="print"/>
          <a:srcRect/>
          <a:stretch>
            <a:fillRect/>
          </a:stretch>
        </p:blipFill>
        <p:spPr bwMode="auto">
          <a:xfrm>
            <a:off x="990600" y="1143000"/>
            <a:ext cx="6134100" cy="3187700"/>
          </a:xfrm>
          <a:prstGeom prst="rect">
            <a:avLst/>
          </a:prstGeom>
          <a:noFill/>
          <a:ln w="9525">
            <a:noFill/>
            <a:miter lim="800000"/>
            <a:headEnd/>
            <a:tailEnd/>
          </a:ln>
        </p:spPr>
      </p:pic>
      <p:sp>
        <p:nvSpPr>
          <p:cNvPr id="103427" name="Text Box 3"/>
          <p:cNvSpPr txBox="1">
            <a:spLocks noChangeArrowheads="1"/>
          </p:cNvSpPr>
          <p:nvPr/>
        </p:nvSpPr>
        <p:spPr bwMode="auto">
          <a:xfrm>
            <a:off x="3505200" y="152400"/>
            <a:ext cx="5486400" cy="473075"/>
          </a:xfrm>
          <a:prstGeom prst="rect">
            <a:avLst/>
          </a:prstGeom>
          <a:noFill/>
          <a:ln w="9525">
            <a:noFill/>
            <a:miter lim="800000"/>
            <a:headEnd/>
            <a:tailEnd/>
          </a:ln>
          <a:effectLst/>
        </p:spPr>
        <p:txBody>
          <a:bodyPr>
            <a:spAutoFit/>
          </a:bodyPr>
          <a:lstStyle/>
          <a:p>
            <a:pPr algn="r">
              <a:spcBef>
                <a:spcPct val="50000"/>
              </a:spcBef>
            </a:pPr>
            <a:r>
              <a:rPr lang="en-US" sz="2500" baseline="0">
                <a:solidFill>
                  <a:schemeClr val="bg1"/>
                </a:solidFill>
                <a:latin typeface="Verdana" pitchFamily="34" charset="0"/>
              </a:rPr>
              <a:t>Questions &amp; Comments</a:t>
            </a:r>
          </a:p>
        </p:txBody>
      </p:sp>
      <p:sp>
        <p:nvSpPr>
          <p:cNvPr id="4" name="TextBox 3"/>
          <p:cNvSpPr txBox="1"/>
          <p:nvPr/>
        </p:nvSpPr>
        <p:spPr>
          <a:xfrm>
            <a:off x="3124200" y="4572000"/>
            <a:ext cx="5486400" cy="379591"/>
          </a:xfrm>
          <a:prstGeom prst="rect">
            <a:avLst/>
          </a:prstGeom>
          <a:noFill/>
        </p:spPr>
        <p:txBody>
          <a:bodyPr wrap="square" rtlCol="0">
            <a:spAutoFit/>
          </a:bodyPr>
          <a:lstStyle/>
          <a:p>
            <a:pPr algn="l"/>
            <a:r>
              <a:rPr lang="en-US" sz="2800" b="1" i="1" dirty="0" smtClean="0"/>
              <a:t>Thanks for your continued support  </a:t>
            </a:r>
            <a:endParaRPr lang="en-US" sz="2800" b="1"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chemeClr val="bg1"/>
                </a:solidFill>
              </a:rPr>
              <a:t>Enhancements for 6.3</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t>New AASHTO engine for Load Factor Rating</a:t>
            </a:r>
          </a:p>
          <a:p>
            <a:pPr lvl="1"/>
            <a:r>
              <a:rPr lang="en-US" dirty="0" smtClean="0"/>
              <a:t>For steel and concrete multi-girder superstructures.</a:t>
            </a:r>
          </a:p>
          <a:p>
            <a:pPr lvl="1"/>
            <a:r>
              <a:rPr lang="en-US" dirty="0" smtClean="0"/>
              <a:t>For steel floor systems (floor beams and stringers).</a:t>
            </a:r>
          </a:p>
          <a:p>
            <a:r>
              <a:rPr lang="en-US" dirty="0" smtClean="0"/>
              <a:t>New AASHTO engine for Allowable Stress Rating</a:t>
            </a:r>
          </a:p>
          <a:p>
            <a:pPr lvl="1"/>
            <a:r>
              <a:rPr lang="en-US" dirty="0" smtClean="0"/>
              <a:t>For steel and concrete multi-girder superstructures.</a:t>
            </a:r>
          </a:p>
          <a:p>
            <a:pPr lvl="1"/>
            <a:r>
              <a:rPr lang="en-US" dirty="0" smtClean="0"/>
              <a:t>For steel floor systems (floor beams and stringers).</a:t>
            </a:r>
          </a:p>
          <a:p>
            <a:pPr lvl="1">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chemeClr val="bg1"/>
                </a:solidFill>
              </a:rPr>
              <a:t>Enhancements for 6.3</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Specification updates</a:t>
            </a:r>
          </a:p>
          <a:p>
            <a:pPr lvl="1"/>
            <a:r>
              <a:rPr lang="en-US" dirty="0" smtClean="0"/>
              <a:t>AASHTO Standard Specifications for Highway Bridges, 17</a:t>
            </a:r>
            <a:r>
              <a:rPr lang="en-US" baseline="30000" dirty="0" smtClean="0"/>
              <a:t>th</a:t>
            </a:r>
            <a:r>
              <a:rPr lang="en-US" dirty="0" smtClean="0"/>
              <a:t> Edition (LFD/ASD)</a:t>
            </a:r>
          </a:p>
          <a:p>
            <a:pPr lvl="1"/>
            <a:r>
              <a:rPr lang="en-US" dirty="0" smtClean="0"/>
              <a:t>AASHTO LRFD Bridge Design Specifications 4</a:t>
            </a:r>
            <a:r>
              <a:rPr lang="en-US" baseline="30000" dirty="0" smtClean="0"/>
              <a:t>th</a:t>
            </a:r>
            <a:r>
              <a:rPr lang="en-US" dirty="0" smtClean="0"/>
              <a:t> and 5</a:t>
            </a:r>
            <a:r>
              <a:rPr lang="en-US" baseline="30000" dirty="0" smtClean="0"/>
              <a:t>th</a:t>
            </a:r>
            <a:r>
              <a:rPr lang="en-US" dirty="0" smtClean="0"/>
              <a:t> Editions and Interims 2008 through 2010  (LRFD)</a:t>
            </a:r>
          </a:p>
          <a:p>
            <a:pPr lvl="1"/>
            <a:r>
              <a:rPr lang="en-US" dirty="0" smtClean="0"/>
              <a:t>AASHTO Manual for Bridge Evaluation 1</a:t>
            </a:r>
            <a:r>
              <a:rPr lang="en-US" baseline="30000" dirty="0" smtClean="0"/>
              <a:t>st</a:t>
            </a:r>
            <a:r>
              <a:rPr lang="en-US" dirty="0" smtClean="0"/>
              <a:t> and 2</a:t>
            </a:r>
            <a:r>
              <a:rPr lang="en-US" baseline="30000" dirty="0" smtClean="0"/>
              <a:t>nd</a:t>
            </a:r>
            <a:r>
              <a:rPr lang="en-US" dirty="0" smtClean="0"/>
              <a:t> Editions and Interims  (LFR/ASR/LRFR)</a:t>
            </a:r>
          </a:p>
          <a:p>
            <a:pPr lvl="1">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chemeClr val="bg1"/>
                </a:solidFill>
              </a:rPr>
              <a:t>Enhancements for 6.3</a:t>
            </a:r>
            <a:endParaRPr lang="en-US" dirty="0">
              <a:solidFill>
                <a:schemeClr val="bg1"/>
              </a:solidFill>
            </a:endParaRPr>
          </a:p>
        </p:txBody>
      </p:sp>
      <p:sp>
        <p:nvSpPr>
          <p:cNvPr id="3" name="Content Placeholder 2"/>
          <p:cNvSpPr>
            <a:spLocks noGrp="1"/>
          </p:cNvSpPr>
          <p:nvPr>
            <p:ph idx="1"/>
          </p:nvPr>
        </p:nvSpPr>
        <p:spPr>
          <a:xfrm>
            <a:off x="457200" y="1600201"/>
            <a:ext cx="8229600" cy="762000"/>
          </a:xfrm>
        </p:spPr>
        <p:txBody>
          <a:bodyPr>
            <a:normAutofit/>
          </a:bodyPr>
          <a:lstStyle/>
          <a:p>
            <a:r>
              <a:rPr lang="en-US" dirty="0" smtClean="0"/>
              <a:t>Selection of the specification version</a:t>
            </a:r>
          </a:p>
          <a:p>
            <a:pPr lvl="1">
              <a:buNone/>
            </a:pPr>
            <a:endParaRPr lang="en-US" dirty="0" smtClean="0"/>
          </a:p>
          <a:p>
            <a:pPr lvl="1"/>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52400" y="2286000"/>
            <a:ext cx="8833086"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chemeClr val="bg1"/>
                </a:solidFill>
              </a:rPr>
              <a:t>Enhancements for 6.3</a:t>
            </a:r>
            <a:endParaRPr lang="en-US" dirty="0">
              <a:solidFill>
                <a:schemeClr val="bg1"/>
              </a:solidFill>
            </a:endParaRPr>
          </a:p>
        </p:txBody>
      </p:sp>
      <p:sp>
        <p:nvSpPr>
          <p:cNvPr id="3" name="Content Placeholder 2"/>
          <p:cNvSpPr>
            <a:spLocks noGrp="1"/>
          </p:cNvSpPr>
          <p:nvPr>
            <p:ph idx="1"/>
          </p:nvPr>
        </p:nvSpPr>
        <p:spPr>
          <a:xfrm>
            <a:off x="457200" y="1600201"/>
            <a:ext cx="8001000" cy="761999"/>
          </a:xfrm>
        </p:spPr>
        <p:txBody>
          <a:bodyPr>
            <a:normAutofit fontScale="70000" lnSpcReduction="20000"/>
          </a:bodyPr>
          <a:lstStyle/>
          <a:p>
            <a:r>
              <a:rPr lang="en-US" sz="3800" dirty="0" smtClean="0"/>
              <a:t>For the AASHTO engines a spec version can be selected…</a:t>
            </a:r>
          </a:p>
          <a:p>
            <a:pPr lvl="1">
              <a:buNone/>
            </a:pPr>
            <a:endParaRPr lang="en-US" dirty="0" smtClean="0"/>
          </a:p>
          <a:p>
            <a:pPr lvl="1"/>
            <a:endParaRPr lang="en-US" dirty="0"/>
          </a:p>
        </p:txBody>
      </p:sp>
      <p:pic>
        <p:nvPicPr>
          <p:cNvPr id="5125" name="Picture 5"/>
          <p:cNvPicPr>
            <a:picLocks noChangeAspect="1" noChangeArrowheads="1"/>
          </p:cNvPicPr>
          <p:nvPr/>
        </p:nvPicPr>
        <p:blipFill>
          <a:blip r:embed="rId2" cstate="print"/>
          <a:srcRect/>
          <a:stretch>
            <a:fillRect/>
          </a:stretch>
        </p:blipFill>
        <p:spPr bwMode="auto">
          <a:xfrm>
            <a:off x="228600" y="2590800"/>
            <a:ext cx="8774262" cy="380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chemeClr val="bg1"/>
                </a:solidFill>
              </a:rPr>
              <a:t>Enhancements for 6.3</a:t>
            </a:r>
            <a:endParaRPr lang="en-US" dirty="0">
              <a:solidFill>
                <a:schemeClr val="bg1"/>
              </a:solidFill>
            </a:endParaRPr>
          </a:p>
        </p:txBody>
      </p:sp>
      <p:sp>
        <p:nvSpPr>
          <p:cNvPr id="3" name="Content Placeholder 2"/>
          <p:cNvSpPr>
            <a:spLocks noGrp="1"/>
          </p:cNvSpPr>
          <p:nvPr>
            <p:ph idx="1"/>
          </p:nvPr>
        </p:nvSpPr>
        <p:spPr>
          <a:xfrm>
            <a:off x="457200" y="1219200"/>
            <a:ext cx="8229600" cy="2362200"/>
          </a:xfrm>
        </p:spPr>
        <p:txBody>
          <a:bodyPr>
            <a:normAutofit lnSpcReduction="10000"/>
          </a:bodyPr>
          <a:lstStyle/>
          <a:p>
            <a:r>
              <a:rPr lang="en-US" dirty="0" smtClean="0"/>
              <a:t>Corrugated Metal Deck Rating</a:t>
            </a:r>
          </a:p>
          <a:p>
            <a:pPr lvl="1"/>
            <a:r>
              <a:rPr lang="en-US" dirty="0" smtClean="0"/>
              <a:t>Standard gage rating of the deck</a:t>
            </a:r>
          </a:p>
          <a:p>
            <a:pPr lvl="1"/>
            <a:r>
              <a:rPr lang="en-US" dirty="0" smtClean="0"/>
              <a:t>Nonstandard gage rating of the supporting beam</a:t>
            </a:r>
          </a:p>
          <a:p>
            <a:pPr lvl="1"/>
            <a:r>
              <a:rPr lang="en-US" dirty="0" smtClean="0"/>
              <a:t>Nonstandard gage rating of the deck </a:t>
            </a:r>
          </a:p>
          <a:p>
            <a:pPr lvl="1"/>
            <a:endParaRPr lang="en-US" dirty="0" smtClean="0"/>
          </a:p>
          <a:p>
            <a:pPr lvl="1"/>
            <a:endParaRPr lang="en-US" dirty="0" smtClean="0"/>
          </a:p>
          <a:p>
            <a:pPr lvl="1">
              <a:buNone/>
            </a:pPr>
            <a:endParaRPr lang="en-US" dirty="0" smtClean="0"/>
          </a:p>
          <a:p>
            <a:pPr lvl="1">
              <a:buNone/>
            </a:pPr>
            <a:endParaRPr lang="en-US" dirty="0" smtClean="0"/>
          </a:p>
          <a:p>
            <a:pPr lvl="1">
              <a:buNone/>
            </a:pPr>
            <a:endParaRPr lang="en-US" dirty="0"/>
          </a:p>
        </p:txBody>
      </p:sp>
      <p:pic>
        <p:nvPicPr>
          <p:cNvPr id="2055" name="Picture 7"/>
          <p:cNvPicPr>
            <a:picLocks noChangeAspect="1" noChangeArrowheads="1"/>
          </p:cNvPicPr>
          <p:nvPr/>
        </p:nvPicPr>
        <p:blipFill>
          <a:blip r:embed="rId2" cstate="print"/>
          <a:srcRect/>
          <a:stretch>
            <a:fillRect/>
          </a:stretch>
        </p:blipFill>
        <p:spPr bwMode="auto">
          <a:xfrm>
            <a:off x="2667000" y="3681425"/>
            <a:ext cx="3810000" cy="30651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chemeClr val="bg1"/>
                </a:solidFill>
              </a:rPr>
              <a:t>Enhancements for 6.3</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Michigan LRFR Enhancement</a:t>
            </a:r>
          </a:p>
          <a:p>
            <a:pPr lvl="1"/>
            <a:r>
              <a:rPr lang="en-US" dirty="0" smtClean="0"/>
              <a:t>User-defined Strength I load factor override by vehicle for legal loads.</a:t>
            </a:r>
          </a:p>
          <a:p>
            <a:pPr lvl="1"/>
            <a:r>
              <a:rPr lang="en-US" dirty="0" smtClean="0"/>
              <a:t>Apply a lane load along with a permit vehicle for span length between 200 and 300 ft. and for negative moment.</a:t>
            </a:r>
          </a:p>
          <a:p>
            <a:pPr lvl="1"/>
            <a:r>
              <a:rPr lang="en-US" dirty="0" smtClean="0"/>
              <a:t>An option to gap out the permit vehicle lane load.</a:t>
            </a:r>
          </a:p>
          <a:p>
            <a:pPr lvl="1"/>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chemeClr val="bg1"/>
                </a:solidFill>
              </a:rPr>
              <a:t>Enhancements for 6.3</a:t>
            </a:r>
            <a:endParaRPr lang="en-US" dirty="0">
              <a:solidFill>
                <a:schemeClr val="bg1"/>
              </a:solidFill>
            </a:endParaRPr>
          </a:p>
        </p:txBody>
      </p:sp>
      <p:sp>
        <p:nvSpPr>
          <p:cNvPr id="3" name="Content Placeholder 2"/>
          <p:cNvSpPr>
            <a:spLocks noGrp="1"/>
          </p:cNvSpPr>
          <p:nvPr>
            <p:ph idx="1"/>
          </p:nvPr>
        </p:nvSpPr>
        <p:spPr>
          <a:xfrm>
            <a:off x="457200" y="1600200"/>
            <a:ext cx="8229600" cy="1752599"/>
          </a:xfrm>
        </p:spPr>
        <p:txBody>
          <a:bodyPr>
            <a:normAutofit fontScale="92500"/>
          </a:bodyPr>
          <a:lstStyle/>
          <a:p>
            <a:r>
              <a:rPr lang="en-US" dirty="0" smtClean="0"/>
              <a:t>Added three new cross sections for floor trusses</a:t>
            </a:r>
          </a:p>
          <a:p>
            <a:r>
              <a:rPr lang="en-US" dirty="0" smtClean="0"/>
              <a:t>Added double angles for longitudinal trusses</a:t>
            </a:r>
          </a:p>
          <a:p>
            <a:pPr lvl="1">
              <a:buNone/>
            </a:pPr>
            <a:endParaRPr lang="en-US" dirty="0" smtClean="0"/>
          </a:p>
          <a:p>
            <a:pPr lvl="1"/>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3200400" y="3505200"/>
            <a:ext cx="5715000"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25000" smtClean="0">
            <a:ln>
              <a:noFill/>
            </a:ln>
            <a:solidFill>
              <a:schemeClr val="tx1"/>
            </a:solidFill>
            <a:effectLst/>
            <a:latin typeface="Arial" charset="0"/>
          </a:defRPr>
        </a:defPPr>
      </a:lstStyle>
    </a:lnDef>
    <a:txDef>
      <a:spPr>
        <a:solidFill>
          <a:schemeClr val="bg2">
            <a:lumMod val="20000"/>
            <a:lumOff val="80000"/>
            <a:alpha val="98000"/>
          </a:schemeClr>
        </a:solidFill>
      </a:spPr>
      <a:bodyPr vert="horz" wrap="square" bIns="137160" rtlCol="0" anchor="ctr" anchorCtr="0">
        <a:spAutoFit/>
      </a:bodyPr>
      <a:lstStyle>
        <a:defPPr>
          <a:defRPr dirty="0" smtClean="0"/>
        </a:defPPr>
      </a:lstStyle>
    </a:tx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2500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08 SCOBS Pontis only</Template>
  <TotalTime>4350</TotalTime>
  <Words>1857</Words>
  <Application>Microsoft Office PowerPoint</Application>
  <PresentationFormat>On-screen Show (4:3)</PresentationFormat>
  <Paragraphs>243</Paragraphs>
  <Slides>25</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28" baseType="lpstr">
      <vt:lpstr>4_Default Design</vt:lpstr>
      <vt:lpstr>3_Default Design</vt:lpstr>
      <vt:lpstr>Worksheet</vt:lpstr>
      <vt:lpstr>Virtis-Opis Update</vt:lpstr>
      <vt:lpstr>Virtis / Opis Update</vt:lpstr>
      <vt:lpstr>Enhancements for 6.3</vt:lpstr>
      <vt:lpstr>Enhancements for 6.3</vt:lpstr>
      <vt:lpstr>Enhancements for 6.3</vt:lpstr>
      <vt:lpstr>Enhancements for 6.3</vt:lpstr>
      <vt:lpstr>Enhancements for 6.3</vt:lpstr>
      <vt:lpstr>Enhancements for 6.3</vt:lpstr>
      <vt:lpstr>Enhancements for 6.3</vt:lpstr>
      <vt:lpstr>Enhancements for 6.3</vt:lpstr>
      <vt:lpstr>Enhancements for 6.3</vt:lpstr>
      <vt:lpstr>Enhancements for 6.3</vt:lpstr>
      <vt:lpstr>Enhancements for 6.3</vt:lpstr>
      <vt:lpstr>Wyoming BRASS</vt:lpstr>
      <vt:lpstr>Virtis/Opis Goals</vt:lpstr>
      <vt:lpstr>Virtis/Opis Steps to Advance Goals</vt:lpstr>
      <vt:lpstr>Virtis/Opis Goals – Analysis</vt:lpstr>
      <vt:lpstr>Virtis/Opis Goals – Bridge Types</vt:lpstr>
      <vt:lpstr>Virtis/Opis Goals – Substructure</vt:lpstr>
      <vt:lpstr>Virtis/Opis Goals – Beyond 2013</vt:lpstr>
      <vt:lpstr>Beta TAG</vt:lpstr>
      <vt:lpstr>Upcoming Brainstorming Session</vt:lpstr>
      <vt:lpstr>Virtis &amp; Opis Licenses</vt:lpstr>
      <vt:lpstr>BRIDGEWare Task Force</vt:lpstr>
      <vt:lpstr>Slide 25</vt:lpstr>
    </vt:vector>
  </TitlesOfParts>
  <Company>PDT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Pontis 5.2</dc:title>
  <dc:creator>Paul Thompson</dc:creator>
  <cp:lastModifiedBy>tim armbrecht</cp:lastModifiedBy>
  <cp:revision>121</cp:revision>
  <dcterms:created xsi:type="dcterms:W3CDTF">2009-06-07T15:24:57Z</dcterms:created>
  <dcterms:modified xsi:type="dcterms:W3CDTF">2011-07-29T16:19:35Z</dcterms:modified>
</cp:coreProperties>
</file>