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1"/>
  </p:notesMasterIdLst>
  <p:sldIdLst>
    <p:sldId id="262" r:id="rId3"/>
    <p:sldId id="313" r:id="rId4"/>
    <p:sldId id="357" r:id="rId5"/>
    <p:sldId id="340" r:id="rId6"/>
    <p:sldId id="339" r:id="rId7"/>
    <p:sldId id="364" r:id="rId8"/>
    <p:sldId id="358" r:id="rId9"/>
    <p:sldId id="341" r:id="rId10"/>
    <p:sldId id="363" r:id="rId11"/>
    <p:sldId id="343" r:id="rId12"/>
    <p:sldId id="344" r:id="rId13"/>
    <p:sldId id="359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65" r:id="rId25"/>
    <p:sldId id="355" r:id="rId26"/>
    <p:sldId id="356" r:id="rId27"/>
    <p:sldId id="362" r:id="rId28"/>
    <p:sldId id="366" r:id="rId29"/>
    <p:sldId id="361" r:id="rId30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7" autoAdjust="0"/>
    <p:restoredTop sz="90476" autoAdjust="0"/>
  </p:normalViewPr>
  <p:slideViewPr>
    <p:cSldViewPr>
      <p:cViewPr varScale="1">
        <p:scale>
          <a:sx n="121" d="100"/>
          <a:sy n="121" d="100"/>
        </p:scale>
        <p:origin x="-3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32C4E-488D-4AD8-9027-9C21EEBB299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36030-2FEB-492B-9C20-E921902B5D8A}">
      <dgm:prSet phldrT="[Text]" custT="1"/>
      <dgm:spPr/>
      <dgm:t>
        <a:bodyPr/>
        <a:lstStyle/>
        <a:p>
          <a:r>
            <a:rPr lang="en-US" sz="2000" dirty="0" smtClean="0"/>
            <a:t>LRFD RC</a:t>
          </a:r>
          <a:endParaRPr lang="en-US" sz="2000" dirty="0"/>
        </a:p>
      </dgm:t>
    </dgm:pt>
    <dgm:pt modelId="{018A9B17-EF97-4EA3-859C-B8CFBFBB1529}" type="parTrans" cxnId="{8C5A13DE-3316-4599-92E9-4F2E399BC6ED}">
      <dgm:prSet/>
      <dgm:spPr/>
      <dgm:t>
        <a:bodyPr/>
        <a:lstStyle/>
        <a:p>
          <a:endParaRPr lang="en-US"/>
        </a:p>
      </dgm:t>
    </dgm:pt>
    <dgm:pt modelId="{4506FE4A-966F-40DD-8CB6-B814F883A6E6}" type="sibTrans" cxnId="{8C5A13DE-3316-4599-92E9-4F2E399BC6ED}">
      <dgm:prSet/>
      <dgm:spPr/>
      <dgm:t>
        <a:bodyPr/>
        <a:lstStyle/>
        <a:p>
          <a:endParaRPr lang="en-US"/>
        </a:p>
      </dgm:t>
    </dgm:pt>
    <dgm:pt modelId="{C11B866C-EBEF-47D2-8991-88E65E8854A1}">
      <dgm:prSet phldrT="[Text]" custT="1"/>
      <dgm:spPr/>
      <dgm:t>
        <a:bodyPr/>
        <a:lstStyle/>
        <a:p>
          <a:r>
            <a:rPr lang="en-US" sz="2000" dirty="0" smtClean="0"/>
            <a:t>LRFR RC/PS</a:t>
          </a:r>
          <a:endParaRPr lang="en-US" sz="2000" dirty="0"/>
        </a:p>
      </dgm:t>
    </dgm:pt>
    <dgm:pt modelId="{26A77A57-DEC7-47D8-9D4C-BD5BDF01DFAB}" type="parTrans" cxnId="{35D468ED-1AB0-4132-9EF2-6A2998AD90DE}">
      <dgm:prSet/>
      <dgm:spPr/>
      <dgm:t>
        <a:bodyPr/>
        <a:lstStyle/>
        <a:p>
          <a:endParaRPr lang="en-US"/>
        </a:p>
      </dgm:t>
    </dgm:pt>
    <dgm:pt modelId="{AE00C16D-D0F6-4F0E-B50C-92714EA04155}" type="sibTrans" cxnId="{35D468ED-1AB0-4132-9EF2-6A2998AD90DE}">
      <dgm:prSet/>
      <dgm:spPr/>
      <dgm:t>
        <a:bodyPr/>
        <a:lstStyle/>
        <a:p>
          <a:endParaRPr lang="en-US"/>
        </a:p>
      </dgm:t>
    </dgm:pt>
    <dgm:pt modelId="{134DAE0F-55A8-4824-B4F3-24ADC8023F10}">
      <dgm:prSet phldrT="[Text]" custT="1"/>
      <dgm:spPr/>
      <dgm:t>
        <a:bodyPr/>
        <a:lstStyle/>
        <a:p>
          <a:r>
            <a:rPr lang="en-US" sz="2000" dirty="0" smtClean="0"/>
            <a:t>LRFR Steel</a:t>
          </a:r>
          <a:endParaRPr lang="en-US" sz="2000" dirty="0"/>
        </a:p>
      </dgm:t>
    </dgm:pt>
    <dgm:pt modelId="{F10F4667-A027-4A1E-A807-8B784F679FE4}" type="parTrans" cxnId="{3326C212-04B1-4608-9CB2-C1EDD8D55F19}">
      <dgm:prSet/>
      <dgm:spPr/>
      <dgm:t>
        <a:bodyPr/>
        <a:lstStyle/>
        <a:p>
          <a:endParaRPr lang="en-US"/>
        </a:p>
      </dgm:t>
    </dgm:pt>
    <dgm:pt modelId="{ED011F96-C9BA-44B1-861A-9772572414AD}" type="sibTrans" cxnId="{3326C212-04B1-4608-9CB2-C1EDD8D55F19}">
      <dgm:prSet/>
      <dgm:spPr/>
      <dgm:t>
        <a:bodyPr/>
        <a:lstStyle/>
        <a:p>
          <a:endParaRPr lang="en-US"/>
        </a:p>
      </dgm:t>
    </dgm:pt>
    <dgm:pt modelId="{33C13068-789F-4686-9836-C1A145BC458A}">
      <dgm:prSet custT="1"/>
      <dgm:spPr/>
      <dgm:t>
        <a:bodyPr/>
        <a:lstStyle/>
        <a:p>
          <a:r>
            <a:rPr lang="en-US" sz="2000" dirty="0" smtClean="0"/>
            <a:t>LRFD Steel</a:t>
          </a:r>
          <a:endParaRPr lang="en-US" sz="2000" dirty="0"/>
        </a:p>
      </dgm:t>
    </dgm:pt>
    <dgm:pt modelId="{443BC60E-1FAC-451D-9C54-47F6A6B669CE}" type="parTrans" cxnId="{67B88BAA-330D-41E6-944C-9C8DA56E9920}">
      <dgm:prSet/>
      <dgm:spPr/>
      <dgm:t>
        <a:bodyPr/>
        <a:lstStyle/>
        <a:p>
          <a:endParaRPr lang="en-US"/>
        </a:p>
      </dgm:t>
    </dgm:pt>
    <dgm:pt modelId="{04873246-784A-4B93-B620-910AB41D5FB3}" type="sibTrans" cxnId="{67B88BAA-330D-41E6-944C-9C8DA56E9920}">
      <dgm:prSet/>
      <dgm:spPr/>
      <dgm:t>
        <a:bodyPr/>
        <a:lstStyle/>
        <a:p>
          <a:endParaRPr lang="en-US"/>
        </a:p>
      </dgm:t>
    </dgm:pt>
    <dgm:pt modelId="{FC9974DE-2BB8-4BEF-997F-0D537FDA6E4D}">
      <dgm:prSet phldrT="[Text]" custT="1"/>
      <dgm:spPr/>
      <dgm:t>
        <a:bodyPr/>
        <a:lstStyle/>
        <a:p>
          <a:r>
            <a:rPr lang="en-US" sz="2000" dirty="0" smtClean="0"/>
            <a:t>LRFD PS</a:t>
          </a:r>
        </a:p>
      </dgm:t>
    </dgm:pt>
    <dgm:pt modelId="{B2CCE4E8-21B5-445E-8CB0-65165CE07DF4}" type="parTrans" cxnId="{59FECDBF-83C1-4C7E-BBB2-043FC2A7E36A}">
      <dgm:prSet/>
      <dgm:spPr/>
      <dgm:t>
        <a:bodyPr/>
        <a:lstStyle/>
        <a:p>
          <a:endParaRPr lang="en-US"/>
        </a:p>
      </dgm:t>
    </dgm:pt>
    <dgm:pt modelId="{89522E87-E59B-4B58-AD2E-993AE22D052C}" type="sibTrans" cxnId="{59FECDBF-83C1-4C7E-BBB2-043FC2A7E36A}">
      <dgm:prSet/>
      <dgm:spPr/>
      <dgm:t>
        <a:bodyPr/>
        <a:lstStyle/>
        <a:p>
          <a:endParaRPr lang="en-US"/>
        </a:p>
      </dgm:t>
    </dgm:pt>
    <dgm:pt modelId="{313BA1E5-C648-4043-9991-0CC8A03CD027}">
      <dgm:prSet custT="1"/>
      <dgm:spPr/>
      <dgm:t>
        <a:bodyPr/>
        <a:lstStyle/>
        <a:p>
          <a:r>
            <a:rPr lang="en-US" sz="2000" dirty="0" smtClean="0"/>
            <a:t>LFR RC/PS/Steel</a:t>
          </a:r>
          <a:br>
            <a:rPr lang="en-US" sz="2000" dirty="0" smtClean="0"/>
          </a:br>
          <a:r>
            <a:rPr lang="en-US" sz="2000" dirty="0" smtClean="0"/>
            <a:t>ASR RC/PS/Steel</a:t>
          </a:r>
          <a:endParaRPr lang="en-US" sz="2000" dirty="0"/>
        </a:p>
      </dgm:t>
    </dgm:pt>
    <dgm:pt modelId="{ADF3A1AF-2217-442F-BCD6-2CB21AFC9F54}" type="parTrans" cxnId="{D6B07BA4-74FE-40CB-B061-B459435297D9}">
      <dgm:prSet/>
      <dgm:spPr/>
      <dgm:t>
        <a:bodyPr/>
        <a:lstStyle/>
        <a:p>
          <a:endParaRPr lang="en-US"/>
        </a:p>
      </dgm:t>
    </dgm:pt>
    <dgm:pt modelId="{04418E44-74CF-4A24-94FB-1FAE86985498}" type="sibTrans" cxnId="{D6B07BA4-74FE-40CB-B061-B459435297D9}">
      <dgm:prSet/>
      <dgm:spPr/>
      <dgm:t>
        <a:bodyPr/>
        <a:lstStyle/>
        <a:p>
          <a:endParaRPr lang="en-US"/>
        </a:p>
      </dgm:t>
    </dgm:pt>
    <dgm:pt modelId="{577A00D1-5062-4784-939F-3862740B9535}" type="pres">
      <dgm:prSet presAssocID="{30C32C4E-488D-4AD8-9027-9C21EEBB29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797669-5437-4B09-A8AE-4693E025D4EB}" type="pres">
      <dgm:prSet presAssocID="{30C32C4E-488D-4AD8-9027-9C21EEBB299B}" presName="arrow" presStyleLbl="bgShp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A9EDDBA9-6F19-4254-A2AD-9CC25DCF0F9D}" type="pres">
      <dgm:prSet presAssocID="{30C32C4E-488D-4AD8-9027-9C21EEBB299B}" presName="points" presStyleCnt="0"/>
      <dgm:spPr/>
    </dgm:pt>
    <dgm:pt modelId="{1D6D4886-65DA-4CE7-B79C-9AC01B9BB8FA}" type="pres">
      <dgm:prSet presAssocID="{29B36030-2FEB-492B-9C20-E921902B5D8A}" presName="compositeA" presStyleCnt="0"/>
      <dgm:spPr/>
    </dgm:pt>
    <dgm:pt modelId="{73E77F64-742F-4471-81AC-DAC8BBFB5AE3}" type="pres">
      <dgm:prSet presAssocID="{29B36030-2FEB-492B-9C20-E921902B5D8A}" presName="textA" presStyleLbl="revTx" presStyleIdx="0" presStyleCnt="6" custLinFactX="10119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A5BCE-C4A7-4320-A84F-4DD4630AEF2A}" type="pres">
      <dgm:prSet presAssocID="{29B36030-2FEB-492B-9C20-E921902B5D8A}" presName="circleA" presStyleLbl="node1" presStyleIdx="0" presStyleCnt="6" custScaleX="203981" custScaleY="135593" custLinFactX="166511" custLinFactNeighborX="200000"/>
      <dgm:spPr/>
    </dgm:pt>
    <dgm:pt modelId="{061DCB5B-7941-4CD2-8709-8031503994C6}" type="pres">
      <dgm:prSet presAssocID="{29B36030-2FEB-492B-9C20-E921902B5D8A}" presName="spaceA" presStyleCnt="0"/>
      <dgm:spPr/>
    </dgm:pt>
    <dgm:pt modelId="{AB18DE31-9813-4B15-B151-2353720B25F7}" type="pres">
      <dgm:prSet presAssocID="{4506FE4A-966F-40DD-8CB6-B814F883A6E6}" presName="space" presStyleCnt="0"/>
      <dgm:spPr/>
    </dgm:pt>
    <dgm:pt modelId="{B60E3E29-F465-4BDF-9CBF-D5621758B700}" type="pres">
      <dgm:prSet presAssocID="{C11B866C-EBEF-47D2-8991-88E65E8854A1}" presName="compositeB" presStyleCnt="0"/>
      <dgm:spPr/>
    </dgm:pt>
    <dgm:pt modelId="{4849CE9E-5ED0-462E-B243-2964F3F87BF1}" type="pres">
      <dgm:prSet presAssocID="{C11B866C-EBEF-47D2-8991-88E65E8854A1}" presName="textB" presStyleLbl="revTx" presStyleIdx="1" presStyleCnt="6" custScaleX="118401" custLinFactX="33178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5A289-007B-4DA7-BF42-F98A61879C36}" type="pres">
      <dgm:prSet presAssocID="{C11B866C-EBEF-47D2-8991-88E65E8854A1}" presName="circleB" presStyleLbl="node1" presStyleIdx="1" presStyleCnt="6" custScaleX="203981" custScaleY="135593" custLinFactX="200000" custLinFactNeighborX="243088"/>
      <dgm:spPr/>
    </dgm:pt>
    <dgm:pt modelId="{706A86D2-2180-4A44-AC9A-7E55ABD4E258}" type="pres">
      <dgm:prSet presAssocID="{C11B866C-EBEF-47D2-8991-88E65E8854A1}" presName="spaceB" presStyleCnt="0"/>
      <dgm:spPr/>
    </dgm:pt>
    <dgm:pt modelId="{686A32E1-9511-46F7-A9B6-9730215020C2}" type="pres">
      <dgm:prSet presAssocID="{AE00C16D-D0F6-4F0E-B50C-92714EA04155}" presName="space" presStyleCnt="0"/>
      <dgm:spPr/>
    </dgm:pt>
    <dgm:pt modelId="{79C3DA43-192C-4123-9519-673E1BBA859E}" type="pres">
      <dgm:prSet presAssocID="{FC9974DE-2BB8-4BEF-997F-0D537FDA6E4D}" presName="compositeA" presStyleCnt="0"/>
      <dgm:spPr/>
    </dgm:pt>
    <dgm:pt modelId="{49365FAC-D819-4686-A86A-33D568D5DB4A}" type="pres">
      <dgm:prSet presAssocID="{FC9974DE-2BB8-4BEF-997F-0D537FDA6E4D}" presName="textA" presStyleLbl="revTx" presStyleIdx="2" presStyleCnt="6" custScaleX="118401" custLinFactNeighborX="9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391A1-7C19-469F-8105-1F006D32ED82}" type="pres">
      <dgm:prSet presAssocID="{FC9974DE-2BB8-4BEF-997F-0D537FDA6E4D}" presName="circleA" presStyleLbl="node1" presStyleIdx="2" presStyleCnt="6" custScaleX="203981" custScaleY="135593" custLinFactNeighborX="31339"/>
      <dgm:spPr/>
    </dgm:pt>
    <dgm:pt modelId="{086B0441-6058-44AB-940A-48970DF3620C}" type="pres">
      <dgm:prSet presAssocID="{FC9974DE-2BB8-4BEF-997F-0D537FDA6E4D}" presName="spaceA" presStyleCnt="0"/>
      <dgm:spPr/>
    </dgm:pt>
    <dgm:pt modelId="{3ADD6C74-31A1-4DD4-9ACC-ACE81D839844}" type="pres">
      <dgm:prSet presAssocID="{89522E87-E59B-4B58-AD2E-993AE22D052C}" presName="space" presStyleCnt="0"/>
      <dgm:spPr/>
    </dgm:pt>
    <dgm:pt modelId="{A43CD80F-FCE9-41D9-8F70-D751454279EB}" type="pres">
      <dgm:prSet presAssocID="{134DAE0F-55A8-4824-B4F3-24ADC8023F10}" presName="compositeB" presStyleCnt="0"/>
      <dgm:spPr/>
    </dgm:pt>
    <dgm:pt modelId="{A74390CE-B01A-4DC2-B6A4-79EA7AD8B8CE}" type="pres">
      <dgm:prSet presAssocID="{134DAE0F-55A8-4824-B4F3-24ADC8023F10}" presName="textB" presStyleLbl="revTx" presStyleIdx="3" presStyleCnt="6" custLinFactNeighborX="47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433CE-A479-45E2-8DF6-12F666EC853F}" type="pres">
      <dgm:prSet presAssocID="{134DAE0F-55A8-4824-B4F3-24ADC8023F10}" presName="circleB" presStyleLbl="node1" presStyleIdx="3" presStyleCnt="6" custScaleX="203981" custScaleY="135593" custLinFactX="58763" custLinFactNeighborX="100000"/>
      <dgm:spPr/>
    </dgm:pt>
    <dgm:pt modelId="{D440BDC8-152D-4C45-BE61-49EEEBEE4153}" type="pres">
      <dgm:prSet presAssocID="{134DAE0F-55A8-4824-B4F3-24ADC8023F10}" presName="spaceB" presStyleCnt="0"/>
      <dgm:spPr/>
    </dgm:pt>
    <dgm:pt modelId="{9B2DC6B5-6439-479E-A673-61DAA7E9060B}" type="pres">
      <dgm:prSet presAssocID="{ED011F96-C9BA-44B1-861A-9772572414AD}" presName="space" presStyleCnt="0"/>
      <dgm:spPr/>
    </dgm:pt>
    <dgm:pt modelId="{3EC6620A-35D0-4D5E-BAF6-1A5126A1A1EA}" type="pres">
      <dgm:prSet presAssocID="{33C13068-789F-4686-9836-C1A145BC458A}" presName="compositeA" presStyleCnt="0"/>
      <dgm:spPr/>
    </dgm:pt>
    <dgm:pt modelId="{195C93F5-D204-4796-B353-B646AF96B5D0}" type="pres">
      <dgm:prSet presAssocID="{33C13068-789F-4686-9836-C1A145BC458A}" presName="textA" presStyleLbl="revTx" presStyleIdx="4" presStyleCnt="6" custLinFactNeighborX="-57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E8662-B3ED-40F1-933A-561BDF33D5AC}" type="pres">
      <dgm:prSet presAssocID="{33C13068-789F-4686-9836-C1A145BC458A}" presName="circleA" presStyleLbl="node1" presStyleIdx="4" presStyleCnt="6" custScaleX="203981" custScaleY="135593" custLinFactX="-91588" custLinFactNeighborX="-100000"/>
      <dgm:spPr/>
    </dgm:pt>
    <dgm:pt modelId="{1B3A3870-578A-4295-87C1-41EB87FB233E}" type="pres">
      <dgm:prSet presAssocID="{33C13068-789F-4686-9836-C1A145BC458A}" presName="spaceA" presStyleCnt="0"/>
      <dgm:spPr/>
    </dgm:pt>
    <dgm:pt modelId="{F44B3BF8-D7BC-453A-ABED-66937DDD3C1B}" type="pres">
      <dgm:prSet presAssocID="{04873246-784A-4B93-B620-910AB41D5FB3}" presName="space" presStyleCnt="0"/>
      <dgm:spPr/>
    </dgm:pt>
    <dgm:pt modelId="{F3BD928D-6B1A-4628-BDD0-8A558F96C2A1}" type="pres">
      <dgm:prSet presAssocID="{313BA1E5-C648-4043-9991-0CC8A03CD027}" presName="compositeB" presStyleCnt="0"/>
      <dgm:spPr/>
    </dgm:pt>
    <dgm:pt modelId="{6B297E94-33CC-443D-A46D-8B79A7E53AB5}" type="pres">
      <dgm:prSet presAssocID="{313BA1E5-C648-4043-9991-0CC8A03CD027}" presName="textB" presStyleLbl="revTx" presStyleIdx="5" presStyleCnt="6" custScaleX="192017" custLinFactNeighborX="-69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7F12B-C8F1-44F3-9D26-59552A9CFF81}" type="pres">
      <dgm:prSet presAssocID="{313BA1E5-C648-4043-9991-0CC8A03CD027}" presName="circleB" presStyleLbl="node1" presStyleIdx="5" presStyleCnt="6" custScaleX="216082" custScaleY="135593" custLinFactX="-100000" custLinFactNeighborX="-131778"/>
      <dgm:spPr/>
    </dgm:pt>
    <dgm:pt modelId="{AF5FC745-C9D5-415E-9414-6F0774055781}" type="pres">
      <dgm:prSet presAssocID="{313BA1E5-C648-4043-9991-0CC8A03CD027}" presName="spaceB" presStyleCnt="0"/>
      <dgm:spPr/>
    </dgm:pt>
  </dgm:ptLst>
  <dgm:cxnLst>
    <dgm:cxn modelId="{67B88BAA-330D-41E6-944C-9C8DA56E9920}" srcId="{30C32C4E-488D-4AD8-9027-9C21EEBB299B}" destId="{33C13068-789F-4686-9836-C1A145BC458A}" srcOrd="4" destOrd="0" parTransId="{443BC60E-1FAC-451D-9C54-47F6A6B669CE}" sibTransId="{04873246-784A-4B93-B620-910AB41D5FB3}"/>
    <dgm:cxn modelId="{BA683647-8787-43E6-ADA8-D11CB0725F1B}" type="presOf" srcId="{C11B866C-EBEF-47D2-8991-88E65E8854A1}" destId="{4849CE9E-5ED0-462E-B243-2964F3F87BF1}" srcOrd="0" destOrd="0" presId="urn:microsoft.com/office/officeart/2005/8/layout/hProcess11"/>
    <dgm:cxn modelId="{765E3176-F3B2-4FA9-941A-3BD0A19CA212}" type="presOf" srcId="{313BA1E5-C648-4043-9991-0CC8A03CD027}" destId="{6B297E94-33CC-443D-A46D-8B79A7E53AB5}" srcOrd="0" destOrd="0" presId="urn:microsoft.com/office/officeart/2005/8/layout/hProcess11"/>
    <dgm:cxn modelId="{8C5A13DE-3316-4599-92E9-4F2E399BC6ED}" srcId="{30C32C4E-488D-4AD8-9027-9C21EEBB299B}" destId="{29B36030-2FEB-492B-9C20-E921902B5D8A}" srcOrd="0" destOrd="0" parTransId="{018A9B17-EF97-4EA3-859C-B8CFBFBB1529}" sibTransId="{4506FE4A-966F-40DD-8CB6-B814F883A6E6}"/>
    <dgm:cxn modelId="{2ECC282A-F9B6-4E75-BF55-00FC47CA2B03}" type="presOf" srcId="{134DAE0F-55A8-4824-B4F3-24ADC8023F10}" destId="{A74390CE-B01A-4DC2-B6A4-79EA7AD8B8CE}" srcOrd="0" destOrd="0" presId="urn:microsoft.com/office/officeart/2005/8/layout/hProcess11"/>
    <dgm:cxn modelId="{3326C212-04B1-4608-9CB2-C1EDD8D55F19}" srcId="{30C32C4E-488D-4AD8-9027-9C21EEBB299B}" destId="{134DAE0F-55A8-4824-B4F3-24ADC8023F10}" srcOrd="3" destOrd="0" parTransId="{F10F4667-A027-4A1E-A807-8B784F679FE4}" sibTransId="{ED011F96-C9BA-44B1-861A-9772572414AD}"/>
    <dgm:cxn modelId="{48D14C5A-DFD0-40DD-833D-DA93B5381265}" type="presOf" srcId="{30C32C4E-488D-4AD8-9027-9C21EEBB299B}" destId="{577A00D1-5062-4784-939F-3862740B9535}" srcOrd="0" destOrd="0" presId="urn:microsoft.com/office/officeart/2005/8/layout/hProcess11"/>
    <dgm:cxn modelId="{ABDE0C3D-BD5A-4448-BC13-B737809323A6}" type="presOf" srcId="{29B36030-2FEB-492B-9C20-E921902B5D8A}" destId="{73E77F64-742F-4471-81AC-DAC8BBFB5AE3}" srcOrd="0" destOrd="0" presId="urn:microsoft.com/office/officeart/2005/8/layout/hProcess11"/>
    <dgm:cxn modelId="{373189D6-6133-4BF5-A4A4-37179A429855}" type="presOf" srcId="{33C13068-789F-4686-9836-C1A145BC458A}" destId="{195C93F5-D204-4796-B353-B646AF96B5D0}" srcOrd="0" destOrd="0" presId="urn:microsoft.com/office/officeart/2005/8/layout/hProcess11"/>
    <dgm:cxn modelId="{D6B07BA4-74FE-40CB-B061-B459435297D9}" srcId="{30C32C4E-488D-4AD8-9027-9C21EEBB299B}" destId="{313BA1E5-C648-4043-9991-0CC8A03CD027}" srcOrd="5" destOrd="0" parTransId="{ADF3A1AF-2217-442F-BCD6-2CB21AFC9F54}" sibTransId="{04418E44-74CF-4A24-94FB-1FAE86985498}"/>
    <dgm:cxn modelId="{35D468ED-1AB0-4132-9EF2-6A2998AD90DE}" srcId="{30C32C4E-488D-4AD8-9027-9C21EEBB299B}" destId="{C11B866C-EBEF-47D2-8991-88E65E8854A1}" srcOrd="1" destOrd="0" parTransId="{26A77A57-DEC7-47D8-9D4C-BD5BDF01DFAB}" sibTransId="{AE00C16D-D0F6-4F0E-B50C-92714EA04155}"/>
    <dgm:cxn modelId="{59FECDBF-83C1-4C7E-BBB2-043FC2A7E36A}" srcId="{30C32C4E-488D-4AD8-9027-9C21EEBB299B}" destId="{FC9974DE-2BB8-4BEF-997F-0D537FDA6E4D}" srcOrd="2" destOrd="0" parTransId="{B2CCE4E8-21B5-445E-8CB0-65165CE07DF4}" sibTransId="{89522E87-E59B-4B58-AD2E-993AE22D052C}"/>
    <dgm:cxn modelId="{6EC0E2E7-0751-4E55-881B-DC585D0FCA2F}" type="presOf" srcId="{FC9974DE-2BB8-4BEF-997F-0D537FDA6E4D}" destId="{49365FAC-D819-4686-A86A-33D568D5DB4A}" srcOrd="0" destOrd="0" presId="urn:microsoft.com/office/officeart/2005/8/layout/hProcess11"/>
    <dgm:cxn modelId="{7D9376CB-6860-41DC-8975-D22DEEA13C9F}" type="presParOf" srcId="{577A00D1-5062-4784-939F-3862740B9535}" destId="{8E797669-5437-4B09-A8AE-4693E025D4EB}" srcOrd="0" destOrd="0" presId="urn:microsoft.com/office/officeart/2005/8/layout/hProcess11"/>
    <dgm:cxn modelId="{A65B41B5-9F86-4958-AF54-B8B5D2006928}" type="presParOf" srcId="{577A00D1-5062-4784-939F-3862740B9535}" destId="{A9EDDBA9-6F19-4254-A2AD-9CC25DCF0F9D}" srcOrd="1" destOrd="0" presId="urn:microsoft.com/office/officeart/2005/8/layout/hProcess11"/>
    <dgm:cxn modelId="{9D2FB7AE-3991-4241-9BF4-A104FFB87F2A}" type="presParOf" srcId="{A9EDDBA9-6F19-4254-A2AD-9CC25DCF0F9D}" destId="{1D6D4886-65DA-4CE7-B79C-9AC01B9BB8FA}" srcOrd="0" destOrd="0" presId="urn:microsoft.com/office/officeart/2005/8/layout/hProcess11"/>
    <dgm:cxn modelId="{8E6B7121-0D52-4E98-A0C0-8F9F89B99E61}" type="presParOf" srcId="{1D6D4886-65DA-4CE7-B79C-9AC01B9BB8FA}" destId="{73E77F64-742F-4471-81AC-DAC8BBFB5AE3}" srcOrd="0" destOrd="0" presId="urn:microsoft.com/office/officeart/2005/8/layout/hProcess11"/>
    <dgm:cxn modelId="{6485BEC7-8AAC-4821-8603-A2F439A56811}" type="presParOf" srcId="{1D6D4886-65DA-4CE7-B79C-9AC01B9BB8FA}" destId="{B0BA5BCE-C4A7-4320-A84F-4DD4630AEF2A}" srcOrd="1" destOrd="0" presId="urn:microsoft.com/office/officeart/2005/8/layout/hProcess11"/>
    <dgm:cxn modelId="{6BF0EB5D-2C28-4C0F-9E71-0F39C943B44E}" type="presParOf" srcId="{1D6D4886-65DA-4CE7-B79C-9AC01B9BB8FA}" destId="{061DCB5B-7941-4CD2-8709-8031503994C6}" srcOrd="2" destOrd="0" presId="urn:microsoft.com/office/officeart/2005/8/layout/hProcess11"/>
    <dgm:cxn modelId="{82E986AE-51A2-4C47-880D-85324AB167E2}" type="presParOf" srcId="{A9EDDBA9-6F19-4254-A2AD-9CC25DCF0F9D}" destId="{AB18DE31-9813-4B15-B151-2353720B25F7}" srcOrd="1" destOrd="0" presId="urn:microsoft.com/office/officeart/2005/8/layout/hProcess11"/>
    <dgm:cxn modelId="{FB9812F6-8B2A-4259-8355-00A8EE340C21}" type="presParOf" srcId="{A9EDDBA9-6F19-4254-A2AD-9CC25DCF0F9D}" destId="{B60E3E29-F465-4BDF-9CBF-D5621758B700}" srcOrd="2" destOrd="0" presId="urn:microsoft.com/office/officeart/2005/8/layout/hProcess11"/>
    <dgm:cxn modelId="{AEF1D08C-84FB-4F6E-9214-AB4F5D3ED560}" type="presParOf" srcId="{B60E3E29-F465-4BDF-9CBF-D5621758B700}" destId="{4849CE9E-5ED0-462E-B243-2964F3F87BF1}" srcOrd="0" destOrd="0" presId="urn:microsoft.com/office/officeart/2005/8/layout/hProcess11"/>
    <dgm:cxn modelId="{229A2A4F-4CD2-497E-A6D0-47B04E578FCE}" type="presParOf" srcId="{B60E3E29-F465-4BDF-9CBF-D5621758B700}" destId="{FF75A289-007B-4DA7-BF42-F98A61879C36}" srcOrd="1" destOrd="0" presId="urn:microsoft.com/office/officeart/2005/8/layout/hProcess11"/>
    <dgm:cxn modelId="{F09B7618-FE4A-4165-8DD6-B70D0C9BC1EF}" type="presParOf" srcId="{B60E3E29-F465-4BDF-9CBF-D5621758B700}" destId="{706A86D2-2180-4A44-AC9A-7E55ABD4E258}" srcOrd="2" destOrd="0" presId="urn:microsoft.com/office/officeart/2005/8/layout/hProcess11"/>
    <dgm:cxn modelId="{6664AB90-89E1-4993-830E-00AAB2DF502F}" type="presParOf" srcId="{A9EDDBA9-6F19-4254-A2AD-9CC25DCF0F9D}" destId="{686A32E1-9511-46F7-A9B6-9730215020C2}" srcOrd="3" destOrd="0" presId="urn:microsoft.com/office/officeart/2005/8/layout/hProcess11"/>
    <dgm:cxn modelId="{C908BF19-8257-4BF0-849F-0EF1F8C2271D}" type="presParOf" srcId="{A9EDDBA9-6F19-4254-A2AD-9CC25DCF0F9D}" destId="{79C3DA43-192C-4123-9519-673E1BBA859E}" srcOrd="4" destOrd="0" presId="urn:microsoft.com/office/officeart/2005/8/layout/hProcess11"/>
    <dgm:cxn modelId="{DB1C3174-A140-4940-A26C-81FDC519A0BB}" type="presParOf" srcId="{79C3DA43-192C-4123-9519-673E1BBA859E}" destId="{49365FAC-D819-4686-A86A-33D568D5DB4A}" srcOrd="0" destOrd="0" presId="urn:microsoft.com/office/officeart/2005/8/layout/hProcess11"/>
    <dgm:cxn modelId="{B906ECCA-98E4-42E2-ABB7-D71656C67E4A}" type="presParOf" srcId="{79C3DA43-192C-4123-9519-673E1BBA859E}" destId="{A1D391A1-7C19-469F-8105-1F006D32ED82}" srcOrd="1" destOrd="0" presId="urn:microsoft.com/office/officeart/2005/8/layout/hProcess11"/>
    <dgm:cxn modelId="{624460CD-98B9-4A17-BE7B-6A30B9447096}" type="presParOf" srcId="{79C3DA43-192C-4123-9519-673E1BBA859E}" destId="{086B0441-6058-44AB-940A-48970DF3620C}" srcOrd="2" destOrd="0" presId="urn:microsoft.com/office/officeart/2005/8/layout/hProcess11"/>
    <dgm:cxn modelId="{B6BD8883-FE7B-4C39-BC2D-877D121E605D}" type="presParOf" srcId="{A9EDDBA9-6F19-4254-A2AD-9CC25DCF0F9D}" destId="{3ADD6C74-31A1-4DD4-9ACC-ACE81D839844}" srcOrd="5" destOrd="0" presId="urn:microsoft.com/office/officeart/2005/8/layout/hProcess11"/>
    <dgm:cxn modelId="{82ACA6EF-49D6-41E0-83B3-0CC3DAF9B5C6}" type="presParOf" srcId="{A9EDDBA9-6F19-4254-A2AD-9CC25DCF0F9D}" destId="{A43CD80F-FCE9-41D9-8F70-D751454279EB}" srcOrd="6" destOrd="0" presId="urn:microsoft.com/office/officeart/2005/8/layout/hProcess11"/>
    <dgm:cxn modelId="{EDD196BB-7E88-4E56-AA5F-7953CA607B5E}" type="presParOf" srcId="{A43CD80F-FCE9-41D9-8F70-D751454279EB}" destId="{A74390CE-B01A-4DC2-B6A4-79EA7AD8B8CE}" srcOrd="0" destOrd="0" presId="urn:microsoft.com/office/officeart/2005/8/layout/hProcess11"/>
    <dgm:cxn modelId="{C70E21F0-D116-4216-A518-B234061F1543}" type="presParOf" srcId="{A43CD80F-FCE9-41D9-8F70-D751454279EB}" destId="{3E8433CE-A479-45E2-8DF6-12F666EC853F}" srcOrd="1" destOrd="0" presId="urn:microsoft.com/office/officeart/2005/8/layout/hProcess11"/>
    <dgm:cxn modelId="{EFEF8D24-B7E5-4668-B171-31860AC33B3A}" type="presParOf" srcId="{A43CD80F-FCE9-41D9-8F70-D751454279EB}" destId="{D440BDC8-152D-4C45-BE61-49EEEBEE4153}" srcOrd="2" destOrd="0" presId="urn:microsoft.com/office/officeart/2005/8/layout/hProcess11"/>
    <dgm:cxn modelId="{4913446A-B505-4D28-9855-9D97FD6404C2}" type="presParOf" srcId="{A9EDDBA9-6F19-4254-A2AD-9CC25DCF0F9D}" destId="{9B2DC6B5-6439-479E-A673-61DAA7E9060B}" srcOrd="7" destOrd="0" presId="urn:microsoft.com/office/officeart/2005/8/layout/hProcess11"/>
    <dgm:cxn modelId="{DE7EDCC1-38EC-4887-BE30-FCA328139D51}" type="presParOf" srcId="{A9EDDBA9-6F19-4254-A2AD-9CC25DCF0F9D}" destId="{3EC6620A-35D0-4D5E-BAF6-1A5126A1A1EA}" srcOrd="8" destOrd="0" presId="urn:microsoft.com/office/officeart/2005/8/layout/hProcess11"/>
    <dgm:cxn modelId="{60B9B510-D902-40B9-BE30-97F10E8F1863}" type="presParOf" srcId="{3EC6620A-35D0-4D5E-BAF6-1A5126A1A1EA}" destId="{195C93F5-D204-4796-B353-B646AF96B5D0}" srcOrd="0" destOrd="0" presId="urn:microsoft.com/office/officeart/2005/8/layout/hProcess11"/>
    <dgm:cxn modelId="{3EDE23C6-8824-466A-8EBD-C299F91E7DDE}" type="presParOf" srcId="{3EC6620A-35D0-4D5E-BAF6-1A5126A1A1EA}" destId="{23CE8662-B3ED-40F1-933A-561BDF33D5AC}" srcOrd="1" destOrd="0" presId="urn:microsoft.com/office/officeart/2005/8/layout/hProcess11"/>
    <dgm:cxn modelId="{3B0E7CA7-1521-430E-8136-C5AE7D9F673B}" type="presParOf" srcId="{3EC6620A-35D0-4D5E-BAF6-1A5126A1A1EA}" destId="{1B3A3870-578A-4295-87C1-41EB87FB233E}" srcOrd="2" destOrd="0" presId="urn:microsoft.com/office/officeart/2005/8/layout/hProcess11"/>
    <dgm:cxn modelId="{0359A108-889E-4750-A3EA-DBD398EED35D}" type="presParOf" srcId="{A9EDDBA9-6F19-4254-A2AD-9CC25DCF0F9D}" destId="{F44B3BF8-D7BC-453A-ABED-66937DDD3C1B}" srcOrd="9" destOrd="0" presId="urn:microsoft.com/office/officeart/2005/8/layout/hProcess11"/>
    <dgm:cxn modelId="{F37478B8-575D-409E-9BCD-B3B03932B0F0}" type="presParOf" srcId="{A9EDDBA9-6F19-4254-A2AD-9CC25DCF0F9D}" destId="{F3BD928D-6B1A-4628-BDD0-8A558F96C2A1}" srcOrd="10" destOrd="0" presId="urn:microsoft.com/office/officeart/2005/8/layout/hProcess11"/>
    <dgm:cxn modelId="{14F078D2-62FB-43A1-A20B-C80713BC3CAD}" type="presParOf" srcId="{F3BD928D-6B1A-4628-BDD0-8A558F96C2A1}" destId="{6B297E94-33CC-443D-A46D-8B79A7E53AB5}" srcOrd="0" destOrd="0" presId="urn:microsoft.com/office/officeart/2005/8/layout/hProcess11"/>
    <dgm:cxn modelId="{F6B34341-1CBF-4A98-8DF4-1FD29C65F922}" type="presParOf" srcId="{F3BD928D-6B1A-4628-BDD0-8A558F96C2A1}" destId="{8087F12B-C8F1-44F3-9D26-59552A9CFF81}" srcOrd="1" destOrd="0" presId="urn:microsoft.com/office/officeart/2005/8/layout/hProcess11"/>
    <dgm:cxn modelId="{CE75D0FC-37F9-423C-AFE5-189427F5C77F}" type="presParOf" srcId="{F3BD928D-6B1A-4628-BDD0-8A558F96C2A1}" destId="{AF5FC745-C9D5-415E-9414-6F077405578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797669-5437-4B09-A8AE-4693E025D4EB}">
      <dsp:nvSpPr>
        <dsp:cNvPr id="0" name=""/>
        <dsp:cNvSpPr/>
      </dsp:nvSpPr>
      <dsp:spPr>
        <a:xfrm>
          <a:off x="0" y="899160"/>
          <a:ext cx="8382000" cy="1198880"/>
        </a:xfrm>
        <a:prstGeom prst="notchedRightArrow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73E77F64-742F-4471-81AC-DAC8BBFB5AE3}">
      <dsp:nvSpPr>
        <dsp:cNvPr id="0" name=""/>
        <dsp:cNvSpPr/>
      </dsp:nvSpPr>
      <dsp:spPr>
        <a:xfrm>
          <a:off x="1103810" y="0"/>
          <a:ext cx="1000069" cy="119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LRFD RC</a:t>
          </a:r>
          <a:endParaRPr lang="en-US" sz="2000" kern="1200" dirty="0"/>
        </a:p>
      </dsp:txBody>
      <dsp:txXfrm>
        <a:off x="1103810" y="0"/>
        <a:ext cx="1000069" cy="1198880"/>
      </dsp:txXfrm>
    </dsp:sp>
    <dsp:sp modelId="{B0BA5BCE-C4A7-4320-A84F-4DD4630AEF2A}">
      <dsp:nvSpPr>
        <dsp:cNvPr id="0" name=""/>
        <dsp:cNvSpPr/>
      </dsp:nvSpPr>
      <dsp:spPr>
        <a:xfrm>
          <a:off x="1295399" y="1295400"/>
          <a:ext cx="611371" cy="40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9CE9E-5ED0-462E-B243-2964F3F87BF1}">
      <dsp:nvSpPr>
        <dsp:cNvPr id="0" name=""/>
        <dsp:cNvSpPr/>
      </dsp:nvSpPr>
      <dsp:spPr>
        <a:xfrm>
          <a:off x="2384489" y="1798320"/>
          <a:ext cx="1184091" cy="119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LRFR RC/PS</a:t>
          </a:r>
          <a:endParaRPr lang="en-US" sz="2000" kern="1200" dirty="0"/>
        </a:p>
      </dsp:txBody>
      <dsp:txXfrm>
        <a:off x="2384489" y="1798320"/>
        <a:ext cx="1184091" cy="1198880"/>
      </dsp:txXfrm>
    </dsp:sp>
    <dsp:sp modelId="{FF75A289-007B-4DA7-BF42-F98A61879C36}">
      <dsp:nvSpPr>
        <dsp:cNvPr id="0" name=""/>
        <dsp:cNvSpPr/>
      </dsp:nvSpPr>
      <dsp:spPr>
        <a:xfrm>
          <a:off x="2667000" y="1295400"/>
          <a:ext cx="611371" cy="40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65FAC-D819-4686-A86A-33D568D5DB4A}">
      <dsp:nvSpPr>
        <dsp:cNvPr id="0" name=""/>
        <dsp:cNvSpPr/>
      </dsp:nvSpPr>
      <dsp:spPr>
        <a:xfrm>
          <a:off x="2382448" y="0"/>
          <a:ext cx="1184091" cy="119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LRFD PS</a:t>
          </a:r>
        </a:p>
      </dsp:txBody>
      <dsp:txXfrm>
        <a:off x="2382448" y="0"/>
        <a:ext cx="1184091" cy="1198880"/>
      </dsp:txXfrm>
    </dsp:sp>
    <dsp:sp modelId="{A1D391A1-7C19-469F-8105-1F006D32ED82}">
      <dsp:nvSpPr>
        <dsp:cNvPr id="0" name=""/>
        <dsp:cNvSpPr/>
      </dsp:nvSpPr>
      <dsp:spPr>
        <a:xfrm>
          <a:off x="2667001" y="1295400"/>
          <a:ext cx="611371" cy="40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90CE-B01A-4DC2-B6A4-79EA7AD8B8CE}">
      <dsp:nvSpPr>
        <dsp:cNvPr id="0" name=""/>
        <dsp:cNvSpPr/>
      </dsp:nvSpPr>
      <dsp:spPr>
        <a:xfrm>
          <a:off x="3999550" y="1798320"/>
          <a:ext cx="1000069" cy="119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LRFR Steel</a:t>
          </a:r>
          <a:endParaRPr lang="en-US" sz="2000" kern="1200" dirty="0"/>
        </a:p>
      </dsp:txBody>
      <dsp:txXfrm>
        <a:off x="3999550" y="1798320"/>
        <a:ext cx="1000069" cy="1198880"/>
      </dsp:txXfrm>
    </dsp:sp>
    <dsp:sp modelId="{3E8433CE-A479-45E2-8DF6-12F666EC853F}">
      <dsp:nvSpPr>
        <dsp:cNvPr id="0" name=""/>
        <dsp:cNvSpPr/>
      </dsp:nvSpPr>
      <dsp:spPr>
        <a:xfrm>
          <a:off x="4191000" y="1295400"/>
          <a:ext cx="611371" cy="40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C93F5-D204-4796-B353-B646AF96B5D0}">
      <dsp:nvSpPr>
        <dsp:cNvPr id="0" name=""/>
        <dsp:cNvSpPr/>
      </dsp:nvSpPr>
      <dsp:spPr>
        <a:xfrm>
          <a:off x="3999550" y="0"/>
          <a:ext cx="1000069" cy="119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LRFD Steel</a:t>
          </a:r>
          <a:endParaRPr lang="en-US" sz="2000" kern="1200" dirty="0"/>
        </a:p>
      </dsp:txBody>
      <dsp:txXfrm>
        <a:off x="3999550" y="0"/>
        <a:ext cx="1000069" cy="1198880"/>
      </dsp:txXfrm>
    </dsp:sp>
    <dsp:sp modelId="{23CE8662-B3ED-40F1-933A-561BDF33D5AC}">
      <dsp:nvSpPr>
        <dsp:cNvPr id="0" name=""/>
        <dsp:cNvSpPr/>
      </dsp:nvSpPr>
      <dsp:spPr>
        <a:xfrm>
          <a:off x="4191001" y="1295400"/>
          <a:ext cx="611371" cy="40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97E94-33CC-443D-A46D-8B79A7E53AB5}">
      <dsp:nvSpPr>
        <dsp:cNvPr id="0" name=""/>
        <dsp:cNvSpPr/>
      </dsp:nvSpPr>
      <dsp:spPr>
        <a:xfrm>
          <a:off x="4930265" y="1798320"/>
          <a:ext cx="1920302" cy="119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LFR RC/PS/Steel</a:t>
          </a:r>
          <a:br>
            <a:rPr lang="en-US" sz="2000" kern="1200" dirty="0" smtClean="0"/>
          </a:br>
          <a:r>
            <a:rPr lang="en-US" sz="2000" kern="1200" dirty="0" smtClean="0"/>
            <a:t>ASR RC/PS/Steel</a:t>
          </a:r>
          <a:endParaRPr lang="en-US" sz="2000" kern="1200" dirty="0"/>
        </a:p>
      </dsp:txBody>
      <dsp:txXfrm>
        <a:off x="4930265" y="1798320"/>
        <a:ext cx="1920302" cy="1198880"/>
      </dsp:txXfrm>
    </dsp:sp>
    <dsp:sp modelId="{8087F12B-C8F1-44F3-9D26-59552A9CFF81}">
      <dsp:nvSpPr>
        <dsp:cNvPr id="0" name=""/>
        <dsp:cNvSpPr/>
      </dsp:nvSpPr>
      <dsp:spPr>
        <a:xfrm>
          <a:off x="5562598" y="1295400"/>
          <a:ext cx="647640" cy="40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A5116B1A-E5E5-4742-A53E-B0AFDFB1142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</a:t>
            </a:r>
            <a:r>
              <a:rPr lang="en-US" baseline="0" dirty="0" smtClean="0"/>
              <a:t> </a:t>
            </a:r>
            <a:r>
              <a:rPr lang="en-US" dirty="0" smtClean="0"/>
              <a:t>timeline of the AASHTO superstructure analysis engine, 6.0</a:t>
            </a:r>
            <a:r>
              <a:rPr lang="en-US" baseline="0" dirty="0" smtClean="0"/>
              <a:t> release is the </a:t>
            </a:r>
            <a:r>
              <a:rPr lang="en-US" dirty="0" smtClean="0"/>
              <a:t>first increment for LRFD RC superstructure,</a:t>
            </a:r>
            <a:r>
              <a:rPr lang="en-US" baseline="0" dirty="0" smtClean="0"/>
              <a:t> 6.0 is also the first release of the Opis substructure module, which includes the Opis substructure LRFD analysis and spec check engine</a:t>
            </a:r>
          </a:p>
          <a:p>
            <a:r>
              <a:rPr lang="en-US" baseline="0" dirty="0" smtClean="0"/>
              <a:t>6.3 release matches the BRASS engine capabilities in Virtis/Opis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Account for variation in stiffness between transverse and longitudinal directions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6.2, superstructure, superstructure alternative, the selected superstructure definition, each member,</a:t>
            </a:r>
            <a:r>
              <a:rPr lang="en-US" baseline="0" dirty="0" smtClean="0"/>
              <a:t> the existing member alternative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For the case that floor truss members are modeled as beam elements</a:t>
            </a:r>
            <a:endParaRPr lang="en-US" dirty="0" smtClean="0"/>
          </a:p>
          <a:p>
            <a:r>
              <a:rPr lang="en-US" dirty="0" smtClean="0"/>
              <a:t>Hook up the LFR spec check module</a:t>
            </a:r>
            <a:r>
              <a:rPr lang="en-US" baseline="0" dirty="0" smtClean="0"/>
              <a:t> in the new AASHTO LFR engine for floor truss rating</a:t>
            </a:r>
          </a:p>
          <a:p>
            <a:r>
              <a:rPr lang="en-US" baseline="0" dirty="0" smtClean="0"/>
              <a:t>Model truss member as beam element, allow </a:t>
            </a:r>
            <a:r>
              <a:rPr lang="en-US" sz="1100" dirty="0" smtClean="0"/>
              <a:t>Element loads and Interaction Rating for Axial and Bending </a:t>
            </a:r>
            <a:endParaRPr lang="en-US" baseline="0" dirty="0" smtClean="0"/>
          </a:p>
          <a:p>
            <a:r>
              <a:rPr lang="en-US" baseline="0" dirty="0" smtClean="0"/>
              <a:t>Spec check viewer, detail spec check results and rating computation for each floor truss 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6.2, only 2 cross section types are available for floor truss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Truss Input Command Language Manual, LLDistribution command is optional in 6.3, not</a:t>
            </a:r>
            <a:r>
              <a:rPr lang="en-US" baseline="0" dirty="0" smtClean="0"/>
              <a:t> entered …</a:t>
            </a:r>
            <a:endParaRPr lang="en-US" dirty="0" smtClean="0"/>
          </a:p>
          <a:p>
            <a:r>
              <a:rPr lang="en-US" dirty="0" smtClean="0"/>
              <a:t>Open the detail c</a:t>
            </a:r>
            <a:r>
              <a:rPr lang="en-US" baseline="0" dirty="0" smtClean="0"/>
              <a:t>omputation file from the </a:t>
            </a:r>
            <a:r>
              <a:rPr lang="en-US" dirty="0" smtClean="0"/>
              <a:t>Analysis Output window,</a:t>
            </a:r>
            <a:r>
              <a:rPr lang="en-US" baseline="0" dirty="0" smtClean="0"/>
              <a:t> the computed LL distribution factors are also listed in the truss rating results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Vehicle Properties dialog</a:t>
            </a:r>
          </a:p>
          <a:p>
            <a:r>
              <a:rPr lang="en-US" sz="1100" dirty="0" smtClean="0"/>
              <a:t>Consider additional lane load with permit vehicles for spans between 200 and 300 ft and when checking negative moments in continuous span bridges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</a:t>
            </a:r>
            <a:r>
              <a:rPr lang="en-US" baseline="0" dirty="0" smtClean="0"/>
              <a:t> Settings window, By vehicles – A vehicle for each combinations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hlp</a:t>
            </a:r>
            <a:r>
              <a:rPr lang="en-US" baseline="0" dirty="0" smtClean="0"/>
              <a:t> to chm</a:t>
            </a:r>
          </a:p>
          <a:p>
            <a:r>
              <a:rPr lang="en-US" dirty="0" smtClean="0"/>
              <a:t>3 types of file:</a:t>
            </a:r>
            <a:r>
              <a:rPr lang="en-US" baseline="0" dirty="0" smtClean="0"/>
              <a:t> Virtis/Opis application, data used by the application, data generated by the user (Program Files, ProgramData, My Documents)</a:t>
            </a:r>
          </a:p>
          <a:p>
            <a:pPr defTabSz="873161">
              <a:defRPr/>
            </a:pPr>
            <a:r>
              <a:rPr lang="en-US" sz="1100" dirty="0" smtClean="0"/>
              <a:t>Windows 7 Client Software Logo Program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Registered vs.</a:t>
            </a:r>
            <a:r>
              <a:rPr lang="en-US" baseline="0" dirty="0" smtClean="0"/>
              <a:t>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6.3, the drop drown will still have the BRASS engine selection.  If BRASS LFD was</a:t>
            </a:r>
            <a:r>
              <a:rPr lang="en-US" baseline="0" dirty="0" smtClean="0"/>
              <a:t> selected in 6.2, it will still show up as the selected LFD analysis module in 6.3.  But when you try to run, not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the AASHTO superstructure engine, similar to floor beam analysis, model the deck (parapet, medium sitting on top) instead of the girder (deck, parapet, medium sitting on top)</a:t>
            </a:r>
          </a:p>
          <a:p>
            <a:r>
              <a:rPr lang="en-US" baseline="0" dirty="0" smtClean="0"/>
              <a:t>Only available for system superstructure definition (girder, floor and truss)</a:t>
            </a:r>
          </a:p>
          <a:p>
            <a:r>
              <a:rPr lang="en-US" baseline="0" dirty="0" smtClean="0"/>
              <a:t>If start section is different than the end section, will evaluate 2 cross sections, pick the section with the critical results for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Corrugated deck can rest on timber and steel members</a:t>
            </a:r>
          </a:p>
          <a:p>
            <a:r>
              <a:rPr lang="en-US" sz="1100" dirty="0" smtClean="0"/>
              <a:t>Traffic direction from left to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tool is accessible from the PS Shear Reinforcement Ranges window, allow 2 different stirrup definitions</a:t>
            </a:r>
          </a:p>
          <a:p>
            <a:r>
              <a:rPr lang="en-US" sz="1100" dirty="0" smtClean="0"/>
              <a:t>Press Continue will start the analysis and complete with the required stirrup spacing at each tenth point and critical dv point</a:t>
            </a:r>
          </a:p>
          <a:p>
            <a:r>
              <a:rPr lang="en-US" baseline="0" dirty="0" smtClean="0"/>
              <a:t>With the required spacing, ranges can be generated based on Max # of ranges per span and Min # of stirrups per ranges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 to </a:t>
            </a:r>
            <a:r>
              <a:rPr lang="en-US" baseline="0" dirty="0" smtClean="0"/>
              <a:t>MBE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edition, 6.3 supports …</a:t>
            </a:r>
          </a:p>
          <a:p>
            <a:r>
              <a:rPr lang="en-US" baseline="0" dirty="0" smtClean="0"/>
              <a:t>In 6.2, the supported LRFD spec is 4</a:t>
            </a:r>
            <a:r>
              <a:rPr lang="en-US" baseline="30000" dirty="0" smtClean="0"/>
              <a:t>th</a:t>
            </a:r>
            <a:r>
              <a:rPr lang="en-US" baseline="0" dirty="0" smtClean="0"/>
              <a:t> edition with 2008 interim.  … are added in 6.3.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</a:t>
            </a:r>
            <a:r>
              <a:rPr lang="en-US" baseline="0" dirty="0" smtClean="0"/>
              <a:t> these Method of Solution Manuals from the Help menu.</a:t>
            </a:r>
          </a:p>
          <a:p>
            <a:r>
              <a:rPr lang="en-US" baseline="0" dirty="0" smtClean="0"/>
              <a:t>Assumptions and Limitations, Flow charts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 </a:t>
            </a:r>
            <a:r>
              <a:rPr lang="en-US" baseline="0" dirty="0" smtClean="0"/>
              <a:t>Alternative window, 6.2 has the first 2 columns, </a:t>
            </a:r>
            <a:r>
              <a:rPr lang="en-US" dirty="0" smtClean="0"/>
              <a:t>selection</a:t>
            </a:r>
            <a:r>
              <a:rPr lang="en-US" baseline="0" dirty="0" smtClean="0"/>
              <a:t> of spec version and also the selection of load factors for the analysis, </a:t>
            </a:r>
            <a:r>
              <a:rPr lang="en-US" dirty="0" smtClean="0"/>
              <a:t>spec</a:t>
            </a:r>
            <a:r>
              <a:rPr lang="en-US" baseline="0" dirty="0" smtClean="0"/>
              <a:t> version and load factors association</a:t>
            </a:r>
          </a:p>
          <a:p>
            <a:r>
              <a:rPr lang="en-US" baseline="0" dirty="0" smtClean="0"/>
              <a:t>Selection type, System Default or Override,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Defaults window Specifications</a:t>
            </a:r>
            <a:r>
              <a:rPr lang="en-US" baseline="0" dirty="0" smtClean="0"/>
              <a:t> tab, association of spec version and load factors for each available analysis method type in each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80664" y="6469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02773-510D-406B-A917-9EEEE94BE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80664" y="6469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02773-510D-406B-A917-9EEEE94BE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80664" y="6469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02773-510D-406B-A917-9EEEE94BE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" name="Picture 3" descr="opislogos--registered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868896" y="6118302"/>
            <a:ext cx="970304" cy="645148"/>
          </a:xfrm>
          <a:prstGeom prst="rect">
            <a:avLst/>
          </a:prstGeom>
        </p:spPr>
      </p:pic>
      <p:pic>
        <p:nvPicPr>
          <p:cNvPr id="5" name="Picture 4" descr="virtislogos--registered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6858000" y="6096000"/>
            <a:ext cx="995783" cy="685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80664" y="6469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02773-510D-406B-A917-9EEEE94BE5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990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Virtis/Opis Technical Update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638800"/>
            <a:ext cx="91440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Virtis Opis Bridgeware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User Group 2011 Conference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Helena, Montana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2162" name="Picture 2" descr="http://upload.wikimedia.org/wikipedia/commons/7/75/Helena_Montana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86800" cy="370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Selection of specification edition for specification checking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71612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4038600" y="4343400"/>
            <a:ext cx="1752600" cy="10668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1257300"/>
            <a:ext cx="65325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1295400" y="1219200"/>
            <a:ext cx="1295400" cy="381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NSG analysis of superstructure with corrugated metal deck</a:t>
            </a:r>
          </a:p>
          <a:p>
            <a:pPr lvl="1"/>
            <a:r>
              <a:rPr lang="en-US" dirty="0" smtClean="0"/>
              <a:t>New orthotropic shell finite element</a:t>
            </a:r>
          </a:p>
          <a:p>
            <a:pPr lvl="1"/>
            <a:r>
              <a:rPr lang="en-US" dirty="0" smtClean="0"/>
              <a:t>New corrugated material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81400"/>
            <a:ext cx="4219575" cy="2324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NSG analysis processing for the case when there is only one member alternative defined for a member and the member alternative is not marked as Existing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0"/>
            <a:ext cx="6427787" cy="2276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3581400" y="5021317"/>
            <a:ext cx="457200" cy="228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LFR specification checking for floor truss analysis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27805"/>
            <a:ext cx="6400800" cy="47301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Single Angle, Back-to-Back Angles and Built-up Channel cross sections for floor truss analysis</a:t>
            </a:r>
          </a:p>
          <a:p>
            <a:pPr marL="514350" indent="-514350">
              <a:buFont typeface="+mj-lt"/>
              <a:buAutoNum type="arabicPeriod" startAt="10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38450"/>
            <a:ext cx="5715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3962400" y="3657600"/>
            <a:ext cx="3276600" cy="14478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Live load distribution factor computation for longitudinal truss analysis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14600"/>
            <a:ext cx="6494463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dirty="0" smtClean="0"/>
              <a:t>AASHTO LRFR Engine control option to ignore Service III PS tensile stress rating for the top of prestress beam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Rating at the top of beam will not be computed in MBE 6.4.2.1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71800"/>
            <a:ext cx="5172075" cy="409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11" descr="MC9004325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048000"/>
            <a:ext cx="406846" cy="279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AASHTO LRFD/LRFR Engine control option to consider splitting resistance article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Consider the splitting resistance of the pretensioned anchorage zone as per LRFD 5.10.10.1</a:t>
            </a:r>
          </a:p>
          <a:p>
            <a:pPr lvl="1"/>
            <a:r>
              <a:rPr lang="en-US" dirty="0" smtClean="0"/>
              <a:t>For prestress beam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71800"/>
            <a:ext cx="5038725" cy="409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 descr="MC9004325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048000"/>
            <a:ext cx="406846" cy="279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en-US" dirty="0" smtClean="0"/>
              <a:t>AASHTO LRFR Engine analysis option for overriding legal live load factor, considering additional permit lane load and excluding permit lane load from permit vehicle location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81425"/>
            <a:ext cx="77231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3581400" y="4183117"/>
            <a:ext cx="1066800" cy="609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5654566"/>
            <a:ext cx="2667000" cy="609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AASHTO LFR/ASR Engine for girder, floor and truss system and line superstructures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2971800"/>
          <a:ext cx="83820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661533" y="4166240"/>
            <a:ext cx="685799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/>
              <a:t>6.0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5699" y="4168698"/>
            <a:ext cx="685799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/>
              <a:t>6.1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2264" y="4166240"/>
            <a:ext cx="685799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/>
              <a:t>6.2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8733" y="4166240"/>
            <a:ext cx="685799" cy="420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/>
              <a:t>6.3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opislogos--register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3276600"/>
            <a:ext cx="1066800" cy="709308"/>
          </a:xfrm>
          <a:prstGeom prst="rect">
            <a:avLst/>
          </a:prstGeom>
        </p:spPr>
      </p:pic>
      <p:pic>
        <p:nvPicPr>
          <p:cNvPr id="11" name="Picture 10" descr="virtislogos--register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8267" y="4863269"/>
            <a:ext cx="1114627" cy="767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5"/>
            </a:pPr>
            <a:r>
              <a:rPr lang="en-US" dirty="0" smtClean="0"/>
              <a:t>AASHTO LFR/ASR Engine analysis option for applying with/without impact and single/multi lane live load combinations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275146"/>
            <a:ext cx="30003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1447800" y="4037146"/>
            <a:ext cx="25146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962400" y="3275146"/>
            <a:ext cx="4800600" cy="2975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Processing vehicle HS 20-44 (As Requested)...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62400" y="3808546"/>
            <a:ext cx="4800600" cy="9130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Processing vehicle HS 20-44 (With Impact, Single Lane)...</a:t>
            </a:r>
          </a:p>
          <a:p>
            <a:pPr algn="l"/>
            <a:r>
              <a:rPr lang="en-US" dirty="0" smtClean="0"/>
              <a:t>Processing vehicle HS 20-44 (With Impact, Multi-Lane)...</a:t>
            </a:r>
          </a:p>
          <a:p>
            <a:pPr algn="l"/>
            <a:r>
              <a:rPr lang="en-US" dirty="0" smtClean="0"/>
              <a:t>Processing vehicle HS 20-44 (Without Impact, Single Lane)...</a:t>
            </a:r>
          </a:p>
          <a:p>
            <a:pPr algn="l"/>
            <a:r>
              <a:rPr lang="en-US" dirty="0" smtClean="0"/>
              <a:t>Processing vehicle HS 20-44 (Without Impact, Multi-Lane)...</a:t>
            </a:r>
          </a:p>
        </p:txBody>
      </p:sp>
      <p:cxnSp>
        <p:nvCxnSpPr>
          <p:cNvPr id="16" name="Straight Arrow Connector 15"/>
          <p:cNvCxnSpPr>
            <a:stCxn id="20" idx="1"/>
            <a:endCxn id="10" idx="1"/>
          </p:cNvCxnSpPr>
          <p:nvPr/>
        </p:nvCxnSpPr>
        <p:spPr bwMode="auto">
          <a:xfrm rot="10800000" flipH="1">
            <a:off x="1600200" y="3423906"/>
            <a:ext cx="2362200" cy="14895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0" name="Right Brace 19"/>
          <p:cNvSpPr/>
          <p:nvPr/>
        </p:nvSpPr>
        <p:spPr bwMode="auto">
          <a:xfrm>
            <a:off x="1447800" y="4799146"/>
            <a:ext cx="152400" cy="2286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180146"/>
            <a:ext cx="6096000" cy="144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 bwMode="auto">
          <a:xfrm>
            <a:off x="4840015" y="5492829"/>
            <a:ext cx="1676400" cy="4572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6"/>
            </a:pPr>
            <a:r>
              <a:rPr lang="en-US" dirty="0" smtClean="0"/>
              <a:t>Bridge Explorer rating results printing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37063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5959366" y="5044966"/>
            <a:ext cx="914400" cy="4572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en-US" dirty="0" smtClean="0"/>
              <a:t>Support for Windows 7 (32-bit and 64-bit)</a:t>
            </a:r>
          </a:p>
          <a:p>
            <a:pPr lvl="1"/>
            <a:r>
              <a:rPr lang="en-US" dirty="0" smtClean="0"/>
              <a:t>Help files conversion</a:t>
            </a:r>
          </a:p>
          <a:p>
            <a:pPr lvl="1"/>
            <a:r>
              <a:rPr lang="en-US" dirty="0" smtClean="0"/>
              <a:t>Application file structure reorganization</a:t>
            </a:r>
          </a:p>
          <a:p>
            <a:pPr lvl="1"/>
            <a:r>
              <a:rPr lang="en-US" dirty="0" smtClean="0"/>
              <a:t>User-defined Analysis Output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76625"/>
            <a:ext cx="54387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 bwMode="auto">
          <a:xfrm>
            <a:off x="990600" y="4619625"/>
            <a:ext cx="4114800" cy="914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933825"/>
            <a:ext cx="1781175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3505200" y="4314825"/>
            <a:ext cx="3124200" cy="7620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Virtual address space per process</a:t>
            </a:r>
            <a:br>
              <a:rPr lang="en-US" dirty="0" smtClean="0"/>
            </a:br>
            <a:r>
              <a:rPr lang="en-US" dirty="0" smtClean="0"/>
              <a:t>(32-bit vs. 64-bit Operating System)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62200"/>
            <a:ext cx="732313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16200000" flipV="1">
            <a:off x="990600" y="5486400"/>
            <a:ext cx="304800" cy="304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95400" y="3276600"/>
            <a:ext cx="655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kern="0" baseline="0" dirty="0" smtClean="0">
                <a:latin typeface="+mn-lt"/>
              </a:rPr>
              <a:t>64-bit: 8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TB = 8192 GB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143000" y="5867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baseline="0" dirty="0" smtClean="0">
                <a:solidFill>
                  <a:srgbClr val="FF0000"/>
                </a:solidFill>
                <a:latin typeface="+mn-lt"/>
              </a:rPr>
              <a:t>32-bit: 2 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8"/>
            </a:pPr>
            <a:r>
              <a:rPr lang="en-US" dirty="0" smtClean="0"/>
              <a:t>3rd-party engine registration</a:t>
            </a:r>
          </a:p>
          <a:p>
            <a:pPr lvl="1"/>
            <a:r>
              <a:rPr lang="en-US" dirty="0" smtClean="0"/>
              <a:t>Formal analysis engine registration process</a:t>
            </a:r>
          </a:p>
          <a:p>
            <a:pPr lvl="1"/>
            <a:r>
              <a:rPr lang="en-US" dirty="0" smtClean="0"/>
              <a:t>Include Help documentation registration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895600"/>
            <a:ext cx="38671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9"/>
            </a:pPr>
            <a:r>
              <a:rPr lang="fr-FR" dirty="0" smtClean="0"/>
              <a:t>Application Program Interface documentation updates</a:t>
            </a:r>
            <a:endParaRPr lang="en-US" dirty="0" smtClean="0"/>
          </a:p>
          <a:p>
            <a:pPr lvl="1"/>
            <a:r>
              <a:rPr lang="en-US" dirty="0" smtClean="0"/>
              <a:t>Last update is for 5.6 release</a:t>
            </a:r>
          </a:p>
          <a:p>
            <a:pPr lvl="1"/>
            <a:r>
              <a:rPr lang="en-US" dirty="0" smtClean="0"/>
              <a:t>Include AASHTO FE Engine API documentation and object model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13259"/>
            <a:ext cx="5762625" cy="3228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6.4 Enhancements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Group enhancements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3D analysis for multi-girder superstructures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RC slab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Drilled shaft analysis and specification checking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RC box culvert LRFD design and rating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mild steel in prestress beam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Truss cross sections and graphics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6.4 Enhancements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General preferences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Data exchange for non-bridge data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Report Tool using Crystal Reports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Detailed LRFR analysis report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Lane load processing enhancement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Specification checker API documentation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Limit states selection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Substructure results report topics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Verdana" pitchFamily="34" charset="0"/>
              </a:rPr>
              <a:t>Questions &amp; Comments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914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i="1" dirty="0" smtClean="0"/>
              <a:t>Thank you for your continued support!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2" descr="BRIDGWA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6388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382000" cy="411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14600"/>
                <a:gridCol w="2438400"/>
                <a:gridCol w="3429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6.3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Virtis LFD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Virtis LFD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Based on PennDOT BAR7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Virtis ASD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Virtis ASD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Virtis Simplified ASD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Virtis Simplified ASD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BARS non-detailed section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Opis</a:t>
                      </a:r>
                      <a:r>
                        <a:rPr lang="en-US" baseline="0" dirty="0" smtClean="0"/>
                        <a:t> LRFD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AASHTO LRFD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AASHTO Engine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Virtis LRFR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AASHTO LRFR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AASHTO LFD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AASHTO ASD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Virtis Truss LFD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AASHTO Truss</a:t>
                      </a:r>
                      <a:r>
                        <a:rPr lang="en-US" baseline="0" dirty="0" smtClean="0"/>
                        <a:t> LFD</a:t>
                      </a:r>
                      <a:endParaRPr lang="en-US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 Modules Naming Convention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3009356" cy="2171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0"/>
            <a:ext cx="3986621" cy="2171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2819400" y="3657600"/>
            <a:ext cx="3429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Straight Arrow Connector 14"/>
          <p:cNvCxnSpPr>
            <a:endCxn id="26" idx="5"/>
          </p:cNvCxnSpPr>
          <p:nvPr/>
        </p:nvCxnSpPr>
        <p:spPr bwMode="auto">
          <a:xfrm rot="16200000" flipV="1">
            <a:off x="6952690" y="4209489"/>
            <a:ext cx="1187637" cy="29938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048000" y="3505200"/>
            <a:ext cx="32004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105400" y="5029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AASHTO Engine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981200" y="1676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baseline="0" dirty="0" smtClean="0">
                <a:latin typeface="+mn-lt"/>
              </a:rPr>
              <a:t>6.2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019800" y="1676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baseline="0" dirty="0" smtClean="0">
                <a:latin typeface="+mn-lt"/>
              </a:rPr>
              <a:t>6.3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96000" y="3505200"/>
            <a:ext cx="15240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New AASHTO LFR/LRFR Deck Engine for corrugated metal deck rating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7140488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63" y="976476"/>
            <a:ext cx="66182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Shear Stirrup Design Tool for prestress beam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40624"/>
            <a:ext cx="7890042" cy="46173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1744717" y="4916215"/>
            <a:ext cx="1524000" cy="533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AASHTO Manual for Bridge Evaluation Specification updates</a:t>
            </a:r>
          </a:p>
          <a:p>
            <a:pPr lvl="1"/>
            <a:r>
              <a:rPr lang="en-US" dirty="0" smtClean="0"/>
              <a:t>1st Edition with 2010 Interim</a:t>
            </a:r>
          </a:p>
          <a:p>
            <a:pPr lvl="1"/>
            <a:r>
              <a:rPr lang="en-US" dirty="0" smtClean="0"/>
              <a:t>2nd Edition</a:t>
            </a:r>
            <a:endParaRPr lang="en-US" dirty="0"/>
          </a:p>
          <a:p>
            <a:pPr marL="514350" indent="-514350">
              <a:buFont typeface="+mj-lt"/>
              <a:buAutoNum type="arabicPeriod" startAt="5"/>
            </a:pP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AASHTO LRFD Specification updates</a:t>
            </a:r>
          </a:p>
          <a:p>
            <a:pPr lvl="1" indent="-282575"/>
            <a:r>
              <a:rPr lang="en-US" dirty="0" smtClean="0"/>
              <a:t>4th Edition with 2009 Interim</a:t>
            </a:r>
          </a:p>
          <a:p>
            <a:pPr lvl="1" indent="-282575"/>
            <a:r>
              <a:rPr lang="en-US" dirty="0" smtClean="0"/>
              <a:t>5th Edition</a:t>
            </a:r>
          </a:p>
          <a:p>
            <a:pPr lvl="1" indent="-282575"/>
            <a:r>
              <a:rPr lang="en-US" dirty="0" smtClean="0"/>
              <a:t>5th Edition with 2010 Interim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6.3 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202773-510D-406B-A917-9EEEE94BE52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85510"/>
            <a:ext cx="8990013" cy="52628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chemeClr val="bg2">
            <a:lumMod val="20000"/>
            <a:lumOff val="80000"/>
            <a:alpha val="98000"/>
          </a:schemeClr>
        </a:solidFill>
      </a:spPr>
      <a:bodyPr vert="horz" wrap="square" bIns="137160" rtlCol="0" anchor="ctr" anchorCtr="0">
        <a:spAutoFit/>
      </a:bodyPr>
      <a:lstStyle>
        <a:defPPr>
          <a:defRPr dirty="0" smtClean="0"/>
        </a:defPPr>
      </a:lstStyle>
    </a:tx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 SCOBS Pontis only</Template>
  <TotalTime>6124</TotalTime>
  <Words>1231</Words>
  <Application>Microsoft Office PowerPoint</Application>
  <PresentationFormat>On-screen Show (4:3)</PresentationFormat>
  <Paragraphs>213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4_Default Design</vt:lpstr>
      <vt:lpstr>3_Default Design</vt:lpstr>
      <vt:lpstr>Virtis/Opis Technical Update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6.3 New Features</vt:lpstr>
      <vt:lpstr>6.4 Enhancements</vt:lpstr>
      <vt:lpstr>6.4 Enhancements</vt:lpstr>
      <vt:lpstr>Questions &amp; Comments</vt:lpstr>
    </vt:vector>
  </TitlesOfParts>
  <Company>PDT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Virtis/Opis Technical Update</dc:title>
  <dc:creator/>
  <cp:lastModifiedBy>HLee</cp:lastModifiedBy>
  <cp:revision>243</cp:revision>
  <dcterms:created xsi:type="dcterms:W3CDTF">2009-06-07T15:24:57Z</dcterms:created>
  <dcterms:modified xsi:type="dcterms:W3CDTF">2011-07-31T16:05:54Z</dcterms:modified>
</cp:coreProperties>
</file>