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1"/>
  </p:notesMasterIdLst>
  <p:handoutMasterIdLst>
    <p:handoutMasterId r:id="rId32"/>
  </p:handoutMasterIdLst>
  <p:sldIdLst>
    <p:sldId id="262" r:id="rId3"/>
    <p:sldId id="350" r:id="rId4"/>
    <p:sldId id="265" r:id="rId5"/>
    <p:sldId id="305" r:id="rId6"/>
    <p:sldId id="307" r:id="rId7"/>
    <p:sldId id="351" r:id="rId8"/>
    <p:sldId id="352" r:id="rId9"/>
    <p:sldId id="353"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66" r:id="rId23"/>
    <p:sldId id="367" r:id="rId24"/>
    <p:sldId id="368" r:id="rId25"/>
    <p:sldId id="369" r:id="rId26"/>
    <p:sldId id="370" r:id="rId27"/>
    <p:sldId id="371" r:id="rId28"/>
    <p:sldId id="372" r:id="rId29"/>
    <p:sldId id="337" r:id="rId30"/>
  </p:sldIdLst>
  <p:sldSz cx="9144000" cy="6858000" type="screen4x3"/>
  <p:notesSz cx="6858000" cy="9144000"/>
  <p:defaultTextStyle>
    <a:defPPr>
      <a:defRPr lang="en-US"/>
    </a:defPPr>
    <a:lvl1pPr algn="ctr" rtl="0" fontAlgn="base">
      <a:spcBef>
        <a:spcPct val="0"/>
      </a:spcBef>
      <a:spcAft>
        <a:spcPct val="0"/>
      </a:spcAft>
      <a:defRPr sz="2000" kern="1200" baseline="-25000">
        <a:solidFill>
          <a:schemeClr val="tx1"/>
        </a:solidFill>
        <a:latin typeface="Arial" charset="0"/>
        <a:ea typeface="+mn-ea"/>
        <a:cs typeface="+mn-cs"/>
      </a:defRPr>
    </a:lvl1pPr>
    <a:lvl2pPr marL="457200" algn="ctr" rtl="0" fontAlgn="base">
      <a:spcBef>
        <a:spcPct val="0"/>
      </a:spcBef>
      <a:spcAft>
        <a:spcPct val="0"/>
      </a:spcAft>
      <a:defRPr sz="2000" kern="1200" baseline="-25000">
        <a:solidFill>
          <a:schemeClr val="tx1"/>
        </a:solidFill>
        <a:latin typeface="Arial" charset="0"/>
        <a:ea typeface="+mn-ea"/>
        <a:cs typeface="+mn-cs"/>
      </a:defRPr>
    </a:lvl2pPr>
    <a:lvl3pPr marL="914400" algn="ctr" rtl="0" fontAlgn="base">
      <a:spcBef>
        <a:spcPct val="0"/>
      </a:spcBef>
      <a:spcAft>
        <a:spcPct val="0"/>
      </a:spcAft>
      <a:defRPr sz="2000" kern="1200" baseline="-25000">
        <a:solidFill>
          <a:schemeClr val="tx1"/>
        </a:solidFill>
        <a:latin typeface="Arial" charset="0"/>
        <a:ea typeface="+mn-ea"/>
        <a:cs typeface="+mn-cs"/>
      </a:defRPr>
    </a:lvl3pPr>
    <a:lvl4pPr marL="1371600" algn="ctr" rtl="0" fontAlgn="base">
      <a:spcBef>
        <a:spcPct val="0"/>
      </a:spcBef>
      <a:spcAft>
        <a:spcPct val="0"/>
      </a:spcAft>
      <a:defRPr sz="2000" kern="1200" baseline="-25000">
        <a:solidFill>
          <a:schemeClr val="tx1"/>
        </a:solidFill>
        <a:latin typeface="Arial" charset="0"/>
        <a:ea typeface="+mn-ea"/>
        <a:cs typeface="+mn-cs"/>
      </a:defRPr>
    </a:lvl4pPr>
    <a:lvl5pPr marL="1828800" algn="ctr" rtl="0" fontAlgn="base">
      <a:spcBef>
        <a:spcPct val="0"/>
      </a:spcBef>
      <a:spcAft>
        <a:spcPct val="0"/>
      </a:spcAft>
      <a:defRPr sz="2000" kern="1200" baseline="-25000">
        <a:solidFill>
          <a:schemeClr val="tx1"/>
        </a:solidFill>
        <a:latin typeface="Arial" charset="0"/>
        <a:ea typeface="+mn-ea"/>
        <a:cs typeface="+mn-cs"/>
      </a:defRPr>
    </a:lvl5pPr>
    <a:lvl6pPr marL="2286000" algn="l" defTabSz="914400" rtl="0" eaLnBrk="1" latinLnBrk="0" hangingPunct="1">
      <a:defRPr sz="2000" kern="1200" baseline="-25000">
        <a:solidFill>
          <a:schemeClr val="tx1"/>
        </a:solidFill>
        <a:latin typeface="Arial" charset="0"/>
        <a:ea typeface="+mn-ea"/>
        <a:cs typeface="+mn-cs"/>
      </a:defRPr>
    </a:lvl6pPr>
    <a:lvl7pPr marL="2743200" algn="l" defTabSz="914400" rtl="0" eaLnBrk="1" latinLnBrk="0" hangingPunct="1">
      <a:defRPr sz="2000" kern="1200" baseline="-25000">
        <a:solidFill>
          <a:schemeClr val="tx1"/>
        </a:solidFill>
        <a:latin typeface="Arial" charset="0"/>
        <a:ea typeface="+mn-ea"/>
        <a:cs typeface="+mn-cs"/>
      </a:defRPr>
    </a:lvl7pPr>
    <a:lvl8pPr marL="3200400" algn="l" defTabSz="914400" rtl="0" eaLnBrk="1" latinLnBrk="0" hangingPunct="1">
      <a:defRPr sz="2000" kern="1200" baseline="-25000">
        <a:solidFill>
          <a:schemeClr val="tx1"/>
        </a:solidFill>
        <a:latin typeface="Arial" charset="0"/>
        <a:ea typeface="+mn-ea"/>
        <a:cs typeface="+mn-cs"/>
      </a:defRPr>
    </a:lvl8pPr>
    <a:lvl9pPr marL="3657600" algn="l" defTabSz="914400" rtl="0" eaLnBrk="1" latinLnBrk="0" hangingPunct="1">
      <a:defRPr sz="2000" kern="1200" baseline="-250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FFFFFF"/>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432" autoAdjust="0"/>
  </p:normalViewPr>
  <p:slideViewPr>
    <p:cSldViewPr>
      <p:cViewPr>
        <p:scale>
          <a:sx n="100" d="100"/>
          <a:sy n="100" d="100"/>
        </p:scale>
        <p:origin x="-1104" y="-7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253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94DE17-293F-4394-8B0F-716442037A49}" type="datetimeFigureOut">
              <a:rPr lang="en-US" smtClean="0"/>
              <a:pPr/>
              <a:t>7/27/2011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339047-A728-4C89-8B86-4D130AD9246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aseline="0"/>
            </a:lvl1pPr>
          </a:lstStyle>
          <a:p>
            <a:endParaRPr lang="en-US" dirty="0"/>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vl1pPr>
          </a:lstStyle>
          <a:p>
            <a:endParaRPr lang="en-US" dirty="0"/>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aseline="0"/>
            </a:lvl1pPr>
          </a:lstStyle>
          <a:p>
            <a:endParaRPr lang="en-US" dirty="0"/>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lvl1pPr>
          </a:lstStyle>
          <a:p>
            <a:fld id="{A5116B1A-E5E5-4742-A53E-B0AFDFB11427}"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116B1A-E5E5-4742-A53E-B0AFDFB11427}"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4099"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TextBox 5"/>
          <p:cNvSpPr txBox="1"/>
          <p:nvPr userDrawn="1"/>
        </p:nvSpPr>
        <p:spPr>
          <a:xfrm>
            <a:off x="8771782" y="6581001"/>
            <a:ext cx="372218" cy="256480"/>
          </a:xfrm>
          <a:prstGeom prst="rect">
            <a:avLst/>
          </a:prstGeom>
          <a:noFill/>
        </p:spPr>
        <p:txBody>
          <a:bodyPr wrap="square" rtlCol="0">
            <a:spAutoFit/>
          </a:bodyPr>
          <a:lstStyle/>
          <a:p>
            <a:fld id="{5EB64160-42AD-4F9E-9F85-FD2663E2157E}" type="slidenum">
              <a:rPr lang="en-US" sz="1600" smtClean="0"/>
              <a:pPr/>
              <a:t>‹#›</a:t>
            </a:fld>
            <a:endParaRPr lang="en-US" sz="1600"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 id="2147483674" r:id="rId1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bwMode="auto">
          <a:xfrm>
            <a:off x="685800" y="2667000"/>
            <a:ext cx="7772400" cy="1524000"/>
          </a:xfrm>
          <a:noFill/>
          <a:ln>
            <a:miter lim="800000"/>
            <a:headEnd/>
            <a:tailEnd/>
          </a:ln>
        </p:spPr>
        <p:txBody>
          <a:bodyPr vert="horz" wrap="square" lIns="91440" tIns="45720" rIns="91440" bIns="45720" numCol="1" anchor="ctr" anchorCtr="0" compatLnSpc="1">
            <a:prstTxWarp prst="textNoShape">
              <a:avLst/>
            </a:prstTxWarp>
          </a:bodyPr>
          <a:lstStyle/>
          <a:p>
            <a:r>
              <a:rPr lang="en-US" dirty="0" smtClean="0"/>
              <a:t>Differences Between</a:t>
            </a:r>
            <a:br>
              <a:rPr lang="en-US" dirty="0" smtClean="0"/>
            </a:br>
            <a:r>
              <a:rPr lang="en-US" dirty="0" smtClean="0"/>
              <a:t>BRASS </a:t>
            </a:r>
            <a:r>
              <a:rPr lang="en-US" dirty="0" smtClean="0"/>
              <a:t>and AASHTO</a:t>
            </a:r>
            <a:br>
              <a:rPr lang="en-US" dirty="0" smtClean="0"/>
            </a:br>
            <a:r>
              <a:rPr lang="en-US" dirty="0" smtClean="0"/>
              <a:t>Standard Spec Engines</a:t>
            </a:r>
            <a:endParaRPr lang="en-US" dirty="0"/>
          </a:p>
        </p:txBody>
      </p:sp>
      <p:sp>
        <p:nvSpPr>
          <p:cNvPr id="16387" name="Rectangle 3"/>
          <p:cNvSpPr>
            <a:spLocks noGrp="1" noChangeArrowheads="1"/>
          </p:cNvSpPr>
          <p:nvPr>
            <p:ph type="subTitle" idx="1"/>
          </p:nvPr>
        </p:nvSpPr>
        <p:spPr>
          <a:xfrm>
            <a:off x="2628900" y="5791200"/>
            <a:ext cx="3886200" cy="990600"/>
          </a:xfrm>
        </p:spPr>
        <p:txBody>
          <a:bodyPr/>
          <a:lstStyle/>
          <a:p>
            <a:pPr>
              <a:lnSpc>
                <a:spcPct val="80000"/>
              </a:lnSpc>
            </a:pPr>
            <a:r>
              <a:rPr lang="en-US" sz="2000" dirty="0" smtClean="0"/>
              <a:t>Virtis Opis BRIDGEWare</a:t>
            </a:r>
          </a:p>
          <a:p>
            <a:pPr>
              <a:lnSpc>
                <a:spcPct val="80000"/>
              </a:lnSpc>
            </a:pPr>
            <a:r>
              <a:rPr lang="en-US" sz="2000" dirty="0" smtClean="0"/>
              <a:t>Users Group Meeting 2011</a:t>
            </a:r>
            <a:endParaRPr lang="en-US" sz="2000" dirty="0"/>
          </a:p>
          <a:p>
            <a:pPr>
              <a:lnSpc>
                <a:spcPct val="80000"/>
              </a:lnSpc>
            </a:pPr>
            <a:r>
              <a:rPr lang="en-US" sz="2000" dirty="0" smtClean="0"/>
              <a:t>Helena, Montana</a:t>
            </a:r>
            <a:endParaRPr lang="en-US" sz="2000" dirty="0"/>
          </a:p>
        </p:txBody>
      </p:sp>
      <p:pic>
        <p:nvPicPr>
          <p:cNvPr id="5" name="Picture 81" descr="virtislogos--registered"/>
          <p:cNvPicPr>
            <a:picLocks noChangeAspect="1" noChangeArrowheads="1"/>
          </p:cNvPicPr>
          <p:nvPr/>
        </p:nvPicPr>
        <p:blipFill>
          <a:blip r:embed="rId2" cstate="print"/>
          <a:srcRect/>
          <a:stretch>
            <a:fillRect/>
          </a:stretch>
        </p:blipFill>
        <p:spPr bwMode="auto">
          <a:xfrm>
            <a:off x="6980238" y="6155363"/>
            <a:ext cx="990600" cy="681037"/>
          </a:xfrm>
          <a:prstGeom prst="rect">
            <a:avLst/>
          </a:prstGeom>
          <a:ln w="9525">
            <a:noFill/>
            <a:miter lim="800000"/>
            <a:headEnd/>
            <a:tailEnd/>
          </a:ln>
        </p:spPr>
      </p:pic>
      <p:pic>
        <p:nvPicPr>
          <p:cNvPr id="6" name="Picture 82" descr="opislogos--registered"/>
          <p:cNvPicPr>
            <a:picLocks noChangeAspect="1" noChangeArrowheads="1"/>
          </p:cNvPicPr>
          <p:nvPr/>
        </p:nvPicPr>
        <p:blipFill>
          <a:blip r:embed="rId3" cstate="print"/>
          <a:srcRect/>
          <a:stretch>
            <a:fillRect/>
          </a:stretch>
        </p:blipFill>
        <p:spPr bwMode="auto">
          <a:xfrm>
            <a:off x="7964488" y="6155363"/>
            <a:ext cx="1027112" cy="681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4038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4678362"/>
            <a:ext cx="4040188" cy="120808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4038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46783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10.57 OVERLOAD</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 Web bend-buckling shall be checked for the overload </a:t>
            </a:r>
            <a:r>
              <a:rPr lang="en-US" sz="1800" b="1" kern="0" baseline="0" dirty="0" smtClean="0">
                <a:latin typeface="+mn-lt"/>
              </a:rPr>
              <a:t>according to Equation (10-173)…</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3" cstate="print"/>
          <a:srcRect/>
          <a:stretch>
            <a:fillRect/>
          </a:stretch>
        </p:blipFill>
        <p:spPr bwMode="auto">
          <a:xfrm>
            <a:off x="2571750" y="2133600"/>
            <a:ext cx="4000500" cy="20288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19050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544762"/>
            <a:ext cx="4040188" cy="1208088"/>
          </a:xfrm>
        </p:spPr>
        <p:txBody>
          <a:bodyPr/>
          <a:lstStyle/>
          <a:p>
            <a:r>
              <a:rPr lang="en-US" dirty="0" smtClean="0"/>
              <a:t>Implemented.  Plastic moment capacity is computed if the section meets the Spec requirements to be considered compact.</a:t>
            </a:r>
            <a:endParaRPr lang="en-US" dirty="0"/>
          </a:p>
        </p:txBody>
      </p:sp>
      <p:sp>
        <p:nvSpPr>
          <p:cNvPr id="6" name="Text Placeholder 5"/>
          <p:cNvSpPr>
            <a:spLocks noGrp="1"/>
          </p:cNvSpPr>
          <p:nvPr>
            <p:ph type="body" sz="quarter" idx="3"/>
          </p:nvPr>
        </p:nvSpPr>
        <p:spPr>
          <a:xfrm>
            <a:off x="4645025" y="19050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544762"/>
            <a:ext cx="4041775" cy="3475038"/>
          </a:xfrm>
        </p:spPr>
        <p:txBody>
          <a:bodyPr/>
          <a:lstStyle/>
          <a:p>
            <a:r>
              <a:rPr lang="en-US" sz="1800" dirty="0" smtClean="0"/>
              <a:t>Not implemented.  Uses its Member Alternative engine properties to indicate the adjacent support POI are compact.  If these POI are compact, plastic analysis is allowed if the section meets the spec requirements.  If not, plastic analysis is not allowed.  This engine setting is done on a span basis, so one span could be analyzed plastic while another one wouldn’t be.</a:t>
            </a:r>
          </a:p>
          <a:p>
            <a:endParaRPr lang="en-US" sz="1800" dirty="0"/>
          </a:p>
        </p:txBody>
      </p:sp>
      <p:sp>
        <p:nvSpPr>
          <p:cNvPr id="9" name="Text Placeholder 3"/>
          <p:cNvSpPr txBox="1">
            <a:spLocks/>
          </p:cNvSpPr>
          <p:nvPr/>
        </p:nvSpPr>
        <p:spPr bwMode="auto">
          <a:xfrm>
            <a:off x="457200" y="1112838"/>
            <a:ext cx="74676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Allow  Plastic Analysis Control Option</a:t>
            </a:r>
            <a:endParaRPr lang="en-US" sz="2800" b="1" kern="0" baseline="0" noProof="0" dirty="0" smtClean="0">
              <a:latin typeface="+mn-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4038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4678362"/>
            <a:ext cx="4040188" cy="1208088"/>
          </a:xfrm>
        </p:spPr>
        <p:txBody>
          <a:bodyPr/>
          <a:lstStyle/>
          <a:p>
            <a:r>
              <a:rPr lang="en-US" dirty="0" smtClean="0"/>
              <a:t>Uses plate depth entered by user</a:t>
            </a:r>
            <a:endParaRPr lang="en-US" dirty="0"/>
          </a:p>
        </p:txBody>
      </p:sp>
      <p:sp>
        <p:nvSpPr>
          <p:cNvPr id="6" name="Text Placeholder 5"/>
          <p:cNvSpPr>
            <a:spLocks noGrp="1"/>
          </p:cNvSpPr>
          <p:nvPr>
            <p:ph type="body" sz="quarter" idx="3"/>
          </p:nvPr>
        </p:nvSpPr>
        <p:spPr>
          <a:xfrm>
            <a:off x="4645025" y="4038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4678362"/>
            <a:ext cx="4041775" cy="1208088"/>
          </a:xfrm>
        </p:spPr>
        <p:txBody>
          <a:bodyPr/>
          <a:lstStyle/>
          <a:p>
            <a:r>
              <a:rPr lang="en-US" dirty="0" smtClean="0"/>
              <a:t>Computes web depth as back-back angle depth minus the flange thicknesses</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Built-up Section Web Depth</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3" cstate="print"/>
          <a:srcRect/>
          <a:stretch>
            <a:fillRect/>
          </a:stretch>
        </p:blipFill>
        <p:spPr bwMode="auto">
          <a:xfrm>
            <a:off x="2895600" y="1828800"/>
            <a:ext cx="2881745" cy="1981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20574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697162"/>
            <a:ext cx="4040188" cy="1208088"/>
          </a:xfrm>
        </p:spPr>
        <p:txBody>
          <a:bodyPr/>
          <a:lstStyle/>
          <a:p>
            <a:r>
              <a:rPr lang="en-US" dirty="0" smtClean="0"/>
              <a:t>Not implemented</a:t>
            </a:r>
            <a:endParaRPr lang="en-US" dirty="0"/>
          </a:p>
        </p:txBody>
      </p:sp>
      <p:sp>
        <p:nvSpPr>
          <p:cNvPr id="6" name="Text Placeholder 5"/>
          <p:cNvSpPr>
            <a:spLocks noGrp="1"/>
          </p:cNvSpPr>
          <p:nvPr>
            <p:ph type="body" sz="quarter" idx="3"/>
          </p:nvPr>
        </p:nvSpPr>
        <p:spPr>
          <a:xfrm>
            <a:off x="4645025" y="20574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697162"/>
            <a:ext cx="4041775" cy="1208088"/>
          </a:xfrm>
        </p:spPr>
        <p:txBody>
          <a:bodyPr/>
          <a:lstStyle/>
          <a:p>
            <a:r>
              <a:rPr lang="en-US" dirty="0" smtClean="0"/>
              <a:t>Implemented</a:t>
            </a:r>
          </a:p>
          <a:p>
            <a:endParaRPr lang="en-US" dirty="0"/>
          </a:p>
        </p:txBody>
      </p:sp>
      <p:sp>
        <p:nvSpPr>
          <p:cNvPr id="9" name="Text Placeholder 3"/>
          <p:cNvSpPr txBox="1">
            <a:spLocks/>
          </p:cNvSpPr>
          <p:nvPr/>
        </p:nvSpPr>
        <p:spPr bwMode="auto">
          <a:xfrm>
            <a:off x="457200" y="1112838"/>
            <a:ext cx="74676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Rate Bearing Stiffeners Control Option</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20574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697162"/>
            <a:ext cx="4040188" cy="2408238"/>
          </a:xfrm>
        </p:spPr>
        <p:txBody>
          <a:bodyPr/>
          <a:lstStyle/>
          <a:p>
            <a:r>
              <a:rPr lang="en-US" dirty="0" smtClean="0"/>
              <a:t>Considers holes in tension flanges when computing the allowable stress as per MBE Tables 6B.6.2.1.1 and 6B.6.2.1.2.</a:t>
            </a:r>
            <a:endParaRPr lang="en-US" dirty="0"/>
          </a:p>
        </p:txBody>
      </p:sp>
      <p:sp>
        <p:nvSpPr>
          <p:cNvPr id="6" name="Text Placeholder 5"/>
          <p:cNvSpPr>
            <a:spLocks noGrp="1"/>
          </p:cNvSpPr>
          <p:nvPr>
            <p:ph type="body" sz="quarter" idx="3"/>
          </p:nvPr>
        </p:nvSpPr>
        <p:spPr>
          <a:xfrm>
            <a:off x="4645025" y="20574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697162"/>
            <a:ext cx="4041775" cy="1208088"/>
          </a:xfrm>
        </p:spPr>
        <p:txBody>
          <a:bodyPr/>
          <a:lstStyle/>
          <a:p>
            <a:r>
              <a:rPr lang="en-US" dirty="0" smtClean="0"/>
              <a:t>Does not consider holes in the beam.</a:t>
            </a:r>
          </a:p>
          <a:p>
            <a:endParaRPr lang="en-US" dirty="0"/>
          </a:p>
        </p:txBody>
      </p:sp>
      <p:sp>
        <p:nvSpPr>
          <p:cNvPr id="9" name="Text Placeholder 3"/>
          <p:cNvSpPr txBox="1">
            <a:spLocks/>
          </p:cNvSpPr>
          <p:nvPr/>
        </p:nvSpPr>
        <p:spPr bwMode="auto">
          <a:xfrm>
            <a:off x="457200" y="1112838"/>
            <a:ext cx="7467600" cy="86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ASD – Consider holes in tension flanges when computing allowable tension stress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3276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916362"/>
            <a:ext cx="4040188" cy="120808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3276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9163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err="1" smtClean="0">
                <a:latin typeface="+mn-lt"/>
              </a:rPr>
              <a:t>Prestressing</a:t>
            </a:r>
            <a:r>
              <a:rPr lang="en-US" sz="2800" b="1" kern="0" baseline="0" noProof="0" dirty="0" smtClean="0">
                <a:latin typeface="+mn-lt"/>
              </a:rPr>
              <a:t> Steel Tension Rating Factor</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3" cstate="print"/>
          <a:srcRect/>
          <a:stretch>
            <a:fillRect/>
          </a:stretch>
        </p:blipFill>
        <p:spPr bwMode="auto">
          <a:xfrm>
            <a:off x="2152650" y="1981200"/>
            <a:ext cx="4324350" cy="78521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3276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916362"/>
            <a:ext cx="4040188" cy="1208088"/>
          </a:xfrm>
        </p:spPr>
        <p:txBody>
          <a:bodyPr/>
          <a:lstStyle/>
          <a:p>
            <a:r>
              <a:rPr lang="en-US" dirty="0" smtClean="0"/>
              <a:t>No limit on </a:t>
            </a:r>
            <a:r>
              <a:rPr lang="en-US" dirty="0" err="1" smtClean="0"/>
              <a:t>Mcr</a:t>
            </a:r>
            <a:r>
              <a:rPr lang="en-US" dirty="0" smtClean="0"/>
              <a:t>/</a:t>
            </a:r>
            <a:r>
              <a:rPr lang="en-US" dirty="0" err="1" smtClean="0"/>
              <a:t>Mmax</a:t>
            </a:r>
            <a:endParaRPr lang="en-US" dirty="0"/>
          </a:p>
        </p:txBody>
      </p:sp>
      <p:sp>
        <p:nvSpPr>
          <p:cNvPr id="6" name="Text Placeholder 5"/>
          <p:cNvSpPr>
            <a:spLocks noGrp="1"/>
          </p:cNvSpPr>
          <p:nvPr>
            <p:ph type="body" sz="quarter" idx="3"/>
          </p:nvPr>
        </p:nvSpPr>
        <p:spPr>
          <a:xfrm>
            <a:off x="4645025" y="3276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916362"/>
            <a:ext cx="4041775" cy="1951038"/>
          </a:xfrm>
        </p:spPr>
        <p:txBody>
          <a:bodyPr/>
          <a:lstStyle/>
          <a:p>
            <a:r>
              <a:rPr lang="en-US" dirty="0" smtClean="0"/>
              <a:t>Controlled by engine data:</a:t>
            </a:r>
          </a:p>
          <a:p>
            <a:pPr lvl="1"/>
            <a:r>
              <a:rPr lang="en-US" dirty="0" smtClean="0"/>
              <a:t>No limit on </a:t>
            </a:r>
            <a:r>
              <a:rPr lang="en-US" dirty="0" err="1" smtClean="0"/>
              <a:t>Mcr</a:t>
            </a:r>
            <a:r>
              <a:rPr lang="en-US" dirty="0" smtClean="0"/>
              <a:t>/</a:t>
            </a:r>
            <a:r>
              <a:rPr lang="en-US" dirty="0" err="1" smtClean="0"/>
              <a:t>Mmax</a:t>
            </a:r>
            <a:endParaRPr lang="en-US" dirty="0" smtClean="0"/>
          </a:p>
          <a:p>
            <a:pPr lvl="1"/>
            <a:r>
              <a:rPr lang="en-US" dirty="0" smtClean="0"/>
              <a:t>Limit </a:t>
            </a:r>
            <a:r>
              <a:rPr lang="en-US" dirty="0" err="1" smtClean="0"/>
              <a:t>Mcr</a:t>
            </a:r>
            <a:r>
              <a:rPr lang="en-US" dirty="0" smtClean="0"/>
              <a:t>/</a:t>
            </a:r>
            <a:r>
              <a:rPr lang="en-US" dirty="0" err="1" smtClean="0"/>
              <a:t>Mmax</a:t>
            </a:r>
            <a:r>
              <a:rPr lang="en-US" dirty="0" smtClean="0"/>
              <a:t> to 1.0</a:t>
            </a:r>
            <a:endParaRPr lang="en-US" dirty="0"/>
          </a:p>
        </p:txBody>
      </p:sp>
      <p:sp>
        <p:nvSpPr>
          <p:cNvPr id="9" name="Text Placeholder 3"/>
          <p:cNvSpPr txBox="1">
            <a:spLocks/>
          </p:cNvSpPr>
          <p:nvPr/>
        </p:nvSpPr>
        <p:spPr bwMode="auto">
          <a:xfrm>
            <a:off x="457200" y="1112838"/>
            <a:ext cx="74676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9.20.2.2</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4098" name="Picture 2"/>
          <p:cNvPicPr>
            <a:picLocks noChangeAspect="1" noChangeArrowheads="1"/>
          </p:cNvPicPr>
          <p:nvPr/>
        </p:nvPicPr>
        <p:blipFill>
          <a:blip r:embed="rId3" cstate="print"/>
          <a:srcRect/>
          <a:stretch>
            <a:fillRect/>
          </a:stretch>
        </p:blipFill>
        <p:spPr bwMode="auto">
          <a:xfrm>
            <a:off x="2119313" y="1905000"/>
            <a:ext cx="4586287" cy="77514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981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620962"/>
            <a:ext cx="4040188" cy="2941638"/>
          </a:xfrm>
        </p:spPr>
        <p:txBody>
          <a:bodyPr/>
          <a:lstStyle/>
          <a:p>
            <a:r>
              <a:rPr lang="en-US" dirty="0" smtClean="0"/>
              <a:t>Varies linearly from zero to a force corresponding to stress </a:t>
            </a:r>
            <a:r>
              <a:rPr lang="en-US" dirty="0" err="1" smtClean="0"/>
              <a:t>fse</a:t>
            </a:r>
            <a:r>
              <a:rPr lang="en-US" dirty="0" smtClean="0"/>
              <a:t> at the transfer length and to a force corresponding to stress f</a:t>
            </a:r>
            <a:r>
              <a:rPr lang="en-US" baseline="30000" dirty="0" smtClean="0"/>
              <a:t>*</a:t>
            </a:r>
            <a:r>
              <a:rPr lang="en-US" dirty="0" err="1" smtClean="0"/>
              <a:t>su</a:t>
            </a:r>
            <a:r>
              <a:rPr lang="en-US" dirty="0" smtClean="0"/>
              <a:t> at the development length and beyond</a:t>
            </a:r>
            <a:endParaRPr lang="en-US" dirty="0"/>
          </a:p>
        </p:txBody>
      </p:sp>
      <p:sp>
        <p:nvSpPr>
          <p:cNvPr id="6" name="Text Placeholder 5"/>
          <p:cNvSpPr>
            <a:spLocks noGrp="1"/>
          </p:cNvSpPr>
          <p:nvPr>
            <p:ph type="body" sz="quarter" idx="3"/>
          </p:nvPr>
        </p:nvSpPr>
        <p:spPr>
          <a:xfrm>
            <a:off x="4645025" y="1981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620962"/>
            <a:ext cx="4041775" cy="1951038"/>
          </a:xfrm>
        </p:spPr>
        <p:txBody>
          <a:bodyPr/>
          <a:lstStyle/>
          <a:p>
            <a:r>
              <a:rPr lang="en-US" dirty="0" smtClean="0"/>
              <a:t>Constant</a:t>
            </a:r>
            <a:endParaRPr lang="en-US" dirty="0"/>
          </a:p>
        </p:txBody>
      </p:sp>
      <p:sp>
        <p:nvSpPr>
          <p:cNvPr id="9" name="Text Placeholder 3"/>
          <p:cNvSpPr txBox="1">
            <a:spLocks/>
          </p:cNvSpPr>
          <p:nvPr/>
        </p:nvSpPr>
        <p:spPr bwMode="auto">
          <a:xfrm>
            <a:off x="457200" y="1112838"/>
            <a:ext cx="83820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err="1" smtClean="0">
                <a:latin typeface="+mn-lt"/>
              </a:rPr>
              <a:t>Prestressing</a:t>
            </a:r>
            <a:r>
              <a:rPr lang="en-US" sz="2800" b="1" kern="0" baseline="0" dirty="0" smtClean="0">
                <a:latin typeface="+mn-lt"/>
              </a:rPr>
              <a:t> Force Along the Length of Beam</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30480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687762"/>
            <a:ext cx="4040188" cy="2941638"/>
          </a:xfrm>
        </p:spPr>
        <p:txBody>
          <a:bodyPr/>
          <a:lstStyle/>
          <a:p>
            <a:r>
              <a:rPr lang="en-US" dirty="0" smtClean="0"/>
              <a:t>Implemented. Sections located within h/2 from face of support are evaluated for shear acting at the h/2 location.</a:t>
            </a:r>
            <a:endParaRPr lang="en-US" dirty="0"/>
          </a:p>
        </p:txBody>
      </p:sp>
      <p:sp>
        <p:nvSpPr>
          <p:cNvPr id="6" name="Text Placeholder 5"/>
          <p:cNvSpPr>
            <a:spLocks noGrp="1"/>
          </p:cNvSpPr>
          <p:nvPr>
            <p:ph type="body" sz="quarter" idx="3"/>
          </p:nvPr>
        </p:nvSpPr>
        <p:spPr>
          <a:xfrm>
            <a:off x="4645025" y="30480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687762"/>
            <a:ext cx="4041775" cy="195103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Article 9.20.1.4</a:t>
            </a:r>
            <a:endParaRPr lang="en-US" sz="2800" b="1" kern="0" baseline="0" noProof="0" dirty="0" smtClean="0">
              <a:latin typeface="+mn-lt"/>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pic>
        <p:nvPicPr>
          <p:cNvPr id="5122" name="Picture 2"/>
          <p:cNvPicPr>
            <a:picLocks noChangeAspect="1" noChangeArrowheads="1"/>
          </p:cNvPicPr>
          <p:nvPr/>
        </p:nvPicPr>
        <p:blipFill>
          <a:blip r:embed="rId3" cstate="print"/>
          <a:srcRect/>
          <a:stretch>
            <a:fillRect/>
          </a:stretch>
        </p:blipFill>
        <p:spPr bwMode="auto">
          <a:xfrm>
            <a:off x="1959507" y="1676400"/>
            <a:ext cx="4746093" cy="1404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3657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4297362"/>
            <a:ext cx="4040188" cy="2941638"/>
          </a:xfrm>
        </p:spPr>
        <p:txBody>
          <a:bodyPr/>
          <a:lstStyle/>
          <a:p>
            <a:r>
              <a:rPr lang="en-US" dirty="0" smtClean="0"/>
              <a:t>Implemented. Controlled by a control option on the Member Alternative window.</a:t>
            </a:r>
            <a:endParaRPr lang="en-US" dirty="0"/>
          </a:p>
        </p:txBody>
      </p:sp>
      <p:sp>
        <p:nvSpPr>
          <p:cNvPr id="6" name="Text Placeholder 5"/>
          <p:cNvSpPr>
            <a:spLocks noGrp="1"/>
          </p:cNvSpPr>
          <p:nvPr>
            <p:ph type="body" sz="quarter" idx="3"/>
          </p:nvPr>
        </p:nvSpPr>
        <p:spPr>
          <a:xfrm>
            <a:off x="4645025" y="3657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4297362"/>
            <a:ext cx="4041775" cy="195103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2316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MBE 6B.5.3.3 </a:t>
            </a:r>
            <a:r>
              <a:rPr lang="en-US" sz="2800" b="1" kern="0" baseline="0" noProof="0" dirty="0" err="1" smtClean="0">
                <a:latin typeface="+mn-lt"/>
              </a:rPr>
              <a:t>Prestressed</a:t>
            </a:r>
            <a:r>
              <a:rPr lang="en-US" sz="2800" b="1" kern="0" baseline="0" noProof="0" dirty="0" smtClean="0">
                <a:latin typeface="+mn-lt"/>
              </a:rPr>
              <a:t> Concrete</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dirty="0" smtClean="0">
                <a:ln>
                  <a:noFill/>
                </a:ln>
                <a:solidFill>
                  <a:schemeClr val="tx1"/>
                </a:solidFill>
                <a:effectLst/>
                <a:uLnTx/>
                <a:uFillTx/>
                <a:latin typeface="+mn-lt"/>
                <a:ea typeface="+mn-ea"/>
                <a:cs typeface="+mn-cs"/>
              </a:rPr>
              <a:t>Use flexural strength reduction factor k when </a:t>
            </a:r>
            <a:r>
              <a:rPr kumimoji="0" lang="el-GR" sz="1800" b="1" i="0" u="none" strike="noStrike" kern="0" cap="none" spc="0" normalizeH="0" baseline="0" dirty="0" smtClean="0">
                <a:ln>
                  <a:noFill/>
                </a:ln>
                <a:solidFill>
                  <a:schemeClr val="tx1"/>
                </a:solidFill>
                <a:effectLst/>
                <a:uLnTx/>
                <a:uFillTx/>
                <a:latin typeface="Arial"/>
                <a:cs typeface="Arial"/>
              </a:rPr>
              <a:t>Φ</a:t>
            </a:r>
            <a:r>
              <a:rPr kumimoji="0" lang="en-US" sz="1800" b="1" i="0" u="none" strike="noStrike" kern="0" cap="none" spc="0" normalizeH="0" baseline="0" dirty="0" err="1" smtClean="0">
                <a:ln>
                  <a:noFill/>
                </a:ln>
                <a:solidFill>
                  <a:schemeClr val="tx1"/>
                </a:solidFill>
                <a:effectLst/>
                <a:uLnTx/>
                <a:uFillTx/>
                <a:latin typeface="Arial"/>
                <a:cs typeface="Arial"/>
              </a:rPr>
              <a:t>Mn</a:t>
            </a:r>
            <a:r>
              <a:rPr kumimoji="0" lang="en-US" sz="1800" b="1" i="0" u="none" strike="noStrike" kern="0" cap="none" spc="0" normalizeH="0" baseline="0" dirty="0" smtClean="0">
                <a:ln>
                  <a:noFill/>
                </a:ln>
                <a:solidFill>
                  <a:schemeClr val="tx1"/>
                </a:solidFill>
                <a:effectLst/>
                <a:uLnTx/>
                <a:uFillTx/>
                <a:latin typeface="Arial"/>
                <a:cs typeface="Arial"/>
              </a:rPr>
              <a:t> is less than 1.2Mcr</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pic>
        <p:nvPicPr>
          <p:cNvPr id="6146" name="Picture 2"/>
          <p:cNvPicPr>
            <a:picLocks noChangeAspect="1" noChangeArrowheads="1"/>
          </p:cNvPicPr>
          <p:nvPr/>
        </p:nvPicPr>
        <p:blipFill>
          <a:blip r:embed="rId3" cstate="print"/>
          <a:srcRect/>
          <a:stretch>
            <a:fillRect/>
          </a:stretch>
        </p:blipFill>
        <p:spPr bwMode="auto">
          <a:xfrm>
            <a:off x="3486150" y="1946961"/>
            <a:ext cx="1771650" cy="1939239"/>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r>
              <a:rPr lang="en-US" dirty="0" smtClean="0"/>
              <a:t>Standard Spec refers to ASD and LFD found in the AASHTO Standard Specifications</a:t>
            </a:r>
          </a:p>
          <a:p>
            <a:r>
              <a:rPr lang="en-US" dirty="0" smtClean="0"/>
              <a:t>AASHTO Std Engine Version 6.3 and BRASS-GIRDER Version 6.0.3 are compared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8288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468562"/>
            <a:ext cx="4040188" cy="2941638"/>
          </a:xfrm>
        </p:spPr>
        <p:txBody>
          <a:bodyPr/>
          <a:lstStyle/>
          <a:p>
            <a:r>
              <a:rPr lang="en-US" sz="1800" dirty="0" smtClean="0"/>
              <a:t>Uses simple span bearing span lengths for DL1 analysis and centerline of support span lengths for DL2 and LL analyses.  Analysis points considered for DL1 analysis correspond to tenth points of the continuous span lengths used for DL2 and LL analyses.  Analysis points for which the results are reported correspond to tenth points of the continuous span lengths.</a:t>
            </a:r>
            <a:endParaRPr lang="en-US" sz="1800" dirty="0"/>
          </a:p>
        </p:txBody>
      </p:sp>
      <p:sp>
        <p:nvSpPr>
          <p:cNvPr id="6" name="Text Placeholder 5"/>
          <p:cNvSpPr>
            <a:spLocks noGrp="1"/>
          </p:cNvSpPr>
          <p:nvPr>
            <p:ph type="body" sz="quarter" idx="3"/>
          </p:nvPr>
        </p:nvSpPr>
        <p:spPr>
          <a:xfrm>
            <a:off x="4645025" y="18288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468562"/>
            <a:ext cx="4041775" cy="1951038"/>
          </a:xfrm>
        </p:spPr>
        <p:txBody>
          <a:bodyPr/>
          <a:lstStyle/>
          <a:p>
            <a:r>
              <a:rPr lang="en-US" sz="1800" dirty="0" smtClean="0"/>
              <a:t>Uses the same support positions, simple span bearing span lengths or centerline of support span lengths, for all stages.  Non-composite stage is considered as simple spans and composite stage as continuous spans.</a:t>
            </a:r>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Support Positions</a:t>
            </a:r>
            <a:endParaRPr lang="en-US" sz="2800" b="1" kern="0" baseline="0" noProof="0" dirty="0" smtClean="0">
              <a:latin typeface="+mn-lt"/>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8288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468562"/>
            <a:ext cx="4040188" cy="2941638"/>
          </a:xfrm>
        </p:spPr>
        <p:txBody>
          <a:bodyPr/>
          <a:lstStyle/>
          <a:p>
            <a:r>
              <a:rPr lang="en-US" dirty="0" smtClean="0"/>
              <a:t>Tenth points and user-defined points of interest.  Section change points selection will cause ratings to be computed at the h/2 distance from support, drape points, etc.</a:t>
            </a:r>
            <a:endParaRPr lang="en-US" dirty="0"/>
          </a:p>
        </p:txBody>
      </p:sp>
      <p:sp>
        <p:nvSpPr>
          <p:cNvPr id="6" name="Text Placeholder 5"/>
          <p:cNvSpPr>
            <a:spLocks noGrp="1"/>
          </p:cNvSpPr>
          <p:nvPr>
            <p:ph type="body" sz="quarter" idx="3"/>
          </p:nvPr>
        </p:nvSpPr>
        <p:spPr>
          <a:xfrm>
            <a:off x="4645025" y="18288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468562"/>
            <a:ext cx="4041775" cy="1951038"/>
          </a:xfrm>
        </p:spPr>
        <p:txBody>
          <a:bodyPr/>
          <a:lstStyle/>
          <a:p>
            <a:r>
              <a:rPr lang="en-US" dirty="0" smtClean="0"/>
              <a:t>Tenth points and user-defined points of interest only</a:t>
            </a:r>
            <a:endParaRPr lang="en-US"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Analysis Points of Interest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5943600" y="990600"/>
            <a:ext cx="2952750" cy="1981200"/>
          </a:xfrm>
          <a:prstGeom prst="rect">
            <a:avLst/>
          </a:prstGeom>
          <a:noFill/>
          <a:ln w="9525">
            <a:noFill/>
            <a:miter lim="800000"/>
            <a:headEnd/>
            <a:tailEnd/>
          </a:ln>
        </p:spPr>
      </p:pic>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2743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382962"/>
            <a:ext cx="4040188" cy="2941638"/>
          </a:xfrm>
        </p:spPr>
        <p:txBody>
          <a:bodyPr/>
          <a:lstStyle/>
          <a:p>
            <a:r>
              <a:rPr lang="en-US" dirty="0" smtClean="0"/>
              <a:t>Uses the values entered on the Stress Limits Sets window.  If the values are not entered, computes the </a:t>
            </a:r>
            <a:r>
              <a:rPr lang="en-US" dirty="0" err="1" smtClean="0"/>
              <a:t>allowables</a:t>
            </a:r>
            <a:r>
              <a:rPr lang="en-US" dirty="0" smtClean="0"/>
              <a:t> as per the Std Specifications.</a:t>
            </a:r>
          </a:p>
        </p:txBody>
      </p:sp>
      <p:sp>
        <p:nvSpPr>
          <p:cNvPr id="6" name="Text Placeholder 5"/>
          <p:cNvSpPr>
            <a:spLocks noGrp="1"/>
          </p:cNvSpPr>
          <p:nvPr>
            <p:ph type="body" sz="quarter" idx="3"/>
          </p:nvPr>
        </p:nvSpPr>
        <p:spPr>
          <a:xfrm>
            <a:off x="4645025" y="2743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382962"/>
            <a:ext cx="4041775" cy="1951038"/>
          </a:xfrm>
        </p:spPr>
        <p:txBody>
          <a:bodyPr/>
          <a:lstStyle/>
          <a:p>
            <a:r>
              <a:rPr lang="en-US" dirty="0" smtClean="0"/>
              <a:t>Does not use the values entered on the Stress Limits Sets window.  Computes the </a:t>
            </a:r>
            <a:r>
              <a:rPr lang="en-US" dirty="0" err="1" smtClean="0"/>
              <a:t>allowables</a:t>
            </a:r>
            <a:r>
              <a:rPr lang="en-US" dirty="0" smtClean="0"/>
              <a:t> as per the Std Specifications.</a:t>
            </a:r>
            <a:endParaRPr lang="en-US"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Load Factor</a:t>
            </a:r>
          </a:p>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Concrete Stress Limits</a:t>
            </a:r>
            <a:endParaRPr lang="en-US" sz="2800" b="1" kern="0" baseline="0" noProof="0" dirty="0" smtClean="0">
              <a:latin typeface="+mn-l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2743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382962"/>
            <a:ext cx="4040188" cy="2941638"/>
          </a:xfrm>
        </p:spPr>
        <p:txBody>
          <a:bodyPr/>
          <a:lstStyle/>
          <a:p>
            <a:r>
              <a:rPr lang="en-US" sz="2000" dirty="0" smtClean="0"/>
              <a:t>Uses the LFD Final allowable tension in the Stress Limit Sets window.  If this value is not entered, uses the INVY ASD Factors P/S Concrete Tens. in the Member Alternative window. If INV ASD factor is not entered, the allowable is computed as per the Std Spec.</a:t>
            </a:r>
          </a:p>
        </p:txBody>
      </p:sp>
      <p:sp>
        <p:nvSpPr>
          <p:cNvPr id="6" name="Text Placeholder 5"/>
          <p:cNvSpPr>
            <a:spLocks noGrp="1"/>
          </p:cNvSpPr>
          <p:nvPr>
            <p:ph type="body" sz="quarter" idx="3"/>
          </p:nvPr>
        </p:nvSpPr>
        <p:spPr>
          <a:xfrm>
            <a:off x="4645025" y="2743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382962"/>
            <a:ext cx="4041775" cy="1951038"/>
          </a:xfrm>
        </p:spPr>
        <p:txBody>
          <a:bodyPr/>
          <a:lstStyle/>
          <a:p>
            <a:r>
              <a:rPr lang="en-US" sz="2000" dirty="0" smtClean="0"/>
              <a:t>Uses the INVY ASD Factors P/S Concrete Tens. in the Member Alternative window. If INV ASD factor is not entered, the allowable is computed as per the Std Spec.</a:t>
            </a:r>
            <a:endParaRPr lang="en-US" sz="20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Final Allowable</a:t>
            </a:r>
          </a:p>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Tensile Stress</a:t>
            </a:r>
            <a:endParaRPr lang="en-US" sz="2800" b="1" kern="0" baseline="0" noProof="0" dirty="0" smtClean="0">
              <a:latin typeface="+mn-lt"/>
            </a:endParaRPr>
          </a:p>
        </p:txBody>
      </p:sp>
      <p:pic>
        <p:nvPicPr>
          <p:cNvPr id="8194" name="Picture 2"/>
          <p:cNvPicPr>
            <a:picLocks noChangeAspect="1" noChangeArrowheads="1"/>
          </p:cNvPicPr>
          <p:nvPr/>
        </p:nvPicPr>
        <p:blipFill>
          <a:blip r:embed="rId3" cstate="print"/>
          <a:srcRect/>
          <a:stretch>
            <a:fillRect/>
          </a:stretch>
        </p:blipFill>
        <p:spPr bwMode="auto">
          <a:xfrm>
            <a:off x="5486400" y="977818"/>
            <a:ext cx="2971800" cy="199398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err="1" smtClean="0">
                <a:solidFill>
                  <a:schemeClr val="bg1"/>
                </a:solidFill>
              </a:rPr>
              <a:t>Prestressed</a:t>
            </a:r>
            <a:r>
              <a:rPr lang="en-US" sz="4000" dirty="0" smtClean="0">
                <a:solidFill>
                  <a:schemeClr val="bg1"/>
                </a:solidFill>
              </a:rPr>
              <a:t> Concrete Girders</a:t>
            </a:r>
            <a:endParaRPr lang="en-US" sz="4000" dirty="0">
              <a:solidFill>
                <a:schemeClr val="bg1"/>
              </a:solidFill>
            </a:endParaRPr>
          </a:p>
        </p:txBody>
      </p:sp>
      <p:sp>
        <p:nvSpPr>
          <p:cNvPr id="4" name="Text Placeholder 3"/>
          <p:cNvSpPr>
            <a:spLocks noGrp="1"/>
          </p:cNvSpPr>
          <p:nvPr>
            <p:ph type="body" idx="1"/>
          </p:nvPr>
        </p:nvSpPr>
        <p:spPr>
          <a:xfrm>
            <a:off x="457200" y="1600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239962"/>
            <a:ext cx="4040188" cy="2941638"/>
          </a:xfrm>
        </p:spPr>
        <p:txBody>
          <a:bodyPr/>
          <a:lstStyle/>
          <a:p>
            <a:r>
              <a:rPr lang="en-US" sz="1800" dirty="0" smtClean="0"/>
              <a:t>Considers regions of the deck to be composite if the effective slab thickness and width are entered on the Deck Profile window and one of the following are entered on the PS Shear Reinforcement Ranges window:</a:t>
            </a:r>
          </a:p>
          <a:p>
            <a:pPr lvl="1"/>
            <a:r>
              <a:rPr lang="en-US" sz="1400" dirty="0" smtClean="0"/>
              <a:t>Vertical reinforcement extends into deck</a:t>
            </a:r>
          </a:p>
          <a:p>
            <a:pPr lvl="1"/>
            <a:r>
              <a:rPr lang="en-US" sz="1400" dirty="0" smtClean="0"/>
              <a:t>"Composite" horizontal reinforcement range entered</a:t>
            </a:r>
          </a:p>
          <a:p>
            <a:pPr lvl="1"/>
            <a:r>
              <a:rPr lang="en-US" sz="1400" dirty="0" smtClean="0"/>
              <a:t>Horizontal shear reinforcement range entered</a:t>
            </a:r>
          </a:p>
        </p:txBody>
      </p:sp>
      <p:sp>
        <p:nvSpPr>
          <p:cNvPr id="6" name="Text Placeholder 5"/>
          <p:cNvSpPr>
            <a:spLocks noGrp="1"/>
          </p:cNvSpPr>
          <p:nvPr>
            <p:ph type="body" sz="quarter" idx="3"/>
          </p:nvPr>
        </p:nvSpPr>
        <p:spPr>
          <a:xfrm>
            <a:off x="4645025" y="1600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239962"/>
            <a:ext cx="4041775" cy="1951038"/>
          </a:xfrm>
        </p:spPr>
        <p:txBody>
          <a:bodyPr/>
          <a:lstStyle/>
          <a:p>
            <a:r>
              <a:rPr lang="en-US" sz="1800" dirty="0" smtClean="0"/>
              <a:t>Considers the total length of deck to be composite if the effective slab thickness and width are entered on the Deck Profile window.</a:t>
            </a:r>
          </a:p>
          <a:p>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Composite Slab Designation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Reinforced Concrete Girders</a:t>
            </a:r>
            <a:endParaRPr lang="en-US" sz="4000" dirty="0">
              <a:solidFill>
                <a:schemeClr val="bg1"/>
              </a:solidFill>
            </a:endParaRPr>
          </a:p>
        </p:txBody>
      </p:sp>
      <p:sp>
        <p:nvSpPr>
          <p:cNvPr id="4" name="Text Placeholder 3"/>
          <p:cNvSpPr>
            <a:spLocks noGrp="1"/>
          </p:cNvSpPr>
          <p:nvPr>
            <p:ph type="body" idx="1"/>
          </p:nvPr>
        </p:nvSpPr>
        <p:spPr>
          <a:xfrm>
            <a:off x="457200" y="1600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239962"/>
            <a:ext cx="4040188" cy="2941638"/>
          </a:xfrm>
        </p:spPr>
        <p:txBody>
          <a:bodyPr/>
          <a:lstStyle/>
          <a:p>
            <a:r>
              <a:rPr lang="en-US" sz="1800" dirty="0" smtClean="0"/>
              <a:t>Advanced AASHTO Eq. 8-48</a:t>
            </a:r>
          </a:p>
          <a:p>
            <a:endParaRPr lang="en-US" sz="1800" dirty="0" smtClean="0"/>
          </a:p>
          <a:p>
            <a:endParaRPr lang="en-US" sz="1400" dirty="0" smtClean="0"/>
          </a:p>
        </p:txBody>
      </p:sp>
      <p:sp>
        <p:nvSpPr>
          <p:cNvPr id="6" name="Text Placeholder 5"/>
          <p:cNvSpPr>
            <a:spLocks noGrp="1"/>
          </p:cNvSpPr>
          <p:nvPr>
            <p:ph type="body" sz="quarter" idx="3"/>
          </p:nvPr>
        </p:nvSpPr>
        <p:spPr>
          <a:xfrm>
            <a:off x="4645025" y="1600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239962"/>
            <a:ext cx="4041775" cy="1951038"/>
          </a:xfrm>
        </p:spPr>
        <p:txBody>
          <a:bodyPr/>
          <a:lstStyle/>
          <a:p>
            <a:r>
              <a:rPr lang="en-US" sz="1800" dirty="0" smtClean="0"/>
              <a:t>Simplified AASHTO Eq. 8-49</a:t>
            </a:r>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LFD Shear Capacity</a:t>
            </a:r>
            <a:endParaRPr lang="en-US" sz="2800" b="1" kern="0" baseline="0" noProof="0" dirty="0" smtClean="0">
              <a:latin typeface="+mn-lt"/>
            </a:endParaRPr>
          </a:p>
        </p:txBody>
      </p:sp>
      <p:pic>
        <p:nvPicPr>
          <p:cNvPr id="9219" name="Picture 3"/>
          <p:cNvPicPr>
            <a:picLocks noChangeAspect="1" noChangeArrowheads="1"/>
          </p:cNvPicPr>
          <p:nvPr/>
        </p:nvPicPr>
        <p:blipFill>
          <a:blip r:embed="rId3" cstate="print"/>
          <a:srcRect/>
          <a:stretch>
            <a:fillRect/>
          </a:stretch>
        </p:blipFill>
        <p:spPr bwMode="auto">
          <a:xfrm>
            <a:off x="685800" y="2971800"/>
            <a:ext cx="3133725" cy="657225"/>
          </a:xfrm>
          <a:prstGeom prst="rect">
            <a:avLst/>
          </a:prstGeom>
          <a:noFill/>
          <a:ln w="9525">
            <a:noFill/>
            <a:miter lim="800000"/>
            <a:headEnd/>
            <a:tailEnd/>
          </a:ln>
        </p:spPr>
      </p:pic>
      <p:pic>
        <p:nvPicPr>
          <p:cNvPr id="9220" name="Picture 4"/>
          <p:cNvPicPr>
            <a:picLocks noChangeAspect="1" noChangeArrowheads="1"/>
          </p:cNvPicPr>
          <p:nvPr/>
        </p:nvPicPr>
        <p:blipFill>
          <a:blip r:embed="rId4" cstate="print"/>
          <a:srcRect/>
          <a:stretch>
            <a:fillRect/>
          </a:stretch>
        </p:blipFill>
        <p:spPr bwMode="auto">
          <a:xfrm>
            <a:off x="5105400" y="2895600"/>
            <a:ext cx="2638425" cy="5810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Reinforced Concrete Girders</a:t>
            </a:r>
            <a:endParaRPr lang="en-US" sz="4000" dirty="0">
              <a:solidFill>
                <a:schemeClr val="bg1"/>
              </a:solidFill>
            </a:endParaRPr>
          </a:p>
        </p:txBody>
      </p:sp>
      <p:sp>
        <p:nvSpPr>
          <p:cNvPr id="4" name="Text Placeholder 3"/>
          <p:cNvSpPr>
            <a:spLocks noGrp="1"/>
          </p:cNvSpPr>
          <p:nvPr>
            <p:ph type="body" idx="1"/>
          </p:nvPr>
        </p:nvSpPr>
        <p:spPr>
          <a:xfrm>
            <a:off x="457200" y="16002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2239962"/>
            <a:ext cx="4040188" cy="2941638"/>
          </a:xfrm>
        </p:spPr>
        <p:txBody>
          <a:bodyPr/>
          <a:lstStyle/>
          <a:p>
            <a:r>
              <a:rPr lang="en-US" sz="1800" dirty="0" smtClean="0"/>
              <a:t>Advanced AASHTO Eq. 8-4</a:t>
            </a:r>
          </a:p>
          <a:p>
            <a:endParaRPr lang="en-US" sz="1800" dirty="0" smtClean="0"/>
          </a:p>
          <a:p>
            <a:endParaRPr lang="en-US" sz="1400" dirty="0" smtClean="0"/>
          </a:p>
        </p:txBody>
      </p:sp>
      <p:sp>
        <p:nvSpPr>
          <p:cNvPr id="6" name="Text Placeholder 5"/>
          <p:cNvSpPr>
            <a:spLocks noGrp="1"/>
          </p:cNvSpPr>
          <p:nvPr>
            <p:ph type="body" sz="quarter" idx="3"/>
          </p:nvPr>
        </p:nvSpPr>
        <p:spPr>
          <a:xfrm>
            <a:off x="4645025" y="16002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2239962"/>
            <a:ext cx="4041775" cy="1951038"/>
          </a:xfrm>
        </p:spPr>
        <p:txBody>
          <a:bodyPr/>
          <a:lstStyle/>
          <a:p>
            <a:r>
              <a:rPr lang="en-US" sz="1800" dirty="0" smtClean="0"/>
              <a:t>Simplified AASHTO equation in Article 8.15.5.2.1</a:t>
            </a:r>
            <a:endParaRPr lang="en-US" sz="1800" dirty="0"/>
          </a:p>
        </p:txBody>
      </p:sp>
      <p:sp>
        <p:nvSpPr>
          <p:cNvPr id="9" name="Text Placeholder 3"/>
          <p:cNvSpPr txBox="1">
            <a:spLocks/>
          </p:cNvSpPr>
          <p:nvPr/>
        </p:nvSpPr>
        <p:spPr bwMode="auto">
          <a:xfrm>
            <a:off x="457200" y="1112838"/>
            <a:ext cx="7467600" cy="56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ASD Shear Capacity</a:t>
            </a:r>
            <a:endParaRPr lang="en-US" sz="2800" b="1" kern="0" baseline="0" noProof="0" dirty="0" smtClean="0">
              <a:latin typeface="+mn-lt"/>
            </a:endParaRPr>
          </a:p>
        </p:txBody>
      </p:sp>
      <p:pic>
        <p:nvPicPr>
          <p:cNvPr id="10242" name="Picture 2"/>
          <p:cNvPicPr>
            <a:picLocks noChangeAspect="1" noChangeArrowheads="1"/>
          </p:cNvPicPr>
          <p:nvPr/>
        </p:nvPicPr>
        <p:blipFill>
          <a:blip r:embed="rId3" cstate="print"/>
          <a:srcRect/>
          <a:stretch>
            <a:fillRect/>
          </a:stretch>
        </p:blipFill>
        <p:spPr bwMode="auto">
          <a:xfrm>
            <a:off x="533400" y="2895600"/>
            <a:ext cx="3514725" cy="666750"/>
          </a:xfrm>
          <a:prstGeom prst="rect">
            <a:avLst/>
          </a:prstGeom>
          <a:noFill/>
          <a:ln w="9525">
            <a:noFill/>
            <a:miter lim="800000"/>
            <a:headEnd/>
            <a:tailEnd/>
          </a:ln>
        </p:spPr>
      </p:pic>
      <p:pic>
        <p:nvPicPr>
          <p:cNvPr id="10243" name="Picture 3"/>
          <p:cNvPicPr>
            <a:picLocks noChangeAspect="1" noChangeArrowheads="1"/>
          </p:cNvPicPr>
          <p:nvPr/>
        </p:nvPicPr>
        <p:blipFill>
          <a:blip r:embed="rId4" cstate="print"/>
          <a:srcRect/>
          <a:stretch>
            <a:fillRect/>
          </a:stretch>
        </p:blipFill>
        <p:spPr bwMode="auto">
          <a:xfrm>
            <a:off x="6096000" y="3048000"/>
            <a:ext cx="647700" cy="342900"/>
          </a:xfrm>
          <a:prstGeom prst="rect">
            <a:avLst/>
          </a:prstGeom>
          <a:noFill/>
          <a:ln w="9525">
            <a:noFill/>
            <a:miter lim="800000"/>
            <a:headEnd/>
            <a:tailEnd/>
          </a:ln>
        </p:spPr>
      </p:pic>
      <p:pic>
        <p:nvPicPr>
          <p:cNvPr id="10244" name="Picture 4"/>
          <p:cNvPicPr>
            <a:picLocks noChangeAspect="1" noChangeArrowheads="1"/>
          </p:cNvPicPr>
          <p:nvPr/>
        </p:nvPicPr>
        <p:blipFill>
          <a:blip r:embed="rId5" cstate="print"/>
          <a:srcRect/>
          <a:stretch>
            <a:fillRect/>
          </a:stretch>
        </p:blipFill>
        <p:spPr bwMode="auto">
          <a:xfrm>
            <a:off x="5715000" y="3086100"/>
            <a:ext cx="371475" cy="342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Reinforced Concrete Girders</a:t>
            </a:r>
            <a:endParaRPr lang="en-US" sz="4000" dirty="0">
              <a:solidFill>
                <a:schemeClr val="bg1"/>
              </a:solidFill>
            </a:endParaRPr>
          </a:p>
        </p:txBody>
      </p:sp>
      <p:sp>
        <p:nvSpPr>
          <p:cNvPr id="4" name="Text Placeholder 3"/>
          <p:cNvSpPr>
            <a:spLocks noGrp="1"/>
          </p:cNvSpPr>
          <p:nvPr>
            <p:ph type="body" idx="1"/>
          </p:nvPr>
        </p:nvSpPr>
        <p:spPr>
          <a:xfrm>
            <a:off x="457200" y="32766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916362"/>
            <a:ext cx="4040188" cy="2941638"/>
          </a:xfrm>
        </p:spPr>
        <p:txBody>
          <a:bodyPr/>
          <a:lstStyle/>
          <a:p>
            <a:r>
              <a:rPr lang="en-US" dirty="0" smtClean="0"/>
              <a:t>Implemented. Sections located within d from face of support are evaluated for shear acting at the d location.</a:t>
            </a:r>
            <a:endParaRPr lang="en-US" dirty="0"/>
          </a:p>
        </p:txBody>
      </p:sp>
      <p:sp>
        <p:nvSpPr>
          <p:cNvPr id="6" name="Text Placeholder 5"/>
          <p:cNvSpPr>
            <a:spLocks noGrp="1"/>
          </p:cNvSpPr>
          <p:nvPr>
            <p:ph type="body" sz="quarter" idx="3"/>
          </p:nvPr>
        </p:nvSpPr>
        <p:spPr>
          <a:xfrm>
            <a:off x="4645025" y="32766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916362"/>
            <a:ext cx="4041775" cy="1951038"/>
          </a:xfrm>
        </p:spPr>
        <p:txBody>
          <a:bodyPr/>
          <a:lstStyle/>
          <a:p>
            <a:r>
              <a:rPr lang="en-US" dirty="0" smtClean="0"/>
              <a:t>Only the support locations are evaluated for shear acting at the d location.</a:t>
            </a:r>
            <a:endParaRPr lang="en-US" dirty="0"/>
          </a:p>
        </p:txBody>
      </p:sp>
      <p:sp>
        <p:nvSpPr>
          <p:cNvPr id="9" name="Text Placeholder 3"/>
          <p:cNvSpPr txBox="1">
            <a:spLocks/>
          </p:cNvSpPr>
          <p:nvPr/>
        </p:nvSpPr>
        <p:spPr bwMode="auto">
          <a:xfrm>
            <a:off x="457200" y="1112838"/>
            <a:ext cx="7467600" cy="639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Article 8.16.6.1.2</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pic>
        <p:nvPicPr>
          <p:cNvPr id="11266" name="Picture 2"/>
          <p:cNvPicPr>
            <a:picLocks noChangeAspect="1" noChangeArrowheads="1"/>
          </p:cNvPicPr>
          <p:nvPr/>
        </p:nvPicPr>
        <p:blipFill>
          <a:blip r:embed="rId3" cstate="print"/>
          <a:srcRect/>
          <a:stretch>
            <a:fillRect/>
          </a:stretch>
        </p:blipFill>
        <p:spPr bwMode="auto">
          <a:xfrm>
            <a:off x="2514600" y="1600200"/>
            <a:ext cx="3905250" cy="1876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6" name="Title 5"/>
          <p:cNvSpPr>
            <a:spLocks noGrp="1"/>
          </p:cNvSpPr>
          <p:nvPr>
            <p:ph type="title"/>
          </p:nvPr>
        </p:nvSpPr>
        <p:spPr/>
        <p:txBody>
          <a:bodyPr/>
          <a:lstStyle/>
          <a:p>
            <a:endParaRPr lang="en-US" dirty="0"/>
          </a:p>
        </p:txBody>
      </p:sp>
      <p:sp>
        <p:nvSpPr>
          <p:cNvPr id="7" name="TextBox 6"/>
          <p:cNvSpPr txBox="1"/>
          <p:nvPr/>
        </p:nvSpPr>
        <p:spPr>
          <a:xfrm>
            <a:off x="990600" y="2133600"/>
            <a:ext cx="6934200" cy="1272143"/>
          </a:xfrm>
          <a:prstGeom prst="rect">
            <a:avLst/>
          </a:prstGeom>
          <a:noFill/>
        </p:spPr>
        <p:txBody>
          <a:bodyPr wrap="square" rtlCol="0" anchor="t">
            <a:spAutoFit/>
          </a:bodyPr>
          <a:lstStyle/>
          <a:p>
            <a:r>
              <a:rPr lang="en-US" sz="11500" dirty="0" smtClean="0"/>
              <a:t>Thank you</a:t>
            </a:r>
            <a:endParaRPr lang="en-US" sz="115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General Features</a:t>
            </a:r>
            <a:endParaRPr lang="en-US" sz="4000" dirty="0">
              <a:solidFill>
                <a:schemeClr val="bg1"/>
              </a:solidFill>
            </a:endParaRPr>
          </a:p>
        </p:txBody>
      </p:sp>
      <p:sp>
        <p:nvSpPr>
          <p:cNvPr id="4" name="Text Placeholder 3"/>
          <p:cNvSpPr>
            <a:spLocks noGrp="1"/>
          </p:cNvSpPr>
          <p:nvPr>
            <p:ph type="body" idx="1"/>
          </p:nvPr>
        </p:nvSpPr>
        <p:spPr>
          <a:xfrm>
            <a:off x="457200" y="1570038"/>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p:txBody>
          <a:bodyPr wrap="square" numCol="1"/>
          <a:lstStyle/>
          <a:p>
            <a:r>
              <a:rPr lang="en-US" dirty="0" smtClean="0"/>
              <a:t>According to Article 3.8.2.2 for the loaded length L.  Uses the span length of the point of interest.</a:t>
            </a:r>
            <a:endParaRPr lang="en-US" dirty="0"/>
          </a:p>
        </p:txBody>
      </p:sp>
      <p:sp>
        <p:nvSpPr>
          <p:cNvPr id="6" name="Text Placeholder 5"/>
          <p:cNvSpPr>
            <a:spLocks noGrp="1"/>
          </p:cNvSpPr>
          <p:nvPr>
            <p:ph type="body" sz="quarter" idx="3"/>
          </p:nvPr>
        </p:nvSpPr>
        <p:spPr/>
        <p:txBody>
          <a:bodyPr/>
          <a:lstStyle/>
          <a:p>
            <a:r>
              <a:rPr lang="en-US" dirty="0" smtClean="0"/>
              <a:t>BRASS-GIRDER</a:t>
            </a:r>
            <a:endParaRPr lang="en-US" dirty="0"/>
          </a:p>
        </p:txBody>
      </p:sp>
      <p:sp>
        <p:nvSpPr>
          <p:cNvPr id="8" name="Content Placeholder 7"/>
          <p:cNvSpPr>
            <a:spLocks noGrp="1"/>
          </p:cNvSpPr>
          <p:nvPr>
            <p:ph sz="quarter" idx="4"/>
          </p:nvPr>
        </p:nvSpPr>
        <p:spPr/>
        <p:txBody>
          <a:bodyPr/>
          <a:lstStyle/>
          <a:p>
            <a:r>
              <a:rPr lang="en-US" sz="1800" dirty="0" smtClean="0"/>
              <a:t>For moment, L = average span length of the spans on which the vehicle is located.  </a:t>
            </a:r>
          </a:p>
          <a:p>
            <a:r>
              <a:rPr lang="en-US" sz="1800" dirty="0" smtClean="0"/>
              <a:t>For shear, L = loaded portion of the span.  For a given node, two lengths are considered, L1 and L2. Initially, L1 = span length and L2 = zero.  If the front or rear axle is on the span and left of the node point, L1 = distance from the left support to the node point.  If the front or rear axle is on the span and right of the node point, L2 = distance from the node point to the right support.  Then, L = max of L1 and L2.</a:t>
            </a:r>
            <a:endParaRPr lang="en-US" sz="1800" dirty="0"/>
          </a:p>
        </p:txBody>
      </p:sp>
      <p:sp>
        <p:nvSpPr>
          <p:cNvPr id="9" name="Text Placeholder 3"/>
          <p:cNvSpPr txBox="1">
            <a:spLocks/>
          </p:cNvSpPr>
          <p:nvPr/>
        </p:nvSpPr>
        <p:spPr bwMode="auto">
          <a:xfrm>
            <a:off x="457200" y="808038"/>
            <a:ext cx="49530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Impact Factor Calculation</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General Features</a:t>
            </a:r>
            <a:endParaRPr lang="en-US" sz="4000" dirty="0">
              <a:solidFill>
                <a:schemeClr val="bg1"/>
              </a:solidFill>
            </a:endParaRPr>
          </a:p>
        </p:txBody>
      </p:sp>
      <p:sp>
        <p:nvSpPr>
          <p:cNvPr id="4" name="Text Placeholder 3"/>
          <p:cNvSpPr>
            <a:spLocks noGrp="1"/>
          </p:cNvSpPr>
          <p:nvPr>
            <p:ph type="body" idx="1"/>
          </p:nvPr>
        </p:nvSpPr>
        <p:spPr/>
        <p:txBody>
          <a:bodyPr/>
          <a:lstStyle/>
          <a:p>
            <a:r>
              <a:rPr lang="en-US" dirty="0" smtClean="0"/>
              <a:t>AASHTO Std Engine</a:t>
            </a:r>
            <a:endParaRPr lang="en-US" dirty="0"/>
          </a:p>
        </p:txBody>
      </p:sp>
      <p:sp>
        <p:nvSpPr>
          <p:cNvPr id="5" name="Content Placeholder 4"/>
          <p:cNvSpPr>
            <a:spLocks noGrp="1"/>
          </p:cNvSpPr>
          <p:nvPr>
            <p:ph sz="half" idx="2"/>
          </p:nvPr>
        </p:nvSpPr>
        <p:spPr/>
        <p:txBody>
          <a:bodyPr/>
          <a:lstStyle/>
          <a:p>
            <a:r>
              <a:rPr lang="en-US" dirty="0" smtClean="0"/>
              <a:t>Uses the corresponding distribution factors for shear and moment.  If the shear factor is not entered, the moment factor will be used for shear effects.</a:t>
            </a:r>
          </a:p>
          <a:p>
            <a:r>
              <a:rPr lang="en-US" dirty="0" smtClean="0"/>
              <a:t>Computed if not entered.</a:t>
            </a:r>
          </a:p>
        </p:txBody>
      </p:sp>
      <p:sp>
        <p:nvSpPr>
          <p:cNvPr id="6" name="Text Placeholder 5"/>
          <p:cNvSpPr>
            <a:spLocks noGrp="1"/>
          </p:cNvSpPr>
          <p:nvPr>
            <p:ph type="body" sz="quarter" idx="3"/>
          </p:nvPr>
        </p:nvSpPr>
        <p:spPr/>
        <p:txBody>
          <a:bodyPr/>
          <a:lstStyle/>
          <a:p>
            <a:r>
              <a:rPr lang="en-US" dirty="0" smtClean="0"/>
              <a:t>BRASS-GIRDER</a:t>
            </a:r>
            <a:endParaRPr lang="en-US" dirty="0"/>
          </a:p>
        </p:txBody>
      </p:sp>
      <p:sp>
        <p:nvSpPr>
          <p:cNvPr id="8" name="Content Placeholder 7"/>
          <p:cNvSpPr>
            <a:spLocks noGrp="1"/>
          </p:cNvSpPr>
          <p:nvPr>
            <p:ph sz="quarter" idx="4"/>
          </p:nvPr>
        </p:nvSpPr>
        <p:spPr/>
        <p:txBody>
          <a:bodyPr/>
          <a:lstStyle/>
          <a:p>
            <a:r>
              <a:rPr lang="en-US" dirty="0" smtClean="0"/>
              <a:t>Uses the moment distribution factor for both moment and shear effects.</a:t>
            </a:r>
            <a:endParaRPr lang="en-US" dirty="0"/>
          </a:p>
        </p:txBody>
      </p:sp>
      <p:sp>
        <p:nvSpPr>
          <p:cNvPr id="9" name="Text Placeholder 3"/>
          <p:cNvSpPr txBox="1">
            <a:spLocks/>
          </p:cNvSpPr>
          <p:nvPr/>
        </p:nvSpPr>
        <p:spPr bwMode="auto">
          <a:xfrm>
            <a:off x="457200" y="808038"/>
            <a:ext cx="69342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Live Load Distribution Factors</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General Features</a:t>
            </a:r>
            <a:endParaRPr lang="en-US" sz="4000" dirty="0">
              <a:solidFill>
                <a:schemeClr val="bg1"/>
              </a:solidFill>
            </a:endParaRPr>
          </a:p>
        </p:txBody>
      </p:sp>
      <p:sp>
        <p:nvSpPr>
          <p:cNvPr id="4" name="Text Placeholder 3"/>
          <p:cNvSpPr>
            <a:spLocks noGrp="1"/>
          </p:cNvSpPr>
          <p:nvPr>
            <p:ph type="body" idx="1"/>
          </p:nvPr>
        </p:nvSpPr>
        <p:spPr/>
        <p:txBody>
          <a:bodyPr/>
          <a:lstStyle/>
          <a:p>
            <a:r>
              <a:rPr lang="en-US" dirty="0" smtClean="0"/>
              <a:t>AASHTO Std Engine</a:t>
            </a:r>
            <a:endParaRPr lang="en-US" dirty="0"/>
          </a:p>
        </p:txBody>
      </p:sp>
      <p:sp>
        <p:nvSpPr>
          <p:cNvPr id="5" name="Content Placeholder 4"/>
          <p:cNvSpPr>
            <a:spLocks noGrp="1"/>
          </p:cNvSpPr>
          <p:nvPr>
            <p:ph sz="half" idx="2"/>
          </p:nvPr>
        </p:nvSpPr>
        <p:spPr/>
        <p:txBody>
          <a:bodyPr/>
          <a:lstStyle/>
          <a:p>
            <a:r>
              <a:rPr lang="en-US" dirty="0" smtClean="0"/>
              <a:t>Applies the transverse live load at the stringer locations</a:t>
            </a:r>
            <a:endParaRPr lang="en-US" dirty="0"/>
          </a:p>
        </p:txBody>
      </p:sp>
      <p:sp>
        <p:nvSpPr>
          <p:cNvPr id="6" name="Text Placeholder 5"/>
          <p:cNvSpPr>
            <a:spLocks noGrp="1"/>
          </p:cNvSpPr>
          <p:nvPr>
            <p:ph type="body" sz="quarter" idx="3"/>
          </p:nvPr>
        </p:nvSpPr>
        <p:spPr/>
        <p:txBody>
          <a:bodyPr/>
          <a:lstStyle/>
          <a:p>
            <a:r>
              <a:rPr lang="en-US" dirty="0" smtClean="0"/>
              <a:t>BRASS-GIRDER</a:t>
            </a:r>
            <a:endParaRPr lang="en-US" dirty="0"/>
          </a:p>
        </p:txBody>
      </p:sp>
      <p:sp>
        <p:nvSpPr>
          <p:cNvPr id="8" name="Content Placeholder 7"/>
          <p:cNvSpPr>
            <a:spLocks noGrp="1"/>
          </p:cNvSpPr>
          <p:nvPr>
            <p:ph sz="quarter" idx="4"/>
          </p:nvPr>
        </p:nvSpPr>
        <p:spPr/>
        <p:txBody>
          <a:bodyPr/>
          <a:lstStyle/>
          <a:p>
            <a:r>
              <a:rPr lang="en-US" dirty="0" smtClean="0"/>
              <a:t>Applies transverse live load directly to the floor beam as though the stringers do not exist</a:t>
            </a:r>
            <a:endParaRPr lang="en-US" dirty="0"/>
          </a:p>
        </p:txBody>
      </p:sp>
      <p:sp>
        <p:nvSpPr>
          <p:cNvPr id="9" name="Text Placeholder 3"/>
          <p:cNvSpPr txBox="1">
            <a:spLocks/>
          </p:cNvSpPr>
          <p:nvPr/>
        </p:nvSpPr>
        <p:spPr bwMode="auto">
          <a:xfrm>
            <a:off x="457200" y="808038"/>
            <a:ext cx="86868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Transverse Live Load Application to </a:t>
            </a:r>
            <a:r>
              <a:rPr lang="en-US" sz="2800" b="1" kern="0" baseline="0" noProof="0" dirty="0" err="1" smtClean="0">
                <a:latin typeface="+mn-lt"/>
              </a:rPr>
              <a:t>Floorbeams</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General Features</a:t>
            </a:r>
            <a:endParaRPr lang="en-US" sz="4000" dirty="0">
              <a:solidFill>
                <a:schemeClr val="bg1"/>
              </a:solidFill>
            </a:endParaRPr>
          </a:p>
        </p:txBody>
      </p:sp>
      <p:sp>
        <p:nvSpPr>
          <p:cNvPr id="5" name="Content Placeholder 4"/>
          <p:cNvSpPr>
            <a:spLocks noGrp="1"/>
          </p:cNvSpPr>
          <p:nvPr>
            <p:ph sz="half" idx="2"/>
          </p:nvPr>
        </p:nvSpPr>
        <p:spPr>
          <a:xfrm>
            <a:off x="457200" y="1447800"/>
            <a:ext cx="8153400" cy="1254125"/>
          </a:xfrm>
        </p:spPr>
        <p:txBody>
          <a:bodyPr/>
          <a:lstStyle/>
          <a:p>
            <a:r>
              <a:rPr lang="en-US" dirty="0" smtClean="0"/>
              <a:t>AASHTO and BRASS may result in different critical vehicle positions.  The relative difference in live load actions is usually within 5%.</a:t>
            </a:r>
            <a:endParaRPr lang="en-US" dirty="0"/>
          </a:p>
        </p:txBody>
      </p:sp>
      <p:sp>
        <p:nvSpPr>
          <p:cNvPr id="9" name="Text Placeholder 3"/>
          <p:cNvSpPr txBox="1">
            <a:spLocks/>
          </p:cNvSpPr>
          <p:nvPr/>
        </p:nvSpPr>
        <p:spPr bwMode="auto">
          <a:xfrm>
            <a:off x="457200" y="808038"/>
            <a:ext cx="86868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Algorithm to Locate the Critical Vehicle Positions</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
        <p:nvSpPr>
          <p:cNvPr id="6" name="Text Placeholder 3"/>
          <p:cNvSpPr>
            <a:spLocks noGrp="1"/>
          </p:cNvSpPr>
          <p:nvPr>
            <p:ph type="body" idx="1"/>
          </p:nvPr>
        </p:nvSpPr>
        <p:spPr>
          <a:xfrm>
            <a:off x="457200" y="2800350"/>
            <a:ext cx="4040188" cy="639762"/>
          </a:xfrm>
        </p:spPr>
        <p:txBody>
          <a:bodyPr/>
          <a:lstStyle/>
          <a:p>
            <a:r>
              <a:rPr lang="en-US" dirty="0" smtClean="0"/>
              <a:t>AASHTO Std Engine</a:t>
            </a:r>
            <a:endParaRPr lang="en-US" dirty="0"/>
          </a:p>
        </p:txBody>
      </p:sp>
      <p:sp>
        <p:nvSpPr>
          <p:cNvPr id="7" name="Content Placeholder 4"/>
          <p:cNvSpPr>
            <a:spLocks noGrp="1"/>
          </p:cNvSpPr>
          <p:nvPr>
            <p:ph sz="half" idx="2"/>
          </p:nvPr>
        </p:nvSpPr>
        <p:spPr>
          <a:xfrm>
            <a:off x="457200" y="3440112"/>
            <a:ext cx="4040188" cy="2960688"/>
          </a:xfrm>
        </p:spPr>
        <p:txBody>
          <a:bodyPr/>
          <a:lstStyle/>
          <a:p>
            <a:r>
              <a:rPr lang="en-US" dirty="0" smtClean="0"/>
              <a:t>Loads influence lines by positioning the vehicle over the peaks.  Applies each axle and the CG of the vehicle to the peak.</a:t>
            </a:r>
            <a:endParaRPr lang="en-US" dirty="0"/>
          </a:p>
        </p:txBody>
      </p:sp>
      <p:sp>
        <p:nvSpPr>
          <p:cNvPr id="8" name="Text Placeholder 5"/>
          <p:cNvSpPr>
            <a:spLocks noGrp="1"/>
          </p:cNvSpPr>
          <p:nvPr>
            <p:ph type="body" sz="quarter" idx="3"/>
          </p:nvPr>
        </p:nvSpPr>
        <p:spPr>
          <a:xfrm>
            <a:off x="4645025" y="2800350"/>
            <a:ext cx="4041775" cy="639762"/>
          </a:xfrm>
        </p:spPr>
        <p:txBody>
          <a:bodyPr/>
          <a:lstStyle/>
          <a:p>
            <a:r>
              <a:rPr lang="en-US" dirty="0" smtClean="0"/>
              <a:t>BRASS-GIRDER</a:t>
            </a:r>
            <a:endParaRPr lang="en-US" dirty="0"/>
          </a:p>
        </p:txBody>
      </p:sp>
      <p:sp>
        <p:nvSpPr>
          <p:cNvPr id="10" name="Content Placeholder 7"/>
          <p:cNvSpPr>
            <a:spLocks noGrp="1"/>
          </p:cNvSpPr>
          <p:nvPr>
            <p:ph sz="quarter" idx="4"/>
          </p:nvPr>
        </p:nvSpPr>
        <p:spPr>
          <a:xfrm>
            <a:off x="4645025" y="3440112"/>
            <a:ext cx="4041775" cy="2579688"/>
          </a:xfrm>
        </p:spPr>
        <p:txBody>
          <a:bodyPr/>
          <a:lstStyle/>
          <a:p>
            <a:r>
              <a:rPr lang="en-US" dirty="0" smtClean="0"/>
              <a:t>Marches the vehicle across the influence line based on a wheel advancement denominator input by the user.</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p:txBody>
          <a:bodyPr/>
          <a:lstStyle/>
          <a:p>
            <a:r>
              <a:rPr lang="en-US" dirty="0" smtClean="0"/>
              <a:t>AASHTO Std Engine</a:t>
            </a:r>
            <a:endParaRPr lang="en-US" dirty="0"/>
          </a:p>
        </p:txBody>
      </p:sp>
      <p:sp>
        <p:nvSpPr>
          <p:cNvPr id="5" name="Content Placeholder 4"/>
          <p:cNvSpPr>
            <a:spLocks noGrp="1"/>
          </p:cNvSpPr>
          <p:nvPr>
            <p:ph sz="half" idx="2"/>
          </p:nvPr>
        </p:nvSpPr>
        <p:spPr/>
        <p:txBody>
          <a:bodyPr/>
          <a:lstStyle/>
          <a:p>
            <a:r>
              <a:rPr lang="en-US" dirty="0" smtClean="0"/>
              <a:t>Composite sections are determined based on the entered shear connector ranges.  Where shear connectors are present, the beam plus slab properties are considered in the FE model.</a:t>
            </a:r>
            <a:endParaRPr lang="en-US" dirty="0"/>
          </a:p>
        </p:txBody>
      </p:sp>
      <p:sp>
        <p:nvSpPr>
          <p:cNvPr id="6" name="Text Placeholder 5"/>
          <p:cNvSpPr>
            <a:spLocks noGrp="1"/>
          </p:cNvSpPr>
          <p:nvPr>
            <p:ph type="body" sz="quarter" idx="3"/>
          </p:nvPr>
        </p:nvSpPr>
        <p:spPr/>
        <p:txBody>
          <a:bodyPr/>
          <a:lstStyle/>
          <a:p>
            <a:r>
              <a:rPr lang="en-US" dirty="0" smtClean="0"/>
              <a:t>BRASS-GIRDER</a:t>
            </a:r>
            <a:endParaRPr lang="en-US" dirty="0"/>
          </a:p>
        </p:txBody>
      </p:sp>
      <p:sp>
        <p:nvSpPr>
          <p:cNvPr id="8" name="Content Placeholder 7"/>
          <p:cNvSpPr>
            <a:spLocks noGrp="1"/>
          </p:cNvSpPr>
          <p:nvPr>
            <p:ph sz="quarter" idx="4"/>
          </p:nvPr>
        </p:nvSpPr>
        <p:spPr/>
        <p:txBody>
          <a:bodyPr/>
          <a:lstStyle/>
          <a:p>
            <a:r>
              <a:rPr lang="en-US" dirty="0" smtClean="0"/>
              <a:t>Uses positive flexure properties (beam + slab) in positive moment regions and negative flexure properties (beam + rebar) in negative moment regions.  These regions are entered by the user in the BRASS LFD/ASD Engine Properties window.</a:t>
            </a:r>
            <a:endParaRPr lang="en-US" dirty="0"/>
          </a:p>
        </p:txBody>
      </p:sp>
      <p:sp>
        <p:nvSpPr>
          <p:cNvPr id="9" name="Text Placeholder 3"/>
          <p:cNvSpPr txBox="1">
            <a:spLocks/>
          </p:cNvSpPr>
          <p:nvPr/>
        </p:nvSpPr>
        <p:spPr bwMode="auto">
          <a:xfrm>
            <a:off x="457200" y="808038"/>
            <a:ext cx="8534400" cy="6397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dirty="0" smtClean="0">
                <a:latin typeface="+mn-lt"/>
              </a:rPr>
              <a:t>Member Stiffness Used in Structural Analysis</a:t>
            </a:r>
            <a:endParaRPr kumimoji="0" 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30480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687762"/>
            <a:ext cx="4040188" cy="1208088"/>
          </a:xfrm>
        </p:spPr>
        <p:txBody>
          <a:bodyPr/>
          <a:lstStyle/>
          <a:p>
            <a:r>
              <a:rPr lang="en-US" dirty="0" smtClean="0"/>
              <a:t>Implemented</a:t>
            </a:r>
            <a:endParaRPr lang="en-US" dirty="0"/>
          </a:p>
        </p:txBody>
      </p:sp>
      <p:sp>
        <p:nvSpPr>
          <p:cNvPr id="6" name="Text Placeholder 5"/>
          <p:cNvSpPr>
            <a:spLocks noGrp="1"/>
          </p:cNvSpPr>
          <p:nvPr>
            <p:ph type="body" sz="quarter" idx="3"/>
          </p:nvPr>
        </p:nvSpPr>
        <p:spPr>
          <a:xfrm>
            <a:off x="4645025" y="30480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687762"/>
            <a:ext cx="4041775" cy="1208088"/>
          </a:xfrm>
        </p:spPr>
        <p:txBody>
          <a:bodyPr/>
          <a:lstStyle/>
          <a:p>
            <a:r>
              <a:rPr lang="en-US" dirty="0" smtClean="0"/>
              <a:t>Not implemented</a:t>
            </a:r>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10.48.3 Transitions</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dirty="0" smtClean="0">
                <a:ln>
                  <a:noFill/>
                </a:ln>
                <a:solidFill>
                  <a:schemeClr val="tx1"/>
                </a:solidFill>
                <a:effectLst/>
                <a:uLnTx/>
                <a:uFillTx/>
                <a:latin typeface="+mn-lt"/>
                <a:ea typeface="+mn-ea"/>
                <a:cs typeface="+mn-cs"/>
              </a:rPr>
              <a:t>The maximum strength of sections </a:t>
            </a:r>
            <a:r>
              <a:rPr lang="en-US" sz="1800" b="1" kern="0" baseline="0" dirty="0" smtClean="0">
                <a:latin typeface="+mn-lt"/>
              </a:rPr>
              <a:t>with geometric properties falling between the limits of Articles 10.48.1 and 10.48.2 may be computed by straight-line interpolation, except that the web thickness must always satisfy Article 10.48.1.1(b).</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152400"/>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4000" dirty="0" smtClean="0">
                <a:solidFill>
                  <a:schemeClr val="bg1"/>
                </a:solidFill>
              </a:rPr>
              <a:t>Steel Girders</a:t>
            </a:r>
            <a:endParaRPr lang="en-US" sz="4000" dirty="0">
              <a:solidFill>
                <a:schemeClr val="bg1"/>
              </a:solidFill>
            </a:endParaRPr>
          </a:p>
        </p:txBody>
      </p:sp>
      <p:sp>
        <p:nvSpPr>
          <p:cNvPr id="4" name="Text Placeholder 3"/>
          <p:cNvSpPr>
            <a:spLocks noGrp="1"/>
          </p:cNvSpPr>
          <p:nvPr>
            <p:ph type="body" idx="1"/>
          </p:nvPr>
        </p:nvSpPr>
        <p:spPr>
          <a:xfrm>
            <a:off x="457200" y="3048000"/>
            <a:ext cx="4040188" cy="639762"/>
          </a:xfrm>
        </p:spPr>
        <p:txBody>
          <a:bodyPr/>
          <a:lstStyle/>
          <a:p>
            <a:r>
              <a:rPr lang="en-US" dirty="0" smtClean="0"/>
              <a:t>AASHTO Std Engine</a:t>
            </a:r>
            <a:endParaRPr lang="en-US" dirty="0"/>
          </a:p>
        </p:txBody>
      </p:sp>
      <p:sp>
        <p:nvSpPr>
          <p:cNvPr id="5" name="Content Placeholder 4"/>
          <p:cNvSpPr>
            <a:spLocks noGrp="1"/>
          </p:cNvSpPr>
          <p:nvPr>
            <p:ph sz="half" idx="2"/>
          </p:nvPr>
        </p:nvSpPr>
        <p:spPr>
          <a:xfrm>
            <a:off x="457200" y="3687762"/>
            <a:ext cx="4040188" cy="1208088"/>
          </a:xfrm>
        </p:spPr>
        <p:txBody>
          <a:bodyPr/>
          <a:lstStyle/>
          <a:p>
            <a:r>
              <a:rPr lang="en-US" dirty="0" smtClean="0"/>
              <a:t>Uses 0.95 factor</a:t>
            </a:r>
            <a:endParaRPr lang="en-US" dirty="0"/>
          </a:p>
        </p:txBody>
      </p:sp>
      <p:sp>
        <p:nvSpPr>
          <p:cNvPr id="6" name="Text Placeholder 5"/>
          <p:cNvSpPr>
            <a:spLocks noGrp="1"/>
          </p:cNvSpPr>
          <p:nvPr>
            <p:ph type="body" sz="quarter" idx="3"/>
          </p:nvPr>
        </p:nvSpPr>
        <p:spPr>
          <a:xfrm>
            <a:off x="4645025" y="3048000"/>
            <a:ext cx="4041775" cy="639762"/>
          </a:xfrm>
        </p:spPr>
        <p:txBody>
          <a:bodyPr/>
          <a:lstStyle/>
          <a:p>
            <a:r>
              <a:rPr lang="en-US" dirty="0" smtClean="0"/>
              <a:t>BRASS-GIRDER</a:t>
            </a:r>
            <a:endParaRPr lang="en-US" dirty="0"/>
          </a:p>
        </p:txBody>
      </p:sp>
      <p:sp>
        <p:nvSpPr>
          <p:cNvPr id="8" name="Content Placeholder 7"/>
          <p:cNvSpPr>
            <a:spLocks noGrp="1"/>
          </p:cNvSpPr>
          <p:nvPr>
            <p:ph sz="quarter" idx="4"/>
          </p:nvPr>
        </p:nvSpPr>
        <p:spPr>
          <a:xfrm>
            <a:off x="4645025" y="3687762"/>
            <a:ext cx="4041775" cy="1208088"/>
          </a:xfrm>
        </p:spPr>
        <p:txBody>
          <a:bodyPr/>
          <a:lstStyle/>
          <a:p>
            <a:r>
              <a:rPr lang="en-US" dirty="0" smtClean="0"/>
              <a:t>Uses 0.80 factor for composite sections in negative moment regions.</a:t>
            </a:r>
          </a:p>
          <a:p>
            <a:endParaRPr lang="en-US" dirty="0"/>
          </a:p>
        </p:txBody>
      </p:sp>
      <p:sp>
        <p:nvSpPr>
          <p:cNvPr id="9" name="Text Placeholder 3"/>
          <p:cNvSpPr txBox="1">
            <a:spLocks/>
          </p:cNvSpPr>
          <p:nvPr/>
        </p:nvSpPr>
        <p:spPr bwMode="auto">
          <a:xfrm>
            <a:off x="457200" y="1112838"/>
            <a:ext cx="7467600" cy="1782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2800" b="1" kern="0" baseline="0" noProof="0" dirty="0" smtClean="0">
                <a:latin typeface="+mn-lt"/>
              </a:rPr>
              <a:t>Article 10.57.2 Composite Sections</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At composite sections, the maximum overload flange stress shall not exceed 0.95Fy. …</a:t>
            </a:r>
            <a:endParaRPr kumimoji="0" lang="en-US" sz="1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lnDef>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25000" smtClean="0">
            <a:ln>
              <a:noFill/>
            </a:ln>
            <a:solidFill>
              <a:schemeClr val="tx1"/>
            </a:solidFill>
            <a:effectLst/>
            <a:latin typeface="Arial"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08 SCOBS Pontis only</Template>
  <TotalTime>6502</TotalTime>
  <Words>1340</Words>
  <Application>Microsoft Office PowerPoint</Application>
  <PresentationFormat>On-screen Show (4:3)</PresentationFormat>
  <Paragraphs>197</Paragraphs>
  <Slides>28</Slides>
  <Notes>26</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4_Default Design</vt:lpstr>
      <vt:lpstr>3_Default Design</vt:lpstr>
      <vt:lpstr>Differences Between BRASS and AASHTO Standard Spec Engines</vt:lpstr>
      <vt:lpstr>Slide 2</vt:lpstr>
      <vt:lpstr>General Features</vt:lpstr>
      <vt:lpstr>General Features</vt:lpstr>
      <vt:lpstr>General Features</vt:lpstr>
      <vt:lpstr>General Features</vt:lpstr>
      <vt:lpstr>Steel Girders</vt:lpstr>
      <vt:lpstr>Steel Girders</vt:lpstr>
      <vt:lpstr>Steel Girders</vt:lpstr>
      <vt:lpstr>Steel Girders</vt:lpstr>
      <vt:lpstr>Steel Girders</vt:lpstr>
      <vt:lpstr>Steel Girders</vt:lpstr>
      <vt:lpstr>Steel Girders</vt:lpstr>
      <vt:lpstr>Steel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Prestressed Concrete Girders</vt:lpstr>
      <vt:lpstr>Reinforced Concrete Girders</vt:lpstr>
      <vt:lpstr>Reinforced Concrete Girders</vt:lpstr>
      <vt:lpstr>Reinforced Concrete Girders</vt:lpstr>
      <vt:lpstr>Slide 28</vt:lpstr>
    </vt:vector>
  </TitlesOfParts>
  <Company>PDT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Update</dc:title>
  <dc:creator>Herman Lee</dc:creator>
  <cp:lastModifiedBy>Kkennelly</cp:lastModifiedBy>
  <cp:revision>324</cp:revision>
  <dcterms:created xsi:type="dcterms:W3CDTF">2009-06-07T15:24:57Z</dcterms:created>
  <dcterms:modified xsi:type="dcterms:W3CDTF">2011-07-27T19:36:09Z</dcterms:modified>
</cp:coreProperties>
</file>