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18"/>
  </p:notesMasterIdLst>
  <p:handoutMasterIdLst>
    <p:handoutMasterId r:id="rId19"/>
  </p:handoutMasterIdLst>
  <p:sldIdLst>
    <p:sldId id="262" r:id="rId3"/>
    <p:sldId id="350" r:id="rId4"/>
    <p:sldId id="352" r:id="rId5"/>
    <p:sldId id="373" r:id="rId6"/>
    <p:sldId id="357" r:id="rId7"/>
    <p:sldId id="359" r:id="rId8"/>
    <p:sldId id="377" r:id="rId9"/>
    <p:sldId id="360" r:id="rId10"/>
    <p:sldId id="375" r:id="rId11"/>
    <p:sldId id="374" r:id="rId12"/>
    <p:sldId id="370" r:id="rId13"/>
    <p:sldId id="365" r:id="rId14"/>
    <p:sldId id="369" r:id="rId15"/>
    <p:sldId id="376" r:id="rId16"/>
    <p:sldId id="337" r:id="rId17"/>
  </p:sldIdLst>
  <p:sldSz cx="9144000" cy="6858000" type="screen4x3"/>
  <p:notesSz cx="6858000" cy="9144000"/>
  <p:defaultTextStyle>
    <a:defPPr>
      <a:defRPr lang="en-US"/>
    </a:defPPr>
    <a:lvl1pPr algn="ctr" rtl="0" fontAlgn="base">
      <a:spcBef>
        <a:spcPct val="0"/>
      </a:spcBef>
      <a:spcAft>
        <a:spcPct val="0"/>
      </a:spcAft>
      <a:defRPr sz="2000" kern="1200" baseline="-25000">
        <a:solidFill>
          <a:schemeClr val="tx1"/>
        </a:solidFill>
        <a:latin typeface="Arial" charset="0"/>
        <a:ea typeface="+mn-ea"/>
        <a:cs typeface="+mn-cs"/>
      </a:defRPr>
    </a:lvl1pPr>
    <a:lvl2pPr marL="457200" algn="ctr" rtl="0" fontAlgn="base">
      <a:spcBef>
        <a:spcPct val="0"/>
      </a:spcBef>
      <a:spcAft>
        <a:spcPct val="0"/>
      </a:spcAft>
      <a:defRPr sz="2000" kern="1200" baseline="-25000">
        <a:solidFill>
          <a:schemeClr val="tx1"/>
        </a:solidFill>
        <a:latin typeface="Arial" charset="0"/>
        <a:ea typeface="+mn-ea"/>
        <a:cs typeface="+mn-cs"/>
      </a:defRPr>
    </a:lvl2pPr>
    <a:lvl3pPr marL="914400" algn="ctr" rtl="0" fontAlgn="base">
      <a:spcBef>
        <a:spcPct val="0"/>
      </a:spcBef>
      <a:spcAft>
        <a:spcPct val="0"/>
      </a:spcAft>
      <a:defRPr sz="2000" kern="1200" baseline="-25000">
        <a:solidFill>
          <a:schemeClr val="tx1"/>
        </a:solidFill>
        <a:latin typeface="Arial" charset="0"/>
        <a:ea typeface="+mn-ea"/>
        <a:cs typeface="+mn-cs"/>
      </a:defRPr>
    </a:lvl3pPr>
    <a:lvl4pPr marL="1371600" algn="ctr" rtl="0" fontAlgn="base">
      <a:spcBef>
        <a:spcPct val="0"/>
      </a:spcBef>
      <a:spcAft>
        <a:spcPct val="0"/>
      </a:spcAft>
      <a:defRPr sz="2000" kern="1200" baseline="-25000">
        <a:solidFill>
          <a:schemeClr val="tx1"/>
        </a:solidFill>
        <a:latin typeface="Arial" charset="0"/>
        <a:ea typeface="+mn-ea"/>
        <a:cs typeface="+mn-cs"/>
      </a:defRPr>
    </a:lvl4pPr>
    <a:lvl5pPr marL="1828800" algn="ctr" rtl="0" fontAlgn="base">
      <a:spcBef>
        <a:spcPct val="0"/>
      </a:spcBef>
      <a:spcAft>
        <a:spcPct val="0"/>
      </a:spcAft>
      <a:defRPr sz="2000" kern="1200" baseline="-25000">
        <a:solidFill>
          <a:schemeClr val="tx1"/>
        </a:solidFill>
        <a:latin typeface="Arial" charset="0"/>
        <a:ea typeface="+mn-ea"/>
        <a:cs typeface="+mn-cs"/>
      </a:defRPr>
    </a:lvl5pPr>
    <a:lvl6pPr marL="2286000" algn="l" defTabSz="914400" rtl="0" eaLnBrk="1" latinLnBrk="0" hangingPunct="1">
      <a:defRPr sz="2000" kern="1200" baseline="-25000">
        <a:solidFill>
          <a:schemeClr val="tx1"/>
        </a:solidFill>
        <a:latin typeface="Arial" charset="0"/>
        <a:ea typeface="+mn-ea"/>
        <a:cs typeface="+mn-cs"/>
      </a:defRPr>
    </a:lvl6pPr>
    <a:lvl7pPr marL="2743200" algn="l" defTabSz="914400" rtl="0" eaLnBrk="1" latinLnBrk="0" hangingPunct="1">
      <a:defRPr sz="2000" kern="1200" baseline="-25000">
        <a:solidFill>
          <a:schemeClr val="tx1"/>
        </a:solidFill>
        <a:latin typeface="Arial" charset="0"/>
        <a:ea typeface="+mn-ea"/>
        <a:cs typeface="+mn-cs"/>
      </a:defRPr>
    </a:lvl7pPr>
    <a:lvl8pPr marL="3200400" algn="l" defTabSz="914400" rtl="0" eaLnBrk="1" latinLnBrk="0" hangingPunct="1">
      <a:defRPr sz="2000" kern="1200" baseline="-25000">
        <a:solidFill>
          <a:schemeClr val="tx1"/>
        </a:solidFill>
        <a:latin typeface="Arial" charset="0"/>
        <a:ea typeface="+mn-ea"/>
        <a:cs typeface="+mn-cs"/>
      </a:defRPr>
    </a:lvl8pPr>
    <a:lvl9pPr marL="3657600" algn="l" defTabSz="914400" rtl="0" eaLnBrk="1" latinLnBrk="0" hangingPunct="1">
      <a:defRPr sz="2000" kern="1200" baseline="-250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FFFFFF"/>
  </p:clrMru>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5432" autoAdjust="0"/>
  </p:normalViewPr>
  <p:slideViewPr>
    <p:cSldViewPr>
      <p:cViewPr>
        <p:scale>
          <a:sx n="100" d="100"/>
          <a:sy n="100" d="100"/>
        </p:scale>
        <p:origin x="-1044" y="-7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1" d="100"/>
          <a:sy n="101" d="100"/>
        </p:scale>
        <p:origin x="-2532"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894DE17-293F-4394-8B0F-716442037A49}" type="datetimeFigureOut">
              <a:rPr lang="en-US" smtClean="0"/>
              <a:pPr/>
              <a:t>7/27/2011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0339047-A728-4C89-8B86-4D130AD92464}"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aseline="0"/>
            </a:lvl1pPr>
          </a:lstStyle>
          <a:p>
            <a:endParaRPr lang="en-US" dirty="0"/>
          </a:p>
        </p:txBody>
      </p:sp>
      <p:sp>
        <p:nvSpPr>
          <p:cNvPr id="25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aseline="0"/>
            </a:lvl1pPr>
          </a:lstStyle>
          <a:p>
            <a:endParaRPr lang="en-US" dirty="0"/>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aseline="0"/>
            </a:lvl1pPr>
          </a:lstStyle>
          <a:p>
            <a:endParaRPr lang="en-US" dirty="0"/>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aseline="0"/>
            </a:lvl1pPr>
          </a:lstStyle>
          <a:p>
            <a:fld id="{A5116B1A-E5E5-4742-A53E-B0AFDFB11427}"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3</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15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4099"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TextBox 5"/>
          <p:cNvSpPr txBox="1"/>
          <p:nvPr userDrawn="1"/>
        </p:nvSpPr>
        <p:spPr>
          <a:xfrm>
            <a:off x="8771782" y="6581001"/>
            <a:ext cx="372218" cy="256480"/>
          </a:xfrm>
          <a:prstGeom prst="rect">
            <a:avLst/>
          </a:prstGeom>
          <a:noFill/>
        </p:spPr>
        <p:txBody>
          <a:bodyPr wrap="square" rtlCol="0">
            <a:spAutoFit/>
          </a:bodyPr>
          <a:lstStyle/>
          <a:p>
            <a:fld id="{5EB64160-42AD-4F9E-9F85-FD2663E2157E}" type="slidenum">
              <a:rPr lang="en-US" sz="1600" smtClean="0"/>
              <a:pPr/>
              <a:t>‹#›</a:t>
            </a:fld>
            <a:endParaRPr lang="en-US" sz="1600" dirty="0"/>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 id="2147483674" r:id="rId13"/>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6146"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bwMode="auto">
          <a:xfrm>
            <a:off x="685800" y="2667000"/>
            <a:ext cx="7772400" cy="1524000"/>
          </a:xfrm>
          <a:noFill/>
          <a:ln>
            <a:miter lim="800000"/>
            <a:headEnd/>
            <a:tailEnd/>
          </a:ln>
        </p:spPr>
        <p:txBody>
          <a:bodyPr vert="horz" wrap="square" lIns="91440" tIns="45720" rIns="91440" bIns="45720" numCol="1" anchor="ctr" anchorCtr="0" compatLnSpc="1">
            <a:prstTxWarp prst="textNoShape">
              <a:avLst/>
            </a:prstTxWarp>
          </a:bodyPr>
          <a:lstStyle/>
          <a:p>
            <a:r>
              <a:rPr lang="en-US" dirty="0" smtClean="0"/>
              <a:t>Differences Between</a:t>
            </a:r>
            <a:br>
              <a:rPr lang="en-US" dirty="0" smtClean="0"/>
            </a:br>
            <a:r>
              <a:rPr lang="en-US" dirty="0" smtClean="0"/>
              <a:t>BRASS </a:t>
            </a:r>
            <a:r>
              <a:rPr lang="en-US" dirty="0" smtClean="0"/>
              <a:t>and AASHTO</a:t>
            </a:r>
            <a:br>
              <a:rPr lang="en-US" dirty="0" smtClean="0"/>
            </a:br>
            <a:r>
              <a:rPr lang="en-US" dirty="0" smtClean="0"/>
              <a:t>LRFD/LRFR Engines</a:t>
            </a:r>
            <a:endParaRPr lang="en-US" dirty="0"/>
          </a:p>
        </p:txBody>
      </p:sp>
      <p:sp>
        <p:nvSpPr>
          <p:cNvPr id="16387" name="Rectangle 3"/>
          <p:cNvSpPr>
            <a:spLocks noGrp="1" noChangeArrowheads="1"/>
          </p:cNvSpPr>
          <p:nvPr>
            <p:ph type="subTitle" idx="1"/>
          </p:nvPr>
        </p:nvSpPr>
        <p:spPr>
          <a:xfrm>
            <a:off x="2628900" y="5791200"/>
            <a:ext cx="3886200" cy="990600"/>
          </a:xfrm>
        </p:spPr>
        <p:txBody>
          <a:bodyPr/>
          <a:lstStyle/>
          <a:p>
            <a:pPr>
              <a:lnSpc>
                <a:spcPct val="80000"/>
              </a:lnSpc>
            </a:pPr>
            <a:r>
              <a:rPr lang="en-US" sz="2000" dirty="0" smtClean="0"/>
              <a:t>Virtis Opis BRIDGEWare</a:t>
            </a:r>
          </a:p>
          <a:p>
            <a:pPr>
              <a:lnSpc>
                <a:spcPct val="80000"/>
              </a:lnSpc>
            </a:pPr>
            <a:r>
              <a:rPr lang="en-US" sz="2000" dirty="0" smtClean="0"/>
              <a:t>Users Group Meeting 2011</a:t>
            </a:r>
            <a:endParaRPr lang="en-US" sz="2000" dirty="0"/>
          </a:p>
          <a:p>
            <a:pPr>
              <a:lnSpc>
                <a:spcPct val="80000"/>
              </a:lnSpc>
            </a:pPr>
            <a:r>
              <a:rPr lang="en-US" sz="2000" dirty="0" smtClean="0"/>
              <a:t>Helena, Montana</a:t>
            </a:r>
            <a:endParaRPr lang="en-US" sz="2000" dirty="0"/>
          </a:p>
        </p:txBody>
      </p:sp>
      <p:pic>
        <p:nvPicPr>
          <p:cNvPr id="5" name="Picture 81" descr="virtislogos--registered"/>
          <p:cNvPicPr>
            <a:picLocks noChangeAspect="1" noChangeArrowheads="1"/>
          </p:cNvPicPr>
          <p:nvPr/>
        </p:nvPicPr>
        <p:blipFill>
          <a:blip r:embed="rId2" cstate="print"/>
          <a:srcRect/>
          <a:stretch>
            <a:fillRect/>
          </a:stretch>
        </p:blipFill>
        <p:spPr bwMode="auto">
          <a:xfrm>
            <a:off x="6980238" y="6155363"/>
            <a:ext cx="990600" cy="681037"/>
          </a:xfrm>
          <a:prstGeom prst="rect">
            <a:avLst/>
          </a:prstGeom>
          <a:ln w="9525">
            <a:noFill/>
            <a:miter lim="800000"/>
            <a:headEnd/>
            <a:tailEnd/>
          </a:ln>
        </p:spPr>
      </p:pic>
      <p:pic>
        <p:nvPicPr>
          <p:cNvPr id="6" name="Picture 82" descr="opislogos--registered"/>
          <p:cNvPicPr>
            <a:picLocks noChangeAspect="1" noChangeArrowheads="1"/>
          </p:cNvPicPr>
          <p:nvPr/>
        </p:nvPicPr>
        <p:blipFill>
          <a:blip r:embed="rId3" cstate="print"/>
          <a:srcRect/>
          <a:stretch>
            <a:fillRect/>
          </a:stretch>
        </p:blipFill>
        <p:spPr bwMode="auto">
          <a:xfrm>
            <a:off x="7964488" y="6155363"/>
            <a:ext cx="1027112" cy="681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err="1" smtClean="0">
                <a:solidFill>
                  <a:schemeClr val="bg1"/>
                </a:solidFill>
              </a:rPr>
              <a:t>Prestressed</a:t>
            </a:r>
            <a:r>
              <a:rPr lang="en-US" sz="4000" dirty="0" smtClean="0">
                <a:solidFill>
                  <a:schemeClr val="bg1"/>
                </a:solidFill>
              </a:rPr>
              <a:t> Concrete Girders</a:t>
            </a:r>
            <a:endParaRPr lang="en-US" sz="4000" dirty="0">
              <a:solidFill>
                <a:schemeClr val="bg1"/>
              </a:solidFill>
            </a:endParaRPr>
          </a:p>
        </p:txBody>
      </p:sp>
      <p:sp>
        <p:nvSpPr>
          <p:cNvPr id="4" name="Text Placeholder 3"/>
          <p:cNvSpPr>
            <a:spLocks noGrp="1"/>
          </p:cNvSpPr>
          <p:nvPr>
            <p:ph type="body" idx="1"/>
          </p:nvPr>
        </p:nvSpPr>
        <p:spPr>
          <a:xfrm>
            <a:off x="457200" y="2362200"/>
            <a:ext cx="4040188" cy="639762"/>
          </a:xfrm>
        </p:spPr>
        <p:txBody>
          <a:bodyPr/>
          <a:lstStyle/>
          <a:p>
            <a:r>
              <a:rPr lang="en-US" dirty="0" smtClean="0"/>
              <a:t>AASHTO LRFD Engine</a:t>
            </a:r>
            <a:endParaRPr lang="en-US" dirty="0"/>
          </a:p>
        </p:txBody>
      </p:sp>
      <p:sp>
        <p:nvSpPr>
          <p:cNvPr id="5" name="Content Placeholder 4"/>
          <p:cNvSpPr>
            <a:spLocks noGrp="1"/>
          </p:cNvSpPr>
          <p:nvPr>
            <p:ph sz="half" idx="2"/>
          </p:nvPr>
        </p:nvSpPr>
        <p:spPr>
          <a:xfrm>
            <a:off x="457200" y="3001962"/>
            <a:ext cx="4040188" cy="1208088"/>
          </a:xfrm>
        </p:spPr>
        <p:txBody>
          <a:bodyPr/>
          <a:lstStyle/>
          <a:p>
            <a:r>
              <a:rPr lang="en-US" dirty="0" smtClean="0"/>
              <a:t>Implemented</a:t>
            </a:r>
            <a:endParaRPr lang="en-US" dirty="0"/>
          </a:p>
        </p:txBody>
      </p:sp>
      <p:sp>
        <p:nvSpPr>
          <p:cNvPr id="6" name="Text Placeholder 5"/>
          <p:cNvSpPr>
            <a:spLocks noGrp="1"/>
          </p:cNvSpPr>
          <p:nvPr>
            <p:ph type="body" sz="quarter" idx="3"/>
          </p:nvPr>
        </p:nvSpPr>
        <p:spPr>
          <a:xfrm>
            <a:off x="4645025" y="2362200"/>
            <a:ext cx="4041775" cy="639762"/>
          </a:xfrm>
        </p:spPr>
        <p:txBody>
          <a:bodyPr/>
          <a:lstStyle/>
          <a:p>
            <a:r>
              <a:rPr lang="en-US" dirty="0" smtClean="0"/>
              <a:t>BRASS-GIRDER(LRFD)</a:t>
            </a:r>
            <a:endParaRPr lang="en-US" dirty="0"/>
          </a:p>
        </p:txBody>
      </p:sp>
      <p:sp>
        <p:nvSpPr>
          <p:cNvPr id="8" name="Content Placeholder 7"/>
          <p:cNvSpPr>
            <a:spLocks noGrp="1"/>
          </p:cNvSpPr>
          <p:nvPr>
            <p:ph sz="quarter" idx="4"/>
          </p:nvPr>
        </p:nvSpPr>
        <p:spPr>
          <a:xfrm>
            <a:off x="4645025" y="3001962"/>
            <a:ext cx="4041775" cy="1208088"/>
          </a:xfrm>
        </p:spPr>
        <p:txBody>
          <a:bodyPr/>
          <a:lstStyle/>
          <a:p>
            <a:r>
              <a:rPr lang="en-US" dirty="0" smtClean="0"/>
              <a:t>Not implemented</a:t>
            </a:r>
            <a:endParaRPr lang="en-US" dirty="0"/>
          </a:p>
        </p:txBody>
      </p:sp>
      <p:sp>
        <p:nvSpPr>
          <p:cNvPr id="9" name="Text Placeholder 3"/>
          <p:cNvSpPr txBox="1">
            <a:spLocks/>
          </p:cNvSpPr>
          <p:nvPr/>
        </p:nvSpPr>
        <p:spPr bwMode="auto">
          <a:xfrm>
            <a:off x="457200" y="1112838"/>
            <a:ext cx="7467600" cy="1782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Article 5.10.10.1 Splitting Resistance</a:t>
            </a:r>
            <a:endParaRPr lang="en-US" sz="2800" b="1" kern="0" baseline="0" noProof="0" dirty="0" smtClean="0">
              <a:latin typeface="+mn-lt"/>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err="1" smtClean="0">
                <a:solidFill>
                  <a:schemeClr val="bg1"/>
                </a:solidFill>
              </a:rPr>
              <a:t>Prestressed</a:t>
            </a:r>
            <a:r>
              <a:rPr lang="en-US" sz="4000" dirty="0" smtClean="0">
                <a:solidFill>
                  <a:schemeClr val="bg1"/>
                </a:solidFill>
              </a:rPr>
              <a:t> Concrete </a:t>
            </a:r>
            <a:r>
              <a:rPr lang="en-US" sz="4000" dirty="0" smtClean="0">
                <a:solidFill>
                  <a:schemeClr val="bg1"/>
                </a:solidFill>
              </a:rPr>
              <a:t>Girders</a:t>
            </a:r>
            <a:endParaRPr lang="en-US" sz="4000" dirty="0">
              <a:solidFill>
                <a:schemeClr val="bg1"/>
              </a:solidFill>
            </a:endParaRPr>
          </a:p>
        </p:txBody>
      </p:sp>
      <p:sp>
        <p:nvSpPr>
          <p:cNvPr id="4" name="Text Placeholder 3"/>
          <p:cNvSpPr>
            <a:spLocks noGrp="1"/>
          </p:cNvSpPr>
          <p:nvPr>
            <p:ph type="body" idx="1"/>
          </p:nvPr>
        </p:nvSpPr>
        <p:spPr>
          <a:xfrm>
            <a:off x="457200" y="2971800"/>
            <a:ext cx="4040188" cy="639762"/>
          </a:xfrm>
        </p:spPr>
        <p:txBody>
          <a:bodyPr/>
          <a:lstStyle/>
          <a:p>
            <a:r>
              <a:rPr lang="en-US" dirty="0" smtClean="0"/>
              <a:t>AASHTO LRFD Engine</a:t>
            </a:r>
            <a:endParaRPr lang="en-US" dirty="0"/>
          </a:p>
        </p:txBody>
      </p:sp>
      <p:sp>
        <p:nvSpPr>
          <p:cNvPr id="5" name="Content Placeholder 4"/>
          <p:cNvSpPr>
            <a:spLocks noGrp="1"/>
          </p:cNvSpPr>
          <p:nvPr>
            <p:ph sz="half" idx="2"/>
          </p:nvPr>
        </p:nvSpPr>
        <p:spPr>
          <a:xfrm>
            <a:off x="457200" y="3611562"/>
            <a:ext cx="4040188" cy="2941638"/>
          </a:xfrm>
        </p:spPr>
        <p:txBody>
          <a:bodyPr/>
          <a:lstStyle/>
          <a:p>
            <a:r>
              <a:rPr lang="en-US" dirty="0" smtClean="0"/>
              <a:t>No limit on </a:t>
            </a:r>
            <a:r>
              <a:rPr lang="en-US" dirty="0" err="1" smtClean="0"/>
              <a:t>Mcre</a:t>
            </a:r>
            <a:r>
              <a:rPr lang="en-US" dirty="0" smtClean="0"/>
              <a:t>/</a:t>
            </a:r>
            <a:r>
              <a:rPr lang="en-US" dirty="0" err="1" smtClean="0"/>
              <a:t>Mmax</a:t>
            </a:r>
            <a:endParaRPr lang="en-US" dirty="0" smtClean="0"/>
          </a:p>
          <a:p>
            <a:endParaRPr lang="en-US" sz="1800" dirty="0" smtClean="0"/>
          </a:p>
          <a:p>
            <a:endParaRPr lang="en-US" sz="1400" dirty="0" smtClean="0"/>
          </a:p>
        </p:txBody>
      </p:sp>
      <p:sp>
        <p:nvSpPr>
          <p:cNvPr id="6" name="Text Placeholder 5"/>
          <p:cNvSpPr>
            <a:spLocks noGrp="1"/>
          </p:cNvSpPr>
          <p:nvPr>
            <p:ph type="body" sz="quarter" idx="3"/>
          </p:nvPr>
        </p:nvSpPr>
        <p:spPr>
          <a:xfrm>
            <a:off x="4645025" y="2971800"/>
            <a:ext cx="4041775" cy="639762"/>
          </a:xfrm>
        </p:spPr>
        <p:txBody>
          <a:bodyPr/>
          <a:lstStyle/>
          <a:p>
            <a:r>
              <a:rPr lang="en-US" dirty="0" smtClean="0"/>
              <a:t>BRASS-GIRDER(LRFD)</a:t>
            </a:r>
            <a:endParaRPr lang="en-US" dirty="0"/>
          </a:p>
        </p:txBody>
      </p:sp>
      <p:sp>
        <p:nvSpPr>
          <p:cNvPr id="8" name="Content Placeholder 7"/>
          <p:cNvSpPr>
            <a:spLocks noGrp="1"/>
          </p:cNvSpPr>
          <p:nvPr>
            <p:ph sz="quarter" idx="4"/>
          </p:nvPr>
        </p:nvSpPr>
        <p:spPr>
          <a:xfrm>
            <a:off x="4645025" y="3611562"/>
            <a:ext cx="4041775" cy="1951038"/>
          </a:xfrm>
        </p:spPr>
        <p:txBody>
          <a:bodyPr/>
          <a:lstStyle/>
          <a:p>
            <a:pPr lvl="0">
              <a:defRPr/>
            </a:pPr>
            <a:r>
              <a:rPr lang="en-US" dirty="0" smtClean="0"/>
              <a:t>Controlled by engine data:</a:t>
            </a:r>
          </a:p>
          <a:p>
            <a:pPr lvl="1">
              <a:defRPr/>
            </a:pPr>
            <a:r>
              <a:rPr lang="en-US" dirty="0" smtClean="0"/>
              <a:t>No limit on </a:t>
            </a:r>
            <a:r>
              <a:rPr lang="en-US" dirty="0" err="1" smtClean="0"/>
              <a:t>Mcre</a:t>
            </a:r>
            <a:r>
              <a:rPr lang="en-US" dirty="0" smtClean="0"/>
              <a:t>/</a:t>
            </a:r>
            <a:r>
              <a:rPr lang="en-US" dirty="0" err="1" smtClean="0"/>
              <a:t>Mmax</a:t>
            </a:r>
            <a:endParaRPr lang="en-US" dirty="0" smtClean="0"/>
          </a:p>
          <a:p>
            <a:pPr lvl="1">
              <a:defRPr/>
            </a:pPr>
            <a:r>
              <a:rPr lang="en-US" dirty="0" smtClean="0"/>
              <a:t>Limit </a:t>
            </a:r>
            <a:r>
              <a:rPr lang="en-US" dirty="0" err="1" smtClean="0"/>
              <a:t>Mcre</a:t>
            </a:r>
            <a:r>
              <a:rPr lang="en-US" dirty="0" smtClean="0"/>
              <a:t>/</a:t>
            </a:r>
            <a:r>
              <a:rPr lang="en-US" dirty="0" err="1" smtClean="0"/>
              <a:t>Mmax</a:t>
            </a:r>
            <a:r>
              <a:rPr lang="en-US" dirty="0" smtClean="0"/>
              <a:t> </a:t>
            </a:r>
            <a:r>
              <a:rPr lang="en-US" dirty="0" smtClean="0"/>
              <a:t>to 1.0</a:t>
            </a:r>
          </a:p>
          <a:p>
            <a:endParaRPr lang="en-US" sz="1800" dirty="0"/>
          </a:p>
        </p:txBody>
      </p:sp>
      <p:sp>
        <p:nvSpPr>
          <p:cNvPr id="9" name="Text Placeholder 3"/>
          <p:cNvSpPr txBox="1">
            <a:spLocks/>
          </p:cNvSpPr>
          <p:nvPr/>
        </p:nvSpPr>
        <p:spPr bwMode="auto">
          <a:xfrm>
            <a:off x="457200" y="1112838"/>
            <a:ext cx="7467600" cy="5635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Article 5.8.3.4.3</a:t>
            </a:r>
            <a:endParaRPr lang="en-US" sz="2800" b="1" kern="0" baseline="0" noProof="0" dirty="0" smtClean="0">
              <a:latin typeface="+mn-lt"/>
            </a:endParaRPr>
          </a:p>
        </p:txBody>
      </p:sp>
      <p:pic>
        <p:nvPicPr>
          <p:cNvPr id="3074" name="Picture 2"/>
          <p:cNvPicPr>
            <a:picLocks noChangeAspect="1" noChangeArrowheads="1"/>
          </p:cNvPicPr>
          <p:nvPr/>
        </p:nvPicPr>
        <p:blipFill>
          <a:blip r:embed="rId3" cstate="print"/>
          <a:srcRect/>
          <a:stretch>
            <a:fillRect/>
          </a:stretch>
        </p:blipFill>
        <p:spPr bwMode="auto">
          <a:xfrm>
            <a:off x="1524000" y="1600200"/>
            <a:ext cx="5729287" cy="137901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err="1" smtClean="0">
                <a:solidFill>
                  <a:schemeClr val="bg1"/>
                </a:solidFill>
              </a:rPr>
              <a:t>Prestressed</a:t>
            </a:r>
            <a:r>
              <a:rPr lang="en-US" sz="4000" dirty="0" smtClean="0">
                <a:solidFill>
                  <a:schemeClr val="bg1"/>
                </a:solidFill>
              </a:rPr>
              <a:t> Concrete Girders</a:t>
            </a:r>
            <a:endParaRPr lang="en-US" sz="4000" dirty="0">
              <a:solidFill>
                <a:schemeClr val="bg1"/>
              </a:solidFill>
            </a:endParaRPr>
          </a:p>
        </p:txBody>
      </p:sp>
      <p:sp>
        <p:nvSpPr>
          <p:cNvPr id="4" name="Text Placeholder 3"/>
          <p:cNvSpPr>
            <a:spLocks noGrp="1"/>
          </p:cNvSpPr>
          <p:nvPr>
            <p:ph type="body" idx="1"/>
          </p:nvPr>
        </p:nvSpPr>
        <p:spPr>
          <a:xfrm>
            <a:off x="457200" y="1828800"/>
            <a:ext cx="4040188" cy="639762"/>
          </a:xfrm>
        </p:spPr>
        <p:txBody>
          <a:bodyPr/>
          <a:lstStyle/>
          <a:p>
            <a:r>
              <a:rPr lang="en-US" dirty="0" smtClean="0"/>
              <a:t>AASHTO LRFD Engine</a:t>
            </a:r>
            <a:endParaRPr lang="en-US" dirty="0"/>
          </a:p>
        </p:txBody>
      </p:sp>
      <p:sp>
        <p:nvSpPr>
          <p:cNvPr id="5" name="Content Placeholder 4"/>
          <p:cNvSpPr>
            <a:spLocks noGrp="1"/>
          </p:cNvSpPr>
          <p:nvPr>
            <p:ph sz="half" idx="2"/>
          </p:nvPr>
        </p:nvSpPr>
        <p:spPr>
          <a:xfrm>
            <a:off x="457200" y="2468562"/>
            <a:ext cx="4040188" cy="2941638"/>
          </a:xfrm>
        </p:spPr>
        <p:txBody>
          <a:bodyPr/>
          <a:lstStyle/>
          <a:p>
            <a:r>
              <a:rPr lang="en-US" sz="1800" dirty="0" smtClean="0"/>
              <a:t>Uses simple span bearing span lengths for DL1 analysis and centerline of support span lengths for DL2 and LL analyses.  Analysis points considered for DL1 analysis correspond to tenth points of the continuous span lengths used for DL2 and LL analyses.  Analysis points for which the results are reported correspond to tenth points of the continuous span lengths.</a:t>
            </a:r>
            <a:endParaRPr lang="en-US" sz="1800" dirty="0"/>
          </a:p>
        </p:txBody>
      </p:sp>
      <p:sp>
        <p:nvSpPr>
          <p:cNvPr id="6" name="Text Placeholder 5"/>
          <p:cNvSpPr>
            <a:spLocks noGrp="1"/>
          </p:cNvSpPr>
          <p:nvPr>
            <p:ph type="body" sz="quarter" idx="3"/>
          </p:nvPr>
        </p:nvSpPr>
        <p:spPr>
          <a:xfrm>
            <a:off x="4645025" y="1828800"/>
            <a:ext cx="4041775" cy="639762"/>
          </a:xfrm>
        </p:spPr>
        <p:txBody>
          <a:bodyPr/>
          <a:lstStyle/>
          <a:p>
            <a:r>
              <a:rPr lang="en-US" dirty="0" smtClean="0"/>
              <a:t>BRASS-GIRDER(LRFD)</a:t>
            </a:r>
            <a:endParaRPr lang="en-US" dirty="0"/>
          </a:p>
        </p:txBody>
      </p:sp>
      <p:sp>
        <p:nvSpPr>
          <p:cNvPr id="8" name="Content Placeholder 7"/>
          <p:cNvSpPr>
            <a:spLocks noGrp="1"/>
          </p:cNvSpPr>
          <p:nvPr>
            <p:ph sz="quarter" idx="4"/>
          </p:nvPr>
        </p:nvSpPr>
        <p:spPr>
          <a:xfrm>
            <a:off x="4645025" y="2468562"/>
            <a:ext cx="4041775" cy="1951038"/>
          </a:xfrm>
        </p:spPr>
        <p:txBody>
          <a:bodyPr/>
          <a:lstStyle/>
          <a:p>
            <a:r>
              <a:rPr lang="en-US" sz="1800" dirty="0" smtClean="0"/>
              <a:t>Uses the same support positions, simple span bearing span lengths or centerline of support span lengths, for all stages.  Non-composite stage is considered as simple spans and composite stage as continuous spans.</a:t>
            </a:r>
            <a:endParaRPr lang="en-US" sz="1800" dirty="0"/>
          </a:p>
        </p:txBody>
      </p:sp>
      <p:sp>
        <p:nvSpPr>
          <p:cNvPr id="9" name="Text Placeholder 3"/>
          <p:cNvSpPr txBox="1">
            <a:spLocks/>
          </p:cNvSpPr>
          <p:nvPr/>
        </p:nvSpPr>
        <p:spPr bwMode="auto">
          <a:xfrm>
            <a:off x="457200" y="1112838"/>
            <a:ext cx="7467600" cy="5635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Support Positions</a:t>
            </a:r>
            <a:endParaRPr lang="en-US" sz="2800" b="1" kern="0" baseline="0" noProof="0" dirty="0" smtClean="0">
              <a:latin typeface="+mn-lt"/>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err="1" smtClean="0">
                <a:solidFill>
                  <a:schemeClr val="bg1"/>
                </a:solidFill>
              </a:rPr>
              <a:t>Prestressed</a:t>
            </a:r>
            <a:r>
              <a:rPr lang="en-US" sz="4000" dirty="0" smtClean="0">
                <a:solidFill>
                  <a:schemeClr val="bg1"/>
                </a:solidFill>
              </a:rPr>
              <a:t> Concrete Girders</a:t>
            </a:r>
            <a:endParaRPr lang="en-US" sz="4000" dirty="0">
              <a:solidFill>
                <a:schemeClr val="bg1"/>
              </a:solidFill>
            </a:endParaRPr>
          </a:p>
        </p:txBody>
      </p:sp>
      <p:sp>
        <p:nvSpPr>
          <p:cNvPr id="4" name="Text Placeholder 3"/>
          <p:cNvSpPr>
            <a:spLocks noGrp="1"/>
          </p:cNvSpPr>
          <p:nvPr>
            <p:ph type="body" idx="1"/>
          </p:nvPr>
        </p:nvSpPr>
        <p:spPr>
          <a:xfrm>
            <a:off x="457200" y="1600200"/>
            <a:ext cx="4040188" cy="639762"/>
          </a:xfrm>
        </p:spPr>
        <p:txBody>
          <a:bodyPr/>
          <a:lstStyle/>
          <a:p>
            <a:r>
              <a:rPr lang="en-US" dirty="0" smtClean="0"/>
              <a:t>AASHTO LRFD Engine</a:t>
            </a:r>
            <a:endParaRPr lang="en-US" dirty="0"/>
          </a:p>
        </p:txBody>
      </p:sp>
      <p:sp>
        <p:nvSpPr>
          <p:cNvPr id="5" name="Content Placeholder 4"/>
          <p:cNvSpPr>
            <a:spLocks noGrp="1"/>
          </p:cNvSpPr>
          <p:nvPr>
            <p:ph sz="half" idx="2"/>
          </p:nvPr>
        </p:nvSpPr>
        <p:spPr>
          <a:xfrm>
            <a:off x="457200" y="2239962"/>
            <a:ext cx="4040188" cy="2941638"/>
          </a:xfrm>
        </p:spPr>
        <p:txBody>
          <a:bodyPr/>
          <a:lstStyle/>
          <a:p>
            <a:r>
              <a:rPr lang="en-US" sz="1800" dirty="0" smtClean="0"/>
              <a:t>Considers regions of the deck to be composite if the effective slab thickness and width are entered on the Deck Profile window and one of the following are entered on the PS Shear Reinforcement Ranges window:</a:t>
            </a:r>
          </a:p>
          <a:p>
            <a:pPr lvl="1"/>
            <a:r>
              <a:rPr lang="en-US" sz="1400" dirty="0" smtClean="0"/>
              <a:t>Vertical reinforcement extends into deck</a:t>
            </a:r>
          </a:p>
          <a:p>
            <a:pPr lvl="1"/>
            <a:r>
              <a:rPr lang="en-US" sz="1400" dirty="0" smtClean="0"/>
              <a:t>"Composite" horizontal reinforcement range entered</a:t>
            </a:r>
          </a:p>
          <a:p>
            <a:pPr lvl="1"/>
            <a:r>
              <a:rPr lang="en-US" sz="1400" dirty="0" smtClean="0"/>
              <a:t>Horizontal shear reinforcement range entered</a:t>
            </a:r>
          </a:p>
        </p:txBody>
      </p:sp>
      <p:sp>
        <p:nvSpPr>
          <p:cNvPr id="6" name="Text Placeholder 5"/>
          <p:cNvSpPr>
            <a:spLocks noGrp="1"/>
          </p:cNvSpPr>
          <p:nvPr>
            <p:ph type="body" sz="quarter" idx="3"/>
          </p:nvPr>
        </p:nvSpPr>
        <p:spPr>
          <a:xfrm>
            <a:off x="4645025" y="1600200"/>
            <a:ext cx="4041775" cy="639762"/>
          </a:xfrm>
        </p:spPr>
        <p:txBody>
          <a:bodyPr/>
          <a:lstStyle/>
          <a:p>
            <a:r>
              <a:rPr lang="en-US" dirty="0" smtClean="0"/>
              <a:t>BRASS-GIRDER(LRFD)</a:t>
            </a:r>
            <a:endParaRPr lang="en-US" dirty="0"/>
          </a:p>
        </p:txBody>
      </p:sp>
      <p:sp>
        <p:nvSpPr>
          <p:cNvPr id="8" name="Content Placeholder 7"/>
          <p:cNvSpPr>
            <a:spLocks noGrp="1"/>
          </p:cNvSpPr>
          <p:nvPr>
            <p:ph sz="quarter" idx="4"/>
          </p:nvPr>
        </p:nvSpPr>
        <p:spPr>
          <a:xfrm>
            <a:off x="4645025" y="2239962"/>
            <a:ext cx="4041775" cy="1951038"/>
          </a:xfrm>
        </p:spPr>
        <p:txBody>
          <a:bodyPr/>
          <a:lstStyle/>
          <a:p>
            <a:r>
              <a:rPr lang="en-US" sz="1800" dirty="0" smtClean="0"/>
              <a:t>Considers the total length of deck to be composite if the effective slab thickness and width are entered on the Deck Profile window.</a:t>
            </a:r>
          </a:p>
          <a:p>
            <a:endParaRPr lang="en-US" sz="1800" dirty="0"/>
          </a:p>
        </p:txBody>
      </p:sp>
      <p:sp>
        <p:nvSpPr>
          <p:cNvPr id="9" name="Text Placeholder 3"/>
          <p:cNvSpPr txBox="1">
            <a:spLocks/>
          </p:cNvSpPr>
          <p:nvPr/>
        </p:nvSpPr>
        <p:spPr bwMode="auto">
          <a:xfrm>
            <a:off x="457200" y="1112838"/>
            <a:ext cx="7467600" cy="5635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Composite Slab Designation</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Reinforced Concrete Girders</a:t>
            </a:r>
            <a:endParaRPr lang="en-US" sz="4000" dirty="0">
              <a:solidFill>
                <a:schemeClr val="bg1"/>
              </a:solidFill>
            </a:endParaRPr>
          </a:p>
        </p:txBody>
      </p:sp>
      <p:sp>
        <p:nvSpPr>
          <p:cNvPr id="4" name="Text Placeholder 3"/>
          <p:cNvSpPr>
            <a:spLocks noGrp="1"/>
          </p:cNvSpPr>
          <p:nvPr>
            <p:ph type="body" idx="1"/>
          </p:nvPr>
        </p:nvSpPr>
        <p:spPr>
          <a:xfrm>
            <a:off x="457200" y="2971800"/>
            <a:ext cx="4040188" cy="639762"/>
          </a:xfrm>
        </p:spPr>
        <p:txBody>
          <a:bodyPr/>
          <a:lstStyle/>
          <a:p>
            <a:r>
              <a:rPr lang="en-US" dirty="0" smtClean="0"/>
              <a:t>AASHTO LRFD Engine</a:t>
            </a:r>
            <a:endParaRPr lang="en-US" dirty="0"/>
          </a:p>
        </p:txBody>
      </p:sp>
      <p:sp>
        <p:nvSpPr>
          <p:cNvPr id="5" name="Content Placeholder 4"/>
          <p:cNvSpPr>
            <a:spLocks noGrp="1"/>
          </p:cNvSpPr>
          <p:nvPr>
            <p:ph sz="half" idx="2"/>
          </p:nvPr>
        </p:nvSpPr>
        <p:spPr>
          <a:xfrm>
            <a:off x="457200" y="3611562"/>
            <a:ext cx="4040188" cy="2941638"/>
          </a:xfrm>
        </p:spPr>
        <p:txBody>
          <a:bodyPr/>
          <a:lstStyle/>
          <a:p>
            <a:r>
              <a:rPr lang="en-US" dirty="0" smtClean="0"/>
              <a:t>No limit on </a:t>
            </a:r>
            <a:r>
              <a:rPr lang="en-US" dirty="0" err="1" smtClean="0"/>
              <a:t>Mcre</a:t>
            </a:r>
            <a:r>
              <a:rPr lang="en-US" dirty="0" smtClean="0"/>
              <a:t>/</a:t>
            </a:r>
            <a:r>
              <a:rPr lang="en-US" dirty="0" err="1" smtClean="0"/>
              <a:t>Mmax</a:t>
            </a:r>
            <a:endParaRPr lang="en-US" dirty="0" smtClean="0"/>
          </a:p>
          <a:p>
            <a:endParaRPr lang="en-US" sz="1800" dirty="0" smtClean="0"/>
          </a:p>
          <a:p>
            <a:endParaRPr lang="en-US" sz="1400" dirty="0" smtClean="0"/>
          </a:p>
        </p:txBody>
      </p:sp>
      <p:sp>
        <p:nvSpPr>
          <p:cNvPr id="6" name="Text Placeholder 5"/>
          <p:cNvSpPr>
            <a:spLocks noGrp="1"/>
          </p:cNvSpPr>
          <p:nvPr>
            <p:ph type="body" sz="quarter" idx="3"/>
          </p:nvPr>
        </p:nvSpPr>
        <p:spPr>
          <a:xfrm>
            <a:off x="4645025" y="2971800"/>
            <a:ext cx="4041775" cy="639762"/>
          </a:xfrm>
        </p:spPr>
        <p:txBody>
          <a:bodyPr/>
          <a:lstStyle/>
          <a:p>
            <a:r>
              <a:rPr lang="en-US" dirty="0" smtClean="0"/>
              <a:t>BRASS-GIRDER(LRFD)</a:t>
            </a:r>
            <a:endParaRPr lang="en-US" dirty="0"/>
          </a:p>
        </p:txBody>
      </p:sp>
      <p:sp>
        <p:nvSpPr>
          <p:cNvPr id="8" name="Content Placeholder 7"/>
          <p:cNvSpPr>
            <a:spLocks noGrp="1"/>
          </p:cNvSpPr>
          <p:nvPr>
            <p:ph sz="quarter" idx="4"/>
          </p:nvPr>
        </p:nvSpPr>
        <p:spPr>
          <a:xfrm>
            <a:off x="4645025" y="3611562"/>
            <a:ext cx="4041775" cy="1951038"/>
          </a:xfrm>
        </p:spPr>
        <p:txBody>
          <a:bodyPr/>
          <a:lstStyle/>
          <a:p>
            <a:pPr lvl="0">
              <a:defRPr/>
            </a:pPr>
            <a:r>
              <a:rPr lang="en-US" dirty="0" smtClean="0"/>
              <a:t>Controlled by engine data:</a:t>
            </a:r>
          </a:p>
          <a:p>
            <a:pPr lvl="1">
              <a:defRPr/>
            </a:pPr>
            <a:r>
              <a:rPr lang="en-US" dirty="0" smtClean="0"/>
              <a:t>No limit on </a:t>
            </a:r>
            <a:r>
              <a:rPr lang="en-US" dirty="0" err="1" smtClean="0"/>
              <a:t>Mcre</a:t>
            </a:r>
            <a:r>
              <a:rPr lang="en-US" dirty="0" smtClean="0"/>
              <a:t>/</a:t>
            </a:r>
            <a:r>
              <a:rPr lang="en-US" dirty="0" err="1" smtClean="0"/>
              <a:t>Mmax</a:t>
            </a:r>
            <a:endParaRPr lang="en-US" dirty="0" smtClean="0"/>
          </a:p>
          <a:p>
            <a:pPr lvl="1">
              <a:defRPr/>
            </a:pPr>
            <a:r>
              <a:rPr lang="en-US" dirty="0" smtClean="0"/>
              <a:t>Limit </a:t>
            </a:r>
            <a:r>
              <a:rPr lang="en-US" dirty="0" err="1" smtClean="0"/>
              <a:t>Mcre</a:t>
            </a:r>
            <a:r>
              <a:rPr lang="en-US" dirty="0" smtClean="0"/>
              <a:t>/</a:t>
            </a:r>
            <a:r>
              <a:rPr lang="en-US" dirty="0" err="1" smtClean="0"/>
              <a:t>Mmax</a:t>
            </a:r>
            <a:r>
              <a:rPr lang="en-US" dirty="0" smtClean="0"/>
              <a:t> </a:t>
            </a:r>
            <a:r>
              <a:rPr lang="en-US" dirty="0" smtClean="0"/>
              <a:t>to 1.0</a:t>
            </a:r>
          </a:p>
          <a:p>
            <a:endParaRPr lang="en-US" sz="1800" dirty="0"/>
          </a:p>
        </p:txBody>
      </p:sp>
      <p:sp>
        <p:nvSpPr>
          <p:cNvPr id="9" name="Text Placeholder 3"/>
          <p:cNvSpPr txBox="1">
            <a:spLocks/>
          </p:cNvSpPr>
          <p:nvPr/>
        </p:nvSpPr>
        <p:spPr bwMode="auto">
          <a:xfrm>
            <a:off x="457200" y="1112838"/>
            <a:ext cx="7467600" cy="5635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Article 5.8.3.4.3</a:t>
            </a:r>
            <a:endParaRPr lang="en-US" sz="2800" b="1" kern="0" baseline="0" noProof="0" dirty="0" smtClean="0">
              <a:latin typeface="+mn-lt"/>
            </a:endParaRPr>
          </a:p>
        </p:txBody>
      </p:sp>
      <p:pic>
        <p:nvPicPr>
          <p:cNvPr id="3074" name="Picture 2"/>
          <p:cNvPicPr>
            <a:picLocks noChangeAspect="1" noChangeArrowheads="1"/>
          </p:cNvPicPr>
          <p:nvPr/>
        </p:nvPicPr>
        <p:blipFill>
          <a:blip r:embed="rId3" cstate="print"/>
          <a:srcRect/>
          <a:stretch>
            <a:fillRect/>
          </a:stretch>
        </p:blipFill>
        <p:spPr bwMode="auto">
          <a:xfrm>
            <a:off x="1524000" y="1600200"/>
            <a:ext cx="5729287" cy="137901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6" name="Title 5"/>
          <p:cNvSpPr>
            <a:spLocks noGrp="1"/>
          </p:cNvSpPr>
          <p:nvPr>
            <p:ph type="title"/>
          </p:nvPr>
        </p:nvSpPr>
        <p:spPr/>
        <p:txBody>
          <a:bodyPr/>
          <a:lstStyle/>
          <a:p>
            <a:endParaRPr lang="en-US" dirty="0"/>
          </a:p>
        </p:txBody>
      </p:sp>
      <p:sp>
        <p:nvSpPr>
          <p:cNvPr id="7" name="TextBox 6"/>
          <p:cNvSpPr txBox="1"/>
          <p:nvPr/>
        </p:nvSpPr>
        <p:spPr>
          <a:xfrm>
            <a:off x="990600" y="2133600"/>
            <a:ext cx="6934200" cy="1272143"/>
          </a:xfrm>
          <a:prstGeom prst="rect">
            <a:avLst/>
          </a:prstGeom>
          <a:noFill/>
        </p:spPr>
        <p:txBody>
          <a:bodyPr wrap="square" rtlCol="0" anchor="t">
            <a:spAutoFit/>
          </a:bodyPr>
          <a:lstStyle/>
          <a:p>
            <a:r>
              <a:rPr lang="en-US" sz="11500" dirty="0" smtClean="0"/>
              <a:t>Thank you</a:t>
            </a:r>
            <a:endParaRPr lang="en-US" sz="115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8" name="Content Placeholder 7"/>
          <p:cNvSpPr>
            <a:spLocks noGrp="1"/>
          </p:cNvSpPr>
          <p:nvPr>
            <p:ph idx="1"/>
          </p:nvPr>
        </p:nvSpPr>
        <p:spPr/>
        <p:txBody>
          <a:bodyPr/>
          <a:lstStyle/>
          <a:p>
            <a:r>
              <a:rPr lang="en-US" dirty="0" smtClean="0"/>
              <a:t>AASHTO LRFD </a:t>
            </a:r>
            <a:r>
              <a:rPr lang="en-US" dirty="0" smtClean="0"/>
              <a:t>Engine Version 6.3 and </a:t>
            </a:r>
            <a:r>
              <a:rPr lang="en-US" dirty="0" smtClean="0"/>
              <a:t>BRASS-GIRDER(LRFD) </a:t>
            </a:r>
            <a:r>
              <a:rPr lang="en-US" dirty="0" smtClean="0"/>
              <a:t>Version </a:t>
            </a:r>
            <a:r>
              <a:rPr lang="en-US" dirty="0" smtClean="0"/>
              <a:t>2.0.3 </a:t>
            </a:r>
            <a:r>
              <a:rPr lang="en-US" dirty="0" smtClean="0"/>
              <a:t>are compared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Steel Girders</a:t>
            </a:r>
            <a:endParaRPr lang="en-US" sz="4000" dirty="0">
              <a:solidFill>
                <a:schemeClr val="bg1"/>
              </a:solidFill>
            </a:endParaRPr>
          </a:p>
        </p:txBody>
      </p:sp>
      <p:sp>
        <p:nvSpPr>
          <p:cNvPr id="4" name="Text Placeholder 3"/>
          <p:cNvSpPr>
            <a:spLocks noGrp="1"/>
          </p:cNvSpPr>
          <p:nvPr>
            <p:ph type="body" idx="1"/>
          </p:nvPr>
        </p:nvSpPr>
        <p:spPr/>
        <p:txBody>
          <a:bodyPr/>
          <a:lstStyle/>
          <a:p>
            <a:r>
              <a:rPr lang="en-US" dirty="0" smtClean="0"/>
              <a:t>AASHTO LRFD Engine</a:t>
            </a:r>
            <a:endParaRPr lang="en-US" dirty="0"/>
          </a:p>
        </p:txBody>
      </p:sp>
      <p:sp>
        <p:nvSpPr>
          <p:cNvPr id="5" name="Content Placeholder 4"/>
          <p:cNvSpPr>
            <a:spLocks noGrp="1"/>
          </p:cNvSpPr>
          <p:nvPr>
            <p:ph sz="half" idx="2"/>
          </p:nvPr>
        </p:nvSpPr>
        <p:spPr/>
        <p:txBody>
          <a:bodyPr/>
          <a:lstStyle/>
          <a:p>
            <a:r>
              <a:rPr lang="en-US" dirty="0" smtClean="0"/>
              <a:t>Implemented</a:t>
            </a:r>
            <a:endParaRPr lang="en-US" dirty="0"/>
          </a:p>
        </p:txBody>
      </p:sp>
      <p:sp>
        <p:nvSpPr>
          <p:cNvPr id="6" name="Text Placeholder 5"/>
          <p:cNvSpPr>
            <a:spLocks noGrp="1"/>
          </p:cNvSpPr>
          <p:nvPr>
            <p:ph type="body" sz="quarter" idx="3"/>
          </p:nvPr>
        </p:nvSpPr>
        <p:spPr/>
        <p:txBody>
          <a:bodyPr/>
          <a:lstStyle/>
          <a:p>
            <a:r>
              <a:rPr lang="en-US" dirty="0" smtClean="0"/>
              <a:t>BRASS-GIRDER(LRFD)</a:t>
            </a:r>
            <a:endParaRPr lang="en-US" dirty="0"/>
          </a:p>
        </p:txBody>
      </p:sp>
      <p:sp>
        <p:nvSpPr>
          <p:cNvPr id="8" name="Content Placeholder 7"/>
          <p:cNvSpPr>
            <a:spLocks noGrp="1"/>
          </p:cNvSpPr>
          <p:nvPr>
            <p:ph sz="quarter" idx="4"/>
          </p:nvPr>
        </p:nvSpPr>
        <p:spPr/>
        <p:txBody>
          <a:bodyPr/>
          <a:lstStyle/>
          <a:p>
            <a:r>
              <a:rPr lang="en-US" dirty="0" smtClean="0"/>
              <a:t>Not </a:t>
            </a:r>
            <a:r>
              <a:rPr lang="en-US" dirty="0" smtClean="0"/>
              <a:t>implemented</a:t>
            </a:r>
            <a:endParaRPr lang="en-US" dirty="0"/>
          </a:p>
        </p:txBody>
      </p:sp>
      <p:sp>
        <p:nvSpPr>
          <p:cNvPr id="9" name="Text Placeholder 3"/>
          <p:cNvSpPr txBox="1">
            <a:spLocks/>
          </p:cNvSpPr>
          <p:nvPr/>
        </p:nvSpPr>
        <p:spPr bwMode="auto">
          <a:xfrm>
            <a:off x="457200" y="808038"/>
            <a:ext cx="8534400" cy="6397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Moment Redistribution Control Option</a:t>
            </a: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Steel Girders</a:t>
            </a:r>
            <a:endParaRPr lang="en-US" sz="4000" dirty="0">
              <a:solidFill>
                <a:schemeClr val="bg1"/>
              </a:solidFill>
            </a:endParaRPr>
          </a:p>
        </p:txBody>
      </p:sp>
      <p:sp>
        <p:nvSpPr>
          <p:cNvPr id="4" name="Text Placeholder 3"/>
          <p:cNvSpPr>
            <a:spLocks noGrp="1"/>
          </p:cNvSpPr>
          <p:nvPr>
            <p:ph type="body" idx="1"/>
          </p:nvPr>
        </p:nvSpPr>
        <p:spPr/>
        <p:txBody>
          <a:bodyPr/>
          <a:lstStyle/>
          <a:p>
            <a:r>
              <a:rPr lang="en-US" dirty="0" smtClean="0"/>
              <a:t>AASHTO LRFD Engine</a:t>
            </a:r>
            <a:endParaRPr lang="en-US" dirty="0"/>
          </a:p>
        </p:txBody>
      </p:sp>
      <p:sp>
        <p:nvSpPr>
          <p:cNvPr id="5" name="Content Placeholder 4"/>
          <p:cNvSpPr>
            <a:spLocks noGrp="1"/>
          </p:cNvSpPr>
          <p:nvPr>
            <p:ph sz="half" idx="2"/>
          </p:nvPr>
        </p:nvSpPr>
        <p:spPr/>
        <p:txBody>
          <a:bodyPr/>
          <a:lstStyle/>
          <a:p>
            <a:r>
              <a:rPr lang="en-US" dirty="0" smtClean="0"/>
              <a:t>Implemented</a:t>
            </a:r>
            <a:endParaRPr lang="en-US" dirty="0"/>
          </a:p>
        </p:txBody>
      </p:sp>
      <p:sp>
        <p:nvSpPr>
          <p:cNvPr id="6" name="Text Placeholder 5"/>
          <p:cNvSpPr>
            <a:spLocks noGrp="1"/>
          </p:cNvSpPr>
          <p:nvPr>
            <p:ph type="body" sz="quarter" idx="3"/>
          </p:nvPr>
        </p:nvSpPr>
        <p:spPr/>
        <p:txBody>
          <a:bodyPr/>
          <a:lstStyle/>
          <a:p>
            <a:r>
              <a:rPr lang="en-US" dirty="0" smtClean="0"/>
              <a:t>BRASS-GIRDER(LRFD)</a:t>
            </a:r>
            <a:endParaRPr lang="en-US" dirty="0"/>
          </a:p>
        </p:txBody>
      </p:sp>
      <p:sp>
        <p:nvSpPr>
          <p:cNvPr id="8" name="Content Placeholder 7"/>
          <p:cNvSpPr>
            <a:spLocks noGrp="1"/>
          </p:cNvSpPr>
          <p:nvPr>
            <p:ph sz="quarter" idx="4"/>
          </p:nvPr>
        </p:nvSpPr>
        <p:spPr/>
        <p:txBody>
          <a:bodyPr/>
          <a:lstStyle/>
          <a:p>
            <a:r>
              <a:rPr lang="en-US" dirty="0" smtClean="0"/>
              <a:t>Not </a:t>
            </a:r>
            <a:r>
              <a:rPr lang="en-US" dirty="0" smtClean="0"/>
              <a:t>implemented</a:t>
            </a:r>
            <a:endParaRPr lang="en-US" dirty="0"/>
          </a:p>
        </p:txBody>
      </p:sp>
      <p:sp>
        <p:nvSpPr>
          <p:cNvPr id="9" name="Text Placeholder 3"/>
          <p:cNvSpPr txBox="1">
            <a:spLocks/>
          </p:cNvSpPr>
          <p:nvPr/>
        </p:nvSpPr>
        <p:spPr bwMode="auto">
          <a:xfrm>
            <a:off x="457200" y="808038"/>
            <a:ext cx="8534400" cy="6397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Wind Effects</a:t>
            </a: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Steel Girders</a:t>
            </a:r>
            <a:endParaRPr lang="en-US" sz="4000" dirty="0">
              <a:solidFill>
                <a:schemeClr val="bg1"/>
              </a:solidFill>
            </a:endParaRPr>
          </a:p>
        </p:txBody>
      </p:sp>
      <p:sp>
        <p:nvSpPr>
          <p:cNvPr id="4" name="Text Placeholder 3"/>
          <p:cNvSpPr>
            <a:spLocks noGrp="1"/>
          </p:cNvSpPr>
          <p:nvPr>
            <p:ph type="body" idx="1"/>
          </p:nvPr>
        </p:nvSpPr>
        <p:spPr>
          <a:xfrm>
            <a:off x="457200" y="4038600"/>
            <a:ext cx="4040188" cy="639762"/>
          </a:xfrm>
        </p:spPr>
        <p:txBody>
          <a:bodyPr/>
          <a:lstStyle/>
          <a:p>
            <a:r>
              <a:rPr lang="en-US" dirty="0" smtClean="0"/>
              <a:t>AASHTO LRFD Engine</a:t>
            </a:r>
            <a:endParaRPr lang="en-US" dirty="0"/>
          </a:p>
        </p:txBody>
      </p:sp>
      <p:sp>
        <p:nvSpPr>
          <p:cNvPr id="5" name="Content Placeholder 4"/>
          <p:cNvSpPr>
            <a:spLocks noGrp="1"/>
          </p:cNvSpPr>
          <p:nvPr>
            <p:ph sz="half" idx="2"/>
          </p:nvPr>
        </p:nvSpPr>
        <p:spPr>
          <a:xfrm>
            <a:off x="457200" y="4678362"/>
            <a:ext cx="4040188" cy="1208088"/>
          </a:xfrm>
        </p:spPr>
        <p:txBody>
          <a:bodyPr/>
          <a:lstStyle/>
          <a:p>
            <a:r>
              <a:rPr lang="en-US" dirty="0" smtClean="0"/>
              <a:t>Uses plate depth entered by user</a:t>
            </a:r>
            <a:endParaRPr lang="en-US" dirty="0"/>
          </a:p>
        </p:txBody>
      </p:sp>
      <p:sp>
        <p:nvSpPr>
          <p:cNvPr id="6" name="Text Placeholder 5"/>
          <p:cNvSpPr>
            <a:spLocks noGrp="1"/>
          </p:cNvSpPr>
          <p:nvPr>
            <p:ph type="body" sz="quarter" idx="3"/>
          </p:nvPr>
        </p:nvSpPr>
        <p:spPr>
          <a:xfrm>
            <a:off x="4645025" y="4038600"/>
            <a:ext cx="4041775" cy="639762"/>
          </a:xfrm>
        </p:spPr>
        <p:txBody>
          <a:bodyPr/>
          <a:lstStyle/>
          <a:p>
            <a:r>
              <a:rPr lang="en-US" dirty="0" smtClean="0"/>
              <a:t>BRASS-GIRDER(LRFD)</a:t>
            </a:r>
            <a:endParaRPr lang="en-US" dirty="0"/>
          </a:p>
        </p:txBody>
      </p:sp>
      <p:sp>
        <p:nvSpPr>
          <p:cNvPr id="8" name="Content Placeholder 7"/>
          <p:cNvSpPr>
            <a:spLocks noGrp="1"/>
          </p:cNvSpPr>
          <p:nvPr>
            <p:ph sz="quarter" idx="4"/>
          </p:nvPr>
        </p:nvSpPr>
        <p:spPr>
          <a:xfrm>
            <a:off x="4645025" y="4678362"/>
            <a:ext cx="4041775" cy="1208088"/>
          </a:xfrm>
        </p:spPr>
        <p:txBody>
          <a:bodyPr/>
          <a:lstStyle/>
          <a:p>
            <a:r>
              <a:rPr lang="en-US" dirty="0" smtClean="0"/>
              <a:t>Computes web depth as back-back angle depth minus the flange thicknesses</a:t>
            </a:r>
            <a:endParaRPr lang="en-US" dirty="0"/>
          </a:p>
        </p:txBody>
      </p:sp>
      <p:sp>
        <p:nvSpPr>
          <p:cNvPr id="9" name="Text Placeholder 3"/>
          <p:cNvSpPr txBox="1">
            <a:spLocks/>
          </p:cNvSpPr>
          <p:nvPr/>
        </p:nvSpPr>
        <p:spPr bwMode="auto">
          <a:xfrm>
            <a:off x="457200" y="1112838"/>
            <a:ext cx="7467600" cy="1782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Built-up Section Web Depth</a:t>
            </a:r>
            <a:endParaRPr lang="en-US" sz="2800" b="1" kern="0" baseline="0" noProof="0" dirty="0" smtClean="0">
              <a:latin typeface="+mn-lt"/>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pic>
        <p:nvPicPr>
          <p:cNvPr id="1026" name="Picture 2"/>
          <p:cNvPicPr>
            <a:picLocks noChangeAspect="1" noChangeArrowheads="1"/>
          </p:cNvPicPr>
          <p:nvPr/>
        </p:nvPicPr>
        <p:blipFill>
          <a:blip r:embed="rId3" cstate="print"/>
          <a:srcRect/>
          <a:stretch>
            <a:fillRect/>
          </a:stretch>
        </p:blipFill>
        <p:spPr bwMode="auto">
          <a:xfrm>
            <a:off x="2971800" y="1905000"/>
            <a:ext cx="2667000" cy="183356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Steel Girders</a:t>
            </a:r>
            <a:endParaRPr lang="en-US" sz="4000" dirty="0">
              <a:solidFill>
                <a:schemeClr val="bg1"/>
              </a:solidFill>
            </a:endParaRPr>
          </a:p>
        </p:txBody>
      </p:sp>
      <p:sp>
        <p:nvSpPr>
          <p:cNvPr id="4" name="Text Placeholder 3"/>
          <p:cNvSpPr>
            <a:spLocks noGrp="1"/>
          </p:cNvSpPr>
          <p:nvPr>
            <p:ph type="body" idx="1"/>
          </p:nvPr>
        </p:nvSpPr>
        <p:spPr>
          <a:xfrm>
            <a:off x="457200" y="3505200"/>
            <a:ext cx="4040188" cy="639762"/>
          </a:xfrm>
        </p:spPr>
        <p:txBody>
          <a:bodyPr/>
          <a:lstStyle/>
          <a:p>
            <a:r>
              <a:rPr lang="en-US" dirty="0" smtClean="0"/>
              <a:t>AASHTO LRFD Engine</a:t>
            </a:r>
            <a:endParaRPr lang="en-US" dirty="0"/>
          </a:p>
        </p:txBody>
      </p:sp>
      <p:sp>
        <p:nvSpPr>
          <p:cNvPr id="5" name="Content Placeholder 4"/>
          <p:cNvSpPr>
            <a:spLocks noGrp="1"/>
          </p:cNvSpPr>
          <p:nvPr>
            <p:ph sz="half" idx="2"/>
          </p:nvPr>
        </p:nvSpPr>
        <p:spPr>
          <a:xfrm>
            <a:off x="457200" y="4144962"/>
            <a:ext cx="4040188" cy="2408238"/>
          </a:xfrm>
        </p:spPr>
        <p:txBody>
          <a:bodyPr/>
          <a:lstStyle/>
          <a:p>
            <a:r>
              <a:rPr lang="en-US" dirty="0" smtClean="0"/>
              <a:t>Implemented</a:t>
            </a:r>
            <a:endParaRPr lang="en-US" dirty="0"/>
          </a:p>
        </p:txBody>
      </p:sp>
      <p:sp>
        <p:nvSpPr>
          <p:cNvPr id="6" name="Text Placeholder 5"/>
          <p:cNvSpPr>
            <a:spLocks noGrp="1"/>
          </p:cNvSpPr>
          <p:nvPr>
            <p:ph type="body" sz="quarter" idx="3"/>
          </p:nvPr>
        </p:nvSpPr>
        <p:spPr>
          <a:xfrm>
            <a:off x="4645025" y="3505200"/>
            <a:ext cx="4041775" cy="639762"/>
          </a:xfrm>
        </p:spPr>
        <p:txBody>
          <a:bodyPr/>
          <a:lstStyle/>
          <a:p>
            <a:r>
              <a:rPr lang="en-US" dirty="0" smtClean="0"/>
              <a:t>BRASS-GIRDER(LRFD)</a:t>
            </a:r>
            <a:endParaRPr lang="en-US" dirty="0"/>
          </a:p>
        </p:txBody>
      </p:sp>
      <p:sp>
        <p:nvSpPr>
          <p:cNvPr id="8" name="Content Placeholder 7"/>
          <p:cNvSpPr>
            <a:spLocks noGrp="1"/>
          </p:cNvSpPr>
          <p:nvPr>
            <p:ph sz="quarter" idx="4"/>
          </p:nvPr>
        </p:nvSpPr>
        <p:spPr>
          <a:xfrm>
            <a:off x="4645025" y="4144962"/>
            <a:ext cx="4041775" cy="1208088"/>
          </a:xfrm>
        </p:spPr>
        <p:txBody>
          <a:bodyPr/>
          <a:lstStyle/>
          <a:p>
            <a:r>
              <a:rPr lang="en-US" dirty="0" smtClean="0"/>
              <a:t>Not implemented</a:t>
            </a:r>
            <a:endParaRPr lang="en-US" dirty="0"/>
          </a:p>
        </p:txBody>
      </p:sp>
      <p:sp>
        <p:nvSpPr>
          <p:cNvPr id="9" name="Text Placeholder 3"/>
          <p:cNvSpPr txBox="1">
            <a:spLocks/>
          </p:cNvSpPr>
          <p:nvPr/>
        </p:nvSpPr>
        <p:spPr bwMode="auto">
          <a:xfrm>
            <a:off x="457200" y="1112838"/>
            <a:ext cx="7467600" cy="8683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Article 6.10.1.8 Net Section Fracture</a:t>
            </a: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pic>
        <p:nvPicPr>
          <p:cNvPr id="2050" name="Picture 2"/>
          <p:cNvPicPr>
            <a:picLocks noChangeAspect="1" noChangeArrowheads="1"/>
          </p:cNvPicPr>
          <p:nvPr/>
        </p:nvPicPr>
        <p:blipFill>
          <a:blip r:embed="rId3" cstate="print"/>
          <a:srcRect/>
          <a:stretch>
            <a:fillRect/>
          </a:stretch>
        </p:blipFill>
        <p:spPr bwMode="auto">
          <a:xfrm>
            <a:off x="2600325" y="1685925"/>
            <a:ext cx="3943350" cy="18954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Steel Girders</a:t>
            </a:r>
            <a:endParaRPr lang="en-US" sz="4000" dirty="0">
              <a:solidFill>
                <a:schemeClr val="bg1"/>
              </a:solidFill>
            </a:endParaRPr>
          </a:p>
        </p:txBody>
      </p:sp>
      <p:sp>
        <p:nvSpPr>
          <p:cNvPr id="4" name="Text Placeholder 3"/>
          <p:cNvSpPr>
            <a:spLocks noGrp="1"/>
          </p:cNvSpPr>
          <p:nvPr>
            <p:ph type="body" idx="1"/>
          </p:nvPr>
        </p:nvSpPr>
        <p:spPr>
          <a:xfrm>
            <a:off x="457200" y="3657600"/>
            <a:ext cx="4040188" cy="639762"/>
          </a:xfrm>
        </p:spPr>
        <p:txBody>
          <a:bodyPr/>
          <a:lstStyle/>
          <a:p>
            <a:r>
              <a:rPr lang="en-US" dirty="0" smtClean="0"/>
              <a:t>AASHTO LRFD Engine</a:t>
            </a:r>
            <a:endParaRPr lang="en-US" dirty="0"/>
          </a:p>
        </p:txBody>
      </p:sp>
      <p:sp>
        <p:nvSpPr>
          <p:cNvPr id="5" name="Content Placeholder 4"/>
          <p:cNvSpPr>
            <a:spLocks noGrp="1"/>
          </p:cNvSpPr>
          <p:nvPr>
            <p:ph sz="half" idx="2"/>
          </p:nvPr>
        </p:nvSpPr>
        <p:spPr>
          <a:xfrm>
            <a:off x="457200" y="4297362"/>
            <a:ext cx="4040188" cy="2408238"/>
          </a:xfrm>
        </p:spPr>
        <p:txBody>
          <a:bodyPr/>
          <a:lstStyle/>
          <a:p>
            <a:r>
              <a:rPr lang="en-US" dirty="0" smtClean="0"/>
              <a:t>Implemented</a:t>
            </a:r>
            <a:endParaRPr lang="en-US" dirty="0"/>
          </a:p>
        </p:txBody>
      </p:sp>
      <p:sp>
        <p:nvSpPr>
          <p:cNvPr id="6" name="Text Placeholder 5"/>
          <p:cNvSpPr>
            <a:spLocks noGrp="1"/>
          </p:cNvSpPr>
          <p:nvPr>
            <p:ph type="body" sz="quarter" idx="3"/>
          </p:nvPr>
        </p:nvSpPr>
        <p:spPr>
          <a:xfrm>
            <a:off x="4645025" y="3657600"/>
            <a:ext cx="4041775" cy="639762"/>
          </a:xfrm>
        </p:spPr>
        <p:txBody>
          <a:bodyPr/>
          <a:lstStyle/>
          <a:p>
            <a:r>
              <a:rPr lang="en-US" dirty="0" smtClean="0"/>
              <a:t>BRASS-GIRDER(LRFD)</a:t>
            </a:r>
            <a:endParaRPr lang="en-US" dirty="0"/>
          </a:p>
        </p:txBody>
      </p:sp>
      <p:sp>
        <p:nvSpPr>
          <p:cNvPr id="8" name="Content Placeholder 7"/>
          <p:cNvSpPr>
            <a:spLocks noGrp="1"/>
          </p:cNvSpPr>
          <p:nvPr>
            <p:ph sz="quarter" idx="4"/>
          </p:nvPr>
        </p:nvSpPr>
        <p:spPr>
          <a:xfrm>
            <a:off x="4645025" y="4297362"/>
            <a:ext cx="4041775" cy="1208088"/>
          </a:xfrm>
        </p:spPr>
        <p:txBody>
          <a:bodyPr/>
          <a:lstStyle/>
          <a:p>
            <a:r>
              <a:rPr lang="en-US" dirty="0" smtClean="0"/>
              <a:t>Not implemented</a:t>
            </a:r>
            <a:endParaRPr lang="en-US" dirty="0"/>
          </a:p>
        </p:txBody>
      </p:sp>
      <p:sp>
        <p:nvSpPr>
          <p:cNvPr id="9" name="Text Placeholder 3"/>
          <p:cNvSpPr txBox="1">
            <a:spLocks/>
          </p:cNvSpPr>
          <p:nvPr/>
        </p:nvSpPr>
        <p:spPr bwMode="auto">
          <a:xfrm>
            <a:off x="457200" y="1112838"/>
            <a:ext cx="7467600" cy="8683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Article 6.10.8.2.3 LTB Resistance</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0" cap="none" spc="0" normalizeH="0" baseline="0" dirty="0" smtClean="0">
                <a:ln>
                  <a:noFill/>
                </a:ln>
                <a:solidFill>
                  <a:schemeClr val="tx1"/>
                </a:solidFill>
                <a:effectLst/>
                <a:uLnTx/>
                <a:uFillTx/>
                <a:latin typeface="+mn-lt"/>
                <a:ea typeface="+mn-ea"/>
                <a:cs typeface="+mn-cs"/>
              </a:rPr>
              <a:t>For </a:t>
            </a:r>
            <a:r>
              <a:rPr kumimoji="0" lang="en-US" sz="1800" b="1" i="0" u="none" strike="noStrike" kern="0" cap="none" spc="0" normalizeH="0" baseline="0" dirty="0" err="1" smtClean="0">
                <a:ln>
                  <a:noFill/>
                </a:ln>
                <a:solidFill>
                  <a:schemeClr val="tx1"/>
                </a:solidFill>
                <a:effectLst/>
                <a:uLnTx/>
                <a:uFillTx/>
                <a:latin typeface="+mn-lt"/>
                <a:ea typeface="+mn-ea"/>
                <a:cs typeface="+mn-cs"/>
              </a:rPr>
              <a:t>nonprismatic</a:t>
            </a:r>
            <a:r>
              <a:rPr kumimoji="0" lang="en-US" sz="1800" b="1" i="0" u="none" strike="noStrike" kern="0" cap="none" spc="0" normalizeH="0" baseline="0" dirty="0" smtClean="0">
                <a:ln>
                  <a:noFill/>
                </a:ln>
                <a:solidFill>
                  <a:schemeClr val="tx1"/>
                </a:solidFill>
                <a:effectLst/>
                <a:uLnTx/>
                <a:uFillTx/>
                <a:latin typeface="+mn-lt"/>
                <a:ea typeface="+mn-ea"/>
                <a:cs typeface="+mn-cs"/>
              </a:rPr>
              <a:t> sections:</a:t>
            </a:r>
            <a:endParaRPr kumimoji="0" lang="en-US" sz="1800" b="1" i="0" u="none" strike="noStrike" kern="0" cap="none" spc="0" normalizeH="0" baseline="0" noProof="0" dirty="0">
              <a:ln>
                <a:noFill/>
              </a:ln>
              <a:solidFill>
                <a:schemeClr val="tx1"/>
              </a:solidFill>
              <a:effectLst/>
              <a:uLnTx/>
              <a:uFillTx/>
              <a:latin typeface="+mn-lt"/>
              <a:ea typeface="+mn-ea"/>
              <a:cs typeface="+mn-cs"/>
            </a:endParaRPr>
          </a:p>
        </p:txBody>
      </p:sp>
      <p:pic>
        <p:nvPicPr>
          <p:cNvPr id="4098" name="Picture 2"/>
          <p:cNvPicPr>
            <a:picLocks noChangeAspect="1" noChangeArrowheads="1"/>
          </p:cNvPicPr>
          <p:nvPr/>
        </p:nvPicPr>
        <p:blipFill>
          <a:blip r:embed="rId3" cstate="print"/>
          <a:srcRect/>
          <a:stretch>
            <a:fillRect/>
          </a:stretch>
        </p:blipFill>
        <p:spPr bwMode="auto">
          <a:xfrm>
            <a:off x="990600" y="2066925"/>
            <a:ext cx="3371850" cy="1695450"/>
          </a:xfrm>
          <a:prstGeom prst="rect">
            <a:avLst/>
          </a:prstGeom>
          <a:noFill/>
          <a:ln w="9525">
            <a:noFill/>
            <a:miter lim="800000"/>
            <a:headEnd/>
            <a:tailEnd/>
          </a:ln>
        </p:spPr>
      </p:pic>
      <p:pic>
        <p:nvPicPr>
          <p:cNvPr id="4099" name="Picture 3"/>
          <p:cNvPicPr>
            <a:picLocks noChangeAspect="1" noChangeArrowheads="1"/>
          </p:cNvPicPr>
          <p:nvPr/>
        </p:nvPicPr>
        <p:blipFill>
          <a:blip r:embed="rId4" cstate="print"/>
          <a:srcRect/>
          <a:stretch>
            <a:fillRect/>
          </a:stretch>
        </p:blipFill>
        <p:spPr bwMode="auto">
          <a:xfrm>
            <a:off x="4495800" y="1981200"/>
            <a:ext cx="3390900" cy="16097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err="1" smtClean="0">
                <a:solidFill>
                  <a:schemeClr val="bg1"/>
                </a:solidFill>
              </a:rPr>
              <a:t>Prestressed</a:t>
            </a:r>
            <a:r>
              <a:rPr lang="en-US" sz="4000" dirty="0" smtClean="0">
                <a:solidFill>
                  <a:schemeClr val="bg1"/>
                </a:solidFill>
              </a:rPr>
              <a:t> Concrete Girders</a:t>
            </a:r>
            <a:endParaRPr lang="en-US" sz="4000" dirty="0">
              <a:solidFill>
                <a:schemeClr val="bg1"/>
              </a:solidFill>
            </a:endParaRPr>
          </a:p>
        </p:txBody>
      </p:sp>
      <p:sp>
        <p:nvSpPr>
          <p:cNvPr id="4" name="Text Placeholder 3"/>
          <p:cNvSpPr>
            <a:spLocks noGrp="1"/>
          </p:cNvSpPr>
          <p:nvPr>
            <p:ph type="body" idx="1"/>
          </p:nvPr>
        </p:nvSpPr>
        <p:spPr>
          <a:xfrm>
            <a:off x="457200" y="1905000"/>
            <a:ext cx="4040188" cy="639762"/>
          </a:xfrm>
        </p:spPr>
        <p:txBody>
          <a:bodyPr/>
          <a:lstStyle/>
          <a:p>
            <a:r>
              <a:rPr lang="en-US" dirty="0" smtClean="0"/>
              <a:t>AASHTO LRFD Engine</a:t>
            </a:r>
            <a:endParaRPr lang="en-US" dirty="0"/>
          </a:p>
        </p:txBody>
      </p:sp>
      <p:sp>
        <p:nvSpPr>
          <p:cNvPr id="5" name="Content Placeholder 4"/>
          <p:cNvSpPr>
            <a:spLocks noGrp="1"/>
          </p:cNvSpPr>
          <p:nvPr>
            <p:ph sz="half" idx="2"/>
          </p:nvPr>
        </p:nvSpPr>
        <p:spPr>
          <a:xfrm>
            <a:off x="457200" y="2544762"/>
            <a:ext cx="4040188" cy="1208088"/>
          </a:xfrm>
        </p:spPr>
        <p:txBody>
          <a:bodyPr/>
          <a:lstStyle/>
          <a:p>
            <a:r>
              <a:rPr lang="en-US" dirty="0" smtClean="0"/>
              <a:t>Control option allows you to pick gross </a:t>
            </a:r>
            <a:r>
              <a:rPr lang="en-US" dirty="0" smtClean="0"/>
              <a:t>or transformed section properties</a:t>
            </a:r>
            <a:endParaRPr lang="en-US" dirty="0"/>
          </a:p>
        </p:txBody>
      </p:sp>
      <p:sp>
        <p:nvSpPr>
          <p:cNvPr id="6" name="Text Placeholder 5"/>
          <p:cNvSpPr>
            <a:spLocks noGrp="1"/>
          </p:cNvSpPr>
          <p:nvPr>
            <p:ph type="body" sz="quarter" idx="3"/>
          </p:nvPr>
        </p:nvSpPr>
        <p:spPr>
          <a:xfrm>
            <a:off x="4645025" y="1905000"/>
            <a:ext cx="4041775" cy="639762"/>
          </a:xfrm>
        </p:spPr>
        <p:txBody>
          <a:bodyPr/>
          <a:lstStyle/>
          <a:p>
            <a:r>
              <a:rPr lang="en-US" dirty="0" smtClean="0"/>
              <a:t>BRASS-GIRDER(LRFD)</a:t>
            </a:r>
            <a:endParaRPr lang="en-US" dirty="0"/>
          </a:p>
        </p:txBody>
      </p:sp>
      <p:sp>
        <p:nvSpPr>
          <p:cNvPr id="8" name="Content Placeholder 7"/>
          <p:cNvSpPr>
            <a:spLocks noGrp="1"/>
          </p:cNvSpPr>
          <p:nvPr>
            <p:ph sz="quarter" idx="4"/>
          </p:nvPr>
        </p:nvSpPr>
        <p:spPr>
          <a:xfrm>
            <a:off x="4645025" y="2544762"/>
            <a:ext cx="4041775" cy="1208088"/>
          </a:xfrm>
        </p:spPr>
        <p:txBody>
          <a:bodyPr/>
          <a:lstStyle/>
          <a:p>
            <a:r>
              <a:rPr lang="en-US" dirty="0" smtClean="0"/>
              <a:t>Uses gross section properties</a:t>
            </a:r>
            <a:endParaRPr lang="en-US" dirty="0"/>
          </a:p>
        </p:txBody>
      </p:sp>
      <p:sp>
        <p:nvSpPr>
          <p:cNvPr id="9" name="Text Placeholder 3"/>
          <p:cNvSpPr txBox="1">
            <a:spLocks/>
          </p:cNvSpPr>
          <p:nvPr/>
        </p:nvSpPr>
        <p:spPr bwMode="auto">
          <a:xfrm>
            <a:off x="457200" y="1112838"/>
            <a:ext cx="7467600" cy="1782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Loss and Stress Calculations</a:t>
            </a:r>
            <a:endParaRPr lang="en-US" sz="2800" b="1" kern="0" baseline="0" noProof="0" dirty="0" smtClean="0">
              <a:latin typeface="+mn-lt"/>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err="1" smtClean="0">
                <a:solidFill>
                  <a:schemeClr val="bg1"/>
                </a:solidFill>
              </a:rPr>
              <a:t>Prestressed</a:t>
            </a:r>
            <a:r>
              <a:rPr lang="en-US" sz="4000" dirty="0" smtClean="0">
                <a:solidFill>
                  <a:schemeClr val="bg1"/>
                </a:solidFill>
              </a:rPr>
              <a:t> Concrete Girders</a:t>
            </a:r>
            <a:endParaRPr lang="en-US" sz="4000" dirty="0">
              <a:solidFill>
                <a:schemeClr val="bg1"/>
              </a:solidFill>
            </a:endParaRPr>
          </a:p>
        </p:txBody>
      </p:sp>
      <p:sp>
        <p:nvSpPr>
          <p:cNvPr id="4" name="Text Placeholder 3"/>
          <p:cNvSpPr>
            <a:spLocks noGrp="1"/>
          </p:cNvSpPr>
          <p:nvPr>
            <p:ph type="body" idx="1"/>
          </p:nvPr>
        </p:nvSpPr>
        <p:spPr>
          <a:xfrm>
            <a:off x="457200" y="1905000"/>
            <a:ext cx="4040188" cy="639762"/>
          </a:xfrm>
        </p:spPr>
        <p:txBody>
          <a:bodyPr/>
          <a:lstStyle/>
          <a:p>
            <a:r>
              <a:rPr lang="en-US" dirty="0" smtClean="0"/>
              <a:t>AASHTO LRFD Engine</a:t>
            </a:r>
            <a:endParaRPr lang="en-US" dirty="0"/>
          </a:p>
        </p:txBody>
      </p:sp>
      <p:sp>
        <p:nvSpPr>
          <p:cNvPr id="5" name="Content Placeholder 4"/>
          <p:cNvSpPr>
            <a:spLocks noGrp="1"/>
          </p:cNvSpPr>
          <p:nvPr>
            <p:ph sz="half" idx="2"/>
          </p:nvPr>
        </p:nvSpPr>
        <p:spPr>
          <a:xfrm>
            <a:off x="457200" y="2544762"/>
            <a:ext cx="4040188" cy="3094038"/>
          </a:xfrm>
        </p:spPr>
        <p:txBody>
          <a:bodyPr/>
          <a:lstStyle/>
          <a:p>
            <a:r>
              <a:rPr lang="en-US" dirty="0" smtClean="0"/>
              <a:t>Loss Methods</a:t>
            </a:r>
          </a:p>
          <a:p>
            <a:pPr lvl="1"/>
            <a:r>
              <a:rPr lang="en-US" dirty="0" smtClean="0"/>
              <a:t>AASHTO Approximate</a:t>
            </a:r>
          </a:p>
          <a:p>
            <a:pPr lvl="1"/>
            <a:r>
              <a:rPr lang="en-US" dirty="0" smtClean="0"/>
              <a:t>AASHTO Refined</a:t>
            </a:r>
          </a:p>
          <a:p>
            <a:pPr lvl="1"/>
            <a:r>
              <a:rPr lang="en-US" dirty="0" smtClean="0"/>
              <a:t>AASHTO Pre-2005 interim Refined</a:t>
            </a:r>
          </a:p>
          <a:p>
            <a:r>
              <a:rPr lang="en-US" dirty="0" smtClean="0"/>
              <a:t>Elastic gains can be included</a:t>
            </a:r>
            <a:endParaRPr lang="en-US" dirty="0"/>
          </a:p>
        </p:txBody>
      </p:sp>
      <p:sp>
        <p:nvSpPr>
          <p:cNvPr id="6" name="Text Placeholder 5"/>
          <p:cNvSpPr>
            <a:spLocks noGrp="1"/>
          </p:cNvSpPr>
          <p:nvPr>
            <p:ph type="body" sz="quarter" idx="3"/>
          </p:nvPr>
        </p:nvSpPr>
        <p:spPr>
          <a:xfrm>
            <a:off x="4645025" y="1905000"/>
            <a:ext cx="4041775" cy="639762"/>
          </a:xfrm>
        </p:spPr>
        <p:txBody>
          <a:bodyPr/>
          <a:lstStyle/>
          <a:p>
            <a:r>
              <a:rPr lang="en-US" dirty="0" smtClean="0"/>
              <a:t>BRASS-GIRDER(LRFD)</a:t>
            </a:r>
            <a:endParaRPr lang="en-US" dirty="0"/>
          </a:p>
        </p:txBody>
      </p:sp>
      <p:sp>
        <p:nvSpPr>
          <p:cNvPr id="8" name="Content Placeholder 7"/>
          <p:cNvSpPr>
            <a:spLocks noGrp="1"/>
          </p:cNvSpPr>
          <p:nvPr>
            <p:ph sz="quarter" idx="4"/>
          </p:nvPr>
        </p:nvSpPr>
        <p:spPr>
          <a:xfrm>
            <a:off x="4645025" y="2544762"/>
            <a:ext cx="4041775" cy="1208088"/>
          </a:xfrm>
        </p:spPr>
        <p:txBody>
          <a:bodyPr/>
          <a:lstStyle/>
          <a:p>
            <a:r>
              <a:rPr lang="en-US" dirty="0" smtClean="0"/>
              <a:t>Loss Methods</a:t>
            </a:r>
          </a:p>
          <a:p>
            <a:pPr lvl="1"/>
            <a:r>
              <a:rPr lang="en-US" dirty="0" smtClean="0"/>
              <a:t>AASHTO </a:t>
            </a:r>
            <a:r>
              <a:rPr lang="en-US" dirty="0" smtClean="0"/>
              <a:t>Approximate</a:t>
            </a:r>
          </a:p>
          <a:p>
            <a:pPr lvl="1"/>
            <a:r>
              <a:rPr lang="en-US" dirty="0" smtClean="0"/>
              <a:t>AASHTO </a:t>
            </a:r>
            <a:r>
              <a:rPr lang="en-US" dirty="0" smtClean="0"/>
              <a:t>Refined</a:t>
            </a:r>
          </a:p>
          <a:p>
            <a:pPr lvl="1"/>
            <a:r>
              <a:rPr lang="en-US" dirty="0" smtClean="0"/>
              <a:t>Lump Sum</a:t>
            </a:r>
            <a:endParaRPr lang="en-US" dirty="0" smtClean="0"/>
          </a:p>
          <a:p>
            <a:pPr lvl="1"/>
            <a:r>
              <a:rPr lang="en-US" dirty="0" smtClean="0"/>
              <a:t>PCI</a:t>
            </a:r>
          </a:p>
          <a:p>
            <a:r>
              <a:rPr lang="en-US" dirty="0" smtClean="0"/>
              <a:t>Elastic gains cannot be included</a:t>
            </a:r>
            <a:endParaRPr lang="en-US" dirty="0" smtClean="0"/>
          </a:p>
        </p:txBody>
      </p:sp>
      <p:sp>
        <p:nvSpPr>
          <p:cNvPr id="9" name="Text Placeholder 3"/>
          <p:cNvSpPr txBox="1">
            <a:spLocks/>
          </p:cNvSpPr>
          <p:nvPr/>
        </p:nvSpPr>
        <p:spPr bwMode="auto">
          <a:xfrm>
            <a:off x="457200" y="1112838"/>
            <a:ext cx="7467600" cy="1782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Loss Calculations</a:t>
            </a:r>
            <a:endParaRPr lang="en-US" sz="2800" b="1" kern="0" baseline="0" noProof="0" dirty="0" smtClean="0">
              <a:latin typeface="+mn-lt"/>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4_Default Design">
  <a:themeElements>
    <a:clrScheme name="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25000" smtClean="0">
            <a:ln>
              <a:noFill/>
            </a:ln>
            <a:solidFill>
              <a:schemeClr val="tx1"/>
            </a:solidFill>
            <a:effectLst/>
            <a:latin typeface="Arial" charset="0"/>
          </a:defRPr>
        </a:defPPr>
      </a:lstStyle>
    </a:lnDef>
  </a:objectDefaults>
  <a:extraClrSchemeLst>
    <a:extraClrScheme>
      <a:clrScheme name="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25000" smtClean="0">
            <a:ln>
              <a:noFill/>
            </a:ln>
            <a:solidFill>
              <a:schemeClr val="tx1"/>
            </a:solidFill>
            <a:effectLst/>
            <a:latin typeface="Arial" charset="0"/>
          </a:defRPr>
        </a:defPPr>
      </a:lstStyle>
    </a:lnDef>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08 SCOBS Pontis only</Template>
  <TotalTime>6596</TotalTime>
  <Words>457</Words>
  <Application>Microsoft Office PowerPoint</Application>
  <PresentationFormat>On-screen Show (4:3)</PresentationFormat>
  <Paragraphs>108</Paragraphs>
  <Slides>15</Slides>
  <Notes>13</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4_Default Design</vt:lpstr>
      <vt:lpstr>3_Default Design</vt:lpstr>
      <vt:lpstr>Differences Between BRASS and AASHTO LRFD/LRFR Engines</vt:lpstr>
      <vt:lpstr>Slide 2</vt:lpstr>
      <vt:lpstr>Steel Girders</vt:lpstr>
      <vt:lpstr>Steel Girders</vt:lpstr>
      <vt:lpstr>Steel Girders</vt:lpstr>
      <vt:lpstr>Steel Girders</vt:lpstr>
      <vt:lpstr>Steel Girders</vt:lpstr>
      <vt:lpstr>Prestressed Concrete Girders</vt:lpstr>
      <vt:lpstr>Prestressed Concrete Girders</vt:lpstr>
      <vt:lpstr>Prestressed Concrete Girders</vt:lpstr>
      <vt:lpstr>Prestressed Concrete Girders</vt:lpstr>
      <vt:lpstr>Prestressed Concrete Girders</vt:lpstr>
      <vt:lpstr>Prestressed Concrete Girders</vt:lpstr>
      <vt:lpstr>Reinforced Concrete Girders</vt:lpstr>
      <vt:lpstr>Slide 15</vt:lpstr>
    </vt:vector>
  </TitlesOfParts>
  <Company>PDT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Update</dc:title>
  <dc:creator>Herman Lee</dc:creator>
  <cp:lastModifiedBy>Kkennelly</cp:lastModifiedBy>
  <cp:revision>329</cp:revision>
  <dcterms:created xsi:type="dcterms:W3CDTF">2009-06-07T15:24:57Z</dcterms:created>
  <dcterms:modified xsi:type="dcterms:W3CDTF">2011-07-27T19:44:38Z</dcterms:modified>
</cp:coreProperties>
</file>